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10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 Macon" userId="51a1eb10-a06e-456f-9048-92705eda4559" providerId="ADAL" clId="{84D3FC52-0621-4366-BE05-292A5BB3B0F5}"/>
    <pc:docChg chg="custSel modSld">
      <pc:chgData name="Daniel K Macon" userId="51a1eb10-a06e-456f-9048-92705eda4559" providerId="ADAL" clId="{84D3FC52-0621-4366-BE05-292A5BB3B0F5}" dt="2023-11-07T23:34:46.145" v="138"/>
      <pc:docMkLst>
        <pc:docMk/>
      </pc:docMkLst>
      <pc:sldChg chg="modSp">
        <pc:chgData name="Daniel K Macon" userId="51a1eb10-a06e-456f-9048-92705eda4559" providerId="ADAL" clId="{84D3FC52-0621-4366-BE05-292A5BB3B0F5}" dt="2023-11-07T23:31:44.783" v="84" actId="20577"/>
        <pc:sldMkLst>
          <pc:docMk/>
          <pc:sldMk cId="3421733587" sldId="257"/>
        </pc:sldMkLst>
        <pc:spChg chg="mod">
          <ac:chgData name="Daniel K Macon" userId="51a1eb10-a06e-456f-9048-92705eda4559" providerId="ADAL" clId="{84D3FC52-0621-4366-BE05-292A5BB3B0F5}" dt="2023-11-07T23:31:44.783" v="84" actId="20577"/>
          <ac:spMkLst>
            <pc:docMk/>
            <pc:sldMk cId="3421733587" sldId="257"/>
            <ac:spMk id="3" creationId="{00000000-0000-0000-0000-000000000000}"/>
          </ac:spMkLst>
        </pc:spChg>
      </pc:sldChg>
      <pc:sldChg chg="modSp">
        <pc:chgData name="Daniel K Macon" userId="51a1eb10-a06e-456f-9048-92705eda4559" providerId="ADAL" clId="{84D3FC52-0621-4366-BE05-292A5BB3B0F5}" dt="2023-11-07T23:32:03.876" v="91" actId="20577"/>
        <pc:sldMkLst>
          <pc:docMk/>
          <pc:sldMk cId="3265772441" sldId="258"/>
        </pc:sldMkLst>
        <pc:spChg chg="mod">
          <ac:chgData name="Daniel K Macon" userId="51a1eb10-a06e-456f-9048-92705eda4559" providerId="ADAL" clId="{84D3FC52-0621-4366-BE05-292A5BB3B0F5}" dt="2023-11-07T23:32:03.876" v="91" actId="20577"/>
          <ac:spMkLst>
            <pc:docMk/>
            <pc:sldMk cId="3265772441" sldId="258"/>
            <ac:spMk id="3" creationId="{A8758328-6C8D-41F8-8435-5E0BF62A58F8}"/>
          </ac:spMkLst>
        </pc:spChg>
      </pc:sldChg>
      <pc:sldChg chg="modSp">
        <pc:chgData name="Daniel K Macon" userId="51a1eb10-a06e-456f-9048-92705eda4559" providerId="ADAL" clId="{84D3FC52-0621-4366-BE05-292A5BB3B0F5}" dt="2023-11-07T23:33:37.935" v="101" actId="27636"/>
        <pc:sldMkLst>
          <pc:docMk/>
          <pc:sldMk cId="727723610" sldId="262"/>
        </pc:sldMkLst>
        <pc:spChg chg="mod">
          <ac:chgData name="Daniel K Macon" userId="51a1eb10-a06e-456f-9048-92705eda4559" providerId="ADAL" clId="{84D3FC52-0621-4366-BE05-292A5BB3B0F5}" dt="2023-11-07T23:33:37.935" v="101" actId="27636"/>
          <ac:spMkLst>
            <pc:docMk/>
            <pc:sldMk cId="727723610" sldId="262"/>
            <ac:spMk id="3" creationId="{743ABB58-0617-46CE-A59B-9A9063ACD8BA}"/>
          </ac:spMkLst>
        </pc:spChg>
        <pc:spChg chg="mod">
          <ac:chgData name="Daniel K Macon" userId="51a1eb10-a06e-456f-9048-92705eda4559" providerId="ADAL" clId="{84D3FC52-0621-4366-BE05-292A5BB3B0F5}" dt="2023-11-07T23:33:37.920" v="100" actId="27636"/>
          <ac:spMkLst>
            <pc:docMk/>
            <pc:sldMk cId="727723610" sldId="262"/>
            <ac:spMk id="4" creationId="{4C07F89C-B560-4B22-AE66-27CCFB5561FD}"/>
          </ac:spMkLst>
        </pc:spChg>
      </pc:sldChg>
      <pc:sldChg chg="modSp">
        <pc:chgData name="Daniel K Macon" userId="51a1eb10-a06e-456f-9048-92705eda4559" providerId="ADAL" clId="{84D3FC52-0621-4366-BE05-292A5BB3B0F5}" dt="2023-11-07T23:34:13.027" v="137" actId="20577"/>
        <pc:sldMkLst>
          <pc:docMk/>
          <pc:sldMk cId="3759607396" sldId="263"/>
        </pc:sldMkLst>
        <pc:spChg chg="mod">
          <ac:chgData name="Daniel K Macon" userId="51a1eb10-a06e-456f-9048-92705eda4559" providerId="ADAL" clId="{84D3FC52-0621-4366-BE05-292A5BB3B0F5}" dt="2023-11-07T23:34:13.027" v="137" actId="20577"/>
          <ac:spMkLst>
            <pc:docMk/>
            <pc:sldMk cId="3759607396" sldId="263"/>
            <ac:spMk id="4" creationId="{86D3358D-EC46-41B8-90ED-B5E3A1691AAF}"/>
          </ac:spMkLst>
        </pc:spChg>
      </pc:sldChg>
      <pc:sldChg chg="modAnim">
        <pc:chgData name="Daniel K Macon" userId="51a1eb10-a06e-456f-9048-92705eda4559" providerId="ADAL" clId="{84D3FC52-0621-4366-BE05-292A5BB3B0F5}" dt="2023-11-07T23:34:46.145" v="138"/>
        <pc:sldMkLst>
          <pc:docMk/>
          <pc:sldMk cId="2984800085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Passholder</a:t>
            </a:r>
            <a:r>
              <a:rPr lang="en-US" sz="2000" b="1" baseline="0" dirty="0"/>
              <a:t> County of Operation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Passholders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8-4D36-8480-B9687750B4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8-4D36-8480-B9687750B4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8-4D36-8480-B9687750B4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8-4D36-8480-B9687750B4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Nevada</c:v>
                </c:pt>
                <c:pt idx="1">
                  <c:v>Placer</c:v>
                </c:pt>
                <c:pt idx="2">
                  <c:v>Yuba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A8-4D36-8480-B9687750B4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Livestock Species (% of Operations)</a:t>
            </a:r>
          </a:p>
        </c:rich>
      </c:tx>
      <c:layout>
        <c:manualLayout>
          <c:xMode val="edge"/>
          <c:yMode val="edge"/>
          <c:x val="0.39250565033537477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 Cattle</c:v>
                </c:pt>
                <c:pt idx="1">
                  <c:v>Sheep</c:v>
                </c:pt>
                <c:pt idx="2">
                  <c:v>Goats</c:v>
                </c:pt>
                <c:pt idx="3">
                  <c:v>Hogs</c:v>
                </c:pt>
                <c:pt idx="4">
                  <c:v>Poultry</c:v>
                </c:pt>
                <c:pt idx="5">
                  <c:v>Rabbits</c:v>
                </c:pt>
                <c:pt idx="6">
                  <c:v>Dairy</c:v>
                </c:pt>
                <c:pt idx="7">
                  <c:v>Bees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0.65</c:v>
                </c:pt>
                <c:pt idx="1">
                  <c:v>0.32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0.19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0.15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9-4CBC-83A6-76CC202AC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2607935"/>
        <c:axId val="1257812383"/>
      </c:barChart>
      <c:catAx>
        <c:axId val="992607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812383"/>
        <c:crosses val="autoZero"/>
        <c:auto val="1"/>
        <c:lblAlgn val="ctr"/>
        <c:lblOffset val="100"/>
        <c:noMultiLvlLbl val="0"/>
      </c:catAx>
      <c:valAx>
        <c:axId val="1257812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60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9" y="6282103"/>
            <a:ext cx="3371041" cy="5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9" y="6282103"/>
            <a:ext cx="3371041" cy="5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0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FAC9-413E-4C1A-9AFE-16C20E7FD1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F437-AF6C-4AE1-A401-87D9FD0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1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Nevada-Placer-Yuba</a:t>
            </a:r>
            <a:br>
              <a:rPr lang="en-US" dirty="0"/>
            </a:br>
            <a:r>
              <a:rPr lang="en-US" dirty="0"/>
              <a:t>Disaster Livestock Pass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5865"/>
            <a:ext cx="9144000" cy="2149249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 </a:t>
            </a:r>
            <a:r>
              <a:rPr lang="en-US" sz="3800" b="1" i="1" dirty="0"/>
              <a:t>An Overview</a:t>
            </a:r>
          </a:p>
          <a:p>
            <a:r>
              <a:rPr lang="en-US" sz="2800" b="1" i="1" dirty="0"/>
              <a:t>California State Association of Counties - November 2023</a:t>
            </a:r>
          </a:p>
          <a:p>
            <a:endParaRPr lang="en-US" sz="2800" b="1" i="1" dirty="0"/>
          </a:p>
          <a:p>
            <a:r>
              <a:rPr lang="en-US" sz="2800" b="1" i="1" dirty="0"/>
              <a:t>Dan Macon</a:t>
            </a:r>
          </a:p>
          <a:p>
            <a:r>
              <a:rPr lang="en-US" sz="2800" b="1" i="1" dirty="0"/>
              <a:t>Livestock &amp; Natural Resources Advisor – Placer-Nevada-Sutter-Yuba</a:t>
            </a:r>
          </a:p>
          <a:p>
            <a:r>
              <a:rPr lang="en-US" sz="2800" b="1" i="1" dirty="0"/>
              <a:t>County Director – Placer-Nevada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6" y="5223650"/>
            <a:ext cx="194386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4" y="5223650"/>
            <a:ext cx="2423119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65" y="5217887"/>
            <a:ext cx="1397643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40" y="5217887"/>
            <a:ext cx="1371600" cy="1371600"/>
          </a:xfrm>
          <a:prstGeom prst="rect">
            <a:avLst/>
          </a:prstGeom>
        </p:spPr>
      </p:pic>
      <p:pic>
        <p:nvPicPr>
          <p:cNvPr id="1028" name="Picture 4" descr="File:Logo of CAL FIRE.svg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72" y="5217887"/>
            <a:ext cx="106051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26322" y="5312958"/>
            <a:ext cx="126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Nevada-Yuba-Placer Unit</a:t>
            </a:r>
          </a:p>
        </p:txBody>
      </p:sp>
    </p:spTree>
    <p:extLst>
      <p:ext uri="{BB962C8B-B14F-4D97-AF65-F5344CB8AC3E}">
        <p14:creationId xmlns:p14="http://schemas.microsoft.com/office/powerpoint/2010/main" val="342173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34E9-C11D-46B3-8D5C-29BAB641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EA8F-F70D-4D6E-A01A-60A0067C4D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Winding Fire (Yuba County)</a:t>
            </a:r>
          </a:p>
          <a:p>
            <a:r>
              <a:rPr lang="en-US" dirty="0" err="1"/>
              <a:t>Rices</a:t>
            </a:r>
            <a:r>
              <a:rPr lang="en-US" dirty="0"/>
              <a:t> Fire (Nevada County)</a:t>
            </a:r>
          </a:p>
          <a:p>
            <a:r>
              <a:rPr lang="en-US" dirty="0"/>
              <a:t>Mosquito Fire (Placer County)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E397C-7560-4E8A-8EDD-28D252977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atheists in foxholes – people wanted to renew after a fire started! Recording the renewal training was critical.</a:t>
            </a:r>
          </a:p>
          <a:p>
            <a:r>
              <a:rPr lang="en-US" dirty="0"/>
              <a:t>Need better outreach to the targeted grazing community and out-of-area USFS/BLM permittees.</a:t>
            </a:r>
          </a:p>
          <a:p>
            <a:r>
              <a:rPr lang="en-US" dirty="0"/>
              <a:t>Crop agriculture in foothills is also impacted.</a:t>
            </a:r>
          </a:p>
          <a:p>
            <a:r>
              <a:rPr lang="en-US" dirty="0"/>
              <a:t>Relationships are CRITICAL!</a:t>
            </a:r>
          </a:p>
        </p:txBody>
      </p:sp>
      <p:pic>
        <p:nvPicPr>
          <p:cNvPr id="3074" name="Picture 2" descr="A huge pyrocumulus cloud rises from the Mosquito Fire around 7 p.m. on Thursday. ">
            <a:extLst>
              <a:ext uri="{FF2B5EF4-FFF2-40B4-BE49-F238E27FC236}">
                <a16:creationId xmlns:a16="http://schemas.microsoft.com/office/drawing/2014/main" id="{136B5CA6-CADC-44E9-957A-D5ABD661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3429000"/>
            <a:ext cx="4011387" cy="26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F5F95-B63C-4314-A902-E58CE5DF5C3F}"/>
              </a:ext>
            </a:extLst>
          </p:cNvPr>
          <p:cNvSpPr txBox="1"/>
          <p:nvPr/>
        </p:nvSpPr>
        <p:spPr>
          <a:xfrm>
            <a:off x="3592286" y="5431971"/>
            <a:ext cx="1469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Photo: </a:t>
            </a:r>
            <a:r>
              <a:rPr lang="en-US" sz="1100" i="1" dirty="0">
                <a:solidFill>
                  <a:schemeClr val="bg1"/>
                </a:solidFill>
              </a:rPr>
              <a:t>SF Gate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4E70-20B2-4536-9E6C-D6ADE2CA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01E6-5930-48C3-A3F1-67214F054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Statewide Program has raised profile of these programs but has been slow to develop consistent curriculum.</a:t>
            </a:r>
          </a:p>
          <a:p>
            <a:r>
              <a:rPr lang="en-US" dirty="0"/>
              <a:t>Foothill crop and cannabis producers face similar challenges accessing their operations during evacuations.</a:t>
            </a:r>
          </a:p>
          <a:p>
            <a:r>
              <a:rPr lang="en-US" dirty="0"/>
              <a:t>Other types of disasters – floods, foreign animal diseases, etc. need to be on our radar.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228B7-63D6-434C-8265-2A2D2A806A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Nevada County Ag Pass Program</a:t>
            </a:r>
          </a:p>
          <a:p>
            <a:pPr lvl="1"/>
            <a:r>
              <a:rPr lang="en-US" dirty="0"/>
              <a:t>Commercial crop production</a:t>
            </a:r>
          </a:p>
          <a:p>
            <a:pPr lvl="1"/>
            <a:r>
              <a:rPr lang="en-US" dirty="0"/>
              <a:t>Permitted commercial cannabis production</a:t>
            </a:r>
          </a:p>
          <a:p>
            <a:pPr lvl="1"/>
            <a:r>
              <a:rPr lang="en-US" dirty="0"/>
              <a:t>Commercial horse training/breeding operations</a:t>
            </a:r>
          </a:p>
        </p:txBody>
      </p:sp>
    </p:spTree>
    <p:extLst>
      <p:ext uri="{BB962C8B-B14F-4D97-AF65-F5344CB8AC3E}">
        <p14:creationId xmlns:p14="http://schemas.microsoft.com/office/powerpoint/2010/main" val="22510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D847B3-C135-412A-971E-90AF240F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0E256B-BD31-421E-830E-C91C6F89F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" y="1502230"/>
            <a:ext cx="11765172" cy="4453958"/>
          </a:xfrm>
        </p:spPr>
      </p:pic>
    </p:spTree>
    <p:extLst>
      <p:ext uri="{BB962C8B-B14F-4D97-AF65-F5344CB8AC3E}">
        <p14:creationId xmlns:p14="http://schemas.microsoft.com/office/powerpoint/2010/main" val="15830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2296-8F41-4FFF-B769-53B863AC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8328-6C8D-41F8-8435-5E0BF62A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Mega fires and impacts ranching communities.</a:t>
            </a:r>
          </a:p>
          <a:p>
            <a:r>
              <a:rPr lang="en-US" dirty="0"/>
              <a:t>Multi-county operations require a multi-county approach.</a:t>
            </a:r>
          </a:p>
          <a:p>
            <a:r>
              <a:rPr lang="en-US" dirty="0"/>
              <a:t>Grassroots organization was critical!</a:t>
            </a:r>
          </a:p>
          <a:p>
            <a:r>
              <a:rPr lang="en-US" dirty="0"/>
              <a:t>Program elements</a:t>
            </a:r>
          </a:p>
          <a:p>
            <a:r>
              <a:rPr lang="en-US" dirty="0"/>
              <a:t>The Real World – Lessons from the Winding, </a:t>
            </a:r>
            <a:r>
              <a:rPr lang="en-US" dirty="0" err="1"/>
              <a:t>Rices</a:t>
            </a:r>
            <a:r>
              <a:rPr lang="en-US" dirty="0"/>
              <a:t>, and Mosquito Fires (2022)</a:t>
            </a:r>
          </a:p>
          <a:p>
            <a:r>
              <a:rPr lang="en-US" dirty="0"/>
              <a:t>New Frontiers – Nevada County Ag Pass Program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6577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BB80-FCEE-4A1F-8860-524577A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Fires and Ranching Communities</a:t>
            </a:r>
          </a:p>
        </p:txBody>
      </p:sp>
      <p:pic>
        <p:nvPicPr>
          <p:cNvPr id="1026" name="Picture 2" descr=" Dave Daley grabs a cow bell off of the carcass of a cow.">
            <a:extLst>
              <a:ext uri="{FF2B5EF4-FFF2-40B4-BE49-F238E27FC236}">
                <a16:creationId xmlns:a16="http://schemas.microsoft.com/office/drawing/2014/main" id="{0C7E835F-3D1A-42A2-9FEE-9D8295583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7" y="1407511"/>
            <a:ext cx="7326085" cy="48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F3F72-1988-4622-856B-3857F54DF8FB}"/>
              </a:ext>
            </a:extLst>
          </p:cNvPr>
          <p:cNvSpPr txBox="1"/>
          <p:nvPr/>
        </p:nvSpPr>
        <p:spPr>
          <a:xfrm>
            <a:off x="2547258" y="5769428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Kent Nishimura, </a:t>
            </a:r>
            <a:r>
              <a:rPr lang="en-US" i="1" dirty="0">
                <a:solidFill>
                  <a:schemeClr val="bg1"/>
                </a:solidFill>
              </a:rPr>
              <a:t>LA Times</a:t>
            </a:r>
          </a:p>
        </p:txBody>
      </p:sp>
    </p:spTree>
    <p:extLst>
      <p:ext uri="{BB962C8B-B14F-4D97-AF65-F5344CB8AC3E}">
        <p14:creationId xmlns:p14="http://schemas.microsoft.com/office/powerpoint/2010/main" val="364058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B3C044-9DA2-40DA-8573-1A1539F5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80068"/>
            <a:ext cx="10515600" cy="1325563"/>
          </a:xfrm>
        </p:spPr>
        <p:txBody>
          <a:bodyPr/>
          <a:lstStyle/>
          <a:p>
            <a:r>
              <a:rPr lang="en-US" dirty="0"/>
              <a:t>Mega Fires and Ranching Communities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8A24-B672-4F87-8FCC-FFB4B2958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405631"/>
            <a:ext cx="5181600" cy="53217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Since the Rim Fire, the scale and rate of spread has increasingly impacted ranchers on public </a:t>
            </a:r>
            <a:r>
              <a:rPr lang="en-US" u="sng" dirty="0"/>
              <a:t>and</a:t>
            </a:r>
            <a:r>
              <a:rPr lang="en-US" i="1" u="sng" dirty="0"/>
              <a:t> </a:t>
            </a:r>
            <a:r>
              <a:rPr lang="en-US" dirty="0"/>
              <a:t>private land.</a:t>
            </a:r>
          </a:p>
          <a:p>
            <a:r>
              <a:rPr lang="en-US" dirty="0"/>
              <a:t>Rate of spread has made gathering and evacuating livestock before fire arrival difficult to impossible.</a:t>
            </a:r>
          </a:p>
          <a:p>
            <a:r>
              <a:rPr lang="en-US" dirty="0"/>
              <a:t>Lengthy evacuations can keep ranchers from caring for livestock, leading some to opt for sheltering in place.</a:t>
            </a:r>
          </a:p>
          <a:p>
            <a:r>
              <a:rPr lang="en-US" dirty="0"/>
              <a:t>Tracy Schohr (Plumas-Sierra-Butte) and Mathew Shapero (Santa Barbara-Ventura) developed initial pass programs after local/regional fires.</a:t>
            </a:r>
          </a:p>
        </p:txBody>
      </p:sp>
      <p:pic>
        <p:nvPicPr>
          <p:cNvPr id="2050" name="Picture 2" descr="Hunter indicted in huge Rim fire near Yosemite - Los Angeles Times">
            <a:extLst>
              <a:ext uri="{FF2B5EF4-FFF2-40B4-BE49-F238E27FC236}">
                <a16:creationId xmlns:a16="http://schemas.microsoft.com/office/drawing/2014/main" id="{6F95307F-E9EA-4D1F-91F2-F0F615B0B1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5617"/>
            <a:ext cx="5181600" cy="35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388E6-CEEB-4B18-9F5F-349CB7A03D4C}"/>
              </a:ext>
            </a:extLst>
          </p:cNvPr>
          <p:cNvSpPr txBox="1"/>
          <p:nvPr/>
        </p:nvSpPr>
        <p:spPr>
          <a:xfrm>
            <a:off x="1001486" y="2329543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</a:t>
            </a:r>
            <a:r>
              <a:rPr lang="en-US" i="1" dirty="0"/>
              <a:t>LA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4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2E32-9881-4002-B071-1EC4E21C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99"/>
            <a:ext cx="10515600" cy="832304"/>
          </a:xfrm>
        </p:spPr>
        <p:txBody>
          <a:bodyPr/>
          <a:lstStyle/>
          <a:p>
            <a:r>
              <a:rPr lang="en-US" dirty="0"/>
              <a:t>Multi-County Operations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8CF25D-5D2D-4EB3-8584-ACE1FD6B2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83D62-EECE-4236-997E-54030F0F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981303"/>
            <a:ext cx="5606143" cy="5767839"/>
          </a:xfrm>
        </p:spPr>
        <p:txBody>
          <a:bodyPr>
            <a:normAutofit fontScale="92500"/>
          </a:bodyPr>
          <a:lstStyle/>
          <a:p>
            <a:r>
              <a:rPr lang="en-US" dirty="0"/>
              <a:t>Commercial rangeland-based livestock production requires large landscapes.</a:t>
            </a:r>
          </a:p>
          <a:p>
            <a:r>
              <a:rPr lang="en-US" dirty="0"/>
              <a:t>Rangeland ownership is increasingly fragmented (which means many operations must lease multiple properties to achieve scale)</a:t>
            </a:r>
          </a:p>
          <a:p>
            <a:r>
              <a:rPr lang="en-US" dirty="0"/>
              <a:t>Most operations still “follow the green” (modified transhumance systems)</a:t>
            </a:r>
          </a:p>
          <a:p>
            <a:pPr lvl="1"/>
            <a:r>
              <a:rPr lang="en-US" dirty="0"/>
              <a:t>Rangeland (late fall to late spring)</a:t>
            </a:r>
          </a:p>
          <a:p>
            <a:pPr lvl="1"/>
            <a:r>
              <a:rPr lang="en-US" dirty="0"/>
              <a:t>Irrigated pasture or mountain meadows (late spring to fall)</a:t>
            </a:r>
          </a:p>
          <a:p>
            <a:r>
              <a:rPr lang="en-US" dirty="0"/>
              <a:t>Many foothill ranches operate in multiple counties.</a:t>
            </a:r>
          </a:p>
        </p:txBody>
      </p:sp>
    </p:spTree>
    <p:extLst>
      <p:ext uri="{BB962C8B-B14F-4D97-AF65-F5344CB8AC3E}">
        <p14:creationId xmlns:p14="http://schemas.microsoft.com/office/powerpoint/2010/main" val="422431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BDBF-5F92-46D4-B33D-28057DF6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4"/>
            <a:ext cx="10515600" cy="1325563"/>
          </a:xfrm>
        </p:spPr>
        <p:txBody>
          <a:bodyPr/>
          <a:lstStyle/>
          <a:p>
            <a:r>
              <a:rPr lang="en-US" dirty="0"/>
              <a:t>Grassroots Organization was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BB58-0617-46CE-A59B-9A9063ACD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971"/>
            <a:ext cx="5181600" cy="49359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Based on </a:t>
            </a:r>
            <a:r>
              <a:rPr lang="en-US" b="1" dirty="0"/>
              <a:t>conversations with ranchers </a:t>
            </a:r>
            <a:r>
              <a:rPr lang="en-US" dirty="0"/>
              <a:t>in my </a:t>
            </a:r>
            <a:r>
              <a:rPr lang="en-US" b="1" dirty="0"/>
              <a:t>c</a:t>
            </a:r>
            <a:r>
              <a:rPr lang="en-US" dirty="0"/>
              <a:t>ounties, I convened a webinar in October 2020 to discuss:</a:t>
            </a:r>
          </a:p>
          <a:p>
            <a:pPr lvl="1"/>
            <a:r>
              <a:rPr lang="en-US" dirty="0"/>
              <a:t>Livestock Pass Programs</a:t>
            </a:r>
          </a:p>
          <a:p>
            <a:pPr lvl="1"/>
            <a:r>
              <a:rPr lang="en-US" dirty="0"/>
              <a:t>Rangeland Fire Protection Associations</a:t>
            </a:r>
          </a:p>
          <a:p>
            <a:r>
              <a:rPr lang="en-US" dirty="0"/>
              <a:t>Key outcome: 3-county rancher steering committee formed to create a consistent pass program matching CalFire’s NEU Unit.</a:t>
            </a:r>
          </a:p>
          <a:p>
            <a:pPr lvl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Ranchers invited the agencies to the table!</a:t>
            </a:r>
          </a:p>
          <a:p>
            <a:r>
              <a:rPr lang="en-US" dirty="0"/>
              <a:t>CalFire, local law enforcement, and Ag Departments signed off on program in Spring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7F89C-B560-4B22-AE66-27CCFB556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40970"/>
            <a:ext cx="5736771" cy="5399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N-P-Y Livestock Pass Steering Committee</a:t>
            </a:r>
            <a:endParaRPr lang="en-US" dirty="0"/>
          </a:p>
          <a:p>
            <a:r>
              <a:rPr lang="en-US" dirty="0"/>
              <a:t>Laura Barhydt, Rancher</a:t>
            </a:r>
          </a:p>
          <a:p>
            <a:r>
              <a:rPr lang="en-US" dirty="0"/>
              <a:t>Joe Fischer, Rancher</a:t>
            </a:r>
          </a:p>
          <a:p>
            <a:r>
              <a:rPr lang="en-US" dirty="0"/>
              <a:t>Roger Ingram, Rancher/UCCE</a:t>
            </a:r>
          </a:p>
          <a:p>
            <a:r>
              <a:rPr lang="en-US" dirty="0"/>
              <a:t>Kevin </a:t>
            </a:r>
            <a:r>
              <a:rPr lang="en-US" dirty="0" err="1"/>
              <a:t>Pharis</a:t>
            </a:r>
            <a:r>
              <a:rPr lang="en-US" dirty="0"/>
              <a:t>, Rancher</a:t>
            </a:r>
          </a:p>
          <a:p>
            <a:r>
              <a:rPr lang="en-US" dirty="0"/>
              <a:t>Carrie Richards, Rancher</a:t>
            </a:r>
          </a:p>
          <a:p>
            <a:r>
              <a:rPr lang="en-US" dirty="0"/>
              <a:t>Justine Dutra, Yuba-Sutter Farm Bureau</a:t>
            </a:r>
          </a:p>
          <a:p>
            <a:r>
              <a:rPr lang="en-US" dirty="0"/>
              <a:t>Chris DeNijs, Nevada County Ag Commissioner</a:t>
            </a:r>
          </a:p>
          <a:p>
            <a:r>
              <a:rPr lang="en-US" dirty="0"/>
              <a:t>Josh Huntsinger, Placer County Ag Commissioner</a:t>
            </a:r>
          </a:p>
          <a:p>
            <a:r>
              <a:rPr lang="en-US" dirty="0"/>
              <a:t>Steve Scheer, Yuba County Ag Commissioner</a:t>
            </a:r>
          </a:p>
          <a:p>
            <a:r>
              <a:rPr lang="en-US" dirty="0"/>
              <a:t>Dan Macon, UCCE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2772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BDF9-7B39-455A-8B84-0B17B756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Elements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358D-EC46-41B8-90ED-B5E3A169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16430"/>
            <a:ext cx="5181600" cy="59000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 of “</a:t>
            </a:r>
            <a:r>
              <a:rPr lang="en-US" b="1" dirty="0"/>
              <a:t>commercial</a:t>
            </a:r>
            <a:r>
              <a:rPr lang="en-US" dirty="0"/>
              <a:t> livestock operation.”</a:t>
            </a:r>
          </a:p>
          <a:p>
            <a:r>
              <a:rPr lang="en-US" dirty="0"/>
              <a:t>4-hour initial training + 1-hour renewal training.</a:t>
            </a:r>
          </a:p>
          <a:p>
            <a:pPr lvl="1"/>
            <a:r>
              <a:rPr lang="en-US" dirty="0"/>
              <a:t>Program overview</a:t>
            </a:r>
          </a:p>
          <a:p>
            <a:pPr lvl="1"/>
            <a:r>
              <a:rPr lang="en-US" dirty="0"/>
              <a:t>Fire behavior/safety and Incident Command System</a:t>
            </a:r>
          </a:p>
          <a:p>
            <a:pPr lvl="1"/>
            <a:r>
              <a:rPr lang="en-US" dirty="0"/>
              <a:t>Ranch-level Disaster Planning</a:t>
            </a:r>
          </a:p>
          <a:p>
            <a:r>
              <a:rPr lang="en-US" dirty="0"/>
              <a:t>Emphasis on access into evacuation zone (not evacuating livestock)</a:t>
            </a:r>
          </a:p>
          <a:p>
            <a:r>
              <a:rPr lang="en-US" dirty="0"/>
              <a:t>Release of liability consistent across all 3 counties</a:t>
            </a:r>
          </a:p>
          <a:p>
            <a:r>
              <a:rPr lang="en-US" b="1" i="1" dirty="0"/>
              <a:t>Key element – CalFire and local agencies are involved in training! This creates </a:t>
            </a:r>
            <a:r>
              <a:rPr lang="en-US" b="1" i="1" u="sng" dirty="0"/>
              <a:t>relationships!</a:t>
            </a:r>
            <a:endParaRPr lang="en-US" b="1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486178-FE56-4093-94FB-D66A67A9E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596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9734-C5B2-47F4-BC54-D36204F0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World…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81A361-8036-4A74-AD5F-C181A54D15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05035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1D3EEC-00E7-43BC-B839-8EF246A98A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949863"/>
              </p:ext>
            </p:extLst>
          </p:nvPr>
        </p:nvGraphicFramePr>
        <p:xfrm>
          <a:off x="5529943" y="1825625"/>
          <a:ext cx="63681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85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C3B3-5598-4D0F-BC3C-5A35A3A7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Data (Continued)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2487C-B04D-4F5A-9B9B-99E9BD2B9B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1825625"/>
            <a:ext cx="5181600" cy="36971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DECD7-A396-4632-8745-3605035422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passholder had livestock on 2.4 properties in 1.5 counties.</a:t>
            </a:r>
          </a:p>
          <a:p>
            <a:r>
              <a:rPr lang="en-US" dirty="0"/>
              <a:t>28% of passholders had operations in more than one county.</a:t>
            </a:r>
          </a:p>
          <a:p>
            <a:r>
              <a:rPr lang="en-US" dirty="0"/>
              <a:t>35% of passholders had more than one species of livestock.</a:t>
            </a:r>
          </a:p>
        </p:txBody>
      </p:sp>
    </p:spTree>
    <p:extLst>
      <p:ext uri="{BB962C8B-B14F-4D97-AF65-F5344CB8AC3E}">
        <p14:creationId xmlns:p14="http://schemas.microsoft.com/office/powerpoint/2010/main" val="30443526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aabbb9-b276-41a4-b210-185945194d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CE5C0CE84E848A2CFD743953EFFED" ma:contentTypeVersion="15" ma:contentTypeDescription="Create a new document." ma:contentTypeScope="" ma:versionID="beb94a6e44e4403b69d0dd6105562af7">
  <xsd:schema xmlns:xsd="http://www.w3.org/2001/XMLSchema" xmlns:xs="http://www.w3.org/2001/XMLSchema" xmlns:p="http://schemas.microsoft.com/office/2006/metadata/properties" xmlns:ns3="1754e882-8f03-4ae7-a610-c605ed0ac515" xmlns:ns4="48aabbb9-b276-41a4-b210-185945194d04" targetNamespace="http://schemas.microsoft.com/office/2006/metadata/properties" ma:root="true" ma:fieldsID="2c0f020cf6f4d9b04210a06c851813af" ns3:_="" ns4:_="">
    <xsd:import namespace="1754e882-8f03-4ae7-a610-c605ed0ac515"/>
    <xsd:import namespace="48aabbb9-b276-41a4-b210-185945194d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4e882-8f03-4ae7-a610-c605ed0ac5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abbb9-b276-41a4-b210-185945194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7232C-C431-4162-9F90-C7C9EDEDA712}">
  <ds:schemaRefs>
    <ds:schemaRef ds:uri="http://purl.org/dc/dcmitype/"/>
    <ds:schemaRef ds:uri="http://schemas.microsoft.com/office/2006/metadata/properties"/>
    <ds:schemaRef ds:uri="48aabbb9-b276-41a4-b210-185945194d04"/>
    <ds:schemaRef ds:uri="http://schemas.microsoft.com/office/2006/documentManagement/types"/>
    <ds:schemaRef ds:uri="http://purl.org/dc/elements/1.1/"/>
    <ds:schemaRef ds:uri="1754e882-8f03-4ae7-a610-c605ed0ac51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5F45FA-4BA9-4892-BF70-4CC2CEF7C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B4F0F-4842-43FB-A4DA-3266703E7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4e882-8f03-4ae7-a610-c605ed0ac515"/>
    <ds:schemaRef ds:uri="48aabbb9-b276-41a4-b210-185945194d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646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Berlin Sans FB</vt:lpstr>
      <vt:lpstr>Calibri</vt:lpstr>
      <vt:lpstr>1_Office Theme</vt:lpstr>
      <vt:lpstr>The Nevada-Placer-Yuba Disaster Livestock Pass Program</vt:lpstr>
      <vt:lpstr>Overview</vt:lpstr>
      <vt:lpstr>Mega Fires and Ranching Communities</vt:lpstr>
      <vt:lpstr>Mega Fires and Ranching Communities</vt:lpstr>
      <vt:lpstr>Multi-County Operations</vt:lpstr>
      <vt:lpstr>Grassroots Organization was Key!</vt:lpstr>
      <vt:lpstr>Program Elements</vt:lpstr>
      <vt:lpstr>The Real World…</vt:lpstr>
      <vt:lpstr>2022 Data (Continued)</vt:lpstr>
      <vt:lpstr>Lessons Learned in 2022</vt:lpstr>
      <vt:lpstr>New Frontiers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Nevada-Placer-Yuba Disaster Livestock Pass Program</dc:title>
  <dc:creator>Daniel K Macon</dc:creator>
  <cp:lastModifiedBy>Daniel K Macon</cp:lastModifiedBy>
  <cp:revision>10</cp:revision>
  <dcterms:created xsi:type="dcterms:W3CDTF">2023-07-03T22:34:01Z</dcterms:created>
  <dcterms:modified xsi:type="dcterms:W3CDTF">2023-11-07T23:38:24Z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0x010100ED9CE5C0CE84E848A2CFD743953EFFED</vt:lpwstr>
  </property>
</Properties>
</file>