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8" r:id="rId1"/>
  </p:sldMasterIdLst>
  <p:notesMasterIdLst>
    <p:notesMasterId r:id="rId12"/>
  </p:notesMasterIdLst>
  <p:handoutMasterIdLst>
    <p:handoutMasterId r:id="rId13"/>
  </p:handoutMasterIdLst>
  <p:sldIdLst>
    <p:sldId id="287" r:id="rId2"/>
    <p:sldId id="308" r:id="rId3"/>
    <p:sldId id="298" r:id="rId4"/>
    <p:sldId id="259" r:id="rId5"/>
    <p:sldId id="356" r:id="rId6"/>
    <p:sldId id="328" r:id="rId7"/>
    <p:sldId id="354" r:id="rId8"/>
    <p:sldId id="357" r:id="rId9"/>
    <p:sldId id="358" r:id="rId10"/>
    <p:sldId id="271"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2982" autoAdjust="0"/>
  </p:normalViewPr>
  <p:slideViewPr>
    <p:cSldViewPr snapToGrid="0">
      <p:cViewPr varScale="1">
        <p:scale>
          <a:sx n="50" d="100"/>
          <a:sy n="50" d="100"/>
        </p:scale>
        <p:origin x="-706" y="-67"/>
      </p:cViewPr>
      <p:guideLst>
        <p:guide orient="horz" pos="2160"/>
        <p:guide pos="3840"/>
      </p:guideLst>
    </p:cSldViewPr>
  </p:slideViewPr>
  <p:notesTextViewPr>
    <p:cViewPr>
      <p:scale>
        <a:sx n="300" d="100"/>
        <a:sy n="3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146" cy="466337"/>
          </a:xfrm>
          <a:prstGeom prst="rect">
            <a:avLst/>
          </a:prstGeom>
        </p:spPr>
        <p:txBody>
          <a:bodyPr vert="horz" lIns="92049" tIns="46024" rIns="92049" bIns="46024" rtlCol="0"/>
          <a:lstStyle>
            <a:lvl1pPr algn="l">
              <a:defRPr sz="1200"/>
            </a:lvl1pPr>
          </a:lstStyle>
          <a:p>
            <a:endParaRPr lang="en-US"/>
          </a:p>
        </p:txBody>
      </p:sp>
      <p:sp>
        <p:nvSpPr>
          <p:cNvPr id="3" name="Date Placeholder 2"/>
          <p:cNvSpPr>
            <a:spLocks noGrp="1"/>
          </p:cNvSpPr>
          <p:nvPr>
            <p:ph type="dt" sz="quarter" idx="1"/>
          </p:nvPr>
        </p:nvSpPr>
        <p:spPr>
          <a:xfrm>
            <a:off x="3971655" y="0"/>
            <a:ext cx="3037146" cy="466337"/>
          </a:xfrm>
          <a:prstGeom prst="rect">
            <a:avLst/>
          </a:prstGeom>
        </p:spPr>
        <p:txBody>
          <a:bodyPr vert="horz" lIns="92049" tIns="46024" rIns="92049" bIns="46024" rtlCol="0"/>
          <a:lstStyle>
            <a:lvl1pPr algn="r">
              <a:defRPr sz="1200"/>
            </a:lvl1pPr>
          </a:lstStyle>
          <a:p>
            <a:fld id="{A04A7170-DB15-471C-9A32-CBB4D8D3415C}" type="datetimeFigureOut">
              <a:rPr lang="en-US" smtClean="0"/>
              <a:t>6/27/2019</a:t>
            </a:fld>
            <a:endParaRPr lang="en-US"/>
          </a:p>
        </p:txBody>
      </p:sp>
      <p:sp>
        <p:nvSpPr>
          <p:cNvPr id="4" name="Footer Placeholder 3"/>
          <p:cNvSpPr>
            <a:spLocks noGrp="1"/>
          </p:cNvSpPr>
          <p:nvPr>
            <p:ph type="ftr" sz="quarter" idx="2"/>
          </p:nvPr>
        </p:nvSpPr>
        <p:spPr>
          <a:xfrm>
            <a:off x="2" y="8830064"/>
            <a:ext cx="3037146" cy="466337"/>
          </a:xfrm>
          <a:prstGeom prst="rect">
            <a:avLst/>
          </a:prstGeom>
        </p:spPr>
        <p:txBody>
          <a:bodyPr vert="horz" lIns="92049" tIns="46024" rIns="92049" bIns="46024" rtlCol="0" anchor="b"/>
          <a:lstStyle>
            <a:lvl1pPr algn="l">
              <a:defRPr sz="1200"/>
            </a:lvl1pPr>
          </a:lstStyle>
          <a:p>
            <a:endParaRPr lang="en-US"/>
          </a:p>
        </p:txBody>
      </p:sp>
      <p:sp>
        <p:nvSpPr>
          <p:cNvPr id="5" name="Slide Number Placeholder 4"/>
          <p:cNvSpPr>
            <a:spLocks noGrp="1"/>
          </p:cNvSpPr>
          <p:nvPr>
            <p:ph type="sldNum" sz="quarter" idx="3"/>
          </p:nvPr>
        </p:nvSpPr>
        <p:spPr>
          <a:xfrm>
            <a:off x="3971655" y="8830064"/>
            <a:ext cx="3037146" cy="466337"/>
          </a:xfrm>
          <a:prstGeom prst="rect">
            <a:avLst/>
          </a:prstGeom>
        </p:spPr>
        <p:txBody>
          <a:bodyPr vert="horz" lIns="92049" tIns="46024" rIns="92049" bIns="46024" rtlCol="0" anchor="b"/>
          <a:lstStyle>
            <a:lvl1pPr algn="r">
              <a:defRPr sz="1200"/>
            </a:lvl1pPr>
          </a:lstStyle>
          <a:p>
            <a:fld id="{8E58CD73-262F-4576-AE9F-C8A273E736BB}" type="slidenum">
              <a:rPr lang="en-US" smtClean="0"/>
              <a:t>‹#›</a:t>
            </a:fld>
            <a:endParaRPr lang="en-US"/>
          </a:p>
        </p:txBody>
      </p:sp>
    </p:spTree>
    <p:extLst>
      <p:ext uri="{BB962C8B-B14F-4D97-AF65-F5344CB8AC3E}">
        <p14:creationId xmlns:p14="http://schemas.microsoft.com/office/powerpoint/2010/main" val="2106126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146" cy="466337"/>
          </a:xfrm>
          <a:prstGeom prst="rect">
            <a:avLst/>
          </a:prstGeom>
        </p:spPr>
        <p:txBody>
          <a:bodyPr vert="horz" lIns="92049" tIns="46024" rIns="92049" bIns="46024" rtlCol="0"/>
          <a:lstStyle>
            <a:lvl1pPr algn="l">
              <a:defRPr sz="1200"/>
            </a:lvl1pPr>
          </a:lstStyle>
          <a:p>
            <a:endParaRPr lang="en-US"/>
          </a:p>
        </p:txBody>
      </p:sp>
      <p:sp>
        <p:nvSpPr>
          <p:cNvPr id="3" name="Date Placeholder 2"/>
          <p:cNvSpPr>
            <a:spLocks noGrp="1"/>
          </p:cNvSpPr>
          <p:nvPr>
            <p:ph type="dt" idx="1"/>
          </p:nvPr>
        </p:nvSpPr>
        <p:spPr>
          <a:xfrm>
            <a:off x="3971655" y="0"/>
            <a:ext cx="3037146" cy="466337"/>
          </a:xfrm>
          <a:prstGeom prst="rect">
            <a:avLst/>
          </a:prstGeom>
        </p:spPr>
        <p:txBody>
          <a:bodyPr vert="horz" lIns="92049" tIns="46024" rIns="92049" bIns="46024" rtlCol="0"/>
          <a:lstStyle>
            <a:lvl1pPr algn="r">
              <a:defRPr sz="1200"/>
            </a:lvl1pPr>
          </a:lstStyle>
          <a:p>
            <a:fld id="{C7A2FC2E-DC0D-4C73-8833-BDB406318CC2}" type="datetimeFigureOut">
              <a:rPr lang="en-US" smtClean="0"/>
              <a:t>6/27/2019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049" tIns="46024" rIns="92049" bIns="46024" rtlCol="0" anchor="ctr"/>
          <a:lstStyle/>
          <a:p>
            <a:endParaRPr lang="en-US"/>
          </a:p>
        </p:txBody>
      </p:sp>
      <p:sp>
        <p:nvSpPr>
          <p:cNvPr id="5" name="Notes Placeholder 4"/>
          <p:cNvSpPr>
            <a:spLocks noGrp="1"/>
          </p:cNvSpPr>
          <p:nvPr>
            <p:ph type="body" sz="quarter" idx="3"/>
          </p:nvPr>
        </p:nvSpPr>
        <p:spPr>
          <a:xfrm>
            <a:off x="700880" y="4473325"/>
            <a:ext cx="5608640" cy="3660427"/>
          </a:xfrm>
          <a:prstGeom prst="rect">
            <a:avLst/>
          </a:prstGeom>
        </p:spPr>
        <p:txBody>
          <a:bodyPr vert="horz" lIns="92049" tIns="46024" rIns="92049" bIns="460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30064"/>
            <a:ext cx="3037146" cy="466337"/>
          </a:xfrm>
          <a:prstGeom prst="rect">
            <a:avLst/>
          </a:prstGeom>
        </p:spPr>
        <p:txBody>
          <a:bodyPr vert="horz" lIns="92049" tIns="46024" rIns="92049" bIns="46024" rtlCol="0" anchor="b"/>
          <a:lstStyle>
            <a:lvl1pPr algn="l">
              <a:defRPr sz="1200"/>
            </a:lvl1pPr>
          </a:lstStyle>
          <a:p>
            <a:endParaRPr lang="en-US"/>
          </a:p>
        </p:txBody>
      </p:sp>
      <p:sp>
        <p:nvSpPr>
          <p:cNvPr id="7" name="Slide Number Placeholder 6"/>
          <p:cNvSpPr>
            <a:spLocks noGrp="1"/>
          </p:cNvSpPr>
          <p:nvPr>
            <p:ph type="sldNum" sz="quarter" idx="5"/>
          </p:nvPr>
        </p:nvSpPr>
        <p:spPr>
          <a:xfrm>
            <a:off x="3971655" y="8830064"/>
            <a:ext cx="3037146" cy="466337"/>
          </a:xfrm>
          <a:prstGeom prst="rect">
            <a:avLst/>
          </a:prstGeom>
        </p:spPr>
        <p:txBody>
          <a:bodyPr vert="horz" lIns="92049" tIns="46024" rIns="92049" bIns="46024" rtlCol="0" anchor="b"/>
          <a:lstStyle>
            <a:lvl1pPr algn="r">
              <a:defRPr sz="1200"/>
            </a:lvl1pPr>
          </a:lstStyle>
          <a:p>
            <a:fld id="{DAA84875-D7CC-40C4-BDC4-57692B654929}" type="slidenum">
              <a:rPr lang="en-US" smtClean="0"/>
              <a:t>‹#›</a:t>
            </a:fld>
            <a:endParaRPr lang="en-US"/>
          </a:p>
        </p:txBody>
      </p:sp>
    </p:spTree>
    <p:extLst>
      <p:ext uri="{BB962C8B-B14F-4D97-AF65-F5344CB8AC3E}">
        <p14:creationId xmlns:p14="http://schemas.microsoft.com/office/powerpoint/2010/main" val="1321590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84875-D7CC-40C4-BDC4-57692B654929}" type="slidenum">
              <a:rPr lang="en-US" smtClean="0"/>
              <a:t>1</a:t>
            </a:fld>
            <a:endParaRPr lang="en-US"/>
          </a:p>
        </p:txBody>
      </p:sp>
    </p:spTree>
    <p:extLst>
      <p:ext uri="{BB962C8B-B14F-4D97-AF65-F5344CB8AC3E}">
        <p14:creationId xmlns:p14="http://schemas.microsoft.com/office/powerpoint/2010/main" val="438534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 xmlns:a16="http://schemas.microsoft.com/office/drawing/2014/main" id="{19AC0DD8-0DE8-4B3D-8AC7-4A349E706BBC}"/>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5748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84875-D7CC-40C4-BDC4-57692B654929}" type="slidenum">
              <a:rPr lang="en-US" smtClean="0"/>
              <a:t>3</a:t>
            </a:fld>
            <a:endParaRPr lang="en-US"/>
          </a:p>
        </p:txBody>
      </p:sp>
    </p:spTree>
    <p:extLst>
      <p:ext uri="{BB962C8B-B14F-4D97-AF65-F5344CB8AC3E}">
        <p14:creationId xmlns:p14="http://schemas.microsoft.com/office/powerpoint/2010/main" val="340369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84875-D7CC-40C4-BDC4-57692B654929}" type="slidenum">
              <a:rPr lang="en-US" smtClean="0"/>
              <a:t>4</a:t>
            </a:fld>
            <a:endParaRPr lang="en-US"/>
          </a:p>
        </p:txBody>
      </p:sp>
    </p:spTree>
    <p:extLst>
      <p:ext uri="{BB962C8B-B14F-4D97-AF65-F5344CB8AC3E}">
        <p14:creationId xmlns:p14="http://schemas.microsoft.com/office/powerpoint/2010/main" val="254371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84875-D7CC-40C4-BDC4-57692B654929}" type="slidenum">
              <a:rPr lang="en-US" smtClean="0"/>
              <a:t>5</a:t>
            </a:fld>
            <a:endParaRPr lang="en-US"/>
          </a:p>
        </p:txBody>
      </p:sp>
    </p:spTree>
    <p:extLst>
      <p:ext uri="{BB962C8B-B14F-4D97-AF65-F5344CB8AC3E}">
        <p14:creationId xmlns:p14="http://schemas.microsoft.com/office/powerpoint/2010/main" val="313182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84875-D7CC-40C4-BDC4-57692B654929}" type="slidenum">
              <a:rPr lang="en-US" smtClean="0"/>
              <a:t>6</a:t>
            </a:fld>
            <a:endParaRPr lang="en-US"/>
          </a:p>
        </p:txBody>
      </p:sp>
    </p:spTree>
    <p:extLst>
      <p:ext uri="{BB962C8B-B14F-4D97-AF65-F5344CB8AC3E}">
        <p14:creationId xmlns:p14="http://schemas.microsoft.com/office/powerpoint/2010/main" val="3385219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84875-D7CC-40C4-BDC4-57692B654929}" type="slidenum">
              <a:rPr lang="en-US" smtClean="0"/>
              <a:t>7</a:t>
            </a:fld>
            <a:endParaRPr lang="en-US"/>
          </a:p>
        </p:txBody>
      </p:sp>
    </p:spTree>
    <p:extLst>
      <p:ext uri="{BB962C8B-B14F-4D97-AF65-F5344CB8AC3E}">
        <p14:creationId xmlns:p14="http://schemas.microsoft.com/office/powerpoint/2010/main" val="4060753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84875-D7CC-40C4-BDC4-57692B654929}" type="slidenum">
              <a:rPr lang="en-US" smtClean="0"/>
              <a:t>8</a:t>
            </a:fld>
            <a:endParaRPr lang="en-US"/>
          </a:p>
        </p:txBody>
      </p:sp>
    </p:spTree>
    <p:extLst>
      <p:ext uri="{BB962C8B-B14F-4D97-AF65-F5344CB8AC3E}">
        <p14:creationId xmlns:p14="http://schemas.microsoft.com/office/powerpoint/2010/main" val="193750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84875-D7CC-40C4-BDC4-57692B654929}" type="slidenum">
              <a:rPr lang="en-US" smtClean="0"/>
              <a:t>9</a:t>
            </a:fld>
            <a:endParaRPr lang="en-US"/>
          </a:p>
        </p:txBody>
      </p:sp>
    </p:spTree>
    <p:extLst>
      <p:ext uri="{BB962C8B-B14F-4D97-AF65-F5344CB8AC3E}">
        <p14:creationId xmlns:p14="http://schemas.microsoft.com/office/powerpoint/2010/main" val="4127129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2116327"/>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55714D95-210D-4A3E-990F-9CC38A7AF0FC}" type="datetimeFigureOut">
              <a:rPr lang="en-US" smtClean="0"/>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1771376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676984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27760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1366230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731080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1876295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385709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444474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1355991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714D95-210D-4A3E-990F-9CC38A7AF0FC}" type="datetimeFigureOut">
              <a:rPr lang="en-US" smtClean="0"/>
              <a:t>6/27/2019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399488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714D95-210D-4A3E-990F-9CC38A7AF0FC}"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290920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714D95-210D-4A3E-990F-9CC38A7AF0FC}" type="datetimeFigureOut">
              <a:rPr lang="en-US" smtClean="0"/>
              <a:t>6/27/2019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2549631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714D95-210D-4A3E-990F-9CC38A7AF0FC}" type="datetimeFigureOut">
              <a:rPr lang="en-US" smtClean="0"/>
              <a:t>6/27/2019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373592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714D95-210D-4A3E-990F-9CC38A7AF0FC}" type="datetimeFigureOut">
              <a:rPr lang="en-US" smtClean="0"/>
              <a:t>6/27/2019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47286619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714D95-210D-4A3E-990F-9CC38A7AF0FC}"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245078112"/>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714D95-210D-4A3E-990F-9CC38A7AF0FC}" type="datetimeFigureOut">
              <a:rPr lang="en-US" smtClean="0"/>
              <a:t>6/27/2019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8AB145-16AC-45F9-B25A-C0116ECF4BA8}" type="slidenum">
              <a:rPr lang="en-US" smtClean="0"/>
              <a:t>‹#›</a:t>
            </a:fld>
            <a:endParaRPr lang="en-US"/>
          </a:p>
        </p:txBody>
      </p:sp>
    </p:spTree>
    <p:extLst>
      <p:ext uri="{BB962C8B-B14F-4D97-AF65-F5344CB8AC3E}">
        <p14:creationId xmlns:p14="http://schemas.microsoft.com/office/powerpoint/2010/main" val="134992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100000">
              <a:schemeClr val="bg2">
                <a:shade val="96000"/>
                <a:satMod val="120000"/>
                <a:lumMod val="90000"/>
              </a:schemeClr>
            </a:gs>
          </a:gsLst>
          <a:lin ang="27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55714D95-210D-4A3E-990F-9CC38A7AF0FC}" type="datetimeFigureOut">
              <a:rPr lang="en-US" smtClean="0"/>
              <a:t>6/27/2019</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C8AB145-16AC-45F9-B25A-C0116ECF4BA8}" type="slidenum">
              <a:rPr lang="en-US" smtClean="0"/>
              <a:t>‹#›</a:t>
            </a:fld>
            <a:endParaRPr lang="en-US"/>
          </a:p>
        </p:txBody>
      </p:sp>
    </p:spTree>
    <p:extLst>
      <p:ext uri="{BB962C8B-B14F-4D97-AF65-F5344CB8AC3E}">
        <p14:creationId xmlns:p14="http://schemas.microsoft.com/office/powerpoint/2010/main" val="3480490899"/>
      </p:ext>
    </p:extLst>
  </p:cSld>
  <p:clrMap bg1="dk1" tx1="lt1" bg2="dk2" tx2="lt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 id="2147484110" r:id="rId12"/>
    <p:sldLayoutId id="2147484111" r:id="rId13"/>
    <p:sldLayoutId id="2147484112" r:id="rId14"/>
    <p:sldLayoutId id="2147484113" r:id="rId15"/>
    <p:sldLayoutId id="2147484114" r:id="rId16"/>
    <p:sldLayoutId id="214748411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mailto:leager@fresnoedc.com" TargetMode="External"/><Relationship Id="rId10" Type="http://schemas.openxmlformats.org/officeDocument/2006/relationships/image" Target="../media/image19.png"/><Relationship Id="rId4" Type="http://schemas.microsoft.com/office/2007/relationships/hdphoto" Target="../media/hdphoto1.wdp"/><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50895"/>
            <a:ext cx="12192000" cy="12813632"/>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9195" y="-198123"/>
            <a:ext cx="5126736" cy="914400"/>
          </a:xfrm>
          <a:prstGeom prst="rect">
            <a:avLst/>
          </a:prstGeom>
        </p:spPr>
      </p:pic>
      <p:sp>
        <p:nvSpPr>
          <p:cNvPr id="12" name="TextBox 11"/>
          <p:cNvSpPr txBox="1"/>
          <p:nvPr/>
        </p:nvSpPr>
        <p:spPr>
          <a:xfrm>
            <a:off x="13411200" y="-3240506"/>
            <a:ext cx="184731" cy="369332"/>
          </a:xfrm>
          <a:prstGeom prst="rect">
            <a:avLst/>
          </a:prstGeom>
          <a:noFill/>
        </p:spPr>
        <p:txBody>
          <a:bodyPr wrap="none" rtlCol="0">
            <a:spAutoFit/>
          </a:bodyPr>
          <a:lstStyle/>
          <a:p>
            <a:endParaRPr lang="en-US" dirty="0"/>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1205" y="2953084"/>
            <a:ext cx="1789176" cy="162153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6110" y="1119154"/>
            <a:ext cx="1789176" cy="1621536"/>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1949" y="3856361"/>
            <a:ext cx="6456863" cy="3457074"/>
          </a:xfrm>
          <a:prstGeom prst="rect">
            <a:avLst/>
          </a:prstGeom>
        </p:spPr>
      </p:pic>
      <p:pic>
        <p:nvPicPr>
          <p:cNvPr id="6" name="Picture 5"/>
          <p:cNvPicPr>
            <a:picLocks noChangeAspect="1"/>
          </p:cNvPicPr>
          <p:nvPr/>
        </p:nvPicPr>
        <p:blipFill rotWithShape="1">
          <a:blip r:embed="rId8">
            <a:extLst>
              <a:ext uri="{28A0092B-C50C-407E-A947-70E740481C1C}">
                <a14:useLocalDpi xmlns:a14="http://schemas.microsoft.com/office/drawing/2010/main" val="0"/>
              </a:ext>
            </a:extLst>
          </a:blip>
          <a:srcRect r="40312" b="13574"/>
          <a:stretch/>
        </p:blipFill>
        <p:spPr>
          <a:xfrm>
            <a:off x="0" y="-2404129"/>
            <a:ext cx="12192000" cy="11666259"/>
          </a:xfrm>
          <a:prstGeom prst="rect">
            <a:avLst/>
          </a:prstGeom>
        </p:spPr>
      </p:pic>
    </p:spTree>
    <p:extLst>
      <p:ext uri="{BB962C8B-B14F-4D97-AF65-F5344CB8AC3E}">
        <p14:creationId xmlns:p14="http://schemas.microsoft.com/office/powerpoint/2010/main" val="12518322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42" presetClass="path" presetSubtype="0" repeatCount="indefinite" accel="50000" decel="50000" autoRev="1" fill="hold" nodeType="withEffect">
                                      <p:stCondLst>
                                        <p:cond delay="0"/>
                                      </p:stCondLst>
                                      <p:endCondLst>
                                        <p:cond evt="onNext" delay="0">
                                          <p:tgtEl>
                                            <p:sldTgt/>
                                          </p:tgtEl>
                                        </p:cond>
                                      </p:endCondLst>
                                      <p:childTnLst>
                                        <p:animMotion origin="layout" path="M 2.5E-6 0 L 2.5E-6 0.25 " pathEditMode="relative" rAng="0" ptsTypes="AA">
                                          <p:cBhvr>
                                            <p:cTn id="25" dur="23000" fill="hold"/>
                                            <p:tgtEl>
                                              <p:spTgt spid="17"/>
                                            </p:tgtEl>
                                            <p:attrNameLst>
                                              <p:attrName>ppt_x</p:attrName>
                                              <p:attrName>ppt_y</p:attrName>
                                            </p:attrNameLst>
                                          </p:cBhvr>
                                          <p:rCtr x="0" y="12500"/>
                                        </p:animMotion>
                                      </p:childTnLst>
                                    </p:cTn>
                                  </p:par>
                                  <p:par>
                                    <p:cTn id="26" presetID="64" presetClass="path" presetSubtype="0" repeatCount="indefinite" accel="50000" autoRev="1" fill="hold" nodeType="withEffect" p14:presetBounceEnd="50000">
                                      <p:stCondLst>
                                        <p:cond delay="0"/>
                                      </p:stCondLst>
                                      <p:endCondLst>
                                        <p:cond evt="onNext" delay="0">
                                          <p:tgtEl>
                                            <p:sldTgt/>
                                          </p:tgtEl>
                                        </p:cond>
                                      </p:endCondLst>
                                      <p:childTnLst>
                                        <p:animMotion origin="layout" path="M -4.16667E-6 -2.59259E-6 L -0.00195 -0.28981 " pathEditMode="relative" rAng="0" ptsTypes="AA" p14:bounceEnd="50000">
                                          <p:cBhvr>
                                            <p:cTn id="27" dur="32000" fill="hold"/>
                                            <p:tgtEl>
                                              <p:spTgt spid="16"/>
                                            </p:tgtEl>
                                            <p:attrNameLst>
                                              <p:attrName>ppt_x</p:attrName>
                                              <p:attrName>ppt_y</p:attrName>
                                            </p:attrNameLst>
                                          </p:cBhvr>
                                          <p:rCtr x="-104" y="-14491"/>
                                        </p:animMotion>
                                      </p:childTnLst>
                                    </p:cTn>
                                  </p:par>
                                  <p:par>
                                    <p:cTn id="28" presetID="35" presetClass="path" presetSubtype="0" repeatCount="indefinite" accel="50000" decel="50000" fill="hold" nodeType="withEffect">
                                      <p:stCondLst>
                                        <p:cond delay="0"/>
                                      </p:stCondLst>
                                      <p:endCondLst>
                                        <p:cond evt="onNext" delay="0">
                                          <p:tgtEl>
                                            <p:sldTgt/>
                                          </p:tgtEl>
                                        </p:cond>
                                      </p:endCondLst>
                                      <p:childTnLst>
                                        <p:animMotion origin="layout" path="M 0.28997 0.06667 L -0.83373 0.05741 " pathEditMode="fixed" rAng="0" ptsTypes="AA">
                                          <p:cBhvr>
                                            <p:cTn id="29" dur="30000" fill="hold"/>
                                            <p:tgtEl>
                                              <p:spTgt spid="18"/>
                                            </p:tgtEl>
                                            <p:attrNameLst>
                                              <p:attrName>ppt_x</p:attrName>
                                              <p:attrName>ppt_y</p:attrName>
                                            </p:attrNameLst>
                                          </p:cBhvr>
                                          <p:rCtr x="-56185" y="-463"/>
                                        </p:animMotion>
                                      </p:childTnLst>
                                    </p:cTn>
                                  </p:par>
                                </p:childTnLst>
                              </p:cTn>
                            </p:par>
                          </p:childTnLst>
                        </p:cTn>
                      </p:par>
                    </p:childTnLst>
                  </p:cTn>
                  <p:prevCondLst>
                    <p:cond evt="onPrev" delay="0">
                      <p:tgtEl>
                        <p:sldTgt/>
                      </p:tgtEl>
                    </p:cond>
                  </p:prevCondLst>
                  <p:nextCondLst>
                    <p:cond evt="onNext" delay="0">
                      <p:tgtEl>
                        <p:sldTgt/>
                      </p:tgtEl>
                    </p:cond>
                  </p:nextCondLst>
                </p:seq>
                <p:seq concurrent="1">
                  <p:cTn id="30" repeatCount="indefinite" restart="whenNotActive" fill="hold" evtFilter="cancelBubble" nodeType="interactiveSeq">
                    <p:stCondLst>
                      <p:cond delay="indefinite"/>
                      <p:cond evt="onBegin" delay="0">
                        <p:tn val="1"/>
                      </p:cond>
                    </p:stCondLst>
                    <p:endSync evt="end" delay="0">
                      <p:rtn val="all"/>
                    </p:endSync>
                    <p:childTnLst>
                      <p:par>
                        <p:cTn id="31" fill="hold">
                          <p:stCondLst>
                            <p:cond delay="0"/>
                          </p:stCondLst>
                          <p:childTnLst>
                            <p:par>
                              <p:cTn id="32" fill="hold">
                                <p:stCondLst>
                                  <p:cond delay="0"/>
                                </p:stCondLst>
                                <p:childTnLst>
                                  <p:par>
                                    <p:cTn id="33" presetID="0" presetClass="path" presetSubtype="0" accel="50000" decel="50000" fill="hold" nodeType="withEffect">
                                      <p:stCondLst>
                                        <p:cond delay="0"/>
                                      </p:stCondLst>
                                      <p:childTnLst>
                                        <p:animMotion origin="layout" path="M 0 4.81481E-6 L -0.24922 -0.10672 " pathEditMode="relative" rAng="0" ptsTypes="AA">
                                          <p:cBhvr>
                                            <p:cTn id="34" dur="30000" fill="hold"/>
                                            <p:tgtEl>
                                              <p:spTgt spid="4"/>
                                            </p:tgtEl>
                                            <p:attrNameLst>
                                              <p:attrName>ppt_x</p:attrName>
                                              <p:attrName>ppt_y</p:attrName>
                                            </p:attrNameLst>
                                          </p:cBhvr>
                                          <p:rCtr x="-12461" y="-5347"/>
                                        </p:animMotion>
                                      </p:childTnLst>
                                    </p:cTn>
                                  </p:par>
                                  <p:par>
                                    <p:cTn id="35" presetID="6" presetClass="emph" presetSubtype="0" accel="50000" decel="50000" fill="hold" nodeType="withEffect">
                                      <p:stCondLst>
                                        <p:cond delay="0"/>
                                      </p:stCondLst>
                                      <p:childTnLst>
                                        <p:animScale>
                                          <p:cBhvr>
                                            <p:cTn id="36" dur="30000" fill="hold"/>
                                            <p:tgtEl>
                                              <p:spTgt spid="4"/>
                                            </p:tgtEl>
                                          </p:cBhvr>
                                          <p:by x="150000" y="150000"/>
                                        </p:animScale>
                                      </p:childTnLst>
                                    </p:cTn>
                                  </p:par>
                                </p:childTnLst>
                              </p:cTn>
                            </p:par>
                            <p:par>
                              <p:cTn id="37" fill="hold">
                                <p:stCondLst>
                                  <p:cond delay="30000"/>
                                </p:stCondLst>
                                <p:childTnLst>
                                  <p:par>
                                    <p:cTn id="38" presetID="0" presetClass="path" presetSubtype="0" accel="50000" decel="50000" fill="hold" nodeType="afterEffect">
                                      <p:stCondLst>
                                        <p:cond delay="5000"/>
                                      </p:stCondLst>
                                      <p:childTnLst>
                                        <p:animMotion origin="layout" path="M -0.24922 -0.10672 L -0.00547 -0.08727 " pathEditMode="relative" rAng="0" ptsTypes="AA">
                                          <p:cBhvr>
                                            <p:cTn id="39" dur="30000" fill="hold"/>
                                            <p:tgtEl>
                                              <p:spTgt spid="4"/>
                                            </p:tgtEl>
                                            <p:attrNameLst>
                                              <p:attrName>ppt_x</p:attrName>
                                              <p:attrName>ppt_y</p:attrName>
                                            </p:attrNameLst>
                                          </p:cBhvr>
                                          <p:rCtr x="12188" y="972"/>
                                        </p:animMotion>
                                      </p:childTnLst>
                                    </p:cTn>
                                  </p:par>
                                </p:childTnLst>
                              </p:cTn>
                            </p:par>
                            <p:par>
                              <p:cTn id="40" fill="hold">
                                <p:stCondLst>
                                  <p:cond delay="65000"/>
                                </p:stCondLst>
                                <p:childTnLst>
                                  <p:par>
                                    <p:cTn id="41" presetID="0" presetClass="path" presetSubtype="0" accel="50000" decel="50000" fill="hold" nodeType="afterEffect">
                                      <p:stCondLst>
                                        <p:cond delay="5000"/>
                                      </p:stCondLst>
                                      <p:childTnLst>
                                        <p:animMotion origin="layout" path="M -0.00547 -0.08727 L 0 4.81481E-6 " pathEditMode="relative" rAng="0" ptsTypes="AA">
                                          <p:cBhvr>
                                            <p:cTn id="42" dur="30000" fill="hold"/>
                                            <p:tgtEl>
                                              <p:spTgt spid="4"/>
                                            </p:tgtEl>
                                            <p:attrNameLst>
                                              <p:attrName>ppt_x</p:attrName>
                                              <p:attrName>ppt_y</p:attrName>
                                            </p:attrNameLst>
                                          </p:cBhvr>
                                          <p:rCtr x="273" y="4352"/>
                                        </p:animMotion>
                                      </p:childTnLst>
                                    </p:cTn>
                                  </p:par>
                                  <p:par>
                                    <p:cTn id="43" presetID="6" presetClass="emph" presetSubtype="0" accel="50000" decel="50000" fill="hold" nodeType="withEffect">
                                      <p:stCondLst>
                                        <p:cond delay="5000"/>
                                      </p:stCondLst>
                                      <p:childTnLst>
                                        <p:animScale>
                                          <p:cBhvr>
                                            <p:cTn id="44" dur="30000" fill="hold"/>
                                            <p:tgtEl>
                                              <p:spTgt spid="4"/>
                                            </p:tgtEl>
                                          </p:cBhvr>
                                          <p:by x="150000" y="150000"/>
                                          <p:to x="100000" y="100000"/>
                                        </p:animScale>
                                      </p:childTnLst>
                                    </p:cTn>
                                  </p:par>
                                </p:childTnLst>
                              </p:cTn>
                            </p:par>
                            <p:par>
                              <p:cTn id="45" fill="hold">
                                <p:stCondLst>
                                  <p:cond delay="100000"/>
                                </p:stCondLst>
                                <p:childTnLst>
                                  <p:par>
                                    <p:cTn id="46" presetID="0" presetClass="path" presetSubtype="0" accel="50000" decel="50000" fill="hold" nodeType="afterEffect">
                                      <p:stCondLst>
                                        <p:cond delay="0"/>
                                      </p:stCondLst>
                                      <p:childTnLst>
                                        <p:animMotion origin="layout" path="M 0 4.81481E-6 L 0 0.00023 " pathEditMode="relative" rAng="0" ptsTypes="AA">
                                          <p:cBhvr>
                                            <p:cTn id="47" dur="5000" fill="hold"/>
                                            <p:tgtEl>
                                              <p:spTgt spid="4"/>
                                            </p:tgtEl>
                                            <p:attrNameLst>
                                              <p:attrName>ppt_x</p:attrName>
                                              <p:attrName>ppt_y</p:attrName>
                                            </p:attrNameLst>
                                          </p:cBhvr>
                                          <p:rCtr x="0" y="0"/>
                                        </p:animMotion>
                                      </p:childTnLst>
                                    </p:cTn>
                                  </p:par>
                                </p:childTnLst>
                              </p:cTn>
                            </p:par>
                          </p:childTnLst>
                        </p:cTn>
                      </p:par>
                    </p:childTnLst>
                  </p:cTn>
                </p:seq>
                <p:seq concurrent="1">
                  <p:cTn id="48" repeatCount="indefinite" restart="whenNotActive" fill="hold" evtFilter="cancelBubble" nodeType="interactiveSeq">
                    <p:stCondLst>
                      <p:cond delay="indefinite"/>
                      <p:cond evt="onBegin" delay="0">
                        <p:tn val="1"/>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withEffect">
                                      <p:stCondLst>
                                        <p:cond delay="0"/>
                                      </p:stCondLst>
                                      <p:childTnLst>
                                        <p:animMotion origin="layout" path="M 0 0 L -0.24922 -0.77454 " pathEditMode="relative" rAng="0" ptsTypes="AA">
                                          <p:cBhvr>
                                            <p:cTn id="52" dur="30000" fill="hold"/>
                                            <p:tgtEl>
                                              <p:spTgt spid="6"/>
                                            </p:tgtEl>
                                            <p:attrNameLst>
                                              <p:attrName>ppt_x</p:attrName>
                                              <p:attrName>ppt_y</p:attrName>
                                            </p:attrNameLst>
                                          </p:cBhvr>
                                          <p:rCtr x="-12461" y="-38727"/>
                                        </p:animMotion>
                                      </p:childTnLst>
                                    </p:cTn>
                                  </p:par>
                                  <p:par>
                                    <p:cTn id="53" presetID="6" presetClass="emph" presetSubtype="0" accel="50000" decel="50000" fill="hold" nodeType="withEffect">
                                      <p:stCondLst>
                                        <p:cond delay="0"/>
                                      </p:stCondLst>
                                      <p:childTnLst>
                                        <p:animScale>
                                          <p:cBhvr>
                                            <p:cTn id="54" dur="30000" fill="hold"/>
                                            <p:tgtEl>
                                              <p:spTgt spid="6"/>
                                            </p:tgtEl>
                                          </p:cBhvr>
                                          <p:by x="150000" y="150000"/>
                                        </p:animScale>
                                      </p:childTnLst>
                                    </p:cTn>
                                  </p:par>
                                </p:childTnLst>
                              </p:cTn>
                            </p:par>
                            <p:par>
                              <p:cTn id="55" fill="hold">
                                <p:stCondLst>
                                  <p:cond delay="30000"/>
                                </p:stCondLst>
                                <p:childTnLst>
                                  <p:par>
                                    <p:cTn id="56" presetID="0" presetClass="path" presetSubtype="0" accel="50000" decel="50000" fill="hold" nodeType="afterEffect">
                                      <p:stCondLst>
                                        <p:cond delay="5000"/>
                                      </p:stCondLst>
                                      <p:childTnLst>
                                        <p:animMotion origin="layout" path="M -0.24922 -0.77454 L -0.24922 0.14028 " pathEditMode="relative" rAng="0" ptsTypes="AA">
                                          <p:cBhvr>
                                            <p:cTn id="57" dur="30000" fill="hold"/>
                                            <p:tgtEl>
                                              <p:spTgt spid="6"/>
                                            </p:tgtEl>
                                            <p:attrNameLst>
                                              <p:attrName>ppt_x</p:attrName>
                                              <p:attrName>ppt_y</p:attrName>
                                            </p:attrNameLst>
                                          </p:cBhvr>
                                          <p:rCtr x="0" y="45741"/>
                                        </p:animMotion>
                                      </p:childTnLst>
                                    </p:cTn>
                                  </p:par>
                                </p:childTnLst>
                              </p:cTn>
                            </p:par>
                            <p:par>
                              <p:cTn id="58" fill="hold">
                                <p:stCondLst>
                                  <p:cond delay="65000"/>
                                </p:stCondLst>
                                <p:childTnLst>
                                  <p:par>
                                    <p:cTn id="59" presetID="0" presetClass="path" presetSubtype="0" accel="50000" decel="50000" fill="hold" nodeType="afterEffect">
                                      <p:stCondLst>
                                        <p:cond delay="5000"/>
                                      </p:stCondLst>
                                      <p:childTnLst>
                                        <p:animMotion origin="layout" path="M -0.24922 0.14028 L 0 0 " pathEditMode="relative" rAng="0" ptsTypes="AA">
                                          <p:cBhvr>
                                            <p:cTn id="60" dur="30000" fill="hold"/>
                                            <p:tgtEl>
                                              <p:spTgt spid="6"/>
                                            </p:tgtEl>
                                            <p:attrNameLst>
                                              <p:attrName>ppt_x</p:attrName>
                                              <p:attrName>ppt_y</p:attrName>
                                            </p:attrNameLst>
                                          </p:cBhvr>
                                          <p:rCtr x="12461" y="-7014"/>
                                        </p:animMotion>
                                      </p:childTnLst>
                                    </p:cTn>
                                  </p:par>
                                  <p:par>
                                    <p:cTn id="61" presetID="6" presetClass="emph" presetSubtype="0" accel="50000" decel="50000" fill="hold" nodeType="withEffect">
                                      <p:stCondLst>
                                        <p:cond delay="5000"/>
                                      </p:stCondLst>
                                      <p:childTnLst>
                                        <p:animScale>
                                          <p:cBhvr>
                                            <p:cTn id="62" dur="30000" fill="hold"/>
                                            <p:tgtEl>
                                              <p:spTgt spid="6"/>
                                            </p:tgtEl>
                                          </p:cBhvr>
                                          <p:by x="150000" y="150000"/>
                                          <p:to x="100000" y="100000"/>
                                        </p:animScale>
                                      </p:childTnLst>
                                    </p:cTn>
                                  </p:par>
                                </p:childTnLst>
                              </p:cTn>
                            </p:par>
                            <p:par>
                              <p:cTn id="63" fill="hold">
                                <p:stCondLst>
                                  <p:cond delay="100000"/>
                                </p:stCondLst>
                                <p:childTnLst>
                                  <p:par>
                                    <p:cTn id="64" presetID="0" presetClass="path" presetSubtype="0" accel="50000" decel="50000" fill="hold" nodeType="afterEffect">
                                      <p:stCondLst>
                                        <p:cond delay="0"/>
                                      </p:stCondLst>
                                      <p:childTnLst>
                                        <p:animMotion origin="layout" path="M 0 0 L 0 0.00023 " pathEditMode="relative" rAng="0" ptsTypes="AA">
                                          <p:cBhvr>
                                            <p:cTn id="65" dur="5000" fill="hold"/>
                                            <p:tgtEl>
                                              <p:spTgt spid="6"/>
                                            </p:tgtEl>
                                            <p:attrNameLst>
                                              <p:attrName>ppt_x</p:attrName>
                                              <p:attrName>ppt_y</p:attrName>
                                            </p:attrNameLst>
                                          </p:cBhvr>
                                          <p:rCtr x="0" y="0"/>
                                        </p:animMotion>
                                      </p:childTnLst>
                                    </p:cTn>
                                  </p:par>
                                </p:childTnLst>
                              </p:cTn>
                            </p:par>
                          </p:childTnLst>
                        </p:cTn>
                      </p:par>
                    </p:childTnLst>
                  </p:cTn>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3000"/>
                                            <p:tgtEl>
                                              <p:spTgt spid="8"/>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5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42" presetClass="path" presetSubtype="0" repeatCount="indefinite" accel="50000" decel="50000" autoRev="1" fill="hold" nodeType="withEffect">
                                      <p:stCondLst>
                                        <p:cond delay="0"/>
                                      </p:stCondLst>
                                      <p:endCondLst>
                                        <p:cond evt="onNext" delay="0">
                                          <p:tgtEl>
                                            <p:sldTgt/>
                                          </p:tgtEl>
                                        </p:cond>
                                      </p:endCondLst>
                                      <p:childTnLst>
                                        <p:animMotion origin="layout" path="M 2.5E-6 0 L 2.5E-6 0.25 " pathEditMode="relative" rAng="0" ptsTypes="AA">
                                          <p:cBhvr>
                                            <p:cTn id="25" dur="23000" fill="hold"/>
                                            <p:tgtEl>
                                              <p:spTgt spid="17"/>
                                            </p:tgtEl>
                                            <p:attrNameLst>
                                              <p:attrName>ppt_x</p:attrName>
                                              <p:attrName>ppt_y</p:attrName>
                                            </p:attrNameLst>
                                          </p:cBhvr>
                                          <p:rCtr x="0" y="12500"/>
                                        </p:animMotion>
                                      </p:childTnLst>
                                    </p:cTn>
                                  </p:par>
                                  <p:par>
                                    <p:cTn id="26" presetID="64" presetClass="path" presetSubtype="0" repeatCount="indefinite" accel="50000" autoRev="1" fill="hold" nodeType="withEffect">
                                      <p:stCondLst>
                                        <p:cond delay="0"/>
                                      </p:stCondLst>
                                      <p:endCondLst>
                                        <p:cond evt="onNext" delay="0">
                                          <p:tgtEl>
                                            <p:sldTgt/>
                                          </p:tgtEl>
                                        </p:cond>
                                      </p:endCondLst>
                                      <p:childTnLst>
                                        <p:animMotion origin="layout" path="M -4.16667E-6 -2.59259E-6 L -0.00195 -0.28981 " pathEditMode="relative" rAng="0" ptsTypes="AA">
                                          <p:cBhvr>
                                            <p:cTn id="27" dur="32000" fill="hold"/>
                                            <p:tgtEl>
                                              <p:spTgt spid="16"/>
                                            </p:tgtEl>
                                            <p:attrNameLst>
                                              <p:attrName>ppt_x</p:attrName>
                                              <p:attrName>ppt_y</p:attrName>
                                            </p:attrNameLst>
                                          </p:cBhvr>
                                          <p:rCtr x="-104" y="-14491"/>
                                        </p:animMotion>
                                      </p:childTnLst>
                                    </p:cTn>
                                  </p:par>
                                  <p:par>
                                    <p:cTn id="28" presetID="35" presetClass="path" presetSubtype="0" repeatCount="indefinite" accel="50000" decel="50000" fill="hold" nodeType="withEffect">
                                      <p:stCondLst>
                                        <p:cond delay="0"/>
                                      </p:stCondLst>
                                      <p:endCondLst>
                                        <p:cond evt="onNext" delay="0">
                                          <p:tgtEl>
                                            <p:sldTgt/>
                                          </p:tgtEl>
                                        </p:cond>
                                      </p:endCondLst>
                                      <p:childTnLst>
                                        <p:animMotion origin="layout" path="M 0.28997 0.06667 L -0.83373 0.05741 " pathEditMode="fixed" rAng="0" ptsTypes="AA">
                                          <p:cBhvr>
                                            <p:cTn id="29" dur="30000" fill="hold"/>
                                            <p:tgtEl>
                                              <p:spTgt spid="18"/>
                                            </p:tgtEl>
                                            <p:attrNameLst>
                                              <p:attrName>ppt_x</p:attrName>
                                              <p:attrName>ppt_y</p:attrName>
                                            </p:attrNameLst>
                                          </p:cBhvr>
                                          <p:rCtr x="-56185" y="-463"/>
                                        </p:animMotion>
                                      </p:childTnLst>
                                    </p:cTn>
                                  </p:par>
                                </p:childTnLst>
                              </p:cTn>
                            </p:par>
                          </p:childTnLst>
                        </p:cTn>
                      </p:par>
                    </p:childTnLst>
                  </p:cTn>
                  <p:prevCondLst>
                    <p:cond evt="onPrev" delay="0">
                      <p:tgtEl>
                        <p:sldTgt/>
                      </p:tgtEl>
                    </p:cond>
                  </p:prevCondLst>
                  <p:nextCondLst>
                    <p:cond evt="onNext" delay="0">
                      <p:tgtEl>
                        <p:sldTgt/>
                      </p:tgtEl>
                    </p:cond>
                  </p:nextCondLst>
                </p:seq>
                <p:seq concurrent="1">
                  <p:cTn id="30" repeatCount="indefinite" restart="whenNotActive" fill="hold" evtFilter="cancelBubble" nodeType="interactiveSeq">
                    <p:stCondLst>
                      <p:cond delay="indefinite"/>
                      <p:cond evt="onBegin" delay="0">
                        <p:tn val="1"/>
                      </p:cond>
                    </p:stCondLst>
                    <p:endSync evt="end" delay="0">
                      <p:rtn val="all"/>
                    </p:endSync>
                    <p:childTnLst>
                      <p:par>
                        <p:cTn id="31" fill="hold">
                          <p:stCondLst>
                            <p:cond delay="0"/>
                          </p:stCondLst>
                          <p:childTnLst>
                            <p:par>
                              <p:cTn id="32" fill="hold">
                                <p:stCondLst>
                                  <p:cond delay="0"/>
                                </p:stCondLst>
                                <p:childTnLst>
                                  <p:par>
                                    <p:cTn id="33" presetID="0" presetClass="path" presetSubtype="0" accel="50000" decel="50000" fill="hold" nodeType="withEffect">
                                      <p:stCondLst>
                                        <p:cond delay="0"/>
                                      </p:stCondLst>
                                      <p:childTnLst>
                                        <p:animMotion origin="layout" path="M 0 4.81481E-6 L -0.24922 -0.10672 " pathEditMode="relative" rAng="0" ptsTypes="AA">
                                          <p:cBhvr>
                                            <p:cTn id="34" dur="30000" fill="hold"/>
                                            <p:tgtEl>
                                              <p:spTgt spid="4"/>
                                            </p:tgtEl>
                                            <p:attrNameLst>
                                              <p:attrName>ppt_x</p:attrName>
                                              <p:attrName>ppt_y</p:attrName>
                                            </p:attrNameLst>
                                          </p:cBhvr>
                                          <p:rCtr x="-12461" y="-5347"/>
                                        </p:animMotion>
                                      </p:childTnLst>
                                    </p:cTn>
                                  </p:par>
                                  <p:par>
                                    <p:cTn id="35" presetID="6" presetClass="emph" presetSubtype="0" accel="50000" decel="50000" fill="hold" nodeType="withEffect">
                                      <p:stCondLst>
                                        <p:cond delay="0"/>
                                      </p:stCondLst>
                                      <p:childTnLst>
                                        <p:animScale>
                                          <p:cBhvr>
                                            <p:cTn id="36" dur="30000" fill="hold"/>
                                            <p:tgtEl>
                                              <p:spTgt spid="4"/>
                                            </p:tgtEl>
                                          </p:cBhvr>
                                          <p:by x="150000" y="150000"/>
                                        </p:animScale>
                                      </p:childTnLst>
                                    </p:cTn>
                                  </p:par>
                                </p:childTnLst>
                              </p:cTn>
                            </p:par>
                            <p:par>
                              <p:cTn id="37" fill="hold">
                                <p:stCondLst>
                                  <p:cond delay="30000"/>
                                </p:stCondLst>
                                <p:childTnLst>
                                  <p:par>
                                    <p:cTn id="38" presetID="0" presetClass="path" presetSubtype="0" accel="50000" decel="50000" fill="hold" nodeType="afterEffect">
                                      <p:stCondLst>
                                        <p:cond delay="5000"/>
                                      </p:stCondLst>
                                      <p:childTnLst>
                                        <p:animMotion origin="layout" path="M -0.24922 -0.10672 L -0.00547 -0.08727 " pathEditMode="relative" rAng="0" ptsTypes="AA">
                                          <p:cBhvr>
                                            <p:cTn id="39" dur="30000" fill="hold"/>
                                            <p:tgtEl>
                                              <p:spTgt spid="4"/>
                                            </p:tgtEl>
                                            <p:attrNameLst>
                                              <p:attrName>ppt_x</p:attrName>
                                              <p:attrName>ppt_y</p:attrName>
                                            </p:attrNameLst>
                                          </p:cBhvr>
                                          <p:rCtr x="12188" y="972"/>
                                        </p:animMotion>
                                      </p:childTnLst>
                                    </p:cTn>
                                  </p:par>
                                </p:childTnLst>
                              </p:cTn>
                            </p:par>
                            <p:par>
                              <p:cTn id="40" fill="hold">
                                <p:stCondLst>
                                  <p:cond delay="65000"/>
                                </p:stCondLst>
                                <p:childTnLst>
                                  <p:par>
                                    <p:cTn id="41" presetID="0" presetClass="path" presetSubtype="0" accel="50000" decel="50000" fill="hold" nodeType="afterEffect">
                                      <p:stCondLst>
                                        <p:cond delay="5000"/>
                                      </p:stCondLst>
                                      <p:childTnLst>
                                        <p:animMotion origin="layout" path="M -0.00547 -0.08727 L 0 4.81481E-6 " pathEditMode="relative" rAng="0" ptsTypes="AA">
                                          <p:cBhvr>
                                            <p:cTn id="42" dur="30000" fill="hold"/>
                                            <p:tgtEl>
                                              <p:spTgt spid="4"/>
                                            </p:tgtEl>
                                            <p:attrNameLst>
                                              <p:attrName>ppt_x</p:attrName>
                                              <p:attrName>ppt_y</p:attrName>
                                            </p:attrNameLst>
                                          </p:cBhvr>
                                          <p:rCtr x="273" y="4352"/>
                                        </p:animMotion>
                                      </p:childTnLst>
                                    </p:cTn>
                                  </p:par>
                                  <p:par>
                                    <p:cTn id="43" presetID="6" presetClass="emph" presetSubtype="0" accel="50000" decel="50000" fill="hold" nodeType="withEffect">
                                      <p:stCondLst>
                                        <p:cond delay="5000"/>
                                      </p:stCondLst>
                                      <p:childTnLst>
                                        <p:animScale>
                                          <p:cBhvr>
                                            <p:cTn id="44" dur="30000" fill="hold"/>
                                            <p:tgtEl>
                                              <p:spTgt spid="4"/>
                                            </p:tgtEl>
                                          </p:cBhvr>
                                          <p:by x="150000" y="150000"/>
                                          <p:to x="100000" y="100000"/>
                                        </p:animScale>
                                      </p:childTnLst>
                                    </p:cTn>
                                  </p:par>
                                </p:childTnLst>
                              </p:cTn>
                            </p:par>
                            <p:par>
                              <p:cTn id="45" fill="hold">
                                <p:stCondLst>
                                  <p:cond delay="100000"/>
                                </p:stCondLst>
                                <p:childTnLst>
                                  <p:par>
                                    <p:cTn id="46" presetID="0" presetClass="path" presetSubtype="0" accel="50000" decel="50000" fill="hold" nodeType="afterEffect">
                                      <p:stCondLst>
                                        <p:cond delay="0"/>
                                      </p:stCondLst>
                                      <p:childTnLst>
                                        <p:animMotion origin="layout" path="M 0 4.81481E-6 L 0 0.00023 " pathEditMode="relative" rAng="0" ptsTypes="AA">
                                          <p:cBhvr>
                                            <p:cTn id="47" dur="5000" fill="hold"/>
                                            <p:tgtEl>
                                              <p:spTgt spid="4"/>
                                            </p:tgtEl>
                                            <p:attrNameLst>
                                              <p:attrName>ppt_x</p:attrName>
                                              <p:attrName>ppt_y</p:attrName>
                                            </p:attrNameLst>
                                          </p:cBhvr>
                                          <p:rCtr x="0" y="0"/>
                                        </p:animMotion>
                                      </p:childTnLst>
                                    </p:cTn>
                                  </p:par>
                                </p:childTnLst>
                              </p:cTn>
                            </p:par>
                          </p:childTnLst>
                        </p:cTn>
                      </p:par>
                    </p:childTnLst>
                  </p:cTn>
                </p:seq>
                <p:seq concurrent="1">
                  <p:cTn id="48" repeatCount="indefinite" restart="whenNotActive" fill="hold" evtFilter="cancelBubble" nodeType="interactiveSeq">
                    <p:stCondLst>
                      <p:cond delay="indefinite"/>
                      <p:cond evt="onBegin" delay="0">
                        <p:tn val="1"/>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withEffect">
                                      <p:stCondLst>
                                        <p:cond delay="0"/>
                                      </p:stCondLst>
                                      <p:childTnLst>
                                        <p:animMotion origin="layout" path="M 0 0 L -0.24922 -0.77454 " pathEditMode="relative" rAng="0" ptsTypes="AA">
                                          <p:cBhvr>
                                            <p:cTn id="52" dur="30000" fill="hold"/>
                                            <p:tgtEl>
                                              <p:spTgt spid="6"/>
                                            </p:tgtEl>
                                            <p:attrNameLst>
                                              <p:attrName>ppt_x</p:attrName>
                                              <p:attrName>ppt_y</p:attrName>
                                            </p:attrNameLst>
                                          </p:cBhvr>
                                          <p:rCtr x="-12461" y="-38727"/>
                                        </p:animMotion>
                                      </p:childTnLst>
                                    </p:cTn>
                                  </p:par>
                                  <p:par>
                                    <p:cTn id="53" presetID="6" presetClass="emph" presetSubtype="0" accel="50000" decel="50000" fill="hold" nodeType="withEffect">
                                      <p:stCondLst>
                                        <p:cond delay="0"/>
                                      </p:stCondLst>
                                      <p:childTnLst>
                                        <p:animScale>
                                          <p:cBhvr>
                                            <p:cTn id="54" dur="30000" fill="hold"/>
                                            <p:tgtEl>
                                              <p:spTgt spid="6"/>
                                            </p:tgtEl>
                                          </p:cBhvr>
                                          <p:by x="150000" y="150000"/>
                                        </p:animScale>
                                      </p:childTnLst>
                                    </p:cTn>
                                  </p:par>
                                </p:childTnLst>
                              </p:cTn>
                            </p:par>
                            <p:par>
                              <p:cTn id="55" fill="hold">
                                <p:stCondLst>
                                  <p:cond delay="30000"/>
                                </p:stCondLst>
                                <p:childTnLst>
                                  <p:par>
                                    <p:cTn id="56" presetID="0" presetClass="path" presetSubtype="0" accel="50000" decel="50000" fill="hold" nodeType="afterEffect">
                                      <p:stCondLst>
                                        <p:cond delay="5000"/>
                                      </p:stCondLst>
                                      <p:childTnLst>
                                        <p:animMotion origin="layout" path="M -0.24922 -0.77454 L -0.24922 0.14028 " pathEditMode="relative" rAng="0" ptsTypes="AA">
                                          <p:cBhvr>
                                            <p:cTn id="57" dur="30000" fill="hold"/>
                                            <p:tgtEl>
                                              <p:spTgt spid="6"/>
                                            </p:tgtEl>
                                            <p:attrNameLst>
                                              <p:attrName>ppt_x</p:attrName>
                                              <p:attrName>ppt_y</p:attrName>
                                            </p:attrNameLst>
                                          </p:cBhvr>
                                          <p:rCtr x="0" y="45741"/>
                                        </p:animMotion>
                                      </p:childTnLst>
                                    </p:cTn>
                                  </p:par>
                                </p:childTnLst>
                              </p:cTn>
                            </p:par>
                            <p:par>
                              <p:cTn id="58" fill="hold">
                                <p:stCondLst>
                                  <p:cond delay="65000"/>
                                </p:stCondLst>
                                <p:childTnLst>
                                  <p:par>
                                    <p:cTn id="59" presetID="0" presetClass="path" presetSubtype="0" accel="50000" decel="50000" fill="hold" nodeType="afterEffect">
                                      <p:stCondLst>
                                        <p:cond delay="5000"/>
                                      </p:stCondLst>
                                      <p:childTnLst>
                                        <p:animMotion origin="layout" path="M -0.24922 0.14028 L 0 0 " pathEditMode="relative" rAng="0" ptsTypes="AA">
                                          <p:cBhvr>
                                            <p:cTn id="60" dur="30000" fill="hold"/>
                                            <p:tgtEl>
                                              <p:spTgt spid="6"/>
                                            </p:tgtEl>
                                            <p:attrNameLst>
                                              <p:attrName>ppt_x</p:attrName>
                                              <p:attrName>ppt_y</p:attrName>
                                            </p:attrNameLst>
                                          </p:cBhvr>
                                          <p:rCtr x="12461" y="-7014"/>
                                        </p:animMotion>
                                      </p:childTnLst>
                                    </p:cTn>
                                  </p:par>
                                  <p:par>
                                    <p:cTn id="61" presetID="6" presetClass="emph" presetSubtype="0" accel="50000" decel="50000" fill="hold" nodeType="withEffect">
                                      <p:stCondLst>
                                        <p:cond delay="5000"/>
                                      </p:stCondLst>
                                      <p:childTnLst>
                                        <p:animScale>
                                          <p:cBhvr>
                                            <p:cTn id="62" dur="30000" fill="hold"/>
                                            <p:tgtEl>
                                              <p:spTgt spid="6"/>
                                            </p:tgtEl>
                                          </p:cBhvr>
                                          <p:by x="150000" y="150000"/>
                                          <p:to x="100000" y="100000"/>
                                        </p:animScale>
                                      </p:childTnLst>
                                    </p:cTn>
                                  </p:par>
                                </p:childTnLst>
                              </p:cTn>
                            </p:par>
                            <p:par>
                              <p:cTn id="63" fill="hold">
                                <p:stCondLst>
                                  <p:cond delay="100000"/>
                                </p:stCondLst>
                                <p:childTnLst>
                                  <p:par>
                                    <p:cTn id="64" presetID="0" presetClass="path" presetSubtype="0" accel="50000" decel="50000" fill="hold" nodeType="afterEffect">
                                      <p:stCondLst>
                                        <p:cond delay="0"/>
                                      </p:stCondLst>
                                      <p:childTnLst>
                                        <p:animMotion origin="layout" path="M 0 0 L 0 0.00023 " pathEditMode="relative" rAng="0" ptsTypes="AA">
                                          <p:cBhvr>
                                            <p:cTn id="65" dur="5000" fill="hold"/>
                                            <p:tgtEl>
                                              <p:spTgt spid="6"/>
                                            </p:tgtEl>
                                            <p:attrNameLst>
                                              <p:attrName>ppt_x</p:attrName>
                                              <p:attrName>ppt_y</p:attrName>
                                            </p:attrNameLst>
                                          </p:cBhvr>
                                          <p:rCtr x="0" y="0"/>
                                        </p:animMotion>
                                      </p:childTnLst>
                                    </p:cTn>
                                  </p:par>
                                </p:childTnLst>
                              </p:cTn>
                            </p:par>
                          </p:childTnLst>
                        </p:cTn>
                      </p:par>
                    </p:childTnLst>
                  </p:cTn>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 y="0"/>
            <a:ext cx="12192000" cy="4881285"/>
          </a:xfrm>
          <a:prstGeom prst="rect">
            <a:avLst/>
          </a:prstGeom>
        </p:spPr>
      </p:pic>
      <p:pic>
        <p:nvPicPr>
          <p:cNvPr id="23" name="Picture 22"/>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9896" b="97917" l="0" r="100000">
                        <a14:foregroundMark x1="3223" y1="87630" x2="96875" y2="88802"/>
                        <a14:foregroundMark x1="13574" y1="82422" x2="97949" y2="81250"/>
                        <a14:backgroundMark x1="94824" y1="71094" x2="8887" y2="70052"/>
                        <a14:backgroundMark x1="4395" y1="73568" x2="69238" y2="45573"/>
                        <a14:backgroundMark x1="3418" y1="26302" x2="93750" y2="52734"/>
                      </a14:backgroundRemoval>
                    </a14:imgEffect>
                    <a14:imgEffect>
                      <a14:artisticCutout numberOfShades="1"/>
                    </a14:imgEffect>
                    <a14:imgEffect>
                      <a14:sharpenSoften amount="-50000"/>
                    </a14:imgEffect>
                  </a14:imgLayer>
                </a14:imgProps>
              </a:ext>
              <a:ext uri="{28A0092B-C50C-407E-A947-70E740481C1C}">
                <a14:useLocalDpi xmlns:a14="http://schemas.microsoft.com/office/drawing/2010/main"/>
              </a:ext>
            </a:extLst>
          </a:blip>
          <a:srcRect t="71030"/>
          <a:stretch/>
        </p:blipFill>
        <p:spPr>
          <a:xfrm>
            <a:off x="0" y="3696432"/>
            <a:ext cx="12287250" cy="3187700"/>
          </a:xfrm>
          <a:prstGeom prst="rect">
            <a:avLst/>
          </a:prstGeom>
          <a:effectLst>
            <a:innerShdw blurRad="63500" dist="50800" dir="16200000">
              <a:prstClr val="black">
                <a:alpha val="50000"/>
              </a:prstClr>
            </a:innerShdw>
            <a:softEdge rad="12700"/>
          </a:effectLst>
        </p:spPr>
      </p:pic>
      <p:sp>
        <p:nvSpPr>
          <p:cNvPr id="3" name="TextBox 2"/>
          <p:cNvSpPr txBox="1"/>
          <p:nvPr/>
        </p:nvSpPr>
        <p:spPr>
          <a:xfrm>
            <a:off x="454123" y="5240855"/>
            <a:ext cx="5587692" cy="1384995"/>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Contact us at: </a:t>
            </a:r>
            <a:r>
              <a:rPr lang="en-US" sz="2800" dirty="0" smtClean="0">
                <a:solidFill>
                  <a:schemeClr val="bg1"/>
                </a:solidFill>
                <a:latin typeface="Century Gothic" panose="020B0502020202020204" pitchFamily="34" charset="0"/>
                <a:hlinkClick r:id="rId5"/>
              </a:rPr>
              <a:t>leager@fresnoedc.com</a:t>
            </a:r>
            <a:r>
              <a:rPr lang="en-US" sz="2800" dirty="0" smtClean="0">
                <a:solidFill>
                  <a:schemeClr val="bg1"/>
                </a:solidFill>
                <a:latin typeface="Century Gothic" panose="020B0502020202020204" pitchFamily="34" charset="0"/>
              </a:rPr>
              <a:t> </a:t>
            </a:r>
          </a:p>
          <a:p>
            <a:r>
              <a:rPr lang="en-US" sz="2800" dirty="0" smtClean="0">
                <a:solidFill>
                  <a:schemeClr val="bg1"/>
                </a:solidFill>
                <a:latin typeface="Century Gothic" panose="020B0502020202020204" pitchFamily="34" charset="0"/>
              </a:rPr>
              <a:t>559-476-2513 </a:t>
            </a:r>
            <a:endParaRPr lang="en-US" sz="3600" dirty="0">
              <a:solidFill>
                <a:schemeClr val="bg1"/>
              </a:solidFill>
              <a:latin typeface="Century Gothic" panose="020B0502020202020204" pitchFamily="34" charset="0"/>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9474631" y="5440696"/>
            <a:ext cx="2717369" cy="1362115"/>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14805" y="4125168"/>
            <a:ext cx="605663" cy="605663"/>
          </a:xfrm>
          <a:prstGeom prst="rect">
            <a:avLst/>
          </a:prstGeom>
        </p:spPr>
      </p:pic>
      <p:sp>
        <p:nvSpPr>
          <p:cNvPr id="6" name="Rectangle 5"/>
          <p:cNvSpPr/>
          <p:nvPr/>
        </p:nvSpPr>
        <p:spPr>
          <a:xfrm>
            <a:off x="8320468" y="4166389"/>
            <a:ext cx="2495111" cy="523220"/>
          </a:xfrm>
          <a:prstGeom prst="rect">
            <a:avLst/>
          </a:prstGeom>
        </p:spPr>
        <p:txBody>
          <a:bodyPr wrap="square">
            <a:spAutoFit/>
          </a:bodyPr>
          <a:lstStyle/>
          <a:p>
            <a:r>
              <a:rPr lang="en-US" sz="2800" dirty="0">
                <a:solidFill>
                  <a:prstClr val="white"/>
                </a:solidFill>
              </a:rPr>
              <a:t>@FresnoEDC</a:t>
            </a:r>
            <a:endParaRPr lang="en-US" sz="2800" dirty="0"/>
          </a:p>
        </p:txBody>
      </p:sp>
      <p:pic>
        <p:nvPicPr>
          <p:cNvPr id="7" name="Picture 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714805" y="3465384"/>
            <a:ext cx="605663" cy="605663"/>
          </a:xfrm>
          <a:prstGeom prst="rect">
            <a:avLst/>
          </a:prstGeom>
        </p:spPr>
      </p:pic>
      <p:sp>
        <p:nvSpPr>
          <p:cNvPr id="8" name="Rectangle 7"/>
          <p:cNvSpPr/>
          <p:nvPr/>
        </p:nvSpPr>
        <p:spPr>
          <a:xfrm>
            <a:off x="8320467" y="3540072"/>
            <a:ext cx="3871531" cy="523220"/>
          </a:xfrm>
          <a:prstGeom prst="rect">
            <a:avLst/>
          </a:prstGeom>
        </p:spPr>
        <p:txBody>
          <a:bodyPr wrap="square">
            <a:spAutoFit/>
          </a:bodyPr>
          <a:lstStyle/>
          <a:p>
            <a:r>
              <a:rPr lang="en-US" sz="2800" dirty="0">
                <a:solidFill>
                  <a:prstClr val="white"/>
                </a:solidFill>
              </a:rPr>
              <a:t>Fresno County EDC</a:t>
            </a:r>
            <a:endParaRPr lang="en-US" sz="2800" dirty="0"/>
          </a:p>
        </p:txBody>
      </p:sp>
      <p:pic>
        <p:nvPicPr>
          <p:cNvPr id="15" name="Picture 14" descr="\\edc-01\User_Home\jhowell\Desktop\1024px-Instagram_logo_2016.svg.png"/>
          <p:cNvPicPr/>
          <p:nvPr/>
        </p:nvPicPr>
        <p:blipFill>
          <a:blip r:embed="rId9" cstate="print">
            <a:extLst>
              <a:ext uri="{28A0092B-C50C-407E-A947-70E740481C1C}">
                <a14:useLocalDpi xmlns:a14="http://schemas.microsoft.com/office/drawing/2010/main"/>
              </a:ext>
            </a:extLst>
          </a:blip>
          <a:srcRect/>
          <a:stretch>
            <a:fillRect/>
          </a:stretch>
        </p:blipFill>
        <p:spPr bwMode="auto">
          <a:xfrm>
            <a:off x="872597" y="4166992"/>
            <a:ext cx="621231" cy="615005"/>
          </a:xfrm>
          <a:prstGeom prst="rect">
            <a:avLst/>
          </a:prstGeom>
          <a:noFill/>
          <a:ln>
            <a:noFill/>
          </a:ln>
        </p:spPr>
      </p:pic>
      <p:sp>
        <p:nvSpPr>
          <p:cNvPr id="16" name="Rectangle 15"/>
          <p:cNvSpPr/>
          <p:nvPr/>
        </p:nvSpPr>
        <p:spPr>
          <a:xfrm>
            <a:off x="1493828" y="4232761"/>
            <a:ext cx="2689225" cy="520065"/>
          </a:xfrm>
          <a:prstGeom prst="rect">
            <a:avLst/>
          </a:prstGeom>
        </p:spPr>
        <p:txBody>
          <a:bodyPr wrap="square">
            <a:noAutofit/>
          </a:bodyPr>
          <a:lstStyle/>
          <a:p>
            <a:pPr marL="0" marR="0">
              <a:spcBef>
                <a:spcPts val="0"/>
              </a:spcBef>
              <a:spcAft>
                <a:spcPts val="0"/>
              </a:spcAft>
            </a:pPr>
            <a:r>
              <a:rPr lang="en-US" sz="28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fresnoedc</a:t>
            </a:r>
            <a:endParaRPr lang="en-US" sz="900" dirty="0">
              <a:effectLst/>
              <a:latin typeface="Segoe UI" panose="020B0502040204020203" pitchFamily="34" charset="0"/>
              <a:ea typeface="Calibri" panose="020F0502020204030204" pitchFamily="34" charset="0"/>
            </a:endParaRPr>
          </a:p>
        </p:txBody>
      </p:sp>
      <p:pic>
        <p:nvPicPr>
          <p:cNvPr id="17" name="Picture 16"/>
          <p:cNvPicPr/>
          <p:nvPr/>
        </p:nvPicPr>
        <p:blipFill>
          <a:blip r:embed="rId10" cstate="print">
            <a:extLst>
              <a:ext uri="{28A0092B-C50C-407E-A947-70E740481C1C}">
                <a14:useLocalDpi xmlns:a14="http://schemas.microsoft.com/office/drawing/2010/main"/>
              </a:ext>
            </a:extLst>
          </a:blip>
          <a:stretch>
            <a:fillRect/>
          </a:stretch>
        </p:blipFill>
        <p:spPr bwMode="auto">
          <a:xfrm>
            <a:off x="888165" y="3465384"/>
            <a:ext cx="604550" cy="604550"/>
          </a:xfrm>
          <a:prstGeom prst="roundRect">
            <a:avLst/>
          </a:prstGeom>
          <a:noFill/>
          <a:ln>
            <a:noFill/>
          </a:ln>
        </p:spPr>
      </p:pic>
      <p:sp>
        <p:nvSpPr>
          <p:cNvPr id="18" name="Rectangle 17"/>
          <p:cNvSpPr/>
          <p:nvPr/>
        </p:nvSpPr>
        <p:spPr>
          <a:xfrm>
            <a:off x="1497032" y="3513609"/>
            <a:ext cx="3378557" cy="493228"/>
          </a:xfrm>
          <a:prstGeom prst="rect">
            <a:avLst/>
          </a:prstGeom>
        </p:spPr>
        <p:txBody>
          <a:bodyPr wrap="square">
            <a:noAutofit/>
          </a:bodyPr>
          <a:lstStyle/>
          <a:p>
            <a:pPr marL="0" marR="0">
              <a:spcBef>
                <a:spcPts val="0"/>
              </a:spcBef>
              <a:spcAft>
                <a:spcPts val="0"/>
              </a:spcAft>
            </a:pPr>
            <a:r>
              <a:rPr lang="en-US" sz="28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fresnocountyedc</a:t>
            </a:r>
            <a:endParaRPr lang="en-US" sz="900" dirty="0">
              <a:effectLst/>
              <a:latin typeface="Segoe UI" panose="020B0502040204020203" pitchFamily="34" charset="0"/>
              <a:ea typeface="Calibri" panose="020F0502020204030204" pitchFamily="34" charset="0"/>
            </a:endParaRPr>
          </a:p>
        </p:txBody>
      </p:sp>
      <p:sp>
        <p:nvSpPr>
          <p:cNvPr id="19" name="TextBox 18"/>
          <p:cNvSpPr txBox="1"/>
          <p:nvPr/>
        </p:nvSpPr>
        <p:spPr>
          <a:xfrm>
            <a:off x="3655157" y="1169366"/>
            <a:ext cx="4881685" cy="1107996"/>
          </a:xfrm>
          <a:prstGeom prst="rect">
            <a:avLst/>
          </a:prstGeom>
          <a:noFill/>
        </p:spPr>
        <p:txBody>
          <a:bodyPr wrap="square" rtlCol="0">
            <a:spAutoFit/>
          </a:bodyPr>
          <a:lstStyle/>
          <a:p>
            <a:r>
              <a:rPr lang="en-US" sz="6600" dirty="0">
                <a:solidFill>
                  <a:schemeClr val="bg1"/>
                </a:solidFill>
                <a:latin typeface="Century Gothic" panose="020B0502020202020204" pitchFamily="34" charset="0"/>
              </a:rPr>
              <a:t>Thank You!</a:t>
            </a:r>
          </a:p>
        </p:txBody>
      </p:sp>
      <p:sp>
        <p:nvSpPr>
          <p:cNvPr id="20" name="TextBox 19">
            <a:extLst>
              <a:ext uri="{FF2B5EF4-FFF2-40B4-BE49-F238E27FC236}">
                <a16:creationId xmlns="" xmlns:a16="http://schemas.microsoft.com/office/drawing/2014/main" id="{83E9FF64-B81A-459A-84DC-2C2B196BBCD9}"/>
              </a:ext>
            </a:extLst>
          </p:cNvPr>
          <p:cNvSpPr txBox="1"/>
          <p:nvPr/>
        </p:nvSpPr>
        <p:spPr>
          <a:xfrm>
            <a:off x="-1301131" y="5207264"/>
            <a:ext cx="5587692" cy="400110"/>
          </a:xfrm>
          <a:prstGeom prst="rect">
            <a:avLst/>
          </a:prstGeom>
          <a:noFill/>
        </p:spPr>
        <p:txBody>
          <a:bodyPr wrap="square" rtlCol="0">
            <a:spAutoFit/>
          </a:bodyPr>
          <a:lstStyle/>
          <a:p>
            <a:r>
              <a:rPr lang="en-US" sz="2000" dirty="0" smtClean="0">
                <a:solidFill>
                  <a:schemeClr val="bg1"/>
                </a:solidFill>
                <a:latin typeface="Century Gothic" panose="020B0502020202020204" pitchFamily="34" charset="0"/>
              </a:rPr>
              <a:t> </a:t>
            </a:r>
            <a:endParaRPr lang="en-US" sz="2000" dirty="0">
              <a:solidFill>
                <a:schemeClr val="bg1"/>
              </a:solidFill>
              <a:latin typeface="Century Gothic" panose="020B0502020202020204" pitchFamily="34" charset="0"/>
            </a:endParaRPr>
          </a:p>
        </p:txBody>
      </p:sp>
      <p:sp>
        <p:nvSpPr>
          <p:cNvPr id="4" name="TextBox 3"/>
          <p:cNvSpPr txBox="1"/>
          <p:nvPr/>
        </p:nvSpPr>
        <p:spPr>
          <a:xfrm>
            <a:off x="454122" y="4864629"/>
            <a:ext cx="6705630" cy="523220"/>
          </a:xfrm>
          <a:prstGeom prst="rect">
            <a:avLst/>
          </a:prstGeom>
          <a:noFill/>
        </p:spPr>
        <p:txBody>
          <a:bodyPr wrap="square" rtlCol="0">
            <a:spAutoFit/>
          </a:bodyPr>
          <a:lstStyle/>
          <a:p>
            <a:r>
              <a:rPr lang="en-US" sz="2800" dirty="0" smtClean="0"/>
              <a:t>Lee Ann Eager, President &amp; CEO</a:t>
            </a:r>
            <a:endParaRPr lang="en-US" sz="2800" dirty="0"/>
          </a:p>
        </p:txBody>
      </p:sp>
    </p:spTree>
    <p:extLst>
      <p:ext uri="{BB962C8B-B14F-4D97-AF65-F5344CB8AC3E}">
        <p14:creationId xmlns:p14="http://schemas.microsoft.com/office/powerpoint/2010/main" val="12783191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0DF901A2-FD88-4F7F-99BE-F93B4558286E}"/>
              </a:ext>
            </a:extLst>
          </p:cNvPr>
          <p:cNvSpPr txBox="1"/>
          <p:nvPr/>
        </p:nvSpPr>
        <p:spPr>
          <a:xfrm>
            <a:off x="187683" y="102704"/>
            <a:ext cx="11739273" cy="923330"/>
          </a:xfrm>
          <a:prstGeom prst="rect">
            <a:avLst/>
          </a:prstGeom>
          <a:noFill/>
        </p:spPr>
        <p:txBody>
          <a:bodyPr wrap="square" rtlCol="0">
            <a:spAutoFit/>
          </a:bodyPr>
          <a:lstStyle/>
          <a:p>
            <a:r>
              <a:rPr lang="en-US" sz="5400" dirty="0">
                <a:solidFill>
                  <a:schemeClr val="bg1"/>
                </a:solidFill>
                <a:latin typeface="Century Gothic" panose="020B0502020202020204" pitchFamily="34" charset="0"/>
              </a:rPr>
              <a:t>What is Economic Development?</a:t>
            </a:r>
          </a:p>
        </p:txBody>
      </p:sp>
      <p:pic>
        <p:nvPicPr>
          <p:cNvPr id="8" name="Picture 7">
            <a:extLst>
              <a:ext uri="{FF2B5EF4-FFF2-40B4-BE49-F238E27FC236}">
                <a16:creationId xmlns="" xmlns:a16="http://schemas.microsoft.com/office/drawing/2014/main" id="{95523EEA-970C-41B2-B3F6-04590FD2E6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171" y="6181381"/>
            <a:ext cx="1349829" cy="676619"/>
          </a:xfrm>
          <a:prstGeom prst="rect">
            <a:avLst/>
          </a:prstGeom>
        </p:spPr>
      </p:pic>
      <p:sp>
        <p:nvSpPr>
          <p:cNvPr id="9" name="TextBox 8">
            <a:extLst>
              <a:ext uri="{FF2B5EF4-FFF2-40B4-BE49-F238E27FC236}">
                <a16:creationId xmlns="" xmlns:a16="http://schemas.microsoft.com/office/drawing/2014/main" id="{E737FDF6-BAD6-45A6-A0F1-C932E526409A}"/>
              </a:ext>
            </a:extLst>
          </p:cNvPr>
          <p:cNvSpPr txBox="1"/>
          <p:nvPr/>
        </p:nvSpPr>
        <p:spPr>
          <a:xfrm>
            <a:off x="312173" y="985466"/>
            <a:ext cx="11043452" cy="1323439"/>
          </a:xfrm>
          <a:prstGeom prst="rect">
            <a:avLst/>
          </a:prstGeom>
          <a:noFill/>
        </p:spPr>
        <p:txBody>
          <a:bodyPr wrap="square" rtlCol="0">
            <a:spAutoFit/>
          </a:bodyPr>
          <a:lstStyle/>
          <a:p>
            <a:pPr algn="just"/>
            <a:r>
              <a:rPr lang="en-US" sz="2000" dirty="0">
                <a:solidFill>
                  <a:schemeClr val="bg1"/>
                </a:solidFill>
                <a:latin typeface="Century Gothic" panose="020B0502020202020204" pitchFamily="34" charset="0"/>
              </a:rPr>
              <a:t>The process of improving the economy, society, and  well being of people. It happens when there is an increase in business output and an improved standard of living. With careful economic development, businesses can thrive, higher levels of employment can be achieved, and industries, in some cases new industries, can grow.</a:t>
            </a:r>
          </a:p>
        </p:txBody>
      </p:sp>
      <p:sp>
        <p:nvSpPr>
          <p:cNvPr id="10" name="Chevron 13">
            <a:extLst>
              <a:ext uri="{FF2B5EF4-FFF2-40B4-BE49-F238E27FC236}">
                <a16:creationId xmlns="" xmlns:a16="http://schemas.microsoft.com/office/drawing/2014/main" id="{9692284D-0BC4-43A6-8E79-9EF2741F8CB5}"/>
              </a:ext>
            </a:extLst>
          </p:cNvPr>
          <p:cNvSpPr/>
          <p:nvPr/>
        </p:nvSpPr>
        <p:spPr>
          <a:xfrm rot="16200000">
            <a:off x="244544" y="4123966"/>
            <a:ext cx="3875503" cy="644296"/>
          </a:xfrm>
          <a:prstGeom prst="chevr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Business Output</a:t>
            </a:r>
          </a:p>
        </p:txBody>
      </p:sp>
      <p:sp>
        <p:nvSpPr>
          <p:cNvPr id="11" name="Chevron 15">
            <a:extLst>
              <a:ext uri="{FF2B5EF4-FFF2-40B4-BE49-F238E27FC236}">
                <a16:creationId xmlns="" xmlns:a16="http://schemas.microsoft.com/office/drawing/2014/main" id="{A0D3EDE9-0DD9-4D52-807C-9AD7ABAD4020}"/>
              </a:ext>
            </a:extLst>
          </p:cNvPr>
          <p:cNvSpPr/>
          <p:nvPr/>
        </p:nvSpPr>
        <p:spPr>
          <a:xfrm rot="16200000">
            <a:off x="936619" y="4123966"/>
            <a:ext cx="3875503" cy="644296"/>
          </a:xfrm>
          <a:prstGeom prst="chevron">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Standard of Living</a:t>
            </a:r>
          </a:p>
        </p:txBody>
      </p:sp>
      <p:sp>
        <p:nvSpPr>
          <p:cNvPr id="12" name="Chevron 18">
            <a:extLst>
              <a:ext uri="{FF2B5EF4-FFF2-40B4-BE49-F238E27FC236}">
                <a16:creationId xmlns="" xmlns:a16="http://schemas.microsoft.com/office/drawing/2014/main" id="{753B35D0-26BE-4140-B981-57BFEF9CFDF2}"/>
              </a:ext>
            </a:extLst>
          </p:cNvPr>
          <p:cNvSpPr/>
          <p:nvPr/>
        </p:nvSpPr>
        <p:spPr>
          <a:xfrm rot="5400000" flipV="1">
            <a:off x="1628694" y="4480880"/>
            <a:ext cx="3875503" cy="644296"/>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Vacancy Rates</a:t>
            </a:r>
          </a:p>
        </p:txBody>
      </p:sp>
      <p:sp>
        <p:nvSpPr>
          <p:cNvPr id="13" name="Chevron 19">
            <a:extLst>
              <a:ext uri="{FF2B5EF4-FFF2-40B4-BE49-F238E27FC236}">
                <a16:creationId xmlns="" xmlns:a16="http://schemas.microsoft.com/office/drawing/2014/main" id="{0D4A72B5-8DAB-4E21-88BC-353C29240A60}"/>
              </a:ext>
            </a:extLst>
          </p:cNvPr>
          <p:cNvSpPr/>
          <p:nvPr/>
        </p:nvSpPr>
        <p:spPr>
          <a:xfrm rot="5400000" flipV="1">
            <a:off x="2316091" y="4477613"/>
            <a:ext cx="3875503" cy="644297"/>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entury Gothic" panose="020B0502020202020204" pitchFamily="34" charset="0"/>
              </a:rPr>
              <a:t>Unemployment</a:t>
            </a:r>
          </a:p>
        </p:txBody>
      </p:sp>
      <p:sp>
        <p:nvSpPr>
          <p:cNvPr id="14" name="TextBox 13">
            <a:extLst>
              <a:ext uri="{FF2B5EF4-FFF2-40B4-BE49-F238E27FC236}">
                <a16:creationId xmlns="" xmlns:a16="http://schemas.microsoft.com/office/drawing/2014/main" id="{7FACF389-B8AD-4215-B98F-5BBF5B62FABF}"/>
              </a:ext>
            </a:extLst>
          </p:cNvPr>
          <p:cNvSpPr txBox="1"/>
          <p:nvPr/>
        </p:nvSpPr>
        <p:spPr>
          <a:xfrm>
            <a:off x="6480949" y="2320779"/>
            <a:ext cx="2666610"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Attraction</a:t>
            </a:r>
          </a:p>
        </p:txBody>
      </p:sp>
      <p:sp>
        <p:nvSpPr>
          <p:cNvPr id="15" name="Regular Pentagon 22">
            <a:extLst>
              <a:ext uri="{FF2B5EF4-FFF2-40B4-BE49-F238E27FC236}">
                <a16:creationId xmlns="" xmlns:a16="http://schemas.microsoft.com/office/drawing/2014/main" id="{624927C4-B104-4F84-BBAE-7BF4A88FD96D}"/>
              </a:ext>
            </a:extLst>
          </p:cNvPr>
          <p:cNvSpPr/>
          <p:nvPr/>
        </p:nvSpPr>
        <p:spPr>
          <a:xfrm flipV="1">
            <a:off x="5926317" y="2869666"/>
            <a:ext cx="3775874" cy="3596069"/>
          </a:xfrm>
          <a:prstGeom prst="pentagon">
            <a:avLst/>
          </a:prstGeom>
          <a:solidFill>
            <a:srgbClr val="00B0F0"/>
          </a:solidFill>
          <a:ln w="76200" cmpd="tri">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211C4E9-CB05-41E4-9BFC-F23984B23F12}"/>
              </a:ext>
            </a:extLst>
          </p:cNvPr>
          <p:cNvSpPr txBox="1"/>
          <p:nvPr/>
        </p:nvSpPr>
        <p:spPr>
          <a:xfrm>
            <a:off x="6404837" y="3786274"/>
            <a:ext cx="2837926" cy="1384995"/>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How does EDC do economic development?</a:t>
            </a:r>
          </a:p>
        </p:txBody>
      </p:sp>
      <p:sp>
        <p:nvSpPr>
          <p:cNvPr id="17" name="TextBox 16">
            <a:extLst>
              <a:ext uri="{FF2B5EF4-FFF2-40B4-BE49-F238E27FC236}">
                <a16:creationId xmlns="" xmlns:a16="http://schemas.microsoft.com/office/drawing/2014/main" id="{898BAB05-FAE0-4769-8AF2-1E663C85A32C}"/>
              </a:ext>
            </a:extLst>
          </p:cNvPr>
          <p:cNvSpPr txBox="1"/>
          <p:nvPr/>
        </p:nvSpPr>
        <p:spPr>
          <a:xfrm rot="2155811">
            <a:off x="5632967" y="5658033"/>
            <a:ext cx="2206136"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Marketing</a:t>
            </a:r>
          </a:p>
        </p:txBody>
      </p:sp>
      <p:sp>
        <p:nvSpPr>
          <p:cNvPr id="18" name="TextBox 17">
            <a:extLst>
              <a:ext uri="{FF2B5EF4-FFF2-40B4-BE49-F238E27FC236}">
                <a16:creationId xmlns="" xmlns:a16="http://schemas.microsoft.com/office/drawing/2014/main" id="{8BC077F8-6C78-422F-9964-64831FAC8BAA}"/>
              </a:ext>
            </a:extLst>
          </p:cNvPr>
          <p:cNvSpPr txBox="1"/>
          <p:nvPr/>
        </p:nvSpPr>
        <p:spPr>
          <a:xfrm rot="19407000">
            <a:off x="7559891" y="5656132"/>
            <a:ext cx="2687899"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Partnerships</a:t>
            </a:r>
          </a:p>
        </p:txBody>
      </p:sp>
      <p:sp>
        <p:nvSpPr>
          <p:cNvPr id="19" name="TextBox 18">
            <a:extLst>
              <a:ext uri="{FF2B5EF4-FFF2-40B4-BE49-F238E27FC236}">
                <a16:creationId xmlns="" xmlns:a16="http://schemas.microsoft.com/office/drawing/2014/main" id="{68B9C9DF-6DF4-44F9-AF0E-DF42BA3FB99A}"/>
              </a:ext>
            </a:extLst>
          </p:cNvPr>
          <p:cNvSpPr txBox="1"/>
          <p:nvPr/>
        </p:nvSpPr>
        <p:spPr>
          <a:xfrm rot="4332570">
            <a:off x="8567100" y="3581955"/>
            <a:ext cx="2086930"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Retention</a:t>
            </a:r>
          </a:p>
        </p:txBody>
      </p:sp>
      <p:sp>
        <p:nvSpPr>
          <p:cNvPr id="20" name="TextBox 19">
            <a:extLst>
              <a:ext uri="{FF2B5EF4-FFF2-40B4-BE49-F238E27FC236}">
                <a16:creationId xmlns="" xmlns:a16="http://schemas.microsoft.com/office/drawing/2014/main" id="{7534308A-E98F-4708-A354-1D8F024946AE}"/>
              </a:ext>
            </a:extLst>
          </p:cNvPr>
          <p:cNvSpPr txBox="1"/>
          <p:nvPr/>
        </p:nvSpPr>
        <p:spPr>
          <a:xfrm rot="17279036">
            <a:off x="4944459" y="3587537"/>
            <a:ext cx="2151841" cy="584775"/>
          </a:xfrm>
          <a:prstGeom prst="rect">
            <a:avLst/>
          </a:prstGeom>
          <a:noFill/>
        </p:spPr>
        <p:txBody>
          <a:bodyPr wrap="square" rtlCol="0">
            <a:spAutoFit/>
          </a:bodyPr>
          <a:lstStyle/>
          <a:p>
            <a:pPr algn="ctr"/>
            <a:r>
              <a:rPr lang="en-US" sz="3200" dirty="0">
                <a:solidFill>
                  <a:schemeClr val="bg1"/>
                </a:solidFill>
                <a:latin typeface="Century Gothic" panose="020B0502020202020204" pitchFamily="34" charset="0"/>
              </a:rPr>
              <a:t>Expansion</a:t>
            </a:r>
          </a:p>
        </p:txBody>
      </p:sp>
    </p:spTree>
    <p:extLst>
      <p:ext uri="{BB962C8B-B14F-4D97-AF65-F5344CB8AC3E}">
        <p14:creationId xmlns:p14="http://schemas.microsoft.com/office/powerpoint/2010/main" val="3047761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588475"/>
            <a:ext cx="12192000" cy="707886"/>
          </a:xfrm>
          <a:prstGeom prst="rect">
            <a:avLst/>
          </a:prstGeom>
          <a:noFill/>
        </p:spPr>
        <p:txBody>
          <a:bodyPr wrap="square" rtlCol="0">
            <a:spAutoFit/>
          </a:bodyPr>
          <a:lstStyle/>
          <a:p>
            <a:pPr algn="ctr"/>
            <a:r>
              <a:rPr lang="en-US" sz="4000" dirty="0">
                <a:latin typeface="Century Gothic" panose="020B0502020202020204" pitchFamily="34" charset="0"/>
              </a:rPr>
              <a:t>DATA USAGE</a:t>
            </a:r>
          </a:p>
        </p:txBody>
      </p:sp>
      <p:sp>
        <p:nvSpPr>
          <p:cNvPr id="3" name="Content Placeholder 2">
            <a:extLst>
              <a:ext uri="{FF2B5EF4-FFF2-40B4-BE49-F238E27FC236}">
                <a16:creationId xmlns="" xmlns:a16="http://schemas.microsoft.com/office/drawing/2014/main" id="{B026C0B0-187B-40EC-9700-95DBEC84AA12}"/>
              </a:ext>
            </a:extLst>
          </p:cNvPr>
          <p:cNvSpPr txBox="1">
            <a:spLocks/>
          </p:cNvSpPr>
          <p:nvPr/>
        </p:nvSpPr>
        <p:spPr>
          <a:xfrm>
            <a:off x="838200" y="1825624"/>
            <a:ext cx="10515600" cy="4682267"/>
          </a:xfrm>
          <a:prstGeom prst="rect">
            <a:avLst/>
          </a:prstGeom>
        </p:spPr>
        <p:txBody>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r>
              <a:rPr lang="en-US">
                <a:solidFill>
                  <a:schemeClr val="bg1"/>
                </a:solidFill>
              </a:rPr>
              <a:t>We utilize data to target industry sectors </a:t>
            </a:r>
            <a:r>
              <a:rPr lang="en-US" i="1">
                <a:solidFill>
                  <a:schemeClr val="bg1"/>
                </a:solidFill>
              </a:rPr>
              <a:t>(Industry Analysis)</a:t>
            </a:r>
          </a:p>
          <a:p>
            <a:pPr lvl="1"/>
            <a:r>
              <a:rPr lang="en-US" sz="2000">
                <a:solidFill>
                  <a:schemeClr val="bg1"/>
                </a:solidFill>
              </a:rPr>
              <a:t>We used wage indicators, employment growth indicators, and contract (neo hire performance) indicators to </a:t>
            </a:r>
            <a:r>
              <a:rPr lang="en-US" sz="2000" b="1">
                <a:solidFill>
                  <a:schemeClr val="bg1"/>
                </a:solidFill>
              </a:rPr>
              <a:t>rank our local industry sectors </a:t>
            </a:r>
            <a:r>
              <a:rPr lang="en-US" sz="2000">
                <a:solidFill>
                  <a:schemeClr val="bg1"/>
                </a:solidFill>
              </a:rPr>
              <a:t>based on their </a:t>
            </a:r>
            <a:r>
              <a:rPr lang="en-US" sz="2000" b="1">
                <a:solidFill>
                  <a:schemeClr val="bg1"/>
                </a:solidFill>
              </a:rPr>
              <a:t>historical performance</a:t>
            </a:r>
            <a:r>
              <a:rPr lang="en-US" sz="2000">
                <a:solidFill>
                  <a:schemeClr val="bg1"/>
                </a:solidFill>
              </a:rPr>
              <a:t> within the NEO program.</a:t>
            </a:r>
          </a:p>
          <a:p>
            <a:pPr lvl="1"/>
            <a:endParaRPr lang="en-US" dirty="0">
              <a:solidFill>
                <a:schemeClr val="bg1"/>
              </a:solidFill>
            </a:endParaRPr>
          </a:p>
        </p:txBody>
      </p:sp>
    </p:spTree>
    <p:extLst>
      <p:ext uri="{BB962C8B-B14F-4D97-AF65-F5344CB8AC3E}">
        <p14:creationId xmlns:p14="http://schemas.microsoft.com/office/powerpoint/2010/main" val="1867689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120875"/>
            <a:ext cx="8534400" cy="1507067"/>
          </a:xfrm>
        </p:spPr>
        <p:txBody>
          <a:bodyPr/>
          <a:lstStyle/>
          <a:p>
            <a:pPr algn="ctr"/>
            <a:r>
              <a:rPr lang="en-US" dirty="0"/>
              <a:t>Industry Rankings </a:t>
            </a:r>
          </a:p>
        </p:txBody>
      </p:sp>
      <p:sp>
        <p:nvSpPr>
          <p:cNvPr id="3" name="Content Placeholder 2"/>
          <p:cNvSpPr>
            <a:spLocks noGrp="1"/>
          </p:cNvSpPr>
          <p:nvPr>
            <p:ph sz="half" idx="1"/>
          </p:nvPr>
        </p:nvSpPr>
        <p:spPr>
          <a:xfrm>
            <a:off x="838201" y="1825625"/>
            <a:ext cx="5257800" cy="4501034"/>
          </a:xfrm>
        </p:spPr>
        <p:txBody>
          <a:bodyPr>
            <a:normAutofit fontScale="47500" lnSpcReduction="20000"/>
          </a:bodyPr>
          <a:lstStyle/>
          <a:p>
            <a:pPr marL="0" indent="0">
              <a:spcBef>
                <a:spcPts val="0"/>
              </a:spcBef>
              <a:buNone/>
            </a:pPr>
            <a:r>
              <a:rPr lang="en-US" sz="3400" b="1" dirty="0">
                <a:solidFill>
                  <a:schemeClr val="bg1"/>
                </a:solidFill>
              </a:rPr>
              <a:t>Overall Rankings</a:t>
            </a:r>
            <a:endParaRPr lang="en-US" sz="3400" dirty="0">
              <a:solidFill>
                <a:schemeClr val="bg1"/>
              </a:solidFill>
            </a:endParaRPr>
          </a:p>
          <a:p>
            <a:pPr marL="0" indent="0">
              <a:spcBef>
                <a:spcPts val="0"/>
              </a:spcBef>
              <a:buNone/>
            </a:pPr>
            <a:endParaRPr lang="en-US" sz="2400" dirty="0">
              <a:solidFill>
                <a:schemeClr val="bg1"/>
              </a:solidFill>
            </a:endParaRPr>
          </a:p>
          <a:p>
            <a:pPr marL="514350" lvl="0" indent="-514350">
              <a:buFont typeface="+mj-lt"/>
              <a:buAutoNum type="arabicPeriod"/>
            </a:pPr>
            <a:r>
              <a:rPr lang="en-US" sz="2900" b="1" dirty="0">
                <a:solidFill>
                  <a:schemeClr val="bg1"/>
                </a:solidFill>
              </a:rPr>
              <a:t>Construction</a:t>
            </a:r>
          </a:p>
          <a:p>
            <a:pPr marL="514350" lvl="0" indent="-514350">
              <a:buFont typeface="+mj-lt"/>
              <a:buAutoNum type="arabicPeriod"/>
            </a:pPr>
            <a:r>
              <a:rPr lang="en-US" sz="2900" dirty="0">
                <a:solidFill>
                  <a:schemeClr val="bg1"/>
                </a:solidFill>
              </a:rPr>
              <a:t>Wholesale Trade</a:t>
            </a:r>
          </a:p>
          <a:p>
            <a:pPr marL="514350" lvl="0" indent="-514350">
              <a:buFont typeface="+mj-lt"/>
              <a:buAutoNum type="arabicPeriod"/>
            </a:pPr>
            <a:r>
              <a:rPr lang="en-US" sz="2900" dirty="0">
                <a:solidFill>
                  <a:schemeClr val="bg1"/>
                </a:solidFill>
              </a:rPr>
              <a:t>Manufacturing</a:t>
            </a:r>
          </a:p>
          <a:p>
            <a:pPr marL="514350" lvl="0" indent="-514350">
              <a:buFont typeface="+mj-lt"/>
              <a:buAutoNum type="arabicPeriod"/>
            </a:pPr>
            <a:r>
              <a:rPr lang="en-US" sz="2900" b="1" dirty="0">
                <a:solidFill>
                  <a:schemeClr val="bg1"/>
                </a:solidFill>
              </a:rPr>
              <a:t>Healthcare and Social Assistance</a:t>
            </a:r>
          </a:p>
          <a:p>
            <a:pPr marL="514350" lvl="0" indent="-514350">
              <a:buFont typeface="+mj-lt"/>
              <a:buAutoNum type="arabicPeriod"/>
            </a:pPr>
            <a:r>
              <a:rPr lang="en-US" sz="2900" dirty="0">
                <a:solidFill>
                  <a:schemeClr val="bg1"/>
                </a:solidFill>
              </a:rPr>
              <a:t>Retail Trade</a:t>
            </a:r>
          </a:p>
          <a:p>
            <a:pPr marL="514350" lvl="0" indent="-514350">
              <a:buFont typeface="+mj-lt"/>
              <a:buAutoNum type="arabicPeriod"/>
            </a:pPr>
            <a:r>
              <a:rPr lang="en-US" sz="2900" dirty="0">
                <a:solidFill>
                  <a:schemeClr val="bg1"/>
                </a:solidFill>
              </a:rPr>
              <a:t>Finance and Insurance</a:t>
            </a:r>
          </a:p>
          <a:p>
            <a:pPr marL="514350" lvl="0" indent="-514350">
              <a:buFont typeface="+mj-lt"/>
              <a:buAutoNum type="arabicPeriod"/>
            </a:pPr>
            <a:r>
              <a:rPr lang="en-US" sz="2900" dirty="0">
                <a:solidFill>
                  <a:schemeClr val="bg1"/>
                </a:solidFill>
              </a:rPr>
              <a:t>Professional, Scientific, and Technical Services </a:t>
            </a:r>
          </a:p>
          <a:p>
            <a:pPr marL="514350" lvl="0" indent="-514350">
              <a:buFont typeface="+mj-lt"/>
              <a:buAutoNum type="arabicPeriod"/>
            </a:pPr>
            <a:r>
              <a:rPr lang="en-US" sz="2900" dirty="0">
                <a:solidFill>
                  <a:schemeClr val="bg1"/>
                </a:solidFill>
              </a:rPr>
              <a:t>Transportation and Warehousing</a:t>
            </a:r>
          </a:p>
          <a:p>
            <a:pPr marL="514350" lvl="0" indent="-514350">
              <a:buFont typeface="+mj-lt"/>
              <a:buAutoNum type="arabicPeriod"/>
            </a:pPr>
            <a:r>
              <a:rPr lang="en-US" sz="2900" dirty="0">
                <a:solidFill>
                  <a:schemeClr val="bg1"/>
                </a:solidFill>
              </a:rPr>
              <a:t>Other Services </a:t>
            </a:r>
          </a:p>
          <a:p>
            <a:pPr marL="514350" lvl="0" indent="-514350">
              <a:buFont typeface="+mj-lt"/>
              <a:buAutoNum type="arabicPeriod"/>
            </a:pPr>
            <a:r>
              <a:rPr lang="en-US" sz="2900" dirty="0">
                <a:solidFill>
                  <a:schemeClr val="bg1"/>
                </a:solidFill>
              </a:rPr>
              <a:t>Accommodation and Food Services</a:t>
            </a:r>
          </a:p>
          <a:p>
            <a:pPr marL="514350" lvl="0" indent="-514350">
              <a:buFont typeface="+mj-lt"/>
              <a:buAutoNum type="arabicPeriod"/>
            </a:pPr>
            <a:r>
              <a:rPr lang="en-US" sz="2900" dirty="0">
                <a:solidFill>
                  <a:schemeClr val="bg1"/>
                </a:solidFill>
              </a:rPr>
              <a:t>Administrative and Support and Waste Management and Remediation Services</a:t>
            </a:r>
          </a:p>
          <a:p>
            <a:pPr marL="514350" lvl="0" indent="-514350">
              <a:buFont typeface="+mj-lt"/>
              <a:buAutoNum type="arabicPeriod"/>
            </a:pPr>
            <a:r>
              <a:rPr lang="en-US" sz="2900" dirty="0">
                <a:solidFill>
                  <a:schemeClr val="bg1"/>
                </a:solidFill>
              </a:rPr>
              <a:t>Information</a:t>
            </a:r>
          </a:p>
          <a:p>
            <a:pPr marL="0" indent="0">
              <a:buNone/>
            </a:pPr>
            <a:endParaRPr lang="en-US" dirty="0">
              <a:solidFill>
                <a:schemeClr val="bg1"/>
              </a:solidFill>
            </a:endParaRPr>
          </a:p>
        </p:txBody>
      </p:sp>
      <p:sp>
        <p:nvSpPr>
          <p:cNvPr id="4" name="Content Placeholder 3"/>
          <p:cNvSpPr>
            <a:spLocks noGrp="1"/>
          </p:cNvSpPr>
          <p:nvPr>
            <p:ph sz="half" idx="2"/>
          </p:nvPr>
        </p:nvSpPr>
        <p:spPr>
          <a:xfrm>
            <a:off x="6549081" y="1544968"/>
            <a:ext cx="4804718" cy="4351338"/>
          </a:xfrm>
        </p:spPr>
        <p:txBody>
          <a:bodyPr>
            <a:normAutofit fontScale="47500" lnSpcReduction="20000"/>
          </a:bodyPr>
          <a:lstStyle/>
          <a:p>
            <a:pPr marL="0" indent="0">
              <a:buNone/>
            </a:pPr>
            <a:endParaRPr lang="en-US" sz="3800" u="sng" dirty="0">
              <a:solidFill>
                <a:schemeClr val="bg1"/>
              </a:solidFill>
            </a:endParaRPr>
          </a:p>
          <a:p>
            <a:pPr marL="0" indent="0">
              <a:buNone/>
            </a:pPr>
            <a:r>
              <a:rPr lang="en-US" sz="3500" u="sng" dirty="0">
                <a:solidFill>
                  <a:schemeClr val="bg1"/>
                </a:solidFill>
              </a:rPr>
              <a:t>Most recent Year-Over-Year change</a:t>
            </a:r>
          </a:p>
          <a:p>
            <a:pPr marL="0" indent="0">
              <a:buNone/>
            </a:pPr>
            <a:endParaRPr lang="en-US" sz="3800" u="sng" dirty="0">
              <a:solidFill>
                <a:schemeClr val="bg1"/>
              </a:solidFill>
            </a:endParaRPr>
          </a:p>
          <a:p>
            <a:r>
              <a:rPr lang="en-US" sz="3200" b="1" dirty="0">
                <a:solidFill>
                  <a:schemeClr val="bg1"/>
                </a:solidFill>
              </a:rPr>
              <a:t>Construction; </a:t>
            </a:r>
          </a:p>
          <a:p>
            <a:pPr lvl="1"/>
            <a:r>
              <a:rPr lang="en-US" sz="2900" dirty="0">
                <a:solidFill>
                  <a:schemeClr val="bg1"/>
                </a:solidFill>
              </a:rPr>
              <a:t>6.04% establishment growth</a:t>
            </a:r>
          </a:p>
          <a:p>
            <a:pPr lvl="1"/>
            <a:r>
              <a:rPr lang="en-US" sz="2900" dirty="0">
                <a:solidFill>
                  <a:schemeClr val="bg1"/>
                </a:solidFill>
              </a:rPr>
              <a:t>4.97% weekly wage growth</a:t>
            </a:r>
          </a:p>
          <a:p>
            <a:pPr lvl="1"/>
            <a:r>
              <a:rPr lang="en-US" sz="2900" b="1" dirty="0">
                <a:solidFill>
                  <a:schemeClr val="bg1"/>
                </a:solidFill>
              </a:rPr>
              <a:t>6.69% employment growth</a:t>
            </a:r>
          </a:p>
          <a:p>
            <a:pPr marL="0" lvl="0" indent="0">
              <a:buNone/>
            </a:pPr>
            <a:endParaRPr lang="en-US" sz="2400" b="1" dirty="0">
              <a:solidFill>
                <a:schemeClr val="bg1"/>
              </a:solidFill>
            </a:endParaRPr>
          </a:p>
          <a:p>
            <a:pPr marL="0" lvl="0" indent="0">
              <a:buNone/>
            </a:pPr>
            <a:endParaRPr lang="en-US" sz="2400" b="1" dirty="0">
              <a:solidFill>
                <a:schemeClr val="bg1"/>
              </a:solidFill>
            </a:endParaRPr>
          </a:p>
          <a:p>
            <a:r>
              <a:rPr lang="en-US" sz="3200" b="1" dirty="0">
                <a:solidFill>
                  <a:schemeClr val="bg1"/>
                </a:solidFill>
              </a:rPr>
              <a:t>Healthcare and Social Assistance;</a:t>
            </a:r>
            <a:r>
              <a:rPr lang="en-US" sz="3200" dirty="0">
                <a:solidFill>
                  <a:schemeClr val="bg1"/>
                </a:solidFill>
              </a:rPr>
              <a:t> </a:t>
            </a:r>
          </a:p>
          <a:p>
            <a:pPr lvl="1"/>
            <a:r>
              <a:rPr lang="en-US" sz="2900" dirty="0">
                <a:solidFill>
                  <a:schemeClr val="bg1"/>
                </a:solidFill>
              </a:rPr>
              <a:t>5.95% establishment growth</a:t>
            </a:r>
          </a:p>
          <a:p>
            <a:pPr lvl="1"/>
            <a:r>
              <a:rPr lang="en-US" sz="2900" dirty="0">
                <a:solidFill>
                  <a:schemeClr val="bg1"/>
                </a:solidFill>
              </a:rPr>
              <a:t>2.73% weekly wage growth</a:t>
            </a:r>
          </a:p>
          <a:p>
            <a:pPr lvl="1"/>
            <a:r>
              <a:rPr lang="en-US" sz="2900" b="1" dirty="0">
                <a:solidFill>
                  <a:schemeClr val="bg1"/>
                </a:solidFill>
              </a:rPr>
              <a:t>3.32% employment growth</a:t>
            </a:r>
          </a:p>
        </p:txBody>
      </p:sp>
      <p:cxnSp>
        <p:nvCxnSpPr>
          <p:cNvPr id="8" name="Straight Connector 7"/>
          <p:cNvCxnSpPr/>
          <p:nvPr/>
        </p:nvCxnSpPr>
        <p:spPr>
          <a:xfrm>
            <a:off x="5940786" y="1644555"/>
            <a:ext cx="0" cy="441865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32629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A107083-6DB1-4AED-8C36-B0B9DB475766}"/>
              </a:ext>
            </a:extLst>
          </p:cNvPr>
          <p:cNvSpPr>
            <a:spLocks noGrp="1"/>
          </p:cNvSpPr>
          <p:nvPr>
            <p:ph type="title"/>
          </p:nvPr>
        </p:nvSpPr>
        <p:spPr>
          <a:xfrm>
            <a:off x="0" y="-266680"/>
            <a:ext cx="12124754" cy="1507067"/>
          </a:xfrm>
        </p:spPr>
        <p:txBody>
          <a:bodyPr/>
          <a:lstStyle/>
          <a:p>
            <a:pPr algn="ctr"/>
            <a:r>
              <a:rPr lang="en-US" dirty="0">
                <a:latin typeface="Georgia" panose="02040502050405020303" pitchFamily="18" charset="0"/>
              </a:rPr>
              <a:t>Award winning</a:t>
            </a:r>
          </a:p>
        </p:txBody>
      </p:sp>
      <p:pic>
        <p:nvPicPr>
          <p:cNvPr id="5" name="Picture 4">
            <a:extLst>
              <a:ext uri="{FF2B5EF4-FFF2-40B4-BE49-F238E27FC236}">
                <a16:creationId xmlns="" xmlns:a16="http://schemas.microsoft.com/office/drawing/2014/main" id="{DFAFD3A5-2617-4BA6-AF70-15F4A7B4D99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712173" y="814813"/>
            <a:ext cx="4767653" cy="5789773"/>
          </a:xfrm>
          <a:prstGeom prst="rect">
            <a:avLst/>
          </a:prstGeom>
        </p:spPr>
      </p:pic>
    </p:spTree>
    <p:extLst>
      <p:ext uri="{BB962C8B-B14F-4D97-AF65-F5344CB8AC3E}">
        <p14:creationId xmlns:p14="http://schemas.microsoft.com/office/powerpoint/2010/main" val="419122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1961B3-C18B-424F-81D7-04D6FAB8FF59}"/>
              </a:ext>
            </a:extLst>
          </p:cNvPr>
          <p:cNvSpPr>
            <a:spLocks noGrp="1"/>
          </p:cNvSpPr>
          <p:nvPr>
            <p:ph type="title"/>
          </p:nvPr>
        </p:nvSpPr>
        <p:spPr>
          <a:xfrm>
            <a:off x="0" y="-266680"/>
            <a:ext cx="12124754" cy="1507067"/>
          </a:xfrm>
        </p:spPr>
        <p:txBody>
          <a:bodyPr/>
          <a:lstStyle/>
          <a:p>
            <a:pPr algn="ctr"/>
            <a:r>
              <a:rPr lang="en-US" dirty="0">
                <a:latin typeface="Georgia" panose="02040502050405020303" pitchFamily="18" charset="0"/>
              </a:rPr>
              <a:t>Ready2hire.org</a:t>
            </a:r>
          </a:p>
        </p:txBody>
      </p:sp>
      <p:pic>
        <p:nvPicPr>
          <p:cNvPr id="4" name="Picture 3">
            <a:extLst>
              <a:ext uri="{FF2B5EF4-FFF2-40B4-BE49-F238E27FC236}">
                <a16:creationId xmlns="" xmlns:a16="http://schemas.microsoft.com/office/drawing/2014/main" id="{118EFB68-EB37-44C6-9510-86F3934ACBF9}"/>
              </a:ext>
            </a:extLst>
          </p:cNvPr>
          <p:cNvPicPr/>
          <p:nvPr/>
        </p:nvPicPr>
        <p:blipFill rotWithShape="1">
          <a:blip r:embed="rId3" cstate="print">
            <a:extLst>
              <a:ext uri="{28A0092B-C50C-407E-A947-70E740481C1C}">
                <a14:useLocalDpi xmlns:a14="http://schemas.microsoft.com/office/drawing/2010/main" val="0"/>
              </a:ext>
            </a:extLst>
          </a:blip>
          <a:srcRect b="4081"/>
          <a:stretch/>
        </p:blipFill>
        <p:spPr bwMode="auto">
          <a:xfrm>
            <a:off x="413276" y="1240387"/>
            <a:ext cx="5105896" cy="3758441"/>
          </a:xfrm>
          <a:prstGeom prst="rect">
            <a:avLst/>
          </a:prstGeom>
          <a:noFill/>
          <a:ln>
            <a:noFill/>
          </a:ln>
          <a:extLst>
            <a:ext uri="{53640926-AAD7-44D8-BBD7-CCE9431645EC}">
              <a14:shadowObscured xmlns:a14="http://schemas.microsoft.com/office/drawing/2010/main"/>
            </a:ext>
          </a:extLst>
        </p:spPr>
      </p:pic>
      <p:sp>
        <p:nvSpPr>
          <p:cNvPr id="5" name="Content Placeholder 2">
            <a:extLst>
              <a:ext uri="{FF2B5EF4-FFF2-40B4-BE49-F238E27FC236}">
                <a16:creationId xmlns="" xmlns:a16="http://schemas.microsoft.com/office/drawing/2014/main" id="{148D3500-492F-4D89-A786-8509CB014C74}"/>
              </a:ext>
            </a:extLst>
          </p:cNvPr>
          <p:cNvSpPr txBox="1">
            <a:spLocks/>
          </p:cNvSpPr>
          <p:nvPr/>
        </p:nvSpPr>
        <p:spPr>
          <a:xfrm>
            <a:off x="6259553" y="1240387"/>
            <a:ext cx="5865201" cy="3272139"/>
          </a:xfrm>
          <a:prstGeom prst="rect">
            <a:avLst/>
          </a:prstGeom>
        </p:spPr>
        <p:txBody>
          <a:bodyPr>
            <a:no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None/>
            </a:pPr>
            <a:r>
              <a:rPr lang="en-US" sz="2800" dirty="0">
                <a:solidFill>
                  <a:schemeClr val="bg1"/>
                </a:solidFill>
                <a:latin typeface="Georgia" panose="02040502050405020303" pitchFamily="18" charset="0"/>
              </a:rPr>
              <a:t>New Employment Opportunity-Expanded Subsidized Employment (NEO-ESE)</a:t>
            </a:r>
          </a:p>
          <a:p>
            <a:pPr marL="0" indent="0">
              <a:buNone/>
            </a:pPr>
            <a:endParaRPr lang="en-US" sz="1200" dirty="0">
              <a:solidFill>
                <a:schemeClr val="bg1"/>
              </a:solidFill>
              <a:latin typeface="Georgia" panose="02040502050405020303" pitchFamily="18" charset="0"/>
            </a:endParaRPr>
          </a:p>
          <a:p>
            <a:pPr marL="0" indent="0">
              <a:buNone/>
            </a:pPr>
            <a:endParaRPr lang="en-US" sz="1200" dirty="0">
              <a:solidFill>
                <a:schemeClr val="bg1"/>
              </a:solidFill>
              <a:latin typeface="Georgia" panose="02040502050405020303" pitchFamily="18" charset="0"/>
            </a:endParaRPr>
          </a:p>
          <a:p>
            <a:pPr marL="0" indent="0">
              <a:buNone/>
            </a:pPr>
            <a:endParaRPr lang="en-US" sz="1200" dirty="0">
              <a:solidFill>
                <a:schemeClr val="bg1"/>
              </a:solidFill>
              <a:latin typeface="Georgia" panose="02040502050405020303" pitchFamily="18" charset="0"/>
            </a:endParaRPr>
          </a:p>
          <a:p>
            <a:pPr marL="0" indent="0">
              <a:buNone/>
            </a:pPr>
            <a:endParaRPr lang="en-US" sz="1200" dirty="0">
              <a:solidFill>
                <a:schemeClr val="bg1"/>
              </a:solidFill>
              <a:latin typeface="Georgia" panose="02040502050405020303" pitchFamily="18" charset="0"/>
            </a:endParaRPr>
          </a:p>
          <a:p>
            <a:pPr marL="0" indent="0">
              <a:buNone/>
            </a:pPr>
            <a:endParaRPr lang="en-US" sz="1200" dirty="0">
              <a:solidFill>
                <a:schemeClr val="bg1"/>
              </a:solidFill>
              <a:latin typeface="Georgia" panose="02040502050405020303" pitchFamily="18" charset="0"/>
            </a:endParaRPr>
          </a:p>
        </p:txBody>
      </p:sp>
      <p:graphicFrame>
        <p:nvGraphicFramePr>
          <p:cNvPr id="6" name="Table 5">
            <a:extLst>
              <a:ext uri="{FF2B5EF4-FFF2-40B4-BE49-F238E27FC236}">
                <a16:creationId xmlns="" xmlns:a16="http://schemas.microsoft.com/office/drawing/2014/main" id="{A4DC9A52-6A73-4671-8045-7D974C4B7DDB}"/>
              </a:ext>
            </a:extLst>
          </p:cNvPr>
          <p:cNvGraphicFramePr>
            <a:graphicFrameLocks noGrp="1"/>
          </p:cNvGraphicFramePr>
          <p:nvPr/>
        </p:nvGraphicFramePr>
        <p:xfrm>
          <a:off x="6096000" y="3019006"/>
          <a:ext cx="5857217" cy="1493520"/>
        </p:xfrm>
        <a:graphic>
          <a:graphicData uri="http://schemas.openxmlformats.org/drawingml/2006/table">
            <a:tbl>
              <a:tblPr firstRow="1" bandRow="1">
                <a:tableStyleId>{5C22544A-7EE6-4342-B048-85BDC9FD1C3A}</a:tableStyleId>
              </a:tblPr>
              <a:tblGrid>
                <a:gridCol w="2835237">
                  <a:extLst>
                    <a:ext uri="{9D8B030D-6E8A-4147-A177-3AD203B41FA5}">
                      <a16:colId xmlns="" xmlns:a16="http://schemas.microsoft.com/office/drawing/2014/main" val="2034088444"/>
                    </a:ext>
                  </a:extLst>
                </a:gridCol>
                <a:gridCol w="3021980">
                  <a:extLst>
                    <a:ext uri="{9D8B030D-6E8A-4147-A177-3AD203B41FA5}">
                      <a16:colId xmlns="" xmlns:a16="http://schemas.microsoft.com/office/drawing/2014/main" val="4271321820"/>
                    </a:ext>
                  </a:extLst>
                </a:gridCol>
              </a:tblGrid>
              <a:tr h="370840">
                <a:tc>
                  <a:txBody>
                    <a:bodyPr/>
                    <a:lstStyle/>
                    <a:p>
                      <a:pPr algn="ctr"/>
                      <a:r>
                        <a:rPr lang="en-US" sz="2000" b="1" dirty="0"/>
                        <a:t>Initial 6 Month Placement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t>Wage Reimbursement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12110248"/>
                  </a:ext>
                </a:extLst>
              </a:tr>
              <a:tr h="370840">
                <a:tc>
                  <a:txBody>
                    <a:bodyPr/>
                    <a:lstStyle/>
                    <a:p>
                      <a:pPr algn="ctr"/>
                      <a:r>
                        <a:rPr lang="en-US" sz="2000" b="0" dirty="0"/>
                        <a:t>Weeks 1-13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478804674"/>
                  </a:ext>
                </a:extLst>
              </a:tr>
              <a:tr h="370840">
                <a:tc>
                  <a:txBody>
                    <a:bodyPr/>
                    <a:lstStyle/>
                    <a:p>
                      <a:pPr algn="ctr"/>
                      <a:r>
                        <a:rPr lang="en-US" sz="2000" b="0" dirty="0"/>
                        <a:t>Weeks 14-26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dirty="0"/>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42675698"/>
                  </a:ext>
                </a:extLst>
              </a:tr>
            </a:tbl>
          </a:graphicData>
        </a:graphic>
      </p:graphicFrame>
      <p:sp>
        <p:nvSpPr>
          <p:cNvPr id="7" name="TextBox 6">
            <a:extLst>
              <a:ext uri="{FF2B5EF4-FFF2-40B4-BE49-F238E27FC236}">
                <a16:creationId xmlns="" xmlns:a16="http://schemas.microsoft.com/office/drawing/2014/main" id="{04972BA8-F84A-41EF-88C9-313CDF148D16}"/>
              </a:ext>
            </a:extLst>
          </p:cNvPr>
          <p:cNvSpPr txBox="1"/>
          <p:nvPr/>
        </p:nvSpPr>
        <p:spPr>
          <a:xfrm>
            <a:off x="2754038" y="5511539"/>
            <a:ext cx="7011030" cy="707886"/>
          </a:xfrm>
          <a:prstGeom prst="rect">
            <a:avLst/>
          </a:prstGeom>
          <a:noFill/>
          <a:ln>
            <a:noFill/>
          </a:ln>
        </p:spPr>
        <p:txBody>
          <a:bodyPr wrap="square" rtlCol="0">
            <a:spAutoFit/>
          </a:bodyPr>
          <a:lstStyle/>
          <a:p>
            <a:r>
              <a:rPr lang="en-US" sz="2000" dirty="0">
                <a:solidFill>
                  <a:prstClr val="white"/>
                </a:solidFill>
                <a:latin typeface="Century Gothic" panose="020B0502020202020204" pitchFamily="34" charset="0"/>
              </a:rPr>
              <a:t>The NEO Program responds to the needs of enrolled job seekers and provides an incentive to job creators.</a:t>
            </a:r>
          </a:p>
        </p:txBody>
      </p:sp>
    </p:spTree>
    <p:extLst>
      <p:ext uri="{BB962C8B-B14F-4D97-AF65-F5344CB8AC3E}">
        <p14:creationId xmlns:p14="http://schemas.microsoft.com/office/powerpoint/2010/main" val="328004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extBox 14"/>
          <p:cNvSpPr txBox="1"/>
          <p:nvPr/>
        </p:nvSpPr>
        <p:spPr>
          <a:xfrm>
            <a:off x="155106" y="-178752"/>
            <a:ext cx="4550833" cy="2246769"/>
          </a:xfrm>
          <a:prstGeom prst="rect">
            <a:avLst/>
          </a:prstGeom>
          <a:noFill/>
        </p:spPr>
        <p:txBody>
          <a:bodyPr wrap="square" rtlCol="0">
            <a:spAutoFit/>
          </a:bodyPr>
          <a:lstStyle/>
          <a:p>
            <a:r>
              <a:rPr lang="en-US" sz="14000" b="1" dirty="0">
                <a:solidFill>
                  <a:prstClr val="white"/>
                </a:solidFill>
                <a:latin typeface="Century Gothic" panose="020B0502020202020204" pitchFamily="34" charset="0"/>
              </a:rPr>
              <a:t>NEO</a:t>
            </a:r>
          </a:p>
        </p:txBody>
      </p:sp>
      <p:sp>
        <p:nvSpPr>
          <p:cNvPr id="16" name="TextBox 15"/>
          <p:cNvSpPr txBox="1"/>
          <p:nvPr/>
        </p:nvSpPr>
        <p:spPr>
          <a:xfrm>
            <a:off x="298829" y="1654398"/>
            <a:ext cx="3799035" cy="369332"/>
          </a:xfrm>
          <a:prstGeom prst="rect">
            <a:avLst/>
          </a:prstGeom>
          <a:noFill/>
        </p:spPr>
        <p:txBody>
          <a:bodyPr wrap="square" rtlCol="0">
            <a:spAutoFit/>
          </a:bodyPr>
          <a:lstStyle/>
          <a:p>
            <a:r>
              <a:rPr lang="en-US" b="1" dirty="0">
                <a:solidFill>
                  <a:prstClr val="white"/>
                </a:solidFill>
                <a:latin typeface="Century Gothic" panose="020B0502020202020204" pitchFamily="34" charset="0"/>
              </a:rPr>
              <a:t>New Employment Opportunities</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171" y="6181381"/>
            <a:ext cx="1349829" cy="676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70" y="5262282"/>
            <a:ext cx="2713792" cy="1429372"/>
          </a:xfrm>
          <a:prstGeom prst="rect">
            <a:avLst/>
          </a:prstGeom>
        </p:spPr>
      </p:pic>
      <p:graphicFrame>
        <p:nvGraphicFramePr>
          <p:cNvPr id="9" name="Table 8">
            <a:extLst>
              <a:ext uri="{FF2B5EF4-FFF2-40B4-BE49-F238E27FC236}">
                <a16:creationId xmlns="" xmlns:a16="http://schemas.microsoft.com/office/drawing/2014/main" id="{EE8B7DB8-CF86-42A6-86B5-A5A5C2919676}"/>
              </a:ext>
            </a:extLst>
          </p:cNvPr>
          <p:cNvGraphicFramePr>
            <a:graphicFrameLocks noGrp="1"/>
          </p:cNvGraphicFramePr>
          <p:nvPr>
            <p:extLst>
              <p:ext uri="{D42A27DB-BD31-4B8C-83A1-F6EECF244321}">
                <p14:modId xmlns:p14="http://schemas.microsoft.com/office/powerpoint/2010/main" val="3701985195"/>
              </p:ext>
            </p:extLst>
          </p:nvPr>
        </p:nvGraphicFramePr>
        <p:xfrm>
          <a:off x="2959418" y="2183572"/>
          <a:ext cx="6619148" cy="3214401"/>
        </p:xfrm>
        <a:graphic>
          <a:graphicData uri="http://schemas.openxmlformats.org/drawingml/2006/table">
            <a:tbl>
              <a:tblPr>
                <a:tableStyleId>{5C22544A-7EE6-4342-B048-85BDC9FD1C3A}</a:tableStyleId>
              </a:tblPr>
              <a:tblGrid>
                <a:gridCol w="3748759">
                  <a:extLst>
                    <a:ext uri="{9D8B030D-6E8A-4147-A177-3AD203B41FA5}">
                      <a16:colId xmlns="" xmlns:a16="http://schemas.microsoft.com/office/drawing/2014/main" val="20000"/>
                    </a:ext>
                  </a:extLst>
                </a:gridCol>
                <a:gridCol w="2870389">
                  <a:extLst>
                    <a:ext uri="{9D8B030D-6E8A-4147-A177-3AD203B41FA5}">
                      <a16:colId xmlns="" xmlns:a16="http://schemas.microsoft.com/office/drawing/2014/main" val="20001"/>
                    </a:ext>
                  </a:extLst>
                </a:gridCol>
              </a:tblGrid>
              <a:tr h="619606">
                <a:tc gridSpan="2">
                  <a:txBody>
                    <a:bodyPr/>
                    <a:lstStyle/>
                    <a:p>
                      <a:pPr algn="ctr" fontAlgn="b"/>
                      <a:endParaRPr lang="en-US" sz="2800" b="0" i="0" u="sng"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4"/>
                  </a:ext>
                </a:extLst>
              </a:tr>
              <a:tr h="518959">
                <a:tc>
                  <a:txBody>
                    <a:bodyPr/>
                    <a:lstStyle/>
                    <a:p>
                      <a:pPr algn="ctr" fontAlgn="b"/>
                      <a:r>
                        <a:rPr lang="en-US" sz="2400" u="none" strike="noStrike" dirty="0">
                          <a:solidFill>
                            <a:schemeClr val="bg1"/>
                          </a:solidFill>
                          <a:effectLst/>
                          <a:latin typeface="Calibri" panose="020F0502020204030204" pitchFamily="34" charset="0"/>
                          <a:cs typeface="Calibri" panose="020F0502020204030204" pitchFamily="34" charset="0"/>
                        </a:rPr>
                        <a:t>Businesses Registered</a:t>
                      </a:r>
                      <a:endParaRPr lang="en-US" sz="2400" b="0"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301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18959">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Unsubsidized Businesses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89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50637974"/>
                  </a:ext>
                </a:extLst>
              </a:tr>
              <a:tr h="518959">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Subsidized Jobs Offered</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1,662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3329431330"/>
                  </a:ext>
                </a:extLst>
              </a:tr>
              <a:tr h="518959">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Subsidized Job Placements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1,504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564817146"/>
                  </a:ext>
                </a:extLst>
              </a:tr>
              <a:tr h="518959">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Training Placements</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2400" b="0" i="0" u="none" strike="noStrike" dirty="0">
                          <a:solidFill>
                            <a:schemeClr val="bg1"/>
                          </a:solidFill>
                          <a:effectLst/>
                          <a:latin typeface="Calibri" panose="020F0502020204030204" pitchFamily="34" charset="0"/>
                          <a:cs typeface="Calibri" panose="020F0502020204030204" pitchFamily="34" charset="0"/>
                        </a:rPr>
                        <a:t>264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254979551"/>
                  </a:ext>
                </a:extLst>
              </a:tr>
            </a:tbl>
          </a:graphicData>
        </a:graphic>
      </p:graphicFrame>
    </p:spTree>
    <p:extLst>
      <p:ext uri="{BB962C8B-B14F-4D97-AF65-F5344CB8AC3E}">
        <p14:creationId xmlns:p14="http://schemas.microsoft.com/office/powerpoint/2010/main" val="58739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171" y="6181381"/>
            <a:ext cx="1349829" cy="676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70" y="5262282"/>
            <a:ext cx="2713792" cy="1429372"/>
          </a:xfrm>
          <a:prstGeom prst="rect">
            <a:avLst/>
          </a:prstGeom>
        </p:spPr>
      </p:pic>
      <p:pic>
        <p:nvPicPr>
          <p:cNvPr id="8" name="Picture 7">
            <a:extLst>
              <a:ext uri="{FF2B5EF4-FFF2-40B4-BE49-F238E27FC236}">
                <a16:creationId xmlns="" xmlns:a16="http://schemas.microsoft.com/office/drawing/2014/main" id="{C5F476E8-3125-4150-9663-1F3CDC9C7780}"/>
              </a:ext>
            </a:extLst>
          </p:cNvPr>
          <p:cNvPicPr/>
          <p:nvPr/>
        </p:nvPicPr>
        <p:blipFill>
          <a:blip r:embed="rId5">
            <a:extLst>
              <a:ext uri="{28A0092B-C50C-407E-A947-70E740481C1C}">
                <a14:useLocalDpi xmlns:a14="http://schemas.microsoft.com/office/drawing/2010/main" val="0"/>
              </a:ext>
            </a:extLst>
          </a:blip>
          <a:stretch>
            <a:fillRect/>
          </a:stretch>
        </p:blipFill>
        <p:spPr>
          <a:xfrm>
            <a:off x="3124200" y="621818"/>
            <a:ext cx="5943600" cy="3767455"/>
          </a:xfrm>
          <a:prstGeom prst="rect">
            <a:avLst/>
          </a:prstGeom>
        </p:spPr>
      </p:pic>
      <p:sp>
        <p:nvSpPr>
          <p:cNvPr id="3" name="Rectangle 2">
            <a:extLst>
              <a:ext uri="{FF2B5EF4-FFF2-40B4-BE49-F238E27FC236}">
                <a16:creationId xmlns="" xmlns:a16="http://schemas.microsoft.com/office/drawing/2014/main" id="{9746C1FE-A61D-4BFC-8CB9-2E7A42524ED8}"/>
              </a:ext>
            </a:extLst>
          </p:cNvPr>
          <p:cNvSpPr/>
          <p:nvPr/>
        </p:nvSpPr>
        <p:spPr>
          <a:xfrm>
            <a:off x="2971800" y="4579396"/>
            <a:ext cx="6096000" cy="1857368"/>
          </a:xfrm>
          <a:prstGeom prst="rect">
            <a:avLst/>
          </a:prstGeom>
        </p:spPr>
        <p:txBody>
          <a:bodyPr>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John Lawson, President of Lawson Rock &amp; Oil, a graduate of the truck driving program, Amanda Venegas (ABC 30) and Glen Wills, instructor with the truck drivers training program participate in an ABC 30 news segment on the success of the program.  There have been 31 cohorts of the program with over 212 graduates to date. </a:t>
            </a:r>
          </a:p>
        </p:txBody>
      </p:sp>
    </p:spTree>
    <p:extLst>
      <p:ext uri="{BB962C8B-B14F-4D97-AF65-F5344CB8AC3E}">
        <p14:creationId xmlns:p14="http://schemas.microsoft.com/office/powerpoint/2010/main" val="289601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2171" y="6181381"/>
            <a:ext cx="1349829" cy="67661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270" y="5262282"/>
            <a:ext cx="2713792" cy="1429372"/>
          </a:xfrm>
          <a:prstGeom prst="rect">
            <a:avLst/>
          </a:prstGeom>
        </p:spPr>
      </p:pic>
      <p:sp>
        <p:nvSpPr>
          <p:cNvPr id="3" name="Rectangle 2">
            <a:extLst>
              <a:ext uri="{FF2B5EF4-FFF2-40B4-BE49-F238E27FC236}">
                <a16:creationId xmlns="" xmlns:a16="http://schemas.microsoft.com/office/drawing/2014/main" id="{9746C1FE-A61D-4BFC-8CB9-2E7A42524ED8}"/>
              </a:ext>
            </a:extLst>
          </p:cNvPr>
          <p:cNvSpPr/>
          <p:nvPr/>
        </p:nvSpPr>
        <p:spPr>
          <a:xfrm>
            <a:off x="2971800" y="4579396"/>
            <a:ext cx="6096000" cy="1200329"/>
          </a:xfrm>
          <a:prstGeom prst="rect">
            <a:avLst/>
          </a:prstGeom>
        </p:spPr>
        <p:txBody>
          <a:bodyPr>
            <a:spAutoFit/>
          </a:bodyPr>
          <a:lstStyle/>
          <a:p>
            <a:r>
              <a:rPr lang="en-US" dirty="0"/>
              <a:t>CalWORKs jobseekers participate in the Valley Apprenticeship Connection’s Pre-Apprenticeship program.  To date, there have been 9 cohorts with 96 graduates.</a:t>
            </a:r>
          </a:p>
        </p:txBody>
      </p:sp>
      <p:pic>
        <p:nvPicPr>
          <p:cNvPr id="6" name="Picture 5">
            <a:extLst>
              <a:ext uri="{FF2B5EF4-FFF2-40B4-BE49-F238E27FC236}">
                <a16:creationId xmlns="" xmlns:a16="http://schemas.microsoft.com/office/drawing/2014/main" id="{E488DEDA-9D58-4F98-9EB8-9261473495B7}"/>
              </a:ext>
            </a:extLst>
          </p:cNvPr>
          <p:cNvPicPr/>
          <p:nvPr/>
        </p:nvPicPr>
        <p:blipFill rotWithShape="1">
          <a:blip r:embed="rId5" cstate="print">
            <a:extLst>
              <a:ext uri="{28A0092B-C50C-407E-A947-70E740481C1C}">
                <a14:useLocalDpi xmlns:a14="http://schemas.microsoft.com/office/drawing/2010/main" val="0"/>
              </a:ext>
            </a:extLst>
          </a:blip>
          <a:srcRect t="20017"/>
          <a:stretch/>
        </p:blipFill>
        <p:spPr>
          <a:xfrm>
            <a:off x="3048000" y="688063"/>
            <a:ext cx="5943600" cy="3565408"/>
          </a:xfrm>
          <a:prstGeom prst="rect">
            <a:avLst/>
          </a:prstGeom>
        </p:spPr>
      </p:pic>
    </p:spTree>
    <p:extLst>
      <p:ext uri="{BB962C8B-B14F-4D97-AF65-F5344CB8AC3E}">
        <p14:creationId xmlns:p14="http://schemas.microsoft.com/office/powerpoint/2010/main" val="1208999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ce">
  <a:themeElements>
    <a:clrScheme name="Custom 4">
      <a:dk1>
        <a:srgbClr val="FFFFFF"/>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FFC000"/>
      </a:hlink>
      <a:folHlink>
        <a:srgbClr val="3EBBF0"/>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xmlns=""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Nautical</Template>
  <TotalTime>4640</TotalTime>
  <Words>396</Words>
  <Application>Microsoft Office PowerPoint</Application>
  <PresentationFormat>Custom</PresentationFormat>
  <Paragraphs>87</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Slice</vt:lpstr>
      <vt:lpstr>PowerPoint Presentation</vt:lpstr>
      <vt:lpstr>PowerPoint Presentation</vt:lpstr>
      <vt:lpstr>PowerPoint Presentation</vt:lpstr>
      <vt:lpstr>Industry Rankings </vt:lpstr>
      <vt:lpstr>Award winning</vt:lpstr>
      <vt:lpstr>Ready2hire.org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Fresno Energy Watch Program</dc:title>
  <dc:creator>Margo Lerwill</dc:creator>
  <cp:lastModifiedBy>Sara Floor</cp:lastModifiedBy>
  <cp:revision>231</cp:revision>
  <cp:lastPrinted>2017-08-31T19:51:49Z</cp:lastPrinted>
  <dcterms:created xsi:type="dcterms:W3CDTF">2017-04-03T20:35:43Z</dcterms:created>
  <dcterms:modified xsi:type="dcterms:W3CDTF">2019-06-27T15:08:04Z</dcterms:modified>
</cp:coreProperties>
</file>