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5"/>
  </p:notesMasterIdLst>
  <p:handoutMasterIdLst>
    <p:handoutMasterId r:id="rId46"/>
  </p:handoutMasterIdLst>
  <p:sldIdLst>
    <p:sldId id="256" r:id="rId2"/>
    <p:sldId id="329" r:id="rId3"/>
    <p:sldId id="321" r:id="rId4"/>
    <p:sldId id="324" r:id="rId5"/>
    <p:sldId id="299" r:id="rId6"/>
    <p:sldId id="300" r:id="rId7"/>
    <p:sldId id="333" r:id="rId8"/>
    <p:sldId id="257" r:id="rId9"/>
    <p:sldId id="289" r:id="rId10"/>
    <p:sldId id="325" r:id="rId11"/>
    <p:sldId id="308" r:id="rId12"/>
    <p:sldId id="313" r:id="rId13"/>
    <p:sldId id="264" r:id="rId14"/>
    <p:sldId id="335" r:id="rId15"/>
    <p:sldId id="276" r:id="rId16"/>
    <p:sldId id="283" r:id="rId17"/>
    <p:sldId id="343" r:id="rId18"/>
    <p:sldId id="311" r:id="rId19"/>
    <p:sldId id="342" r:id="rId20"/>
    <p:sldId id="272" r:id="rId21"/>
    <p:sldId id="303" r:id="rId22"/>
    <p:sldId id="332" r:id="rId23"/>
    <p:sldId id="339" r:id="rId24"/>
    <p:sldId id="319" r:id="rId25"/>
    <p:sldId id="314" r:id="rId26"/>
    <p:sldId id="340" r:id="rId27"/>
    <p:sldId id="286" r:id="rId28"/>
    <p:sldId id="297" r:id="rId29"/>
    <p:sldId id="281" r:id="rId30"/>
    <p:sldId id="287" r:id="rId31"/>
    <p:sldId id="288" r:id="rId32"/>
    <p:sldId id="341" r:id="rId33"/>
    <p:sldId id="302" r:id="rId34"/>
    <p:sldId id="267" r:id="rId35"/>
    <p:sldId id="315" r:id="rId36"/>
    <p:sldId id="316" r:id="rId37"/>
    <p:sldId id="320" r:id="rId38"/>
    <p:sldId id="345" r:id="rId39"/>
    <p:sldId id="344" r:id="rId40"/>
    <p:sldId id="317" r:id="rId41"/>
    <p:sldId id="336" r:id="rId42"/>
    <p:sldId id="337" r:id="rId43"/>
    <p:sldId id="33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tin McIlroy" initials="MW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54" autoAdjust="0"/>
    <p:restoredTop sz="99915" autoAdjust="0"/>
  </p:normalViewPr>
  <p:slideViewPr>
    <p:cSldViewPr>
      <p:cViewPr>
        <p:scale>
          <a:sx n="300" d="100"/>
          <a:sy n="300" d="100"/>
        </p:scale>
        <p:origin x="488" y="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0" d="100"/>
        <a:sy n="300" d="100"/>
      </p:scale>
      <p:origin x="0" y="26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commentAuthors" Target="commentAuthors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7-28T17:47:24.146" idx="1">
    <p:pos x="3784" y="1332"/>
    <p:text>What is the regulation for groundwater injection that limits type and content of water injected?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E595A-5EA9-2942-AAA1-990CA899E3CC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006D5-3F3E-FC40-8ABB-A860ABC499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36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E3DEB-C223-4662-BAD5-099029C2C806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BC5AD-7C23-4960-BA11-E49AAB7D4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5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82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Stanford</a:t>
            </a:r>
            <a:r>
              <a:rPr lang="en-US" baseline="0" dirty="0" smtClean="0"/>
              <a:t> Study is the basis for the Groundwater costs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4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Stanford</a:t>
            </a:r>
            <a:r>
              <a:rPr lang="en-US" baseline="0" dirty="0" smtClean="0"/>
              <a:t> Study is the basis for the Groundwater costs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4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Stanford</a:t>
            </a:r>
            <a:r>
              <a:rPr lang="en-US" baseline="0" dirty="0" smtClean="0"/>
              <a:t> Study is the basis for the Groundwater costs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4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Stanford</a:t>
            </a:r>
            <a:r>
              <a:rPr lang="en-US" baseline="0" dirty="0" smtClean="0"/>
              <a:t> Study is the basis for the Groundwater costs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4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Stanford</a:t>
            </a:r>
            <a:r>
              <a:rPr lang="en-US" baseline="0" dirty="0" smtClean="0"/>
              <a:t> Study is the basis for the Groundwater costs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49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Stanford</a:t>
            </a:r>
            <a:r>
              <a:rPr lang="en-US" baseline="0" dirty="0" smtClean="0"/>
              <a:t> Study is the basis for the Groundwater costs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49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Stanford</a:t>
            </a:r>
            <a:r>
              <a:rPr lang="en-US" baseline="0" dirty="0" smtClean="0"/>
              <a:t> Study is the basis for the Groundwater costs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49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Stanford</a:t>
            </a:r>
            <a:r>
              <a:rPr lang="en-US" baseline="0" dirty="0" smtClean="0"/>
              <a:t> Study is the basis for the Groundwater costs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4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384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By 1930, low groundwater levels required pumps to extract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By 1955, ¼ of the total groundwater for irrigation in the United States was pumped out of the San Joaquin Valley.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8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By 1930, low groundwater levels required pumps to extract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By 1955, ¼ of the total groundwater for irrigation in the United States was pumped out of the San Joaquin Valley.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As the California drought continues, surficial water supply is reduced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Non-drought years 40% of water from groundwater.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Drought years 65% water from groundwater.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Subsidence rates increase  -- 1 ft per year last 4 years in valley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Subsidence recovery take decades and may not rebound.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USACE predicts that 17 feet of subsidence will occur in the El </a:t>
            </a:r>
            <a:r>
              <a:rPr lang="en-US" sz="2000" dirty="0" err="1" smtClean="0"/>
              <a:t>Nido</a:t>
            </a:r>
            <a:r>
              <a:rPr lang="en-US" sz="2000" dirty="0" smtClean="0"/>
              <a:t> bowl in the next 45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ed</a:t>
            </a:r>
            <a:r>
              <a:rPr lang="en-US" sz="2000" dirty="0" smtClean="0"/>
              <a:t> greatly, forcing us to turn to groundwater pumping.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8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5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Subsidence has been most damaging to the San Joaquin Valley, centered around Mendota.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Switching</a:t>
            </a:r>
            <a:r>
              <a:rPr lang="en-US" baseline="0" dirty="0" smtClean="0"/>
              <a:t> from row crops to fruit and nut trees exacerbated subsidence and groundwater pumping.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11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Subsidence from Tulare to Wasco for Friant-Kern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43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Connecticut is 4,800 square miles.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83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SGMA Bills</a:t>
            </a:r>
          </a:p>
          <a:p>
            <a:r>
              <a:rPr lang="en-US" dirty="0" smtClean="0"/>
              <a:t> </a:t>
            </a:r>
            <a:r>
              <a:rPr lang="sv-SE" dirty="0" smtClean="0"/>
              <a:t>AB 1739 (Dickinson), </a:t>
            </a:r>
          </a:p>
          <a:p>
            <a:r>
              <a:rPr lang="sv-SE" dirty="0" smtClean="0"/>
              <a:t>SB 1168 (Pavley), and </a:t>
            </a:r>
          </a:p>
          <a:p>
            <a:r>
              <a:rPr lang="sv-SE" dirty="0" smtClean="0"/>
              <a:t>SB 1319 (Pavley),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C5AD-7C23-4960-BA11-E49AAB7D445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58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41A365-BDFA-4E75-85EA-97E888606A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B86776-2077-4019-8CF8-94C36347F0E0}" type="datetimeFigureOut">
              <a:rPr lang="en-US" smtClean="0"/>
              <a:t>12/2/15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1.png"/><Relationship Id="rId6" Type="http://schemas.openxmlformats.org/officeDocument/2006/relationships/image" Target="../media/image3.gi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Relationship Id="rId3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Relationship Id="rId3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inthewest.stanford.edu/groundwater/" TargetMode="External"/><Relationship Id="rId4" Type="http://schemas.openxmlformats.org/officeDocument/2006/relationships/hyperlink" Target="http://www.waterboards.ca.gov/gama/" TargetMode="External"/><Relationship Id="rId5" Type="http://schemas.openxmlformats.org/officeDocument/2006/relationships/hyperlink" Target="http://ca.water.usgs.gov" TargetMode="External"/><Relationship Id="rId6" Type="http://schemas.openxmlformats.org/officeDocument/2006/relationships/hyperlink" Target="http://californiawaterfoundation.org" TargetMode="External"/><Relationship Id="rId7" Type="http://schemas.openxmlformats.org/officeDocument/2006/relationships/hyperlink" Target="http://www.water.ca.gov/groundwater/" TargetMode="External"/><Relationship Id="rId8" Type="http://schemas.openxmlformats.org/officeDocument/2006/relationships/hyperlink" Target="mailto:mmcilroy@taberconsultants.com" TargetMode="External"/><Relationship Id="rId9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usgs.gov/sir/2011/5071/" TargetMode="External"/><Relationship Id="rId4" Type="http://schemas.openxmlformats.org/officeDocument/2006/relationships/hyperlink" Target="http://www.azwater.gov/azdwr/" TargetMode="External"/><Relationship Id="rId5" Type="http://schemas.openxmlformats.org/officeDocument/2006/relationships/hyperlink" Target="http://www.azwater.gov/AzDWR/IT/Groundwater.htm" TargetMode="External"/><Relationship Id="rId6" Type="http://schemas.openxmlformats.org/officeDocument/2006/relationships/hyperlink" Target="http://waterdata.usgs.gov/nv/nwis/nwis" TargetMode="External"/><Relationship Id="rId7" Type="http://schemas.openxmlformats.org/officeDocument/2006/relationships/hyperlink" Target="http://water.nv.gov" TargetMode="External"/><Relationship Id="rId8" Type="http://schemas.openxmlformats.org/officeDocument/2006/relationships/hyperlink" Target="mailto:mmcilroy@taberconsultants.com" TargetMode="External"/><Relationship Id="rId9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838200"/>
          </a:xfrm>
        </p:spPr>
        <p:txBody>
          <a:bodyPr/>
          <a:lstStyle/>
          <a:p>
            <a:r>
              <a:rPr lang="en-US" dirty="0" smtClean="0">
                <a:latin typeface="Cambria"/>
                <a:cs typeface="Cambria"/>
              </a:rPr>
              <a:t>Martin McIlroy, CEG, PE</a:t>
            </a:r>
          </a:p>
          <a:p>
            <a:r>
              <a:rPr lang="en-US" dirty="0" smtClean="0">
                <a:latin typeface="Cambria"/>
                <a:cs typeface="Cambria"/>
              </a:rPr>
              <a:t>Principal</a:t>
            </a:r>
          </a:p>
          <a:p>
            <a:r>
              <a:rPr lang="en-US" dirty="0" smtClean="0">
                <a:latin typeface="Cambria"/>
                <a:cs typeface="Cambria"/>
              </a:rPr>
              <a:t>Taber Consultants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Subsidence: Implications and Effects on Infrastructure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90800" y="5334000"/>
            <a:ext cx="39624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2015 </a:t>
            </a:r>
            <a:r>
              <a:rPr lang="en-US" b="1" dirty="0" smtClean="0"/>
              <a:t>CSAC 121</a:t>
            </a:r>
            <a:r>
              <a:rPr lang="en-US" b="1" baseline="30000" dirty="0" smtClean="0"/>
              <a:t>st</a:t>
            </a:r>
            <a:r>
              <a:rPr lang="en-US" b="1" dirty="0" smtClean="0"/>
              <a:t> Annual Meeting</a:t>
            </a:r>
          </a:p>
          <a:p>
            <a:r>
              <a:rPr lang="en-US" b="1" dirty="0" smtClean="0"/>
              <a:t>CEAC Land Use Committee</a:t>
            </a:r>
          </a:p>
          <a:p>
            <a:r>
              <a:rPr lang="en-US" b="1" dirty="0" smtClean="0"/>
              <a:t>Wednesday, December 2, 2015</a:t>
            </a:r>
            <a:endParaRPr lang="en-US" dirty="0" smtClean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3246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9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80-1min.mp4" title="Subsidence Demonstration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762000"/>
            <a:ext cx="8406717" cy="472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Tab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6245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CA Groundwater Basins and</a:t>
            </a:r>
            <a:br>
              <a:rPr lang="en-US" sz="3600" b="1" dirty="0" smtClean="0"/>
            </a:br>
            <a:r>
              <a:rPr lang="en-US" sz="3600" b="1" dirty="0" smtClean="0"/>
              <a:t>Water Budget Understanding</a:t>
            </a:r>
            <a:endParaRPr lang="en-US" sz="3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4534147" cy="52133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/>
          <a:stretch/>
        </p:blipFill>
        <p:spPr>
          <a:xfrm>
            <a:off x="4394200" y="1524000"/>
            <a:ext cx="4445000" cy="5164138"/>
          </a:xfrm>
          <a:prstGeom prst="rect">
            <a:avLst/>
          </a:prstGeom>
        </p:spPr>
      </p:pic>
      <p:pic>
        <p:nvPicPr>
          <p:cNvPr id="7" name="Picture 6" descr="Tab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2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" y="152401"/>
            <a:ext cx="646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San Joaquin Valley and </a:t>
            </a:r>
          </a:p>
          <a:p>
            <a:r>
              <a:rPr lang="en-US" sz="3600" dirty="0" smtClean="0"/>
              <a:t>Groundwater Extraction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14882" r="1001" b="53647"/>
          <a:stretch/>
        </p:blipFill>
        <p:spPr>
          <a:xfrm>
            <a:off x="2195870" y="2966065"/>
            <a:ext cx="5805129" cy="3603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2286000"/>
            <a:ext cx="3362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Irrigation Groundwater Extraction</a:t>
            </a:r>
          </a:p>
          <a:p>
            <a:r>
              <a:rPr lang="en-US" dirty="0" smtClean="0"/>
              <a:t>In the San Joaquin Valley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733800"/>
            <a:ext cx="121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Pumpage</a:t>
            </a:r>
          </a:p>
          <a:p>
            <a:r>
              <a:rPr lang="en-US" dirty="0" smtClean="0"/>
              <a:t>(acre-feet </a:t>
            </a:r>
          </a:p>
          <a:p>
            <a:r>
              <a:rPr lang="en-US" dirty="0" smtClean="0"/>
              <a:t>in millions)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105400" y="3276600"/>
            <a:ext cx="0" cy="2438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ab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0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" y="152401"/>
            <a:ext cx="646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San Joaquin Valley and </a:t>
            </a:r>
          </a:p>
          <a:p>
            <a:r>
              <a:rPr lang="en-US" sz="3600" dirty="0" smtClean="0"/>
              <a:t>Groundwater Extraction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t="51048" r="-1815" b="81"/>
          <a:stretch/>
        </p:blipFill>
        <p:spPr>
          <a:xfrm>
            <a:off x="1752600" y="2209800"/>
            <a:ext cx="5471336" cy="3759266"/>
          </a:xfrm>
          <a:prstGeom prst="rect">
            <a:avLst/>
          </a:prstGeom>
        </p:spPr>
      </p:pic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477000" y="3429000"/>
            <a:ext cx="990600" cy="83820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15200" y="3810000"/>
            <a:ext cx="1444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25% of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total US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Groundwater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Pumping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4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Subsidence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Examples of Groundwater Pumping, Drawdown and Effects</a:t>
            </a:r>
            <a:endParaRPr lang="en-US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1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52400"/>
            <a:ext cx="5620119" cy="6580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24729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California</a:t>
            </a:r>
          </a:p>
          <a:p>
            <a:r>
              <a:rPr lang="en-US" sz="3600" b="1" dirty="0" smtClean="0"/>
              <a:t>Current and </a:t>
            </a:r>
          </a:p>
          <a:p>
            <a:r>
              <a:rPr lang="en-US" sz="3600" b="1" dirty="0" smtClean="0"/>
              <a:t>Historic</a:t>
            </a:r>
          </a:p>
          <a:p>
            <a:r>
              <a:rPr lang="en-US" sz="3600" b="1" dirty="0" smtClean="0"/>
              <a:t>Subsidence</a:t>
            </a:r>
          </a:p>
          <a:p>
            <a:r>
              <a:rPr lang="en-US" sz="3600" b="1" dirty="0" smtClean="0"/>
              <a:t>Locations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1" y="3124200"/>
            <a:ext cx="251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Sacramento and San Joaquin Valleys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Central Coast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Antelope Valley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Santa Ana Basin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Mojave Desert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Coachella Valley</a:t>
            </a:r>
            <a:endParaRPr lang="en-US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6629400"/>
            <a:ext cx="1787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US" sz="800" dirty="0" err="1" smtClean="0"/>
              <a:t>Ludhorff</a:t>
            </a:r>
            <a:r>
              <a:rPr lang="en-US" sz="800" dirty="0" smtClean="0"/>
              <a:t> and </a:t>
            </a:r>
            <a:r>
              <a:rPr lang="en-US" sz="800" dirty="0" err="1" smtClean="0"/>
              <a:t>Scalmanini</a:t>
            </a:r>
            <a:r>
              <a:rPr lang="en-US" sz="800" dirty="0" smtClean="0"/>
              <a:t>, 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6509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7005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General Effects on Infrastructure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143000"/>
            <a:ext cx="58674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Damages the roads, railways, bridges and pipelines, putting them at risk for structural failure.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Subsidence reduces channel and canal flow capacity and freeboard; increases flooding.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Gravity dams require raising to maintain hydraulics.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Earth fissures can create harm to humans, animals and rapidly damage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Constantly changing elevation datum     </a:t>
            </a:r>
            <a:endParaRPr lang="en-US" sz="2800" dirty="0"/>
          </a:p>
        </p:txBody>
      </p:sp>
      <p:pic>
        <p:nvPicPr>
          <p:cNvPr id="4" name="Picture 3" descr="figur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024467"/>
            <a:ext cx="2209800" cy="5647266"/>
          </a:xfrm>
          <a:prstGeom prst="rect">
            <a:avLst/>
          </a:prstGeom>
        </p:spPr>
      </p:pic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4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Santa Clara Valley Subsidence </a:t>
            </a:r>
          </a:p>
        </p:txBody>
      </p:sp>
      <p:pic>
        <p:nvPicPr>
          <p:cNvPr id="6" name="Picture 5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  <p:pic>
        <p:nvPicPr>
          <p:cNvPr id="3" name="Picture 2" descr="Screen Shot 2015-07-26 at 11.00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65200"/>
            <a:ext cx="6705600" cy="551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6553200"/>
            <a:ext cx="1787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US" sz="800" dirty="0" err="1" smtClean="0"/>
              <a:t>Ludhorff</a:t>
            </a:r>
            <a:r>
              <a:rPr lang="en-US" sz="800" dirty="0" smtClean="0"/>
              <a:t> and </a:t>
            </a:r>
            <a:r>
              <a:rPr lang="en-US" sz="800" dirty="0" err="1" smtClean="0"/>
              <a:t>Scalmanini</a:t>
            </a:r>
            <a:r>
              <a:rPr lang="en-US" sz="800" dirty="0" smtClean="0"/>
              <a:t>, 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227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7479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Subsidence: Economically Quantified*</a:t>
            </a:r>
          </a:p>
          <a:p>
            <a:r>
              <a:rPr lang="en-US" sz="3600" b="1" dirty="0" smtClean="0"/>
              <a:t>Santa Clara Valley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3705" y="1447085"/>
            <a:ext cx="812309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Water well damage/repair - $35 million.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Sanitary Sewer Pump Stations - $48 million.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Operations - $28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Roads/Bridges - $12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Bayfront Levees - $305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Stream Channels – $32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Storm Drainage Pump Stations - $12 million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Operations - $283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$756 Million estimated on subsidence remediation.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678" y="5715000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*2013 Inflation adjusted dollars</a:t>
            </a:r>
            <a:endParaRPr lang="en-US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7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5749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Subsidence as it occurs in the San Joaquin Valley: where?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 r="9938" b="3576"/>
          <a:stretch/>
        </p:blipFill>
        <p:spPr>
          <a:xfrm>
            <a:off x="533400" y="1124427"/>
            <a:ext cx="7848600" cy="5564240"/>
          </a:xfrm>
          <a:prstGeom prst="rect">
            <a:avLst/>
          </a:prstGeom>
        </p:spPr>
      </p:pic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1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Impacts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Western United States</a:t>
            </a:r>
            <a:endParaRPr lang="en-US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7479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Subsidence: Economically Quantified*</a:t>
            </a:r>
          </a:p>
          <a:p>
            <a:r>
              <a:rPr lang="en-US" sz="3600" b="1" dirty="0" smtClean="0"/>
              <a:t>San Joaquin Valley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3705" y="1447085"/>
            <a:ext cx="812309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Friant-Kern Canal Repairs -- $ 15 million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17 miles, recompaction, raising, new liner, drainage and pumping plants on new foundations, another $25 mil planned upstream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Federal Canals and Drains - $ 88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Replacement water wells (300) - $114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Delta</a:t>
            </a:r>
            <a:r>
              <a:rPr lang="en-US" sz="2800" dirty="0"/>
              <a:t>-Mendota Canal, the Outside Canal, the Friant-Kern Canal, and the San Luis </a:t>
            </a:r>
            <a:r>
              <a:rPr lang="en-US" sz="2800" dirty="0" smtClean="0"/>
              <a:t>Canal -- $134 million.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San Joaquin Valley incurred ~$1.3 billion from 1955 to 1972.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791200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*2013 Inflation adjusted dollars</a:t>
            </a:r>
            <a:endParaRPr lang="en-US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5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47375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San Joaquin Subsidence</a:t>
            </a:r>
          </a:p>
          <a:p>
            <a:r>
              <a:rPr lang="en-US" sz="3600" b="1" dirty="0" smtClean="0"/>
              <a:t> Capacity Quantified*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3705" y="1573172"/>
            <a:ext cx="8123095" cy="437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5200 sq. mi. area affected by &gt; 1 ft subsidence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Central Valley aquifers lost 125 million-acre feet in capacity since folks settled the Central Valley.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20 million acre-feet lost in last 10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80 million acre-feet lost since 1960.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Quantity equals 4 Lake Mead volumes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$2 billion in repair costs for Santa Clara and San Joaquin Valley alone.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562600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*2013 inflation adjusted dollars</a:t>
            </a:r>
            <a:endParaRPr lang="en-US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0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5"/>
          <a:stretch/>
        </p:blipFill>
        <p:spPr>
          <a:xfrm>
            <a:off x="304800" y="-66202"/>
            <a:ext cx="8610600" cy="5552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638800"/>
            <a:ext cx="7488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Russell Avenue Bridge at Delta-Mendota Canal: bridge used to be inspected by </a:t>
            </a:r>
          </a:p>
          <a:p>
            <a:r>
              <a:rPr lang="en-US" dirty="0" smtClean="0"/>
              <a:t>boat under the bridge – Replacement estimated $2.5 million</a:t>
            </a:r>
            <a:endParaRPr lang="en-US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5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715000"/>
            <a:ext cx="655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Alviso Yacht Club in southern San Francisco Bay – top 1914 bottom 1987 10-ft of dikes were required due to subsidence of the land below adjacent sea level</a:t>
            </a:r>
            <a:endParaRPr lang="en-US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  <p:pic>
        <p:nvPicPr>
          <p:cNvPr id="5" name="Picture 4" descr="AlvisoYachtClu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" y="228600"/>
            <a:ext cx="8562109" cy="53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Drought and Groundwater Over-pumping Impacts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676400"/>
            <a:ext cx="838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Degrading groundwater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Increased salinity (coastal and delta areas)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Potential increased contamination</a:t>
            </a:r>
          </a:p>
          <a:p>
            <a:pPr lvl="1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Increased electricity costs.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Pumping water from greater depths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2011 City of Fresno - $9 million on electricity</a:t>
            </a:r>
          </a:p>
          <a:p>
            <a:pPr lvl="1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California, $454 million to pump groundwater during 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2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5646" b="13740"/>
          <a:stretch/>
        </p:blipFill>
        <p:spPr>
          <a:xfrm>
            <a:off x="3246284" y="0"/>
            <a:ext cx="5440516" cy="6726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048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Central Valley</a:t>
            </a:r>
          </a:p>
          <a:p>
            <a:r>
              <a:rPr lang="en-US" sz="4000" dirty="0" smtClean="0"/>
              <a:t>Subsidence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352800"/>
            <a:ext cx="280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California High Speed Rail</a:t>
            </a:r>
          </a:p>
        </p:txBody>
      </p:sp>
      <p:sp>
        <p:nvSpPr>
          <p:cNvPr id="15" name="Freeform 14"/>
          <p:cNvSpPr/>
          <p:nvPr/>
        </p:nvSpPr>
        <p:spPr>
          <a:xfrm>
            <a:off x="3524807" y="770770"/>
            <a:ext cx="3925860" cy="4741476"/>
          </a:xfrm>
          <a:custGeom>
            <a:avLst/>
            <a:gdLst>
              <a:gd name="connsiteX0" fmla="*/ 0 w 3925860"/>
              <a:gd name="connsiteY0" fmla="*/ 142 h 4741476"/>
              <a:gd name="connsiteX1" fmla="*/ 525825 w 3925860"/>
              <a:gd name="connsiteY1" fmla="*/ 9055 h 4741476"/>
              <a:gd name="connsiteX2" fmla="*/ 904597 w 3925860"/>
              <a:gd name="connsiteY2" fmla="*/ 58072 h 4741476"/>
              <a:gd name="connsiteX3" fmla="*/ 1399228 w 3925860"/>
              <a:gd name="connsiteY3" fmla="*/ 62528 h 4741476"/>
              <a:gd name="connsiteX4" fmla="*/ 1608667 w 3925860"/>
              <a:gd name="connsiteY4" fmla="*/ 53616 h 4741476"/>
              <a:gd name="connsiteX5" fmla="*/ 1720070 w 3925860"/>
              <a:gd name="connsiteY5" fmla="*/ 151651 h 4741476"/>
              <a:gd name="connsiteX6" fmla="*/ 1898316 w 3925860"/>
              <a:gd name="connsiteY6" fmla="*/ 289791 h 4741476"/>
              <a:gd name="connsiteX7" fmla="*/ 2023088 w 3925860"/>
              <a:gd name="connsiteY7" fmla="*/ 468037 h 4741476"/>
              <a:gd name="connsiteX8" fmla="*/ 2067649 w 3925860"/>
              <a:gd name="connsiteY8" fmla="*/ 659651 h 4741476"/>
              <a:gd name="connsiteX9" fmla="*/ 2228070 w 3925860"/>
              <a:gd name="connsiteY9" fmla="*/ 806704 h 4741476"/>
              <a:gd name="connsiteX10" fmla="*/ 2384035 w 3925860"/>
              <a:gd name="connsiteY10" fmla="*/ 953756 h 4741476"/>
              <a:gd name="connsiteX11" fmla="*/ 2486526 w 3925860"/>
              <a:gd name="connsiteY11" fmla="*/ 1065160 h 4741476"/>
              <a:gd name="connsiteX12" fmla="*/ 2553368 w 3925860"/>
              <a:gd name="connsiteY12" fmla="*/ 1185476 h 4741476"/>
              <a:gd name="connsiteX13" fmla="*/ 2540000 w 3925860"/>
              <a:gd name="connsiteY13" fmla="*/ 1363721 h 4741476"/>
              <a:gd name="connsiteX14" fmla="*/ 2620211 w 3925860"/>
              <a:gd name="connsiteY14" fmla="*/ 1644458 h 4741476"/>
              <a:gd name="connsiteX15" fmla="*/ 2646947 w 3925860"/>
              <a:gd name="connsiteY15" fmla="*/ 1778142 h 4741476"/>
              <a:gd name="connsiteX16" fmla="*/ 2678140 w 3925860"/>
              <a:gd name="connsiteY16" fmla="*/ 2041055 h 4741476"/>
              <a:gd name="connsiteX17" fmla="*/ 2691509 w 3925860"/>
              <a:gd name="connsiteY17" fmla="*/ 2268318 h 4741476"/>
              <a:gd name="connsiteX18" fmla="*/ 2794000 w 3925860"/>
              <a:gd name="connsiteY18" fmla="*/ 2504493 h 4741476"/>
              <a:gd name="connsiteX19" fmla="*/ 2936597 w 3925860"/>
              <a:gd name="connsiteY19" fmla="*/ 2731756 h 4741476"/>
              <a:gd name="connsiteX20" fmla="*/ 3097018 w 3925860"/>
              <a:gd name="connsiteY20" fmla="*/ 2954563 h 4741476"/>
              <a:gd name="connsiteX21" fmla="*/ 3244070 w 3925860"/>
              <a:gd name="connsiteY21" fmla="*/ 3221932 h 4741476"/>
              <a:gd name="connsiteX22" fmla="*/ 3431228 w 3925860"/>
              <a:gd name="connsiteY22" fmla="*/ 3493756 h 4741476"/>
              <a:gd name="connsiteX23" fmla="*/ 3484702 w 3925860"/>
              <a:gd name="connsiteY23" fmla="*/ 3747756 h 4741476"/>
              <a:gd name="connsiteX24" fmla="*/ 3524807 w 3925860"/>
              <a:gd name="connsiteY24" fmla="*/ 4126528 h 4741476"/>
              <a:gd name="connsiteX25" fmla="*/ 3547088 w 3925860"/>
              <a:gd name="connsiteY25" fmla="*/ 4362704 h 4741476"/>
              <a:gd name="connsiteX26" fmla="*/ 3925860 w 3925860"/>
              <a:gd name="connsiteY26" fmla="*/ 4741476 h 47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5860" h="4741476">
                <a:moveTo>
                  <a:pt x="0" y="142"/>
                </a:moveTo>
                <a:cubicBezTo>
                  <a:pt x="187529" y="-229"/>
                  <a:pt x="375059" y="-600"/>
                  <a:pt x="525825" y="9055"/>
                </a:cubicBezTo>
                <a:cubicBezTo>
                  <a:pt x="676591" y="18710"/>
                  <a:pt x="759030" y="49160"/>
                  <a:pt x="904597" y="58072"/>
                </a:cubicBezTo>
                <a:cubicBezTo>
                  <a:pt x="1050164" y="66984"/>
                  <a:pt x="1281883" y="63271"/>
                  <a:pt x="1399228" y="62528"/>
                </a:cubicBezTo>
                <a:cubicBezTo>
                  <a:pt x="1516573" y="61785"/>
                  <a:pt x="1555193" y="38762"/>
                  <a:pt x="1608667" y="53616"/>
                </a:cubicBezTo>
                <a:cubicBezTo>
                  <a:pt x="1662141" y="68470"/>
                  <a:pt x="1671795" y="112289"/>
                  <a:pt x="1720070" y="151651"/>
                </a:cubicBezTo>
                <a:cubicBezTo>
                  <a:pt x="1768345" y="191014"/>
                  <a:pt x="1847813" y="237060"/>
                  <a:pt x="1898316" y="289791"/>
                </a:cubicBezTo>
                <a:cubicBezTo>
                  <a:pt x="1948819" y="342522"/>
                  <a:pt x="1994866" y="406394"/>
                  <a:pt x="2023088" y="468037"/>
                </a:cubicBezTo>
                <a:cubicBezTo>
                  <a:pt x="2051310" y="529680"/>
                  <a:pt x="2033485" y="603207"/>
                  <a:pt x="2067649" y="659651"/>
                </a:cubicBezTo>
                <a:cubicBezTo>
                  <a:pt x="2101813" y="716095"/>
                  <a:pt x="2228070" y="806704"/>
                  <a:pt x="2228070" y="806704"/>
                </a:cubicBezTo>
                <a:cubicBezTo>
                  <a:pt x="2280801" y="855722"/>
                  <a:pt x="2340959" y="910680"/>
                  <a:pt x="2384035" y="953756"/>
                </a:cubicBezTo>
                <a:cubicBezTo>
                  <a:pt x="2427111" y="996832"/>
                  <a:pt x="2458304" y="1026540"/>
                  <a:pt x="2486526" y="1065160"/>
                </a:cubicBezTo>
                <a:cubicBezTo>
                  <a:pt x="2514748" y="1103780"/>
                  <a:pt x="2544456" y="1135716"/>
                  <a:pt x="2553368" y="1185476"/>
                </a:cubicBezTo>
                <a:cubicBezTo>
                  <a:pt x="2562280" y="1235236"/>
                  <a:pt x="2528860" y="1287224"/>
                  <a:pt x="2540000" y="1363721"/>
                </a:cubicBezTo>
                <a:cubicBezTo>
                  <a:pt x="2551140" y="1440218"/>
                  <a:pt x="2602386" y="1575388"/>
                  <a:pt x="2620211" y="1644458"/>
                </a:cubicBezTo>
                <a:cubicBezTo>
                  <a:pt x="2638036" y="1713528"/>
                  <a:pt x="2637292" y="1712043"/>
                  <a:pt x="2646947" y="1778142"/>
                </a:cubicBezTo>
                <a:cubicBezTo>
                  <a:pt x="2656602" y="1844242"/>
                  <a:pt x="2670713" y="1959359"/>
                  <a:pt x="2678140" y="2041055"/>
                </a:cubicBezTo>
                <a:cubicBezTo>
                  <a:pt x="2685567" y="2122751"/>
                  <a:pt x="2672199" y="2191078"/>
                  <a:pt x="2691509" y="2268318"/>
                </a:cubicBezTo>
                <a:cubicBezTo>
                  <a:pt x="2710819" y="2345558"/>
                  <a:pt x="2753152" y="2427253"/>
                  <a:pt x="2794000" y="2504493"/>
                </a:cubicBezTo>
                <a:cubicBezTo>
                  <a:pt x="2834848" y="2581733"/>
                  <a:pt x="2886094" y="2656744"/>
                  <a:pt x="2936597" y="2731756"/>
                </a:cubicBezTo>
                <a:cubicBezTo>
                  <a:pt x="2987100" y="2806768"/>
                  <a:pt x="3045773" y="2872867"/>
                  <a:pt x="3097018" y="2954563"/>
                </a:cubicBezTo>
                <a:cubicBezTo>
                  <a:pt x="3148264" y="3036259"/>
                  <a:pt x="3188368" y="3132067"/>
                  <a:pt x="3244070" y="3221932"/>
                </a:cubicBezTo>
                <a:cubicBezTo>
                  <a:pt x="3299772" y="3311797"/>
                  <a:pt x="3391123" y="3406119"/>
                  <a:pt x="3431228" y="3493756"/>
                </a:cubicBezTo>
                <a:cubicBezTo>
                  <a:pt x="3471333" y="3581393"/>
                  <a:pt x="3469106" y="3642294"/>
                  <a:pt x="3484702" y="3747756"/>
                </a:cubicBezTo>
                <a:cubicBezTo>
                  <a:pt x="3500298" y="3853218"/>
                  <a:pt x="3514409" y="4024037"/>
                  <a:pt x="3524807" y="4126528"/>
                </a:cubicBezTo>
                <a:cubicBezTo>
                  <a:pt x="3535205" y="4229019"/>
                  <a:pt x="3480246" y="4260213"/>
                  <a:pt x="3547088" y="4362704"/>
                </a:cubicBezTo>
                <a:cubicBezTo>
                  <a:pt x="3613930" y="4465195"/>
                  <a:pt x="3854562" y="4667207"/>
                  <a:pt x="3925860" y="4741476"/>
                </a:cubicBezTo>
              </a:path>
            </a:pathLst>
          </a:custGeom>
          <a:ln w="1270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968" y="2105742"/>
            <a:ext cx="2705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 to 2011</a:t>
            </a:r>
          </a:p>
          <a:p>
            <a:r>
              <a:rPr lang="en-US" dirty="0" smtClean="0"/>
              <a:t>Concentrated in new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1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Subsidence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Earth Fissures</a:t>
            </a:r>
            <a:endParaRPr lang="en-US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9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5919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Spontaneous Earth Fissures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55454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Earth fissures are large ground cracks that are formed from differential land subsidence.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Tension cracks are formed and the ground opens.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 potentially be hundreds of feet deep and miles long.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" y="3048000"/>
            <a:ext cx="7336536" cy="3417507"/>
          </a:xfrm>
          <a:prstGeom prst="rect">
            <a:avLst/>
          </a:prstGeom>
        </p:spPr>
      </p:pic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6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048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Spontaneous Earth Fissures Hazards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88258" y="1219200"/>
            <a:ext cx="7083991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Cracked and collapsing roads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Broken Pipes and Utilities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Damaged or breached canals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Cracked foundations/separated walls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Livestock and wildlife injury or death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Severed/Deformed railroad tracks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Damaged wells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Deflected/damaged drainage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Surface contamination transport to aquifer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Human injury or death</a:t>
            </a:r>
          </a:p>
          <a:p>
            <a:endParaRPr lang="en-US" sz="2800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2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6027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Subsidence: Antelope Valley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088886"/>
            <a:ext cx="342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90% agricultural and urban use from groundwater.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300 ft decline in groundwater level since 1930s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1,900 foot long x 7.4 foot deep earth fissure opened northeast from Lancaster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Edwards Air Force Base -- sink-like depressions, polygonal cracks, and large fissures on the lake bed of Roger’s lake</a:t>
            </a:r>
            <a:r>
              <a:rPr lang="en-US" dirty="0"/>
              <a:t> </a:t>
            </a:r>
            <a:r>
              <a:rPr lang="en-US" dirty="0" smtClean="0"/>
              <a:t>affected runways.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Subsidence mostly north of Lancaster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1219200"/>
            <a:ext cx="4713135" cy="5105400"/>
          </a:xfrm>
          <a:prstGeom prst="rect">
            <a:avLst/>
          </a:prstGeom>
        </p:spPr>
      </p:pic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4306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Lake Tahoe Snowpack</a:t>
            </a:r>
            <a:endParaRPr lang="en-US" sz="3600" dirty="0"/>
          </a:p>
        </p:txBody>
      </p:sp>
      <p:pic>
        <p:nvPicPr>
          <p:cNvPr id="4" name="Picture 3" descr="Screen Shot 2015-06-13 at 10.39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8" y="1371600"/>
            <a:ext cx="8616392" cy="3273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800600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2011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4800600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2013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4800600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2014</a:t>
            </a:r>
            <a:endParaRPr lang="en-US" sz="2000" dirty="0"/>
          </a:p>
        </p:txBody>
      </p:sp>
      <p:pic>
        <p:nvPicPr>
          <p:cNvPr id="8" name="Picture 7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9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  <p:pic>
        <p:nvPicPr>
          <p:cNvPr id="4" name="Picture 3" descr="edwardsAFBFissurefig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1600"/>
            <a:ext cx="3530600" cy="477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81000"/>
            <a:ext cx="6027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Subsidence: Antelope Valley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418272"/>
            <a:ext cx="3429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Edwards Air Force Base -- sink-like depressions, polygonal cracks, and large fissures on the lake bed of Roger’s lake</a:t>
            </a:r>
            <a:r>
              <a:rPr lang="en-US" dirty="0"/>
              <a:t> </a:t>
            </a:r>
            <a:r>
              <a:rPr lang="en-US" dirty="0" smtClean="0"/>
              <a:t>affected runways. </a:t>
            </a:r>
          </a:p>
        </p:txBody>
      </p:sp>
    </p:spTree>
    <p:extLst>
      <p:ext uri="{BB962C8B-B14F-4D97-AF65-F5344CB8AC3E}">
        <p14:creationId xmlns:p14="http://schemas.microsoft.com/office/powerpoint/2010/main" val="369183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466007" cy="5638800"/>
          </a:xfrm>
          <a:prstGeom prst="rect">
            <a:avLst/>
          </a:prstGeom>
        </p:spPr>
      </p:pic>
      <p:pic>
        <p:nvPicPr>
          <p:cNvPr id="3" name="Picture 2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6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3657600" cy="1752600"/>
          </a:xfrm>
        </p:spPr>
        <p:txBody>
          <a:bodyPr/>
          <a:lstStyle/>
          <a:p>
            <a:r>
              <a:rPr lang="en-US" dirty="0" smtClean="0"/>
              <a:t>What Do We Do Now?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3578224"/>
            <a:ext cx="3505445" cy="1459767"/>
          </a:xfrm>
        </p:spPr>
        <p:txBody>
          <a:bodyPr/>
          <a:lstStyle/>
          <a:p>
            <a:r>
              <a:rPr lang="en-US" dirty="0" smtClean="0"/>
              <a:t>Management, Conservation and Legislation</a:t>
            </a:r>
            <a:endParaRPr lang="en-US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8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997088"/>
            <a:ext cx="8077200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 2002 – Senate Bill 1938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Prepare </a:t>
            </a:r>
            <a:r>
              <a:rPr lang="en-US" dirty="0"/>
              <a:t>and implement a groundwater management </a:t>
            </a:r>
            <a:r>
              <a:rPr lang="en-US" dirty="0" smtClean="0"/>
              <a:t>plans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monitoring </a:t>
            </a:r>
            <a:r>
              <a:rPr lang="en-US" dirty="0"/>
              <a:t>and management of groundwater levels </a:t>
            </a:r>
            <a:endParaRPr lang="en-US" dirty="0" smtClean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groundwater </a:t>
            </a:r>
            <a:r>
              <a:rPr lang="en-US" dirty="0"/>
              <a:t>quality </a:t>
            </a:r>
            <a:r>
              <a:rPr lang="en-US" dirty="0" smtClean="0"/>
              <a:t>degradation</a:t>
            </a:r>
            <a:endParaRPr lang="en-US" dirty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subsidence, surface </a:t>
            </a:r>
            <a:r>
              <a:rPr lang="en-US" dirty="0"/>
              <a:t>flow </a:t>
            </a:r>
            <a:r>
              <a:rPr lang="en-US" dirty="0" smtClean="0"/>
              <a:t>changes and </a:t>
            </a:r>
            <a:r>
              <a:rPr lang="en-US" dirty="0"/>
              <a:t>surface </a:t>
            </a:r>
            <a:r>
              <a:rPr lang="en-US" dirty="0" smtClean="0"/>
              <a:t>water quality</a:t>
            </a:r>
          </a:p>
          <a:p>
            <a:pPr marL="1200150" lvl="2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2009 </a:t>
            </a:r>
            <a:r>
              <a:rPr lang="en-US" b="1" dirty="0"/>
              <a:t>– Senate Bill X7 6 </a:t>
            </a:r>
            <a:endParaRPr lang="en-US" b="1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authorized CADWR </a:t>
            </a:r>
            <a:r>
              <a:rPr lang="en-US" dirty="0"/>
              <a:t>to establish permanent and locally-managed groundwater elevation monitoring </a:t>
            </a:r>
            <a:r>
              <a:rPr lang="en-US" dirty="0" smtClean="0"/>
              <a:t>for 515 </a:t>
            </a:r>
            <a:r>
              <a:rPr lang="en-US" dirty="0"/>
              <a:t>alluvial groundwater basins.</a:t>
            </a:r>
            <a:endParaRPr lang="en-US" dirty="0" smtClean="0"/>
          </a:p>
          <a:p>
            <a:pPr marL="1200150" lvl="2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2014 – </a:t>
            </a:r>
            <a:r>
              <a:rPr lang="en-US" b="1" dirty="0"/>
              <a:t>Sustainable Groundwater Management </a:t>
            </a:r>
            <a:r>
              <a:rPr lang="en-US" b="1" dirty="0" smtClean="0"/>
              <a:t>Act (SGMA)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Three bill package providing the monitoring and reporting framework for local authorities that form of Groundwater Sustainability Agency (GSA)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Adopt sustainability plans in 5 to 7 years with 5 year evaluations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By 2040±, achieve sustainability in high to medium priority basins</a:t>
            </a:r>
          </a:p>
          <a:p>
            <a:pPr lvl="2"/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2015 – Senate Bill 13 Amending SGMA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Allows DWR to referee GSA applications, overlapping basins and over reach into other basins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7087" y="304800"/>
            <a:ext cx="5617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Recent California Legislation</a:t>
            </a:r>
            <a:endParaRPr lang="en-US" sz="3600" b="1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49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What Do We Do Now?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777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Develop comprehensive basin management plans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Defining subsurface geology is key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Increase basin water budget understanding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Identify safe yield of each basin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Model aquifer properties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Local districts use existing USGS, DWR and other agency data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Develop subsidence monitoring networks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Provide funding for oversight and expertise</a:t>
            </a:r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49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What Do We Do Now?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Plan for Subsidence?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Increased freeboard requirements for infrastructure?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Increase planned maintenance budgets, how?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Develop requirements for well </a:t>
            </a:r>
            <a:r>
              <a:rPr lang="en-US" sz="2800" dirty="0"/>
              <a:t>p</a:t>
            </a:r>
            <a:r>
              <a:rPr lang="en-US" sz="2800" dirty="0" smtClean="0"/>
              <a:t>ermits</a:t>
            </a:r>
          </a:p>
          <a:p>
            <a:pPr marL="1371600" lvl="2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Stanislaus County</a:t>
            </a:r>
          </a:p>
          <a:p>
            <a:pPr marL="1828800" lvl="3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groundwater modeling and sustainability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1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49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What Do We Do Now?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77724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Groundwater Recharge and Storage?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Recharge Injection Wells/Recharge Ponds</a:t>
            </a:r>
          </a:p>
          <a:p>
            <a:pPr marL="1371600" lvl="2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Complications with SWRCB Resolution 68-18 (non-degradation policy)</a:t>
            </a:r>
          </a:p>
          <a:p>
            <a:pPr marL="1371600" lvl="2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$900 to $1,100 per acre-foot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Develop Storage </a:t>
            </a:r>
          </a:p>
          <a:p>
            <a:pPr marL="1371600" lvl="2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Raising Dams/Expanding Reservoirs</a:t>
            </a:r>
          </a:p>
          <a:p>
            <a:pPr marL="1371600" lvl="2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$1,700 to 2,700 per acre-foot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Reverse Osmosis/Desalinization</a:t>
            </a:r>
          </a:p>
          <a:p>
            <a:pPr marL="1371600" lvl="2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Convert sea or brackish water for recharge</a:t>
            </a:r>
          </a:p>
          <a:p>
            <a:pPr marL="1828800" lvl="3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$1,900 to over $3,000 per acre-foot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Increased gray water usage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49001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49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What Do We Do Now?</a:t>
            </a:r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  <p:pic>
        <p:nvPicPr>
          <p:cNvPr id="10" name="Picture 9" descr="Screen Shot 2015-11-30 at 9.19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6524356" cy="4519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006256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Alquist Priolo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0400" y="6553200"/>
            <a:ext cx="1787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</a:t>
            </a:r>
            <a:r>
              <a:rPr lang="en-US" sz="800" dirty="0" err="1" smtClean="0"/>
              <a:t>Ludhorff</a:t>
            </a:r>
            <a:r>
              <a:rPr lang="en-US" sz="800" dirty="0" smtClean="0"/>
              <a:t> and </a:t>
            </a:r>
            <a:r>
              <a:rPr lang="en-US" sz="800" dirty="0" err="1" smtClean="0"/>
              <a:t>Scalmanini</a:t>
            </a:r>
            <a:r>
              <a:rPr lang="en-US" sz="800" dirty="0" smtClean="0"/>
              <a:t>, 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2154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49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What Do We Do Now?</a:t>
            </a:r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  <p:pic>
        <p:nvPicPr>
          <p:cNvPr id="8" name="Picture 7" descr="Screen Shot 2015-11-30 at 9.18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66800"/>
            <a:ext cx="4876800" cy="2870400"/>
          </a:xfrm>
          <a:prstGeom prst="rect">
            <a:avLst/>
          </a:prstGeom>
        </p:spPr>
      </p:pic>
      <p:pic>
        <p:nvPicPr>
          <p:cNvPr id="9" name="Picture 8" descr="Screen Shot 2015-11-30 at 9.18.0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0"/>
            <a:ext cx="4876800" cy="2870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6553200"/>
            <a:ext cx="16081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Source: Arizona Geological Survey</a:t>
            </a:r>
            <a:endParaRPr lang="en-US" sz="800" dirty="0"/>
          </a:p>
        </p:txBody>
      </p:sp>
      <p:sp>
        <p:nvSpPr>
          <p:cNvPr id="3" name="Freeform 2"/>
          <p:cNvSpPr/>
          <p:nvPr/>
        </p:nvSpPr>
        <p:spPr>
          <a:xfrm>
            <a:off x="3306233" y="2103967"/>
            <a:ext cx="2535767" cy="833966"/>
          </a:xfrm>
          <a:custGeom>
            <a:avLst/>
            <a:gdLst>
              <a:gd name="connsiteX0" fmla="*/ 0 w 2535767"/>
              <a:gd name="connsiteY0" fmla="*/ 833966 h 833966"/>
              <a:gd name="connsiteX1" fmla="*/ 381000 w 2535767"/>
              <a:gd name="connsiteY1" fmla="*/ 609600 h 833966"/>
              <a:gd name="connsiteX2" fmla="*/ 537634 w 2535767"/>
              <a:gd name="connsiteY2" fmla="*/ 516466 h 833966"/>
              <a:gd name="connsiteX3" fmla="*/ 762000 w 2535767"/>
              <a:gd name="connsiteY3" fmla="*/ 393700 h 833966"/>
              <a:gd name="connsiteX4" fmla="*/ 977900 w 2535767"/>
              <a:gd name="connsiteY4" fmla="*/ 330200 h 833966"/>
              <a:gd name="connsiteX5" fmla="*/ 1147234 w 2535767"/>
              <a:gd name="connsiteY5" fmla="*/ 325966 h 833966"/>
              <a:gd name="connsiteX6" fmla="*/ 1270000 w 2535767"/>
              <a:gd name="connsiteY6" fmla="*/ 275166 h 833966"/>
              <a:gd name="connsiteX7" fmla="*/ 1659467 w 2535767"/>
              <a:gd name="connsiteY7" fmla="*/ 160866 h 833966"/>
              <a:gd name="connsiteX8" fmla="*/ 1854200 w 2535767"/>
              <a:gd name="connsiteY8" fmla="*/ 105833 h 833966"/>
              <a:gd name="connsiteX9" fmla="*/ 2087034 w 2535767"/>
              <a:gd name="connsiteY9" fmla="*/ 71966 h 833966"/>
              <a:gd name="connsiteX10" fmla="*/ 2315634 w 2535767"/>
              <a:gd name="connsiteY10" fmla="*/ 42333 h 833966"/>
              <a:gd name="connsiteX11" fmla="*/ 2535767 w 2535767"/>
              <a:gd name="connsiteY11" fmla="*/ 0 h 833966"/>
              <a:gd name="connsiteX12" fmla="*/ 2535767 w 2535767"/>
              <a:gd name="connsiteY12" fmla="*/ 0 h 83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35767" h="833966">
                <a:moveTo>
                  <a:pt x="0" y="833966"/>
                </a:moveTo>
                <a:lnTo>
                  <a:pt x="381000" y="609600"/>
                </a:lnTo>
                <a:lnTo>
                  <a:pt x="537634" y="516466"/>
                </a:lnTo>
                <a:lnTo>
                  <a:pt x="762000" y="393700"/>
                </a:lnTo>
                <a:lnTo>
                  <a:pt x="977900" y="330200"/>
                </a:lnTo>
                <a:lnTo>
                  <a:pt x="1147234" y="325966"/>
                </a:lnTo>
                <a:lnTo>
                  <a:pt x="1270000" y="275166"/>
                </a:lnTo>
                <a:lnTo>
                  <a:pt x="1659467" y="160866"/>
                </a:lnTo>
                <a:lnTo>
                  <a:pt x="1854200" y="105833"/>
                </a:lnTo>
                <a:lnTo>
                  <a:pt x="2087034" y="71966"/>
                </a:lnTo>
                <a:lnTo>
                  <a:pt x="2315634" y="42333"/>
                </a:lnTo>
                <a:lnTo>
                  <a:pt x="2535767" y="0"/>
                </a:lnTo>
                <a:lnTo>
                  <a:pt x="2535767" y="0"/>
                </a:lnTo>
              </a:path>
            </a:pathLst>
          </a:custGeom>
          <a:ln w="38100">
            <a:solidFill>
              <a:srgbClr val="FF0000">
                <a:alpha val="61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971800" y="4724400"/>
            <a:ext cx="2535767" cy="833966"/>
          </a:xfrm>
          <a:custGeom>
            <a:avLst/>
            <a:gdLst>
              <a:gd name="connsiteX0" fmla="*/ 0 w 2535767"/>
              <a:gd name="connsiteY0" fmla="*/ 833966 h 833966"/>
              <a:gd name="connsiteX1" fmla="*/ 381000 w 2535767"/>
              <a:gd name="connsiteY1" fmla="*/ 609600 h 833966"/>
              <a:gd name="connsiteX2" fmla="*/ 537634 w 2535767"/>
              <a:gd name="connsiteY2" fmla="*/ 516466 h 833966"/>
              <a:gd name="connsiteX3" fmla="*/ 762000 w 2535767"/>
              <a:gd name="connsiteY3" fmla="*/ 393700 h 833966"/>
              <a:gd name="connsiteX4" fmla="*/ 977900 w 2535767"/>
              <a:gd name="connsiteY4" fmla="*/ 330200 h 833966"/>
              <a:gd name="connsiteX5" fmla="*/ 1147234 w 2535767"/>
              <a:gd name="connsiteY5" fmla="*/ 325966 h 833966"/>
              <a:gd name="connsiteX6" fmla="*/ 1270000 w 2535767"/>
              <a:gd name="connsiteY6" fmla="*/ 275166 h 833966"/>
              <a:gd name="connsiteX7" fmla="*/ 1659467 w 2535767"/>
              <a:gd name="connsiteY7" fmla="*/ 160866 h 833966"/>
              <a:gd name="connsiteX8" fmla="*/ 1854200 w 2535767"/>
              <a:gd name="connsiteY8" fmla="*/ 105833 h 833966"/>
              <a:gd name="connsiteX9" fmla="*/ 2087034 w 2535767"/>
              <a:gd name="connsiteY9" fmla="*/ 71966 h 833966"/>
              <a:gd name="connsiteX10" fmla="*/ 2315634 w 2535767"/>
              <a:gd name="connsiteY10" fmla="*/ 42333 h 833966"/>
              <a:gd name="connsiteX11" fmla="*/ 2535767 w 2535767"/>
              <a:gd name="connsiteY11" fmla="*/ 0 h 833966"/>
              <a:gd name="connsiteX12" fmla="*/ 2535767 w 2535767"/>
              <a:gd name="connsiteY12" fmla="*/ 0 h 83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35767" h="833966">
                <a:moveTo>
                  <a:pt x="0" y="833966"/>
                </a:moveTo>
                <a:lnTo>
                  <a:pt x="381000" y="609600"/>
                </a:lnTo>
                <a:lnTo>
                  <a:pt x="537634" y="516466"/>
                </a:lnTo>
                <a:lnTo>
                  <a:pt x="762000" y="393700"/>
                </a:lnTo>
                <a:lnTo>
                  <a:pt x="977900" y="330200"/>
                </a:lnTo>
                <a:lnTo>
                  <a:pt x="1147234" y="325966"/>
                </a:lnTo>
                <a:lnTo>
                  <a:pt x="1270000" y="275166"/>
                </a:lnTo>
                <a:lnTo>
                  <a:pt x="1659467" y="160866"/>
                </a:lnTo>
                <a:lnTo>
                  <a:pt x="1854200" y="105833"/>
                </a:lnTo>
                <a:lnTo>
                  <a:pt x="2087034" y="71966"/>
                </a:lnTo>
                <a:lnTo>
                  <a:pt x="2315634" y="42333"/>
                </a:lnTo>
                <a:lnTo>
                  <a:pt x="2535767" y="0"/>
                </a:lnTo>
                <a:lnTo>
                  <a:pt x="2535767" y="0"/>
                </a:lnTo>
              </a:path>
            </a:pathLst>
          </a:custGeom>
          <a:ln w="38100">
            <a:solidFill>
              <a:srgbClr val="FF0000">
                <a:alpha val="61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4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49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What Do We Do Now?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06256"/>
            <a:ext cx="777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Land Use Strategies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Develop geologic </a:t>
            </a:r>
            <a:r>
              <a:rPr lang="en-US" sz="2800" dirty="0"/>
              <a:t>h</a:t>
            </a:r>
            <a:r>
              <a:rPr lang="en-US" sz="2800" dirty="0" smtClean="0"/>
              <a:t>azard </a:t>
            </a:r>
            <a:r>
              <a:rPr lang="en-US" sz="2800" dirty="0"/>
              <a:t>c</a:t>
            </a:r>
            <a:r>
              <a:rPr lang="en-US" sz="2800" dirty="0" smtClean="0"/>
              <a:t>riteria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Avoid/mitigate problem areas</a:t>
            </a:r>
            <a:endParaRPr lang="en-US" sz="2800" dirty="0"/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Staff education and </a:t>
            </a:r>
            <a:r>
              <a:rPr lang="en-US" sz="2800" dirty="0"/>
              <a:t>d</a:t>
            </a:r>
            <a:r>
              <a:rPr lang="en-US" sz="2800" dirty="0" smtClean="0"/>
              <a:t>ata repository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Work with other agencies to develop minimum study and reporting criteria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CGS Publications SP 42, SP 117, etc.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Arizona Land Subsidence Group</a:t>
            </a:r>
          </a:p>
          <a:p>
            <a:pPr marL="1371600" lvl="2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Technical Advisory Committee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/>
              <a:t>Still requires a sustainable groundwater plan</a:t>
            </a:r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6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"/>
          <a:stretch/>
        </p:blipFill>
        <p:spPr>
          <a:xfrm>
            <a:off x="304800" y="838200"/>
            <a:ext cx="8305800" cy="5340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410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Lake Oroville in 2011</a:t>
            </a:r>
            <a:endParaRPr lang="en-US" sz="3600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3502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Online 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77724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/>
              <a:t>Understanding California’s </a:t>
            </a:r>
            <a:r>
              <a:rPr lang="en-US" sz="2000" b="1" dirty="0" smtClean="0"/>
              <a:t>Groundwater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hlinkClick r:id="rId3"/>
              </a:rPr>
              <a:t>http://waterinthewest.stanford.edu/groundwater</a:t>
            </a:r>
            <a:r>
              <a:rPr lang="en-US" dirty="0" smtClean="0">
                <a:solidFill>
                  <a:srgbClr val="0000FF"/>
                </a:solidFill>
                <a:hlinkClick r:id="rId3"/>
              </a:rPr>
              <a:t>/</a:t>
            </a:r>
            <a:endParaRPr lang="en-US" dirty="0" smtClean="0">
              <a:solidFill>
                <a:srgbClr val="0000FF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  <a:p>
            <a:r>
              <a:rPr lang="en-US" sz="2000" b="1" dirty="0" smtClean="0"/>
              <a:t>Groundwater Ambient Monitoring and Assessment Program (GAMA) </a:t>
            </a:r>
          </a:p>
          <a:p>
            <a:r>
              <a:rPr lang="en-US" sz="2000" dirty="0">
                <a:hlinkClick r:id="rId4"/>
              </a:rPr>
              <a:t>http://www.waterboards.ca.gov/gama</a:t>
            </a:r>
            <a:r>
              <a:rPr lang="en-US" sz="2000" dirty="0" smtClean="0">
                <a:hlinkClick r:id="rId4"/>
              </a:rPr>
              <a:t>/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 smtClean="0"/>
              <a:t>USGS California Water Science Center</a:t>
            </a:r>
          </a:p>
          <a:p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ca.water.usgs.gov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 smtClean="0"/>
              <a:t>California Water Foundation</a:t>
            </a:r>
          </a:p>
          <a:p>
            <a:r>
              <a:rPr lang="en-US" sz="2000" dirty="0">
                <a:hlinkClick r:id="rId6"/>
              </a:rPr>
              <a:t>http://</a:t>
            </a:r>
            <a:r>
              <a:rPr lang="en-US" sz="2000" dirty="0" smtClean="0">
                <a:hlinkClick r:id="rId6"/>
              </a:rPr>
              <a:t>californiawaterfoundation.org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 smtClean="0"/>
              <a:t>California Department of Water Resources – Groundwater Page</a:t>
            </a:r>
          </a:p>
          <a:p>
            <a:r>
              <a:rPr lang="en-US" sz="2000" b="1" dirty="0">
                <a:hlinkClick r:id="rId7"/>
              </a:rPr>
              <a:t>http://www.water.ca.gov/groundwater</a:t>
            </a:r>
            <a:r>
              <a:rPr lang="en-US" sz="2000" b="1" dirty="0" smtClean="0">
                <a:hlinkClick r:id="rId7"/>
              </a:rPr>
              <a:t>/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For a PDF Copy of the Slides</a:t>
            </a:r>
            <a:r>
              <a:rPr lang="en-US" sz="2000" b="1" dirty="0"/>
              <a:t>, Email</a:t>
            </a:r>
            <a:r>
              <a:rPr lang="en-US" sz="2000" dirty="0"/>
              <a:t>: </a:t>
            </a:r>
            <a:r>
              <a:rPr lang="en-US" sz="2000" dirty="0" smtClean="0">
                <a:hlinkClick r:id="rId8"/>
              </a:rPr>
              <a:t>mmcilroy@taberconsultants.com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3502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Online 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77724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/>
              <a:t>Water Availability and Use Pilot: Methods Development for a Regional Assessment of Groundwater Availability, Southwest Alluvial Basins, </a:t>
            </a:r>
            <a:r>
              <a:rPr lang="en-US" sz="2000" b="1" dirty="0" smtClean="0"/>
              <a:t>Arizona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hlinkClick r:id="rId3"/>
              </a:rPr>
              <a:t>http://pubs.usgs.gov/sir/2011/5071</a:t>
            </a:r>
            <a:r>
              <a:rPr lang="en-US" dirty="0" smtClean="0">
                <a:solidFill>
                  <a:srgbClr val="0000FF"/>
                </a:solidFill>
                <a:hlinkClick r:id="rId3"/>
              </a:rPr>
              <a:t>/</a:t>
            </a:r>
            <a:endParaRPr lang="en-US" dirty="0" smtClean="0">
              <a:solidFill>
                <a:srgbClr val="0000FF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  <a:p>
            <a:r>
              <a:rPr lang="en-US" sz="2000" b="1" dirty="0" smtClean="0"/>
              <a:t>Arizona Department of Water Resources</a:t>
            </a:r>
          </a:p>
          <a:p>
            <a:r>
              <a:rPr lang="en-US" sz="2000" dirty="0">
                <a:hlinkClick r:id="rId4"/>
              </a:rPr>
              <a:t>http://www.azwater.gov/azdwr</a:t>
            </a:r>
            <a:r>
              <a:rPr lang="en-US" sz="2000" dirty="0" smtClean="0">
                <a:hlinkClick r:id="rId4"/>
              </a:rPr>
              <a:t>/</a:t>
            </a:r>
            <a:endParaRPr lang="en-US" sz="2000" dirty="0" smtClean="0"/>
          </a:p>
          <a:p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://www.azwater.gov/AzDWR/IT/</a:t>
            </a:r>
            <a:r>
              <a:rPr lang="en-US" sz="2000" dirty="0" smtClean="0">
                <a:hlinkClick r:id="rId5"/>
              </a:rPr>
              <a:t>Groundwater.htm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 smtClean="0"/>
              <a:t>USGS Water Data for Nevada</a:t>
            </a:r>
          </a:p>
          <a:p>
            <a:r>
              <a:rPr lang="en-US" sz="2000" dirty="0">
                <a:hlinkClick r:id="rId6"/>
              </a:rPr>
              <a:t>http://waterdata.usgs.gov/nv/nwis/</a:t>
            </a:r>
            <a:r>
              <a:rPr lang="en-US" sz="2000" dirty="0" smtClean="0">
                <a:hlinkClick r:id="rId6"/>
              </a:rPr>
              <a:t>nwis</a:t>
            </a:r>
            <a:endParaRPr lang="en-US" sz="2000" dirty="0" smtClean="0"/>
          </a:p>
          <a:p>
            <a:endParaRPr lang="en-US" sz="2000" b="1" dirty="0"/>
          </a:p>
          <a:p>
            <a:r>
              <a:rPr lang="en-US" sz="2000" b="1" dirty="0" smtClean="0"/>
              <a:t>State of Nevada Division of Water Resources</a:t>
            </a:r>
          </a:p>
          <a:p>
            <a:r>
              <a:rPr lang="en-US" sz="2000" dirty="0">
                <a:hlinkClick r:id="rId7"/>
              </a:rPr>
              <a:t>http://</a:t>
            </a:r>
            <a:r>
              <a:rPr lang="en-US" sz="2000" dirty="0" smtClean="0">
                <a:hlinkClick r:id="rId7"/>
              </a:rPr>
              <a:t>water.nv.gov</a:t>
            </a:r>
            <a:endParaRPr lang="en-US" sz="2000" dirty="0" smtClean="0"/>
          </a:p>
          <a:p>
            <a:endParaRPr lang="en-US" sz="2000" b="1" dirty="0"/>
          </a:p>
          <a:p>
            <a:r>
              <a:rPr lang="en-US" sz="2000" b="1" dirty="0" smtClean="0"/>
              <a:t>For a PDF Copy of the Slides</a:t>
            </a:r>
            <a:r>
              <a:rPr lang="en-US" sz="2000" b="1" dirty="0"/>
              <a:t>, Email</a:t>
            </a:r>
            <a:r>
              <a:rPr lang="en-US" sz="2000" dirty="0"/>
              <a:t>: </a:t>
            </a:r>
            <a:r>
              <a:rPr lang="en-US" sz="2000" dirty="0" smtClean="0">
                <a:hlinkClick r:id="rId8"/>
              </a:rPr>
              <a:t>mmcilroy@taberconsultants.com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2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819400"/>
            <a:ext cx="233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Questions?</a:t>
            </a:r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3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4043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Selected References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77724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Association of California Water Agencies – Sustainable Groundwater Management </a:t>
            </a:r>
            <a:r>
              <a:rPr lang="en-US" sz="1600" dirty="0"/>
              <a:t>Act of 2014 Fact Sheet</a:t>
            </a:r>
            <a:r>
              <a:rPr lang="en-US" sz="1600" dirty="0" smtClean="0"/>
              <a:t>, http</a:t>
            </a:r>
            <a:r>
              <a:rPr lang="en-US" sz="1600" dirty="0"/>
              <a:t>://www.acwa.com/sites/default/files/post/groundwater/2014/04/2014-groundwater-fact-</a:t>
            </a:r>
            <a:r>
              <a:rPr lang="en-US" sz="1600" dirty="0" smtClean="0"/>
              <a:t>sheet.pdf, accessed October 14, 2015.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Association of California Water Agencies – Sustainable Groundwater Management Act of 2014 </a:t>
            </a:r>
            <a:r>
              <a:rPr lang="en-US" sz="1600" dirty="0" smtClean="0"/>
              <a:t>website, http</a:t>
            </a:r>
            <a:r>
              <a:rPr lang="en-US" sz="1600" dirty="0"/>
              <a:t>://www.acwa.com/content/groundwater/groundwater-</a:t>
            </a:r>
            <a:r>
              <a:rPr lang="en-US" sz="1600" dirty="0" smtClean="0"/>
              <a:t>sustainability, accessed multiple dates 2015.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Bryant, William, Alquist Priolo Earthquake Fault Zoning Act, Surface Fault Displacement Workshop, Berkeley, California, May 20-21, 2009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Department of Water Resources, Sustainable Groundwater </a:t>
            </a:r>
            <a:r>
              <a:rPr lang="en-US" sz="1600" dirty="0"/>
              <a:t>Management Website, http://www.water.ca.gov/groundwater/sgm/</a:t>
            </a:r>
            <a:r>
              <a:rPr lang="en-US" sz="1600" dirty="0" smtClean="0"/>
              <a:t>index.cfm, accessed October 14, 2015. 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Harris, Ray and Allison, M. Lee, </a:t>
            </a:r>
            <a:r>
              <a:rPr lang="en-US" sz="1600" i="1" dirty="0" smtClean="0"/>
              <a:t>Hazardous Cracks </a:t>
            </a:r>
            <a:r>
              <a:rPr lang="en-US" sz="1600" i="1" dirty="0"/>
              <a:t>R</a:t>
            </a:r>
            <a:r>
              <a:rPr lang="en-US" sz="1600" i="1" dirty="0" smtClean="0"/>
              <a:t>unning through Arizona, </a:t>
            </a:r>
            <a:r>
              <a:rPr lang="en-US" sz="1600" dirty="0"/>
              <a:t>Geotimes</a:t>
            </a:r>
            <a:r>
              <a:rPr lang="en-US" sz="1600" dirty="0" smtClean="0"/>
              <a:t>, August 2006, pgs. 24-27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Luhdorff </a:t>
            </a:r>
            <a:r>
              <a:rPr lang="en-US" sz="1600" dirty="0"/>
              <a:t>and Scalmanini, Land Subsidence from Groundwater Use in California, April </a:t>
            </a:r>
            <a:r>
              <a:rPr lang="en-US" sz="1600" dirty="0" smtClean="0"/>
              <a:t>2014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Arizona Geological Survey, Land Subsidence and Earth Fissures in Arizona, Arizona Land Subsidence Group, Contributed Report CR-07-C, December 2007.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  <p:pic>
        <p:nvPicPr>
          <p:cNvPr id="4" name="Picture 3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2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/>
        </p:blipFill>
        <p:spPr>
          <a:xfrm>
            <a:off x="381000" y="1066800"/>
            <a:ext cx="8103401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28600"/>
            <a:ext cx="410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Lake Oroville in 2014</a:t>
            </a:r>
            <a:endParaRPr lang="en-US" sz="3600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33400"/>
            <a:ext cx="4925112" cy="800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1905000"/>
            <a:ext cx="2776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2015 </a:t>
            </a:r>
          </a:p>
          <a:p>
            <a:r>
              <a:rPr lang="en-US" dirty="0" smtClean="0"/>
              <a:t>California Drought Intensity</a:t>
            </a:r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6324600"/>
            <a:ext cx="301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USDA United States Drought Monitor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946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Subsidence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does this happen?</a:t>
            </a:r>
            <a:endParaRPr lang="en-US" dirty="0"/>
          </a:p>
        </p:txBody>
      </p:sp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349001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9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Subsidence Defined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176277"/>
            <a:ext cx="2819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Subsidence is the compaction/compression of unconsolidated and partly consolidated sediments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Causes include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Mining Resources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mining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Salt Mining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Gas/Oil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r="2923"/>
          <a:stretch/>
        </p:blipFill>
        <p:spPr>
          <a:xfrm>
            <a:off x="3048000" y="990600"/>
            <a:ext cx="5751576" cy="5569529"/>
          </a:xfrm>
          <a:prstGeom prst="rect">
            <a:avLst/>
          </a:prstGeom>
        </p:spPr>
      </p:pic>
      <p:pic>
        <p:nvPicPr>
          <p:cNvPr id="5" name="Picture 4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3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46722"/>
            <a:ext cx="6492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Mechanisms for 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1"/>
          <a:stretch/>
        </p:blipFill>
        <p:spPr>
          <a:xfrm>
            <a:off x="113607" y="2438400"/>
            <a:ext cx="8801793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0668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water is taken out of the fine-grained and porous layer, the material loses pore-fluid pressure, causing the vertical stress to overcome stasis and compress the fine grained layer.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a result, the apparent land surface elevation decreases.  </a:t>
            </a:r>
            <a:endParaRPr lang="en-US" dirty="0"/>
          </a:p>
        </p:txBody>
      </p:sp>
      <p:pic>
        <p:nvPicPr>
          <p:cNvPr id="7" name="Picture 6" descr="Tab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295400" cy="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7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4138</TotalTime>
  <Words>1966</Words>
  <Application>Microsoft Macintosh PowerPoint</Application>
  <PresentationFormat>On-screen Show (4:3)</PresentationFormat>
  <Paragraphs>292</Paragraphs>
  <Slides>43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Composite</vt:lpstr>
      <vt:lpstr>Subsidence: Implications and Effects on Infrastructure </vt:lpstr>
      <vt:lpstr>Drought Impacts</vt:lpstr>
      <vt:lpstr>PowerPoint Presentation</vt:lpstr>
      <vt:lpstr>PowerPoint Presentation</vt:lpstr>
      <vt:lpstr>PowerPoint Presentation</vt:lpstr>
      <vt:lpstr>PowerPoint Presentation</vt:lpstr>
      <vt:lpstr>Subsidence </vt:lpstr>
      <vt:lpstr>PowerPoint Presentation</vt:lpstr>
      <vt:lpstr>PowerPoint Presentation</vt:lpstr>
      <vt:lpstr>PowerPoint Presentation</vt:lpstr>
      <vt:lpstr>CA Groundwater Basins and Water Budget Understanding</vt:lpstr>
      <vt:lpstr>PowerPoint Presentation</vt:lpstr>
      <vt:lpstr>PowerPoint Presentation</vt:lpstr>
      <vt:lpstr>Subsidence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Subsidence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Do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Subsidence: Implications and Effects on Infrastructure</dc:title>
  <dc:creator>workstation</dc:creator>
  <cp:lastModifiedBy>Martin McIlroy</cp:lastModifiedBy>
  <cp:revision>215</cp:revision>
  <cp:lastPrinted>2015-11-30T19:10:17Z</cp:lastPrinted>
  <dcterms:created xsi:type="dcterms:W3CDTF">2015-05-20T23:09:49Z</dcterms:created>
  <dcterms:modified xsi:type="dcterms:W3CDTF">2015-12-02T17:36:37Z</dcterms:modified>
</cp:coreProperties>
</file>