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8"/>
  </p:notesMasterIdLst>
  <p:sldIdLst>
    <p:sldId id="256" r:id="rId2"/>
    <p:sldId id="257" r:id="rId3"/>
    <p:sldId id="260" r:id="rId4"/>
    <p:sldId id="258"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3295" autoAdjust="0"/>
  </p:normalViewPr>
  <p:slideViewPr>
    <p:cSldViewPr snapToGrid="0">
      <p:cViewPr varScale="1">
        <p:scale>
          <a:sx n="78" d="100"/>
          <a:sy n="78" d="100"/>
        </p:scale>
        <p:origin x="41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2CF871-7FB3-420F-A122-3459F6C720CB}"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71D250-63EE-4D78-9794-CBFE0619CCDA}" type="slidenum">
              <a:rPr lang="en-US" smtClean="0"/>
              <a:t>‹#›</a:t>
            </a:fld>
            <a:endParaRPr lang="en-US"/>
          </a:p>
        </p:txBody>
      </p:sp>
    </p:spTree>
    <p:extLst>
      <p:ext uri="{BB962C8B-B14F-4D97-AF65-F5344CB8AC3E}">
        <p14:creationId xmlns:p14="http://schemas.microsoft.com/office/powerpoint/2010/main" val="372757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Consumer at the center of all decisions, consumer choice as key consideration in services and housing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Create Trauma Informed Services/Systems</a:t>
            </a:r>
          </a:p>
          <a:p>
            <a:pPr lvl="1"/>
            <a:r>
              <a:rPr lang="en-US" sz="1200" kern="1200" dirty="0">
                <a:solidFill>
                  <a:schemeClr val="tx1"/>
                </a:solidFill>
                <a:effectLst/>
                <a:latin typeface="+mn-lt"/>
                <a:ea typeface="+mn-ea"/>
                <a:cs typeface="+mn-cs"/>
              </a:rPr>
              <a:t>Law Enforcement</a:t>
            </a:r>
          </a:p>
          <a:p>
            <a:pPr lvl="1"/>
            <a:r>
              <a:rPr lang="en-US" sz="1200" kern="1200" dirty="0">
                <a:solidFill>
                  <a:schemeClr val="tx1"/>
                </a:solidFill>
                <a:effectLst/>
                <a:latin typeface="+mn-lt"/>
                <a:ea typeface="+mn-ea"/>
                <a:cs typeface="+mn-cs"/>
              </a:rPr>
              <a:t>Homeless Providers</a:t>
            </a:r>
          </a:p>
          <a:p>
            <a:pPr lvl="1"/>
            <a:r>
              <a:rPr lang="en-US" sz="1200" kern="1200" dirty="0">
                <a:solidFill>
                  <a:schemeClr val="tx1"/>
                </a:solidFill>
                <a:effectLst/>
                <a:latin typeface="+mn-lt"/>
                <a:ea typeface="+mn-ea"/>
                <a:cs typeface="+mn-cs"/>
              </a:rPr>
              <a:t>Clinical Staff</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Multi-disciplinary Teams/Meetings</a:t>
            </a:r>
          </a:p>
          <a:p>
            <a:pPr lvl="1"/>
            <a:r>
              <a:rPr lang="en-US" sz="1200" kern="1200" dirty="0">
                <a:solidFill>
                  <a:schemeClr val="tx1"/>
                </a:solidFill>
                <a:effectLst/>
                <a:latin typeface="+mn-lt"/>
                <a:ea typeface="+mn-ea"/>
                <a:cs typeface="+mn-cs"/>
              </a:rPr>
              <a:t>Coordinating outreach, services, housing</a:t>
            </a:r>
          </a:p>
          <a:p>
            <a:pPr lvl="1"/>
            <a:r>
              <a:rPr lang="en-US" sz="1200" kern="1200" dirty="0">
                <a:solidFill>
                  <a:schemeClr val="tx1"/>
                </a:solidFill>
                <a:effectLst/>
                <a:latin typeface="+mn-lt"/>
                <a:ea typeface="+mn-ea"/>
                <a:cs typeface="+mn-cs"/>
              </a:rPr>
              <a:t>LEA, City, County, Behavioral Health, law enforcement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Educate Public/Stakeholders regarding Mental Illness and key drivers of homelessness</a:t>
            </a:r>
          </a:p>
          <a:p>
            <a:pPr lvl="1"/>
            <a:r>
              <a:rPr lang="en-US" sz="1200" kern="1200" dirty="0">
                <a:solidFill>
                  <a:schemeClr val="tx1"/>
                </a:solidFill>
                <a:effectLst/>
                <a:latin typeface="+mn-lt"/>
                <a:ea typeface="+mn-ea"/>
                <a:cs typeface="+mn-cs"/>
              </a:rPr>
              <a:t>Reduce stigma</a:t>
            </a:r>
          </a:p>
          <a:p>
            <a:pPr lvl="1"/>
            <a:r>
              <a:rPr lang="en-US" sz="1200" kern="1200" dirty="0">
                <a:solidFill>
                  <a:schemeClr val="tx1"/>
                </a:solidFill>
                <a:effectLst/>
                <a:latin typeface="+mn-lt"/>
                <a:ea typeface="+mn-ea"/>
                <a:cs typeface="+mn-cs"/>
              </a:rPr>
              <a:t>Reduce NIMBY</a:t>
            </a:r>
          </a:p>
          <a:p>
            <a:pPr lvl="1"/>
            <a:r>
              <a:rPr lang="en-US" sz="1200" kern="1200" dirty="0">
                <a:solidFill>
                  <a:schemeClr val="tx1"/>
                </a:solidFill>
                <a:effectLst/>
                <a:latin typeface="+mn-lt"/>
                <a:ea typeface="+mn-ea"/>
                <a:cs typeface="+mn-cs"/>
              </a:rPr>
              <a:t>Reduce fear</a:t>
            </a:r>
          </a:p>
          <a:p>
            <a:pPr lvl="1"/>
            <a:r>
              <a:rPr lang="en-US" sz="1200" kern="1200" dirty="0">
                <a:solidFill>
                  <a:schemeClr val="tx1"/>
                </a:solidFill>
                <a:effectLst/>
                <a:latin typeface="+mn-lt"/>
                <a:ea typeface="+mn-ea"/>
                <a:cs typeface="+mn-cs"/>
              </a:rPr>
              <a:t>Improve ease of siting housing</a:t>
            </a:r>
          </a:p>
          <a:p>
            <a:pPr lvl="1"/>
            <a:r>
              <a:rPr lang="en-US" sz="1200" kern="1200" dirty="0">
                <a:solidFill>
                  <a:schemeClr val="tx1"/>
                </a:solidFill>
                <a:effectLst/>
                <a:latin typeface="+mn-lt"/>
                <a:ea typeface="+mn-ea"/>
                <a:cs typeface="+mn-cs"/>
              </a:rPr>
              <a:t>Landlord education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Street Outreach &amp; Engagement</a:t>
            </a:r>
          </a:p>
          <a:p>
            <a:pPr lvl="1"/>
            <a:r>
              <a:rPr lang="en-US" sz="1200" kern="1200" dirty="0">
                <a:solidFill>
                  <a:schemeClr val="tx1"/>
                </a:solidFill>
                <a:effectLst/>
                <a:latin typeface="+mn-lt"/>
                <a:ea typeface="+mn-ea"/>
                <a:cs typeface="+mn-cs"/>
              </a:rPr>
              <a:t>Day Services</a:t>
            </a:r>
          </a:p>
          <a:p>
            <a:pPr lvl="1"/>
            <a:r>
              <a:rPr lang="en-US" sz="1200" kern="1200" dirty="0">
                <a:solidFill>
                  <a:schemeClr val="tx1"/>
                </a:solidFill>
                <a:effectLst/>
                <a:latin typeface="+mn-lt"/>
                <a:ea typeface="+mn-ea"/>
                <a:cs typeface="+mn-cs"/>
              </a:rPr>
              <a:t>Street medicine</a:t>
            </a:r>
          </a:p>
          <a:p>
            <a:pPr lvl="1"/>
            <a:r>
              <a:rPr lang="en-US" sz="1200" kern="1200" dirty="0">
                <a:solidFill>
                  <a:schemeClr val="tx1"/>
                </a:solidFill>
                <a:effectLst/>
                <a:latin typeface="+mn-lt"/>
                <a:ea typeface="+mn-ea"/>
                <a:cs typeface="+mn-cs"/>
              </a:rPr>
              <a:t>Engagement operations</a:t>
            </a:r>
          </a:p>
          <a:p>
            <a:pPr lvl="1"/>
            <a:r>
              <a:rPr lang="en-US" sz="1200" kern="1200" dirty="0">
                <a:solidFill>
                  <a:schemeClr val="tx1"/>
                </a:solidFill>
                <a:effectLst/>
                <a:latin typeface="+mn-lt"/>
                <a:ea typeface="+mn-ea"/>
                <a:cs typeface="+mn-cs"/>
              </a:rPr>
              <a:t>Laura’s Law (Assisted Outpatient Treatment)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Community Health Worker/Peer Workforce</a:t>
            </a:r>
          </a:p>
          <a:p>
            <a:pPr lvl="1"/>
            <a:r>
              <a:rPr lang="en-US" sz="1200" kern="1200" dirty="0">
                <a:solidFill>
                  <a:schemeClr val="tx1"/>
                </a:solidFill>
                <a:effectLst/>
                <a:latin typeface="+mn-lt"/>
                <a:ea typeface="+mn-ea"/>
                <a:cs typeface="+mn-cs"/>
              </a:rPr>
              <a:t>Better outcomes achieve through those with lived experience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Continuum/Pipeline of Housing Options</a:t>
            </a:r>
          </a:p>
          <a:p>
            <a:pPr lvl="1"/>
            <a:r>
              <a:rPr lang="en-US" sz="1200" kern="1200" dirty="0">
                <a:solidFill>
                  <a:schemeClr val="tx1"/>
                </a:solidFill>
                <a:effectLst/>
                <a:latin typeface="+mn-lt"/>
                <a:ea typeface="+mn-ea"/>
                <a:cs typeface="+mn-cs"/>
              </a:rPr>
              <a:t>Interim/Transitional/Bridge Housing</a:t>
            </a:r>
          </a:p>
          <a:p>
            <a:pPr lvl="1"/>
            <a:r>
              <a:rPr lang="en-US" sz="1200" kern="1200" dirty="0">
                <a:solidFill>
                  <a:schemeClr val="tx1"/>
                </a:solidFill>
                <a:effectLst/>
                <a:latin typeface="+mn-lt"/>
                <a:ea typeface="+mn-ea"/>
                <a:cs typeface="+mn-cs"/>
              </a:rPr>
              <a:t>Room &amp; Board</a:t>
            </a:r>
          </a:p>
          <a:p>
            <a:pPr lvl="1"/>
            <a:r>
              <a:rPr lang="en-US" sz="1200" kern="1200" dirty="0">
                <a:solidFill>
                  <a:schemeClr val="tx1"/>
                </a:solidFill>
                <a:effectLst/>
                <a:latin typeface="+mn-lt"/>
                <a:ea typeface="+mn-ea"/>
                <a:cs typeface="+mn-cs"/>
              </a:rPr>
              <a:t>Sober Living Environment</a:t>
            </a:r>
          </a:p>
          <a:p>
            <a:pPr lvl="1"/>
            <a:r>
              <a:rPr lang="en-US" sz="1200" kern="1200" dirty="0">
                <a:solidFill>
                  <a:schemeClr val="tx1"/>
                </a:solidFill>
                <a:effectLst/>
                <a:latin typeface="+mn-lt"/>
                <a:ea typeface="+mn-ea"/>
                <a:cs typeface="+mn-cs"/>
              </a:rPr>
              <a:t>Shared Housing</a:t>
            </a:r>
          </a:p>
          <a:p>
            <a:pPr lvl="1"/>
            <a:r>
              <a:rPr lang="en-US" sz="1200" kern="1200" dirty="0">
                <a:solidFill>
                  <a:schemeClr val="tx1"/>
                </a:solidFill>
                <a:effectLst/>
                <a:latin typeface="+mn-lt"/>
                <a:ea typeface="+mn-ea"/>
                <a:cs typeface="+mn-cs"/>
              </a:rPr>
              <a:t>Peer Supported Housing</a:t>
            </a:r>
          </a:p>
          <a:p>
            <a:pPr lvl="1"/>
            <a:r>
              <a:rPr lang="en-US" sz="1200" kern="1200" dirty="0">
                <a:solidFill>
                  <a:schemeClr val="tx1"/>
                </a:solidFill>
                <a:effectLst/>
                <a:latin typeface="+mn-lt"/>
                <a:ea typeface="+mn-ea"/>
                <a:cs typeface="+mn-cs"/>
              </a:rPr>
              <a:t>Board &amp; Care</a:t>
            </a:r>
          </a:p>
          <a:p>
            <a:pPr lvl="1"/>
            <a:r>
              <a:rPr lang="en-US" sz="1200" kern="1200" dirty="0">
                <a:solidFill>
                  <a:schemeClr val="tx1"/>
                </a:solidFill>
                <a:effectLst/>
                <a:latin typeface="+mn-lt"/>
                <a:ea typeface="+mn-ea"/>
                <a:cs typeface="+mn-cs"/>
              </a:rPr>
              <a:t>Assisted Living Facilities</a:t>
            </a:r>
          </a:p>
          <a:p>
            <a:pPr lvl="1"/>
            <a:r>
              <a:rPr lang="en-US" sz="1200" kern="1200" dirty="0">
                <a:solidFill>
                  <a:schemeClr val="tx1"/>
                </a:solidFill>
                <a:effectLst/>
                <a:latin typeface="+mn-lt"/>
                <a:ea typeface="+mn-ea"/>
                <a:cs typeface="+mn-cs"/>
              </a:rPr>
              <a:t>Skilled Nursing Facilities</a:t>
            </a:r>
          </a:p>
          <a:p>
            <a:pPr lvl="1"/>
            <a:r>
              <a:rPr lang="en-US" sz="1200" kern="1200" dirty="0">
                <a:solidFill>
                  <a:schemeClr val="tx1"/>
                </a:solidFill>
                <a:effectLst/>
                <a:latin typeface="+mn-lt"/>
                <a:ea typeface="+mn-ea"/>
                <a:cs typeface="+mn-cs"/>
              </a:rPr>
              <a:t>Permanent Supportive Housing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Housing First</a:t>
            </a:r>
          </a:p>
          <a:p>
            <a:pPr lvl="1"/>
            <a:r>
              <a:rPr lang="en-US" sz="1200" kern="1200" dirty="0">
                <a:solidFill>
                  <a:schemeClr val="tx1"/>
                </a:solidFill>
                <a:effectLst/>
                <a:latin typeface="+mn-lt"/>
                <a:ea typeface="+mn-ea"/>
                <a:cs typeface="+mn-cs"/>
              </a:rPr>
              <a:t>Aligning housing and services</a:t>
            </a:r>
          </a:p>
          <a:p>
            <a:pPr lvl="1"/>
            <a:r>
              <a:rPr lang="en-US" sz="1200" kern="1200" dirty="0">
                <a:solidFill>
                  <a:schemeClr val="tx1"/>
                </a:solidFill>
                <a:effectLst/>
                <a:latin typeface="+mn-lt"/>
                <a:ea typeface="+mn-ea"/>
                <a:cs typeface="+mn-cs"/>
              </a:rPr>
              <a:t>Full Service Partnership with financial support and housing supports (rental subsidies, vouchers)</a:t>
            </a:r>
          </a:p>
          <a:p>
            <a:pPr lvl="1"/>
            <a:r>
              <a:rPr lang="en-US" sz="1200" kern="1200" dirty="0">
                <a:solidFill>
                  <a:schemeClr val="tx1"/>
                </a:solidFill>
                <a:effectLst/>
                <a:latin typeface="+mn-lt"/>
                <a:ea typeface="+mn-ea"/>
                <a:cs typeface="+mn-cs"/>
              </a:rPr>
              <a:t>Adult Day Health Center Services </a:t>
            </a:r>
          </a:p>
          <a:p>
            <a:pPr lvl="1"/>
            <a:r>
              <a:rPr lang="en-US" sz="1200" kern="1200" dirty="0">
                <a:solidFill>
                  <a:schemeClr val="tx1"/>
                </a:solidFill>
                <a:effectLst/>
                <a:latin typeface="+mn-lt"/>
                <a:ea typeface="+mn-ea"/>
                <a:cs typeface="+mn-cs"/>
              </a:rPr>
              <a:t>In Home Supportive Services</a:t>
            </a:r>
          </a:p>
          <a:p>
            <a:endParaRPr lang="en-US" dirty="0"/>
          </a:p>
        </p:txBody>
      </p:sp>
      <p:sp>
        <p:nvSpPr>
          <p:cNvPr id="4" name="Slide Number Placeholder 3"/>
          <p:cNvSpPr>
            <a:spLocks noGrp="1"/>
          </p:cNvSpPr>
          <p:nvPr>
            <p:ph type="sldNum" sz="quarter" idx="10"/>
          </p:nvPr>
        </p:nvSpPr>
        <p:spPr/>
        <p:txBody>
          <a:bodyPr/>
          <a:lstStyle/>
          <a:p>
            <a:fld id="{DC71D250-63EE-4D78-9794-CBFE0619CCDA}" type="slidenum">
              <a:rPr lang="en-US" smtClean="0"/>
              <a:t>2</a:t>
            </a:fld>
            <a:endParaRPr lang="en-US"/>
          </a:p>
        </p:txBody>
      </p:sp>
    </p:spTree>
    <p:extLst>
      <p:ext uri="{BB962C8B-B14F-4D97-AF65-F5344CB8AC3E}">
        <p14:creationId xmlns:p14="http://schemas.microsoft.com/office/powerpoint/2010/main" val="541527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29768" lvl="1" indent="-228600">
              <a:buFont typeface="+mj-lt"/>
              <a:buAutoNum type="arabicPeriod"/>
            </a:pPr>
            <a:r>
              <a:rPr lang="en-US" sz="1200" dirty="0">
                <a:solidFill>
                  <a:schemeClr val="tx1"/>
                </a:solidFill>
              </a:rPr>
              <a:t>Interim Bridge Housing</a:t>
            </a:r>
          </a:p>
          <a:p>
            <a:pPr marL="429768" lvl="1" indent="-228600">
              <a:buFont typeface="+mj-lt"/>
              <a:buAutoNum type="arabicPeriod"/>
            </a:pPr>
            <a:r>
              <a:rPr lang="en-US" sz="1200" dirty="0">
                <a:solidFill>
                  <a:schemeClr val="tx1"/>
                </a:solidFill>
              </a:rPr>
              <a:t>Room &amp; Board</a:t>
            </a:r>
          </a:p>
          <a:p>
            <a:pPr marL="429768" lvl="1" indent="-228600">
              <a:buFont typeface="+mj-lt"/>
              <a:buAutoNum type="arabicPeriod"/>
            </a:pPr>
            <a:r>
              <a:rPr lang="en-US" sz="1200" dirty="0">
                <a:solidFill>
                  <a:schemeClr val="tx1"/>
                </a:solidFill>
              </a:rPr>
              <a:t>Sober Living Environment</a:t>
            </a:r>
          </a:p>
          <a:p>
            <a:pPr marL="429768" lvl="1" indent="-228600">
              <a:buFont typeface="+mj-lt"/>
              <a:buAutoNum type="arabicPeriod"/>
            </a:pPr>
            <a:r>
              <a:rPr lang="en-US" sz="1200" dirty="0">
                <a:solidFill>
                  <a:schemeClr val="tx1"/>
                </a:solidFill>
              </a:rPr>
              <a:t>Shared Housing</a:t>
            </a:r>
          </a:p>
          <a:p>
            <a:pPr marL="429768" lvl="1" indent="-228600">
              <a:buFont typeface="+mj-lt"/>
              <a:buAutoNum type="arabicPeriod"/>
            </a:pPr>
            <a:r>
              <a:rPr lang="en-US" sz="1200" dirty="0">
                <a:solidFill>
                  <a:schemeClr val="tx1"/>
                </a:solidFill>
              </a:rPr>
              <a:t>Peer Supported Housing</a:t>
            </a:r>
          </a:p>
          <a:p>
            <a:pPr marL="429768" lvl="1" indent="-228600">
              <a:buFont typeface="+mj-lt"/>
              <a:buAutoNum type="arabicPeriod"/>
            </a:pPr>
            <a:r>
              <a:rPr lang="en-US" sz="1200" dirty="0">
                <a:solidFill>
                  <a:schemeClr val="tx1"/>
                </a:solidFill>
              </a:rPr>
              <a:t>Board &amp; Care</a:t>
            </a:r>
          </a:p>
          <a:p>
            <a:pPr marL="429768" lvl="1" indent="-228600">
              <a:buFont typeface="+mj-lt"/>
              <a:buAutoNum type="arabicPeriod"/>
            </a:pPr>
            <a:r>
              <a:rPr lang="en-US" sz="1200" dirty="0">
                <a:solidFill>
                  <a:schemeClr val="tx1"/>
                </a:solidFill>
              </a:rPr>
              <a:t>Assisted Living Facilities</a:t>
            </a:r>
          </a:p>
          <a:p>
            <a:pPr marL="429768" lvl="1" indent="-228600">
              <a:buFont typeface="+mj-lt"/>
              <a:buAutoNum type="arabicPeriod"/>
            </a:pPr>
            <a:r>
              <a:rPr lang="en-US" sz="1200" dirty="0">
                <a:solidFill>
                  <a:schemeClr val="tx1"/>
                </a:solidFill>
              </a:rPr>
              <a:t>Skilled Nursing Facilities</a:t>
            </a:r>
          </a:p>
          <a:p>
            <a:pPr marL="429768" lvl="1" indent="-228600">
              <a:buFont typeface="+mj-lt"/>
              <a:buAutoNum type="arabicPeriod"/>
            </a:pPr>
            <a:r>
              <a:rPr lang="en-US" sz="1200" dirty="0">
                <a:solidFill>
                  <a:schemeClr val="tx1"/>
                </a:solidFill>
              </a:rPr>
              <a:t>Permanent Supportive Housing</a:t>
            </a:r>
          </a:p>
          <a:p>
            <a:pPr marL="457200" indent="-457200">
              <a:buFont typeface="+mj-lt"/>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DC71D250-63EE-4D78-9794-CBFE0619CCDA}" type="slidenum">
              <a:rPr lang="en-US" smtClean="0"/>
              <a:t>3</a:t>
            </a:fld>
            <a:endParaRPr lang="en-US"/>
          </a:p>
        </p:txBody>
      </p:sp>
    </p:spTree>
    <p:extLst>
      <p:ext uri="{BB962C8B-B14F-4D97-AF65-F5344CB8AC3E}">
        <p14:creationId xmlns:p14="http://schemas.microsoft.com/office/powerpoint/2010/main" val="3964562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Lessons along the way:</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It is more difficult to work in siloes. Need to coordinate our outreach services. The better you work together, the more you get positive outcomes from the population and community members.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Work upstream to prevent individuals from falling into homelessness.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Unsheltered elderly population growing at alarming rate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Need data sharing platforms and agreements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Involving health plans is imperative</a:t>
            </a:r>
          </a:p>
          <a:p>
            <a:endParaRPr lang="en-US" dirty="0"/>
          </a:p>
        </p:txBody>
      </p:sp>
      <p:sp>
        <p:nvSpPr>
          <p:cNvPr id="4" name="Slide Number Placeholder 3"/>
          <p:cNvSpPr>
            <a:spLocks noGrp="1"/>
          </p:cNvSpPr>
          <p:nvPr>
            <p:ph type="sldNum" sz="quarter" idx="10"/>
          </p:nvPr>
        </p:nvSpPr>
        <p:spPr/>
        <p:txBody>
          <a:bodyPr/>
          <a:lstStyle/>
          <a:p>
            <a:fld id="{DC71D250-63EE-4D78-9794-CBFE0619CCDA}" type="slidenum">
              <a:rPr lang="en-US" smtClean="0"/>
              <a:t>4</a:t>
            </a:fld>
            <a:endParaRPr lang="en-US"/>
          </a:p>
        </p:txBody>
      </p:sp>
    </p:spTree>
    <p:extLst>
      <p:ext uri="{BB962C8B-B14F-4D97-AF65-F5344CB8AC3E}">
        <p14:creationId xmlns:p14="http://schemas.microsoft.com/office/powerpoint/2010/main" val="1307411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r>
              <a:rPr lang="en-US" sz="1200" kern="1200" dirty="0">
                <a:solidFill>
                  <a:schemeClr val="tx1"/>
                </a:solidFill>
                <a:latin typeface="+mn-lt"/>
                <a:ea typeface="+mn-ea"/>
                <a:cs typeface="+mn-cs"/>
              </a:rPr>
              <a:t>Collaborative work leads to better outcomes for the population and community members.</a:t>
            </a:r>
          </a:p>
          <a:p>
            <a:pPr marL="628650" lvl="1" indent="-171450">
              <a:buFont typeface="Arial" panose="020B0604020202020204" pitchFamily="34" charset="0"/>
              <a:buChar char="•"/>
            </a:pPr>
            <a:r>
              <a:rPr lang="en-US" sz="1200" kern="1200" dirty="0">
                <a:solidFill>
                  <a:schemeClr val="tx1"/>
                </a:solidFill>
                <a:latin typeface="+mn-lt"/>
                <a:ea typeface="+mn-ea"/>
                <a:cs typeface="+mn-cs"/>
              </a:rPr>
              <a:t>Invest in data sharing platforms and agreements</a:t>
            </a:r>
          </a:p>
          <a:p>
            <a:pPr marL="628650" lvl="1" indent="-171450">
              <a:buFont typeface="Arial" panose="020B0604020202020204" pitchFamily="34" charset="0"/>
              <a:buChar char="•"/>
            </a:pPr>
            <a:r>
              <a:rPr lang="en-US" sz="1200" kern="1200" dirty="0">
                <a:solidFill>
                  <a:schemeClr val="tx1"/>
                </a:solidFill>
                <a:latin typeface="+mn-lt"/>
                <a:ea typeface="+mn-ea"/>
                <a:cs typeface="+mn-cs"/>
              </a:rPr>
              <a:t>Involve health plans as part of the solution</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Evaluate tools used to prioritize services/housing</a:t>
            </a:r>
          </a:p>
          <a:p>
            <a:pPr lvl="1"/>
            <a:r>
              <a:rPr lang="en-US" sz="1200" kern="1200" dirty="0">
                <a:solidFill>
                  <a:schemeClr val="tx1"/>
                </a:solidFill>
                <a:effectLst/>
                <a:latin typeface="+mn-lt"/>
                <a:ea typeface="+mn-ea"/>
                <a:cs typeface="+mn-cs"/>
              </a:rPr>
              <a:t>VI-SPDAT vs. other models</a:t>
            </a:r>
          </a:p>
          <a:p>
            <a:pPr lvl="1"/>
            <a:r>
              <a:rPr lang="en-US" sz="1200" kern="1200" dirty="0">
                <a:solidFill>
                  <a:schemeClr val="tx1"/>
                </a:solidFill>
                <a:effectLst/>
                <a:latin typeface="+mn-lt"/>
                <a:ea typeface="+mn-ea"/>
                <a:cs typeface="+mn-cs"/>
              </a:rPr>
              <a:t>Statewide tool?</a:t>
            </a:r>
          </a:p>
          <a:p>
            <a:pPr marL="628650" lvl="1" indent="-171450">
              <a:buFont typeface="Arial" panose="020B0604020202020204" pitchFamily="34" charset="0"/>
              <a:buChar char="•"/>
            </a:pPr>
            <a:r>
              <a:rPr lang="en-US" sz="1200" dirty="0">
                <a:latin typeface="Calibri" panose="020F0502020204030204" pitchFamily="34" charset="0"/>
              </a:rPr>
              <a:t>Incentivize Social Security Advocacy that is field based</a:t>
            </a:r>
          </a:p>
          <a:p>
            <a:pPr marL="628650" lvl="1" indent="-171450">
              <a:buFont typeface="Arial" panose="020B0604020202020204" pitchFamily="34" charset="0"/>
              <a:buChar char="•"/>
            </a:pPr>
            <a:r>
              <a:rPr lang="en-US" sz="1200" dirty="0">
                <a:latin typeface="Calibri" panose="020F0502020204030204" pitchFamily="34" charset="0"/>
              </a:rPr>
              <a:t>All county services should be field based (eligibility, mental health, public health)</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latin typeface="Calibri" panose="020F0502020204030204" pitchFamily="34" charset="0"/>
              </a:rPr>
              <a:t>Meet clients where they are at rather than expecting compromised folks to navigate complicated systems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Educate Public/Stakeholders regarding Mental Illness and key drivers of homelessness</a:t>
            </a:r>
          </a:p>
          <a:p>
            <a:pPr lvl="1"/>
            <a:r>
              <a:rPr lang="en-US" sz="1200" kern="1200" dirty="0">
                <a:solidFill>
                  <a:schemeClr val="tx1"/>
                </a:solidFill>
                <a:effectLst/>
                <a:latin typeface="+mn-lt"/>
                <a:ea typeface="+mn-ea"/>
                <a:cs typeface="+mn-cs"/>
              </a:rPr>
              <a:t>Reduce stigma</a:t>
            </a:r>
          </a:p>
          <a:p>
            <a:pPr lvl="1"/>
            <a:r>
              <a:rPr lang="en-US" sz="1200" kern="1200" dirty="0">
                <a:solidFill>
                  <a:schemeClr val="tx1"/>
                </a:solidFill>
                <a:effectLst/>
                <a:latin typeface="+mn-lt"/>
                <a:ea typeface="+mn-ea"/>
                <a:cs typeface="+mn-cs"/>
              </a:rPr>
              <a:t>Reduce NIMBY</a:t>
            </a:r>
          </a:p>
          <a:p>
            <a:pPr lvl="1"/>
            <a:r>
              <a:rPr lang="en-US" sz="1200" kern="1200" dirty="0">
                <a:solidFill>
                  <a:schemeClr val="tx1"/>
                </a:solidFill>
                <a:effectLst/>
                <a:latin typeface="+mn-lt"/>
                <a:ea typeface="+mn-ea"/>
                <a:cs typeface="+mn-cs"/>
              </a:rPr>
              <a:t>Reduce fear</a:t>
            </a:r>
          </a:p>
          <a:p>
            <a:pPr lvl="1"/>
            <a:r>
              <a:rPr lang="en-US" sz="1200" kern="1200" dirty="0">
                <a:solidFill>
                  <a:schemeClr val="tx1"/>
                </a:solidFill>
                <a:effectLst/>
                <a:latin typeface="+mn-lt"/>
                <a:ea typeface="+mn-ea"/>
                <a:cs typeface="+mn-cs"/>
              </a:rPr>
              <a:t>Improve ease of siting housing</a:t>
            </a:r>
          </a:p>
          <a:p>
            <a:pPr lvl="1"/>
            <a:r>
              <a:rPr lang="en-US" sz="1200" kern="1200" dirty="0">
                <a:solidFill>
                  <a:schemeClr val="tx1"/>
                </a:solidFill>
                <a:effectLst/>
                <a:latin typeface="+mn-lt"/>
                <a:ea typeface="+mn-ea"/>
                <a:cs typeface="+mn-cs"/>
              </a:rPr>
              <a:t>Landlord education</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C71D250-63EE-4D78-9794-CBFE0619CCDA}" type="slidenum">
              <a:rPr lang="en-US" smtClean="0"/>
              <a:t>5</a:t>
            </a:fld>
            <a:endParaRPr lang="en-US"/>
          </a:p>
        </p:txBody>
      </p:sp>
    </p:spTree>
    <p:extLst>
      <p:ext uri="{BB962C8B-B14F-4D97-AF65-F5344CB8AC3E}">
        <p14:creationId xmlns:p14="http://schemas.microsoft.com/office/powerpoint/2010/main" val="691027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696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4654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97131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51218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849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88523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2729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67548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9/5/2019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4892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t>9/5/2019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905122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593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9/5/2019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18023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68095"/>
            <a:ext cx="10058400" cy="2730507"/>
          </a:xfrm>
        </p:spPr>
        <p:txBody>
          <a:bodyPr>
            <a:normAutofit/>
          </a:bodyPr>
          <a:lstStyle/>
          <a:p>
            <a:pPr algn="l"/>
            <a:r>
              <a:rPr lang="en-US" sz="6000" dirty="0">
                <a:solidFill>
                  <a:srgbClr val="002060"/>
                </a:solidFill>
                <a:latin typeface="Calibri" panose="020F0502020204030204" pitchFamily="34" charset="0"/>
                <a:cs typeface="Calibri" panose="020F0502020204030204" pitchFamily="34" charset="0"/>
              </a:rPr>
              <a:t>Regional Council on Homelessness: </a:t>
            </a:r>
            <a:br>
              <a:rPr lang="en-US" sz="6000" dirty="0">
                <a:solidFill>
                  <a:srgbClr val="002060"/>
                </a:solidFill>
                <a:latin typeface="Calibri" panose="020F0502020204030204" pitchFamily="34" charset="0"/>
                <a:cs typeface="Calibri" panose="020F0502020204030204" pitchFamily="34" charset="0"/>
              </a:rPr>
            </a:br>
            <a:r>
              <a:rPr lang="en-US" sz="6000" dirty="0">
                <a:solidFill>
                  <a:srgbClr val="002060"/>
                </a:solidFill>
                <a:latin typeface="Calibri" panose="020F0502020204030204" pitchFamily="34" charset="0"/>
                <a:cs typeface="Calibri" panose="020F0502020204030204" pitchFamily="34" charset="0"/>
              </a:rPr>
              <a:t>Behavioral Health </a:t>
            </a:r>
          </a:p>
        </p:txBody>
      </p:sp>
      <p:sp>
        <p:nvSpPr>
          <p:cNvPr id="3" name="Subtitle 2"/>
          <p:cNvSpPr>
            <a:spLocks noGrp="1"/>
          </p:cNvSpPr>
          <p:nvPr>
            <p:ph type="subTitle" idx="1"/>
          </p:nvPr>
        </p:nvSpPr>
        <p:spPr>
          <a:xfrm>
            <a:off x="1097280" y="3987634"/>
            <a:ext cx="8561746" cy="2101755"/>
          </a:xfrm>
        </p:spPr>
        <p:txBody>
          <a:bodyPr>
            <a:normAutofit fontScale="85000" lnSpcReduction="10000"/>
          </a:bodyPr>
          <a:lstStyle/>
          <a:p>
            <a:pPr algn="l"/>
            <a:r>
              <a:rPr lang="en-US" dirty="0">
                <a:latin typeface="Calibri" panose="020F0502020204030204" pitchFamily="34" charset="0"/>
              </a:rPr>
              <a:t>September 6</a:t>
            </a:r>
            <a:r>
              <a:rPr lang="en-US" baseline="30000" dirty="0">
                <a:latin typeface="Calibri" panose="020F0502020204030204" pitchFamily="34" charset="0"/>
              </a:rPr>
              <a:t>th</a:t>
            </a:r>
            <a:r>
              <a:rPr lang="en-US" dirty="0">
                <a:latin typeface="Calibri" panose="020F0502020204030204" pitchFamily="34" charset="0"/>
              </a:rPr>
              <a:t> 2019</a:t>
            </a:r>
          </a:p>
          <a:p>
            <a:pPr algn="l">
              <a:lnSpc>
                <a:spcPct val="110000"/>
              </a:lnSpc>
            </a:pPr>
            <a:r>
              <a:rPr lang="en-US" dirty="0">
                <a:latin typeface="Calibri" panose="020F0502020204030204" pitchFamily="34" charset="0"/>
              </a:rPr>
              <a:t>Karen Larsen, Director Yolo County HHSA                                                                      Martha Guerrero, City Council Member, West Sacramento                                             Elizabeth Kelly, Director Colusa County HHSA                                                              Tod Lipka, CEO Step UP on Second Santa Monica                                                                  Karen Hanrahan, CEO Glide Foundation San Francisco </a:t>
            </a:r>
          </a:p>
          <a:p>
            <a:pPr algn="l"/>
            <a:endParaRPr lang="en-US" dirty="0">
              <a:latin typeface="Calibri" panose="020F0502020204030204" pitchFamily="34" charset="0"/>
            </a:endParaRPr>
          </a:p>
          <a:p>
            <a:pPr algn="l"/>
            <a:endParaRPr lang="en-US" dirty="0">
              <a:latin typeface="Calibri" panose="020F0502020204030204" pitchFamily="34" charset="0"/>
            </a:endParaRPr>
          </a:p>
        </p:txBody>
      </p:sp>
    </p:spTree>
    <p:extLst>
      <p:ext uri="{BB962C8B-B14F-4D97-AF65-F5344CB8AC3E}">
        <p14:creationId xmlns:p14="http://schemas.microsoft.com/office/powerpoint/2010/main" val="209632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9795" y="807631"/>
            <a:ext cx="9520158" cy="1049235"/>
          </a:xfrm>
        </p:spPr>
        <p:txBody>
          <a:bodyPr>
            <a:normAutofit/>
          </a:bodyPr>
          <a:lstStyle/>
          <a:p>
            <a:r>
              <a:rPr lang="en-US" sz="4400" b="1" dirty="0">
                <a:solidFill>
                  <a:srgbClr val="002060"/>
                </a:solidFill>
                <a:latin typeface="Calibri" panose="020F0502020204030204" pitchFamily="34" charset="0"/>
                <a:cs typeface="Calibri" panose="020F0502020204030204" pitchFamily="34" charset="0"/>
              </a:rPr>
              <a:t>Best Practices:</a:t>
            </a:r>
          </a:p>
        </p:txBody>
      </p:sp>
      <p:sp>
        <p:nvSpPr>
          <p:cNvPr id="5" name="Content Placeholder 2"/>
          <p:cNvSpPr txBox="1">
            <a:spLocks/>
          </p:cNvSpPr>
          <p:nvPr/>
        </p:nvSpPr>
        <p:spPr>
          <a:xfrm>
            <a:off x="1191683" y="2732275"/>
            <a:ext cx="4049058" cy="2156350"/>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ClrTx/>
              <a:buFont typeface="Calibri" panose="020F0502020204030204" pitchFamily="34" charset="0"/>
              <a:buChar char="•"/>
            </a:pPr>
            <a:r>
              <a:rPr lang="en-US" sz="2800" dirty="0">
                <a:latin typeface="Calibri" panose="020F0502020204030204" pitchFamily="34" charset="0"/>
              </a:rPr>
              <a:t>Consumer is at the center of all decisions.</a:t>
            </a:r>
          </a:p>
          <a:p>
            <a:pPr marL="457200" lvl="1" indent="0">
              <a:buFont typeface="Arial" panose="020B0604020202020204" pitchFamily="34" charset="0"/>
              <a:buNone/>
            </a:pPr>
            <a:endParaRPr lang="en-US" sz="2800" dirty="0">
              <a:latin typeface="Calibri" panose="020F0502020204030204" pitchFamily="34" charset="0"/>
            </a:endParaRPr>
          </a:p>
          <a:p>
            <a:endParaRPr lang="en-US" dirty="0"/>
          </a:p>
        </p:txBody>
      </p:sp>
      <p:pic>
        <p:nvPicPr>
          <p:cNvPr id="6" name="Content Placeholder 5"/>
          <p:cNvPicPr>
            <a:picLocks noGrp="1" noChangeAspect="1"/>
          </p:cNvPicPr>
          <p:nvPr>
            <p:ph idx="1"/>
          </p:nvPr>
        </p:nvPicPr>
        <p:blipFill rotWithShape="1">
          <a:blip r:embed="rId3">
            <a:extLst>
              <a:ext uri="{28A0092B-C50C-407E-A947-70E740481C1C}">
                <a14:useLocalDpi xmlns:a14="http://schemas.microsoft.com/office/drawing/2010/main" val="0"/>
              </a:ext>
            </a:extLst>
          </a:blip>
          <a:srcRect l="-1" t="12577" r="-941" b="14388"/>
          <a:stretch/>
        </p:blipFill>
        <p:spPr>
          <a:xfrm>
            <a:off x="5240741" y="101177"/>
            <a:ext cx="6536731" cy="6120610"/>
          </a:xfrm>
        </p:spPr>
      </p:pic>
    </p:spTree>
    <p:extLst>
      <p:ext uri="{BB962C8B-B14F-4D97-AF65-F5344CB8AC3E}">
        <p14:creationId xmlns:p14="http://schemas.microsoft.com/office/powerpoint/2010/main" val="261009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rgbClr val="002060"/>
                </a:solidFill>
                <a:latin typeface="Calibri" panose="020F0502020204030204" pitchFamily="34" charset="0"/>
              </a:rPr>
              <a:t>Pipeline &amp; Continuum of Housing: </a:t>
            </a:r>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t="13689" r="-110" b="57334"/>
          <a:stretch/>
        </p:blipFill>
        <p:spPr>
          <a:xfrm>
            <a:off x="146304" y="4269952"/>
            <a:ext cx="12033504" cy="1947967"/>
          </a:xfrm>
          <a:prstGeom prst="rect">
            <a:avLst/>
          </a:prstGeom>
        </p:spPr>
      </p:pic>
      <p:cxnSp>
        <p:nvCxnSpPr>
          <p:cNvPr id="7" name="Straight Arrow Connector 6"/>
          <p:cNvCxnSpPr/>
          <p:nvPr/>
        </p:nvCxnSpPr>
        <p:spPr>
          <a:xfrm flipV="1">
            <a:off x="377952" y="3556033"/>
            <a:ext cx="11265408" cy="135331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872872" y="2078253"/>
            <a:ext cx="3337901" cy="2154436"/>
          </a:xfrm>
          <a:prstGeom prst="rect">
            <a:avLst/>
          </a:prstGeom>
        </p:spPr>
        <p:txBody>
          <a:bodyPr wrap="none">
            <a:spAutoFit/>
          </a:bodyPr>
          <a:lstStyle/>
          <a:p>
            <a:pPr marL="429768" lvl="1" indent="-228600">
              <a:buFont typeface="+mj-lt"/>
              <a:buAutoNum type="arabicPeriod"/>
            </a:pPr>
            <a:r>
              <a:rPr lang="en-US" sz="2000" b="1" dirty="0"/>
              <a:t>Interim Bridge Housing</a:t>
            </a:r>
          </a:p>
          <a:p>
            <a:pPr marL="429768" lvl="1" indent="-228600">
              <a:buFont typeface="+mj-lt"/>
              <a:buAutoNum type="arabicPeriod"/>
            </a:pPr>
            <a:r>
              <a:rPr lang="en-US" sz="2000" b="1" dirty="0"/>
              <a:t>Room &amp; Board</a:t>
            </a:r>
          </a:p>
          <a:p>
            <a:pPr marL="429768" lvl="1" indent="-228600">
              <a:buFont typeface="+mj-lt"/>
              <a:buAutoNum type="arabicPeriod"/>
            </a:pPr>
            <a:r>
              <a:rPr lang="en-US" sz="2000" b="1" dirty="0"/>
              <a:t>Sober Living Environment</a:t>
            </a:r>
          </a:p>
          <a:p>
            <a:pPr marL="429768" lvl="1" indent="-228600">
              <a:buFont typeface="+mj-lt"/>
              <a:buAutoNum type="arabicPeriod"/>
            </a:pPr>
            <a:r>
              <a:rPr lang="en-US" sz="2000" b="1" dirty="0"/>
              <a:t>Shared Housing</a:t>
            </a:r>
          </a:p>
          <a:p>
            <a:pPr marL="201168" lvl="1"/>
            <a:endParaRPr lang="en-US" b="1" dirty="0"/>
          </a:p>
          <a:p>
            <a:pPr marL="429768" lvl="1" indent="-228600">
              <a:buFont typeface="+mj-lt"/>
              <a:buAutoNum type="arabicPeriod"/>
            </a:pPr>
            <a:endParaRPr lang="en-US" b="1" dirty="0"/>
          </a:p>
          <a:p>
            <a:pPr marL="429768" lvl="1" indent="-228600">
              <a:buFont typeface="+mj-lt"/>
              <a:buAutoNum type="arabicPeriod"/>
            </a:pPr>
            <a:endParaRPr lang="en-US" b="1" dirty="0"/>
          </a:p>
        </p:txBody>
      </p:sp>
      <p:sp>
        <p:nvSpPr>
          <p:cNvPr id="23" name="Rectangle 22"/>
          <p:cNvSpPr/>
          <p:nvPr/>
        </p:nvSpPr>
        <p:spPr>
          <a:xfrm>
            <a:off x="4002758" y="2078253"/>
            <a:ext cx="6096000" cy="1631216"/>
          </a:xfrm>
          <a:prstGeom prst="rect">
            <a:avLst/>
          </a:prstGeom>
        </p:spPr>
        <p:txBody>
          <a:bodyPr>
            <a:spAutoFit/>
          </a:bodyPr>
          <a:lstStyle/>
          <a:p>
            <a:pPr marL="201168" lvl="1"/>
            <a:r>
              <a:rPr lang="en-US" sz="2000" b="1" dirty="0"/>
              <a:t>5. Peer Supported Housing</a:t>
            </a:r>
          </a:p>
          <a:p>
            <a:pPr marL="201168" lvl="1"/>
            <a:r>
              <a:rPr lang="en-US" sz="2000" b="1" dirty="0"/>
              <a:t>6. Board &amp; Care</a:t>
            </a:r>
          </a:p>
          <a:p>
            <a:pPr marL="201168" lvl="1"/>
            <a:r>
              <a:rPr lang="en-US" sz="2000" b="1" dirty="0"/>
              <a:t>7. Assisted Living Facilities</a:t>
            </a:r>
          </a:p>
          <a:p>
            <a:pPr marL="201168" lvl="1"/>
            <a:r>
              <a:rPr lang="en-US" sz="2000" b="1" dirty="0"/>
              <a:t>8. Skilled Nursing Facilities</a:t>
            </a:r>
          </a:p>
          <a:p>
            <a:pPr marL="201168" lvl="1"/>
            <a:r>
              <a:rPr lang="en-US" sz="2000" b="1" dirty="0"/>
              <a:t>9. Permanent Supportive Housing</a:t>
            </a:r>
          </a:p>
        </p:txBody>
      </p:sp>
    </p:spTree>
    <p:extLst>
      <p:ext uri="{BB962C8B-B14F-4D97-AF65-F5344CB8AC3E}">
        <p14:creationId xmlns:p14="http://schemas.microsoft.com/office/powerpoint/2010/main" val="752768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8631" y="772212"/>
            <a:ext cx="9520158" cy="1049235"/>
          </a:xfrm>
        </p:spPr>
        <p:txBody>
          <a:bodyPr>
            <a:normAutofit/>
          </a:bodyPr>
          <a:lstStyle/>
          <a:p>
            <a:r>
              <a:rPr lang="en-US" sz="4400" b="1" dirty="0">
                <a:solidFill>
                  <a:srgbClr val="002060"/>
                </a:solidFill>
                <a:latin typeface="Calibri" panose="020F0502020204030204" pitchFamily="34" charset="0"/>
              </a:rPr>
              <a:t>Lessons Learned:</a:t>
            </a:r>
          </a:p>
        </p:txBody>
      </p:sp>
      <p:sp>
        <p:nvSpPr>
          <p:cNvPr id="6" name="Content Placeholder 2"/>
          <p:cNvSpPr>
            <a:spLocks noGrp="1"/>
          </p:cNvSpPr>
          <p:nvPr>
            <p:ph idx="1"/>
          </p:nvPr>
        </p:nvSpPr>
        <p:spPr>
          <a:xfrm>
            <a:off x="450376" y="1965991"/>
            <a:ext cx="10604310" cy="1100950"/>
          </a:xfrm>
        </p:spPr>
        <p:txBody>
          <a:bodyPr>
            <a:normAutofit/>
          </a:bodyPr>
          <a:lstStyle/>
          <a:p>
            <a:pPr lvl="1">
              <a:buClrTx/>
              <a:buFont typeface="Calibri" panose="020F0502020204030204" pitchFamily="34" charset="0"/>
              <a:buChar char="•"/>
            </a:pPr>
            <a:r>
              <a:rPr lang="en-US" sz="2600" dirty="0">
                <a:solidFill>
                  <a:schemeClr val="tx1"/>
                </a:solidFill>
                <a:latin typeface="Calibri" panose="020F0502020204030204" pitchFamily="34" charset="0"/>
              </a:rPr>
              <a:t>Upstream interventions are most effective.</a:t>
            </a:r>
          </a:p>
          <a:p>
            <a:pPr lvl="1">
              <a:buClrTx/>
              <a:buFont typeface="Calibri" panose="020F0502020204030204" pitchFamily="34" charset="0"/>
              <a:buChar char="•"/>
            </a:pPr>
            <a:r>
              <a:rPr lang="en-US" sz="2600" dirty="0">
                <a:solidFill>
                  <a:schemeClr val="tx1"/>
                </a:solidFill>
                <a:latin typeface="Calibri" panose="020F0502020204030204" pitchFamily="34" charset="0"/>
              </a:rPr>
              <a:t>There’s a need to focus on sub-populations (ex: Unsheltered Elderly).</a:t>
            </a:r>
          </a:p>
          <a:p>
            <a:pPr marL="457200" lvl="1" indent="0">
              <a:buNone/>
            </a:pPr>
            <a:endParaRPr lang="en-US" sz="2800" dirty="0">
              <a:latin typeface="Calibri" panose="020F0502020204030204" pitchFamily="34" charset="0"/>
            </a:endParaRPr>
          </a:p>
          <a:p>
            <a:endParaRPr lang="en-US" dirty="0"/>
          </a:p>
        </p:txBody>
      </p:sp>
      <p:sp>
        <p:nvSpPr>
          <p:cNvPr id="7" name="Content Placeholder 2"/>
          <p:cNvSpPr txBox="1">
            <a:spLocks/>
          </p:cNvSpPr>
          <p:nvPr/>
        </p:nvSpPr>
        <p:spPr>
          <a:xfrm>
            <a:off x="95533" y="2726138"/>
            <a:ext cx="4913193" cy="2828502"/>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lvl="1">
              <a:buClrTx/>
              <a:buFont typeface="Calibri" panose="020F0502020204030204" pitchFamily="34" charset="0"/>
              <a:buChar char="•"/>
            </a:pPr>
            <a:r>
              <a:rPr lang="en-US" sz="3000" dirty="0">
                <a:latin typeface="Calibri" panose="020F0502020204030204" pitchFamily="34" charset="0"/>
              </a:rPr>
              <a:t>During movement between levels of housing with supportive services, wrap-around services are required.</a:t>
            </a:r>
          </a:p>
          <a:p>
            <a:pPr lvl="1">
              <a:buClrTx/>
              <a:buFont typeface="Calibri" panose="020F0502020204030204" pitchFamily="34" charset="0"/>
              <a:buChar char="•"/>
            </a:pPr>
            <a:r>
              <a:rPr lang="en-US" sz="3100" dirty="0">
                <a:latin typeface="Calibri" panose="020F0502020204030204" pitchFamily="34" charset="0"/>
              </a:rPr>
              <a:t>Better outcomes are achieved through a peer workforce</a:t>
            </a:r>
            <a:r>
              <a:rPr lang="en-US" sz="3000" dirty="0">
                <a:latin typeface="Calibri" panose="020F0502020204030204" pitchFamily="34" charset="0"/>
              </a:rPr>
              <a:t>.</a:t>
            </a:r>
            <a:endParaRPr lang="en-US" sz="2800" dirty="0">
              <a:latin typeface="Calibri" panose="020F0502020204030204" pitchFamily="34" charset="0"/>
            </a:endParaRPr>
          </a:p>
          <a:p>
            <a:endParaRPr lang="en-US" dirty="0"/>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3568" t="13511" r="5491" b="36356"/>
          <a:stretch/>
        </p:blipFill>
        <p:spPr>
          <a:xfrm>
            <a:off x="4915478" y="3066941"/>
            <a:ext cx="7276522" cy="3247846"/>
          </a:xfrm>
          <a:prstGeom prst="rect">
            <a:avLst/>
          </a:prstGeom>
        </p:spPr>
      </p:pic>
    </p:spTree>
    <p:extLst>
      <p:ext uri="{BB962C8B-B14F-4D97-AF65-F5344CB8AC3E}">
        <p14:creationId xmlns:p14="http://schemas.microsoft.com/office/powerpoint/2010/main" val="2858710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680" y="828357"/>
            <a:ext cx="9520158" cy="1049235"/>
          </a:xfrm>
        </p:spPr>
        <p:txBody>
          <a:bodyPr>
            <a:normAutofit/>
          </a:bodyPr>
          <a:lstStyle/>
          <a:p>
            <a:r>
              <a:rPr lang="en-US" sz="4400" b="1" dirty="0">
                <a:solidFill>
                  <a:srgbClr val="002060"/>
                </a:solidFill>
                <a:latin typeface="Calibri" panose="020F0502020204030204" pitchFamily="34" charset="0"/>
              </a:rPr>
              <a:t>Recommendations:</a:t>
            </a:r>
          </a:p>
        </p:txBody>
      </p:sp>
      <p:sp>
        <p:nvSpPr>
          <p:cNvPr id="6" name="Content Placeholder 2"/>
          <p:cNvSpPr>
            <a:spLocks noGrp="1"/>
          </p:cNvSpPr>
          <p:nvPr>
            <p:ph idx="1"/>
          </p:nvPr>
        </p:nvSpPr>
        <p:spPr>
          <a:xfrm>
            <a:off x="702266" y="2090795"/>
            <a:ext cx="11239525" cy="3695856"/>
          </a:xfrm>
        </p:spPr>
        <p:txBody>
          <a:bodyPr>
            <a:normAutofit lnSpcReduction="10000"/>
          </a:bodyPr>
          <a:lstStyle/>
          <a:p>
            <a:pPr lvl="1">
              <a:buClrTx/>
              <a:buFont typeface="Arial" panose="020B0604020202020204" pitchFamily="34" charset="0"/>
              <a:buChar char="•"/>
            </a:pPr>
            <a:r>
              <a:rPr lang="en-US" sz="3100" dirty="0">
                <a:solidFill>
                  <a:schemeClr val="tx1"/>
                </a:solidFill>
                <a:latin typeface="Calibri" panose="020F0502020204030204" pitchFamily="34" charset="0"/>
              </a:rPr>
              <a:t>Work collaboratively rather than in silos.</a:t>
            </a:r>
          </a:p>
          <a:p>
            <a:pPr lvl="1">
              <a:buClrTx/>
              <a:buFont typeface="Arial" panose="020B0604020202020204" pitchFamily="34" charset="0"/>
              <a:buChar char="•"/>
            </a:pPr>
            <a:r>
              <a:rPr lang="en-US" sz="3100" dirty="0">
                <a:solidFill>
                  <a:schemeClr val="tx1"/>
                </a:solidFill>
                <a:latin typeface="Calibri" panose="020F0502020204030204" pitchFamily="34" charset="0"/>
              </a:rPr>
              <a:t>Invest in data sharing platforms and agreements.</a:t>
            </a:r>
          </a:p>
          <a:p>
            <a:pPr lvl="1">
              <a:buClrTx/>
              <a:buFont typeface="Arial" panose="020B0604020202020204" pitchFamily="34" charset="0"/>
              <a:buChar char="•"/>
            </a:pPr>
            <a:r>
              <a:rPr lang="en-US" sz="3100" dirty="0">
                <a:solidFill>
                  <a:schemeClr val="tx1"/>
                </a:solidFill>
                <a:latin typeface="Calibri" panose="020F0502020204030204" pitchFamily="34" charset="0"/>
              </a:rPr>
              <a:t>Involve health plans as part of the solution.</a:t>
            </a:r>
          </a:p>
          <a:p>
            <a:pPr lvl="1">
              <a:buClrTx/>
              <a:buFont typeface="Arial" panose="020B0604020202020204" pitchFamily="34" charset="0"/>
              <a:buChar char="•"/>
            </a:pPr>
            <a:r>
              <a:rPr lang="en-US" sz="3100" dirty="0">
                <a:solidFill>
                  <a:schemeClr val="tx1"/>
                </a:solidFill>
                <a:latin typeface="Calibri" panose="020F0502020204030204" pitchFamily="34" charset="0"/>
              </a:rPr>
              <a:t>Evaluate VI-SPDAT compared to other models.</a:t>
            </a:r>
          </a:p>
          <a:p>
            <a:pPr lvl="1">
              <a:buClrTx/>
              <a:buFont typeface="Arial" panose="020B0604020202020204" pitchFamily="34" charset="0"/>
              <a:buChar char="•"/>
            </a:pPr>
            <a:r>
              <a:rPr lang="en-US" sz="3100" dirty="0">
                <a:solidFill>
                  <a:schemeClr val="tx1"/>
                </a:solidFill>
                <a:latin typeface="Calibri" panose="020F0502020204030204" pitchFamily="34" charset="0"/>
              </a:rPr>
              <a:t>Incentivize Social Security Advocacy that is field based.</a:t>
            </a:r>
          </a:p>
          <a:p>
            <a:pPr lvl="1">
              <a:buClrTx/>
              <a:buFont typeface="Arial" panose="020B0604020202020204" pitchFamily="34" charset="0"/>
              <a:buChar char="•"/>
            </a:pPr>
            <a:r>
              <a:rPr lang="en-US" sz="3100" dirty="0">
                <a:solidFill>
                  <a:schemeClr val="tx1"/>
                </a:solidFill>
                <a:latin typeface="Calibri" panose="020F0502020204030204" pitchFamily="34" charset="0"/>
              </a:rPr>
              <a:t>All services should be field based.</a:t>
            </a:r>
          </a:p>
          <a:p>
            <a:pPr lvl="1">
              <a:buClrTx/>
              <a:buFont typeface="Arial" panose="020B0604020202020204" pitchFamily="34" charset="0"/>
              <a:buChar char="•"/>
            </a:pPr>
            <a:r>
              <a:rPr lang="en-US" sz="3100" dirty="0">
                <a:solidFill>
                  <a:schemeClr val="tx1"/>
                </a:solidFill>
                <a:latin typeface="Calibri" panose="020F0502020204030204" pitchFamily="34" charset="0"/>
              </a:rPr>
              <a:t>Educate Public &amp; Stakeholders regarding Behavioral Health and key drivers of homelessness.</a:t>
            </a:r>
          </a:p>
          <a:p>
            <a:pPr lvl="1"/>
            <a:endParaRPr lang="en-US" sz="3000" dirty="0">
              <a:latin typeface="Calibri" panose="020F0502020204030204" pitchFamily="34" charset="0"/>
            </a:endParaRPr>
          </a:p>
          <a:p>
            <a:pPr lvl="1"/>
            <a:endParaRPr lang="en-US" sz="2800" dirty="0">
              <a:latin typeface="Calibri" panose="020F0502020204030204" pitchFamily="34" charset="0"/>
            </a:endParaRPr>
          </a:p>
          <a:p>
            <a:endParaRPr lang="en-US" dirty="0"/>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24986" t="7363" r="26113" b="51244"/>
          <a:stretch/>
        </p:blipFill>
        <p:spPr>
          <a:xfrm>
            <a:off x="8234149" y="58584"/>
            <a:ext cx="3957851" cy="2588783"/>
          </a:xfrm>
          <a:prstGeom prst="rect">
            <a:avLst/>
          </a:prstGeom>
        </p:spPr>
      </p:pic>
    </p:spTree>
    <p:extLst>
      <p:ext uri="{BB962C8B-B14F-4D97-AF65-F5344CB8AC3E}">
        <p14:creationId xmlns:p14="http://schemas.microsoft.com/office/powerpoint/2010/main" val="776516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rgbClr val="002060"/>
                </a:solidFill>
                <a:latin typeface="Calibri" panose="020F0502020204030204" pitchFamily="34" charset="0"/>
              </a:rPr>
              <a:t>Questions:</a:t>
            </a:r>
          </a:p>
        </p:txBody>
      </p:sp>
      <p:pic>
        <p:nvPicPr>
          <p:cNvPr id="4" name="Content Placeholder 3" descr="MSS: Bring us your burning science &lt;strong&gt;questions&lt;/strong&gt;"/>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14801" y="2478088"/>
            <a:ext cx="3390900" cy="3390900"/>
          </a:xfrm>
        </p:spPr>
      </p:pic>
    </p:spTree>
    <p:extLst>
      <p:ext uri="{BB962C8B-B14F-4D97-AF65-F5344CB8AC3E}">
        <p14:creationId xmlns:p14="http://schemas.microsoft.com/office/powerpoint/2010/main" val="2088493363"/>
      </p:ext>
    </p:extLst>
  </p:cSld>
  <p:clrMapOvr>
    <a:masterClrMapping/>
  </p:clrMapOvr>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478</TotalTime>
  <Words>590</Words>
  <Application>Microsoft Office PowerPoint</Application>
  <PresentationFormat>Widescreen</PresentationFormat>
  <Paragraphs>102</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Retrospect</vt:lpstr>
      <vt:lpstr>Regional Council on Homelessness:  Behavioral Health </vt:lpstr>
      <vt:lpstr>Best Practices:</vt:lpstr>
      <vt:lpstr>Pipeline &amp; Continuum of Housing: </vt:lpstr>
      <vt:lpstr>Lessons Learned:</vt:lpstr>
      <vt:lpstr>Recommendations:</vt:lpstr>
      <vt:lpstr>Questions:</vt:lpstr>
    </vt:vector>
  </TitlesOfParts>
  <Company>YOLO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Homelessness and Mental health</dc:title>
  <dc:creator>Brittany Peterson</dc:creator>
  <cp:lastModifiedBy>Sutton, Alicia@dss</cp:lastModifiedBy>
  <cp:revision>23</cp:revision>
  <dcterms:created xsi:type="dcterms:W3CDTF">2019-09-03T19:20:06Z</dcterms:created>
  <dcterms:modified xsi:type="dcterms:W3CDTF">2019-09-05T22:08:10Z</dcterms:modified>
</cp:coreProperties>
</file>