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7"/>
  </p:notesMasterIdLst>
  <p:handoutMasterIdLst>
    <p:handoutMasterId r:id="rId38"/>
  </p:handoutMasterIdLst>
  <p:sldIdLst>
    <p:sldId id="534" r:id="rId2"/>
    <p:sldId id="535" r:id="rId3"/>
    <p:sldId id="536" r:id="rId4"/>
    <p:sldId id="537" r:id="rId5"/>
    <p:sldId id="538" r:id="rId6"/>
    <p:sldId id="261" r:id="rId7"/>
    <p:sldId id="262" r:id="rId8"/>
    <p:sldId id="263" r:id="rId9"/>
    <p:sldId id="264" r:id="rId10"/>
    <p:sldId id="265" r:id="rId11"/>
    <p:sldId id="266" r:id="rId12"/>
    <p:sldId id="267" r:id="rId13"/>
    <p:sldId id="295" r:id="rId14"/>
    <p:sldId id="299" r:id="rId15"/>
    <p:sldId id="314" r:id="rId16"/>
    <p:sldId id="315" r:id="rId17"/>
    <p:sldId id="284" r:id="rId18"/>
    <p:sldId id="533" r:id="rId19"/>
    <p:sldId id="256" r:id="rId20"/>
    <p:sldId id="257" r:id="rId21"/>
    <p:sldId id="258" r:id="rId22"/>
    <p:sldId id="259" r:id="rId23"/>
    <p:sldId id="260" r:id="rId24"/>
    <p:sldId id="452" r:id="rId25"/>
    <p:sldId id="514" r:id="rId26"/>
    <p:sldId id="529" r:id="rId27"/>
    <p:sldId id="489" r:id="rId28"/>
    <p:sldId id="532" r:id="rId29"/>
    <p:sldId id="486" r:id="rId30"/>
    <p:sldId id="495" r:id="rId31"/>
    <p:sldId id="527" r:id="rId32"/>
    <p:sldId id="491" r:id="rId33"/>
    <p:sldId id="512" r:id="rId34"/>
    <p:sldId id="530" r:id="rId35"/>
    <p:sldId id="531" r:id="rId36"/>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entury Gothic" panose="020B0502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81"/>
      </p:cViewPr>
      <p:guideLst>
        <p:guide orient="horz" pos="2160"/>
        <p:guide pos="3840"/>
      </p:guideLst>
    </p:cSldViewPr>
  </p:slideViewPr>
  <p:outlineViewPr>
    <p:cViewPr>
      <p:scale>
        <a:sx n="33" d="100"/>
        <a:sy n="33" d="100"/>
      </p:scale>
      <p:origin x="0" y="-109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26" d="100"/>
          <a:sy n="26" d="100"/>
        </p:scale>
        <p:origin x="154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397036-4D07-456A-86F8-73D7622CBA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8E19B8-DFB7-4786-A55C-C7BC60B42F86}">
      <dgm:prSet custT="1"/>
      <dgm:spPr/>
      <dgm:t>
        <a:bodyPr/>
        <a:lstStyle/>
        <a:p>
          <a:pPr algn="ctr"/>
          <a:r>
            <a:rPr lang="en-US" sz="2000" b="0" i="0" dirty="0"/>
            <a:t>The goal of the Sacramento County Scattered Site Rehousing Shelter Program is to transition recently chronically homeless individuals into permanent, safe, and sustainable housing</a:t>
          </a:r>
          <a:r>
            <a:rPr lang="en-US" sz="500" b="0" i="0" dirty="0"/>
            <a:t>. </a:t>
          </a:r>
          <a:endParaRPr lang="en-US" sz="500" dirty="0"/>
        </a:p>
      </dgm:t>
    </dgm:pt>
    <dgm:pt modelId="{8EF900AB-6C66-48D1-A388-3E2F15244A6F}" type="parTrans" cxnId="{CD044C06-E653-49A7-B25F-76D80B58C28F}">
      <dgm:prSet/>
      <dgm:spPr/>
      <dgm:t>
        <a:bodyPr/>
        <a:lstStyle/>
        <a:p>
          <a:endParaRPr lang="en-US"/>
        </a:p>
      </dgm:t>
    </dgm:pt>
    <dgm:pt modelId="{70C957BB-5F88-47F3-8E33-44DA847BAF9D}" type="sibTrans" cxnId="{CD044C06-E653-49A7-B25F-76D80B58C28F}">
      <dgm:prSet/>
      <dgm:spPr/>
      <dgm:t>
        <a:bodyPr/>
        <a:lstStyle/>
        <a:p>
          <a:endParaRPr lang="en-US"/>
        </a:p>
      </dgm:t>
    </dgm:pt>
    <dgm:pt modelId="{280934C8-AD0D-4EBF-8974-4BB623E946C2}">
      <dgm:prSet custT="1"/>
      <dgm:spPr/>
      <dgm:t>
        <a:bodyPr/>
        <a:lstStyle/>
        <a:p>
          <a:pPr algn="ctr"/>
          <a:r>
            <a:rPr lang="en-US" sz="2000" b="0" i="0" dirty="0"/>
            <a:t>To that end, we meet the clients where they’re at, administer case management and supportive services, and work to find a long-term, permanent housing solution.  </a:t>
          </a:r>
          <a:endParaRPr lang="en-US" sz="2000" dirty="0"/>
        </a:p>
      </dgm:t>
    </dgm:pt>
    <dgm:pt modelId="{B63B76F0-3570-4186-8BFB-E1BD4052632B}" type="parTrans" cxnId="{1D27E86E-4A31-4147-AD37-E72AA1D60BD7}">
      <dgm:prSet/>
      <dgm:spPr/>
      <dgm:t>
        <a:bodyPr/>
        <a:lstStyle/>
        <a:p>
          <a:endParaRPr lang="en-US"/>
        </a:p>
      </dgm:t>
    </dgm:pt>
    <dgm:pt modelId="{77AEFC41-91B5-4D84-BBB2-DE8638B89606}" type="sibTrans" cxnId="{1D27E86E-4A31-4147-AD37-E72AA1D60BD7}">
      <dgm:prSet/>
      <dgm:spPr/>
      <dgm:t>
        <a:bodyPr/>
        <a:lstStyle/>
        <a:p>
          <a:endParaRPr lang="en-US"/>
        </a:p>
      </dgm:t>
    </dgm:pt>
    <dgm:pt modelId="{C5BCA3A2-D019-4EB3-BD5E-C8B57319E54F}" type="pres">
      <dgm:prSet presAssocID="{5B397036-4D07-456A-86F8-73D7622CBA6E}" presName="linear" presStyleCnt="0">
        <dgm:presLayoutVars>
          <dgm:animLvl val="lvl"/>
          <dgm:resizeHandles val="exact"/>
        </dgm:presLayoutVars>
      </dgm:prSet>
      <dgm:spPr/>
    </dgm:pt>
    <dgm:pt modelId="{37B2FD72-6527-456C-A631-DA722E9BE88B}" type="pres">
      <dgm:prSet presAssocID="{FE8E19B8-DFB7-4786-A55C-C7BC60B42F86}" presName="parentText" presStyleLbl="node1" presStyleIdx="0" presStyleCnt="2">
        <dgm:presLayoutVars>
          <dgm:chMax val="0"/>
          <dgm:bulletEnabled val="1"/>
        </dgm:presLayoutVars>
      </dgm:prSet>
      <dgm:spPr/>
    </dgm:pt>
    <dgm:pt modelId="{0B9A8382-7DFE-4345-9069-E1C564F94E1A}" type="pres">
      <dgm:prSet presAssocID="{70C957BB-5F88-47F3-8E33-44DA847BAF9D}" presName="spacer" presStyleCnt="0"/>
      <dgm:spPr/>
    </dgm:pt>
    <dgm:pt modelId="{EDB67056-FA62-497B-A2E4-14C4C93C25E1}" type="pres">
      <dgm:prSet presAssocID="{280934C8-AD0D-4EBF-8974-4BB623E946C2}" presName="parentText" presStyleLbl="node1" presStyleIdx="1" presStyleCnt="2">
        <dgm:presLayoutVars>
          <dgm:chMax val="0"/>
          <dgm:bulletEnabled val="1"/>
        </dgm:presLayoutVars>
      </dgm:prSet>
      <dgm:spPr/>
    </dgm:pt>
  </dgm:ptLst>
  <dgm:cxnLst>
    <dgm:cxn modelId="{CD044C06-E653-49A7-B25F-76D80B58C28F}" srcId="{5B397036-4D07-456A-86F8-73D7622CBA6E}" destId="{FE8E19B8-DFB7-4786-A55C-C7BC60B42F86}" srcOrd="0" destOrd="0" parTransId="{8EF900AB-6C66-48D1-A388-3E2F15244A6F}" sibTransId="{70C957BB-5F88-47F3-8E33-44DA847BAF9D}"/>
    <dgm:cxn modelId="{4E514407-F4B3-4BF5-B990-EE9D1CC0B878}" type="presOf" srcId="{280934C8-AD0D-4EBF-8974-4BB623E946C2}" destId="{EDB67056-FA62-497B-A2E4-14C4C93C25E1}" srcOrd="0" destOrd="0" presId="urn:microsoft.com/office/officeart/2005/8/layout/vList2"/>
    <dgm:cxn modelId="{4FB3445D-F85F-44E9-A39E-81D520972037}" type="presOf" srcId="{FE8E19B8-DFB7-4786-A55C-C7BC60B42F86}" destId="{37B2FD72-6527-456C-A631-DA722E9BE88B}" srcOrd="0" destOrd="0" presId="urn:microsoft.com/office/officeart/2005/8/layout/vList2"/>
    <dgm:cxn modelId="{1D27E86E-4A31-4147-AD37-E72AA1D60BD7}" srcId="{5B397036-4D07-456A-86F8-73D7622CBA6E}" destId="{280934C8-AD0D-4EBF-8974-4BB623E946C2}" srcOrd="1" destOrd="0" parTransId="{B63B76F0-3570-4186-8BFB-E1BD4052632B}" sibTransId="{77AEFC41-91B5-4D84-BBB2-DE8638B89606}"/>
    <dgm:cxn modelId="{714C8E77-0769-49A1-9EC2-857BF23897D3}" type="presOf" srcId="{5B397036-4D07-456A-86F8-73D7622CBA6E}" destId="{C5BCA3A2-D019-4EB3-BD5E-C8B57319E54F}" srcOrd="0" destOrd="0" presId="urn:microsoft.com/office/officeart/2005/8/layout/vList2"/>
    <dgm:cxn modelId="{9C49334C-A631-4953-890F-4E7427C8584B}" type="presParOf" srcId="{C5BCA3A2-D019-4EB3-BD5E-C8B57319E54F}" destId="{37B2FD72-6527-456C-A631-DA722E9BE88B}" srcOrd="0" destOrd="0" presId="urn:microsoft.com/office/officeart/2005/8/layout/vList2"/>
    <dgm:cxn modelId="{CA1366A0-D756-4BBB-8DC8-A87F09AA88D4}" type="presParOf" srcId="{C5BCA3A2-D019-4EB3-BD5E-C8B57319E54F}" destId="{0B9A8382-7DFE-4345-9069-E1C564F94E1A}" srcOrd="1" destOrd="0" presId="urn:microsoft.com/office/officeart/2005/8/layout/vList2"/>
    <dgm:cxn modelId="{8E8B9CBA-63FB-43F0-8E22-4E1C3767AAB1}" type="presParOf" srcId="{C5BCA3A2-D019-4EB3-BD5E-C8B57319E54F}" destId="{EDB67056-FA62-497B-A2E4-14C4C93C25E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E4F66-AC15-43BF-8F28-098D27BAE3AD}" type="doc">
      <dgm:prSet loTypeId="urn:microsoft.com/office/officeart/2005/8/layout/hProcess9" loCatId="process" qsTypeId="urn:microsoft.com/office/officeart/2005/8/quickstyle/simple1" qsCatId="simple" csTypeId="urn:microsoft.com/office/officeart/2005/8/colors/accent1_3" csCatId="accent1" phldr="1"/>
      <dgm:spPr/>
      <dgm:t>
        <a:bodyPr/>
        <a:lstStyle/>
        <a:p>
          <a:endParaRPr lang="en-US"/>
        </a:p>
      </dgm:t>
    </dgm:pt>
    <dgm:pt modelId="{75AB4D2A-BA6B-4C73-A1CC-D13CCC8974BA}">
      <dgm:prSet phldrT="[Text]" custT="1"/>
      <dgm:spPr>
        <a:solidFill>
          <a:schemeClr val="bg2">
            <a:lumMod val="50000"/>
          </a:schemeClr>
        </a:solidFill>
      </dgm:spPr>
      <dgm:t>
        <a:bodyPr/>
        <a:lstStyle/>
        <a:p>
          <a:r>
            <a:rPr lang="en-US" sz="1400" b="1" dirty="0"/>
            <a:t>Outreach/Referrals from other agencies/211/</a:t>
          </a:r>
        </a:p>
      </dgm:t>
    </dgm:pt>
    <dgm:pt modelId="{04228240-59A7-43C6-A2CF-2C8075476964}" type="parTrans" cxnId="{66212EE8-0CFA-49FD-B54A-2DA50798DD27}">
      <dgm:prSet/>
      <dgm:spPr/>
      <dgm:t>
        <a:bodyPr/>
        <a:lstStyle/>
        <a:p>
          <a:endParaRPr lang="en-US"/>
        </a:p>
      </dgm:t>
    </dgm:pt>
    <dgm:pt modelId="{42A56B52-C88B-461B-99E8-2933B1C09725}" type="sibTrans" cxnId="{66212EE8-0CFA-49FD-B54A-2DA50798DD27}">
      <dgm:prSet/>
      <dgm:spPr/>
      <dgm:t>
        <a:bodyPr/>
        <a:lstStyle/>
        <a:p>
          <a:endParaRPr lang="en-US"/>
        </a:p>
      </dgm:t>
    </dgm:pt>
    <dgm:pt modelId="{396BED80-5420-4386-961D-8F9274A6588B}">
      <dgm:prSet phldrT="[Text]" custT="1"/>
      <dgm:spPr>
        <a:solidFill>
          <a:schemeClr val="accent4">
            <a:lumMod val="60000"/>
            <a:lumOff val="40000"/>
          </a:schemeClr>
        </a:solidFill>
      </dgm:spPr>
      <dgm:t>
        <a:bodyPr/>
        <a:lstStyle/>
        <a:p>
          <a:r>
            <a:rPr lang="en-US" sz="1400" dirty="0"/>
            <a:t>Transitional Housing: Esplanade, Jesus Center, Torres Shelter</a:t>
          </a:r>
        </a:p>
      </dgm:t>
    </dgm:pt>
    <dgm:pt modelId="{472DE0B1-D2F3-4761-88E1-A6C1BBF89C52}" type="parTrans" cxnId="{D64A0C16-89AB-4374-BA7C-217CA51260D7}">
      <dgm:prSet/>
      <dgm:spPr/>
      <dgm:t>
        <a:bodyPr/>
        <a:lstStyle/>
        <a:p>
          <a:endParaRPr lang="en-US"/>
        </a:p>
      </dgm:t>
    </dgm:pt>
    <dgm:pt modelId="{6A3699F8-DBB1-4F58-AED8-ABE65A623F0D}" type="sibTrans" cxnId="{D64A0C16-89AB-4374-BA7C-217CA51260D7}">
      <dgm:prSet/>
      <dgm:spPr/>
      <dgm:t>
        <a:bodyPr/>
        <a:lstStyle/>
        <a:p>
          <a:endParaRPr lang="en-US"/>
        </a:p>
      </dgm:t>
    </dgm:pt>
    <dgm:pt modelId="{3F9E5466-2809-4FB5-8B78-F6C28760E614}">
      <dgm:prSet phldrT="[Text]" custT="1"/>
      <dgm:spPr>
        <a:solidFill>
          <a:schemeClr val="accent2">
            <a:lumMod val="60000"/>
            <a:lumOff val="40000"/>
          </a:schemeClr>
        </a:solidFill>
      </dgm:spPr>
      <dgm:t>
        <a:bodyPr/>
        <a:lstStyle/>
        <a:p>
          <a:r>
            <a:rPr lang="en-US" sz="1400" dirty="0"/>
            <a:t>Permanent Supportive Housing: CHIP, NVCSS, BCBH, </a:t>
          </a:r>
          <a:r>
            <a:rPr lang="en-US" sz="1400" dirty="0" err="1"/>
            <a:t>Caminar</a:t>
          </a:r>
          <a:r>
            <a:rPr lang="en-US" sz="1400" dirty="0"/>
            <a:t>, CHAT</a:t>
          </a:r>
        </a:p>
      </dgm:t>
    </dgm:pt>
    <dgm:pt modelId="{16BA4876-0D5A-40FA-A047-35143F1F74F9}" type="parTrans" cxnId="{882CB316-74CA-420A-BBDC-35D4189290AB}">
      <dgm:prSet/>
      <dgm:spPr/>
      <dgm:t>
        <a:bodyPr/>
        <a:lstStyle/>
        <a:p>
          <a:endParaRPr lang="en-US"/>
        </a:p>
      </dgm:t>
    </dgm:pt>
    <dgm:pt modelId="{F085B8EF-AF1B-4291-8C6D-834127D78CD6}" type="sibTrans" cxnId="{882CB316-74CA-420A-BBDC-35D4189290AB}">
      <dgm:prSet/>
      <dgm:spPr/>
      <dgm:t>
        <a:bodyPr/>
        <a:lstStyle/>
        <a:p>
          <a:endParaRPr lang="en-US"/>
        </a:p>
      </dgm:t>
    </dgm:pt>
    <dgm:pt modelId="{D841F3F3-8BDB-49B2-AF05-8EE12F23E6F3}">
      <dgm:prSet phldrT="[Text]" custT="1"/>
      <dgm:spPr/>
      <dgm:t>
        <a:bodyPr/>
        <a:lstStyle/>
        <a:p>
          <a:r>
            <a:rPr lang="en-US" sz="1400" dirty="0"/>
            <a:t>Sober female Shelter Program:    Jesus Center</a:t>
          </a:r>
        </a:p>
      </dgm:t>
    </dgm:pt>
    <dgm:pt modelId="{C60EC711-F0A4-4E43-9F4D-80E7E8E64036}" type="parTrans" cxnId="{CF1E1270-0181-438F-9662-508B159D3229}">
      <dgm:prSet/>
      <dgm:spPr/>
      <dgm:t>
        <a:bodyPr/>
        <a:lstStyle/>
        <a:p>
          <a:endParaRPr lang="en-US"/>
        </a:p>
      </dgm:t>
    </dgm:pt>
    <dgm:pt modelId="{C40500B9-DA1E-4D65-B7A0-3760E7B9C6E1}" type="sibTrans" cxnId="{CF1E1270-0181-438F-9662-508B159D3229}">
      <dgm:prSet/>
      <dgm:spPr/>
      <dgm:t>
        <a:bodyPr/>
        <a:lstStyle/>
        <a:p>
          <a:endParaRPr lang="en-US"/>
        </a:p>
      </dgm:t>
    </dgm:pt>
    <dgm:pt modelId="{579852D6-3C89-4D51-A5E6-AE31B515C452}">
      <dgm:prSet phldrT="[Text]" custT="1"/>
      <dgm:spPr/>
      <dgm:t>
        <a:bodyPr/>
        <a:lstStyle/>
        <a:p>
          <a:r>
            <a:rPr lang="en-US" sz="1400" dirty="0"/>
            <a:t>Low Barrier Shelter:  Torres Shelter &amp; Safe Space Winter Shelter</a:t>
          </a:r>
        </a:p>
      </dgm:t>
    </dgm:pt>
    <dgm:pt modelId="{DDC3CEE1-D96E-4C94-81D1-67F47F43BA36}" type="parTrans" cxnId="{B07AA862-992B-4FEE-A685-D0708F88B659}">
      <dgm:prSet/>
      <dgm:spPr/>
      <dgm:t>
        <a:bodyPr/>
        <a:lstStyle/>
        <a:p>
          <a:endParaRPr lang="en-US"/>
        </a:p>
      </dgm:t>
    </dgm:pt>
    <dgm:pt modelId="{396D0B7C-30BC-4DA5-AAEC-418B55902AA0}" type="sibTrans" cxnId="{B07AA862-992B-4FEE-A685-D0708F88B659}">
      <dgm:prSet/>
      <dgm:spPr/>
      <dgm:t>
        <a:bodyPr/>
        <a:lstStyle/>
        <a:p>
          <a:endParaRPr lang="en-US"/>
        </a:p>
      </dgm:t>
    </dgm:pt>
    <dgm:pt modelId="{0ECE25CE-DD5C-4320-891F-CBCD77DC7EA4}">
      <dgm:prSet phldrT="[Text]" custT="1"/>
      <dgm:spPr>
        <a:solidFill>
          <a:schemeClr val="accent6">
            <a:lumMod val="60000"/>
            <a:lumOff val="40000"/>
          </a:schemeClr>
        </a:solidFill>
      </dgm:spPr>
      <dgm:t>
        <a:bodyPr/>
        <a:lstStyle/>
        <a:p>
          <a:r>
            <a:rPr lang="en-US" sz="1400" dirty="0"/>
            <a:t>Jesus Center :: Resource Center; Day Center; meals; vocational</a:t>
          </a:r>
        </a:p>
      </dgm:t>
    </dgm:pt>
    <dgm:pt modelId="{D66AFC06-CD1E-4CCB-BCFD-EEFC5D82209D}" type="parTrans" cxnId="{129F1FF5-2257-493D-8F0E-4C38C61313FF}">
      <dgm:prSet/>
      <dgm:spPr/>
      <dgm:t>
        <a:bodyPr/>
        <a:lstStyle/>
        <a:p>
          <a:endParaRPr lang="en-US"/>
        </a:p>
      </dgm:t>
    </dgm:pt>
    <dgm:pt modelId="{95BADAB3-DCA0-4B06-8697-9F9FDAE5772C}" type="sibTrans" cxnId="{129F1FF5-2257-493D-8F0E-4C38C61313FF}">
      <dgm:prSet/>
      <dgm:spPr/>
      <dgm:t>
        <a:bodyPr/>
        <a:lstStyle/>
        <a:p>
          <a:endParaRPr lang="en-US"/>
        </a:p>
      </dgm:t>
    </dgm:pt>
    <dgm:pt modelId="{20E77DEA-B69E-40F0-A9D9-A9376CE175FD}" type="pres">
      <dgm:prSet presAssocID="{84BE4F66-AC15-43BF-8F28-098D27BAE3AD}" presName="CompostProcess" presStyleCnt="0">
        <dgm:presLayoutVars>
          <dgm:dir/>
          <dgm:resizeHandles val="exact"/>
        </dgm:presLayoutVars>
      </dgm:prSet>
      <dgm:spPr/>
    </dgm:pt>
    <dgm:pt modelId="{FE67AEE5-9F4B-40F1-AF93-8FB61C1D027D}" type="pres">
      <dgm:prSet presAssocID="{84BE4F66-AC15-43BF-8F28-098D27BAE3AD}" presName="arrow" presStyleLbl="bgShp" presStyleIdx="0" presStyleCnt="1" custScaleX="117647" custScaleY="95148" custLinFactNeighborX="-2338" custLinFactNeighborY="-25060"/>
      <dgm:spPr/>
    </dgm:pt>
    <dgm:pt modelId="{983E0A5F-4C66-4093-9451-027E69067C2D}" type="pres">
      <dgm:prSet presAssocID="{84BE4F66-AC15-43BF-8F28-098D27BAE3AD}" presName="linearProcess" presStyleCnt="0"/>
      <dgm:spPr/>
    </dgm:pt>
    <dgm:pt modelId="{91A20735-901B-4817-A094-0CF285128D26}" type="pres">
      <dgm:prSet presAssocID="{75AB4D2A-BA6B-4C73-A1CC-D13CCC8974BA}" presName="textNode" presStyleLbl="node1" presStyleIdx="0" presStyleCnt="6" custScaleX="195276" custScaleY="60740" custLinFactX="27224" custLinFactNeighborX="100000" custLinFactNeighborY="-15533">
        <dgm:presLayoutVars>
          <dgm:bulletEnabled val="1"/>
        </dgm:presLayoutVars>
      </dgm:prSet>
      <dgm:spPr/>
    </dgm:pt>
    <dgm:pt modelId="{1FCA64D9-A2AF-4C3E-A177-217F620B937C}" type="pres">
      <dgm:prSet presAssocID="{42A56B52-C88B-461B-99E8-2933B1C09725}" presName="sibTrans" presStyleCnt="0"/>
      <dgm:spPr/>
    </dgm:pt>
    <dgm:pt modelId="{64F47AB5-AB8B-4F55-BE5B-BD406404153E}" type="pres">
      <dgm:prSet presAssocID="{0ECE25CE-DD5C-4320-891F-CBCD77DC7EA4}" presName="textNode" presStyleLbl="node1" presStyleIdx="1" presStyleCnt="6" custScaleX="91595" custScaleY="130127" custLinFactX="39625" custLinFactNeighborX="100000" custLinFactNeighborY="-12084">
        <dgm:presLayoutVars>
          <dgm:bulletEnabled val="1"/>
        </dgm:presLayoutVars>
      </dgm:prSet>
      <dgm:spPr/>
    </dgm:pt>
    <dgm:pt modelId="{114D48D8-99E8-407A-BCF7-19F2377288E7}" type="pres">
      <dgm:prSet presAssocID="{95BADAB3-DCA0-4B06-8697-9F9FDAE5772C}" presName="sibTrans" presStyleCnt="0"/>
      <dgm:spPr/>
    </dgm:pt>
    <dgm:pt modelId="{524DA3D0-3FA7-4C66-9BBF-0AC5FB80B583}" type="pres">
      <dgm:prSet presAssocID="{D841F3F3-8BDB-49B2-AF05-8EE12F23E6F3}" presName="textNode" presStyleLbl="node1" presStyleIdx="2" presStyleCnt="6" custScaleX="110403" custScaleY="83637" custLinFactX="58396" custLinFactNeighborX="100000" custLinFactNeighborY="-56470">
        <dgm:presLayoutVars>
          <dgm:bulletEnabled val="1"/>
        </dgm:presLayoutVars>
      </dgm:prSet>
      <dgm:spPr/>
    </dgm:pt>
    <dgm:pt modelId="{13DB47CE-5AAF-4C41-B00F-5BBDAF798532}" type="pres">
      <dgm:prSet presAssocID="{C40500B9-DA1E-4D65-B7A0-3760E7B9C6E1}" presName="sibTrans" presStyleCnt="0"/>
      <dgm:spPr/>
    </dgm:pt>
    <dgm:pt modelId="{6F29EA73-A65B-426A-BE5A-A0AD4FC75904}" type="pres">
      <dgm:prSet presAssocID="{579852D6-3C89-4D51-A5E6-AE31B515C452}" presName="textNode" presStyleLbl="node1" presStyleIdx="3" presStyleCnt="6" custScaleX="146177" custScaleY="76074" custLinFactX="-57192" custLinFactNeighborX="-100000" custLinFactNeighborY="33957">
        <dgm:presLayoutVars>
          <dgm:bulletEnabled val="1"/>
        </dgm:presLayoutVars>
      </dgm:prSet>
      <dgm:spPr/>
    </dgm:pt>
    <dgm:pt modelId="{62AC8ACA-B8A3-4465-B984-CC5CFD1F036D}" type="pres">
      <dgm:prSet presAssocID="{396D0B7C-30BC-4DA5-AAEC-418B55902AA0}" presName="sibTrans" presStyleCnt="0"/>
      <dgm:spPr/>
    </dgm:pt>
    <dgm:pt modelId="{820A33C7-F89D-4F14-A3F8-C866DDEAA4BC}" type="pres">
      <dgm:prSet presAssocID="{396BED80-5420-4386-961D-8F9274A6588B}" presName="textNode" presStyleLbl="node1" presStyleIdx="4" presStyleCnt="6" custScaleX="108165" custScaleY="117234" custLinFactX="-59958" custLinFactNeighborX="-100000" custLinFactNeighborY="-19852">
        <dgm:presLayoutVars>
          <dgm:bulletEnabled val="1"/>
        </dgm:presLayoutVars>
      </dgm:prSet>
      <dgm:spPr/>
    </dgm:pt>
    <dgm:pt modelId="{DC0EDE42-48E8-4B71-9059-F66D8EC4A45A}" type="pres">
      <dgm:prSet presAssocID="{6A3699F8-DBB1-4F58-AED8-ABE65A623F0D}" presName="sibTrans" presStyleCnt="0"/>
      <dgm:spPr/>
    </dgm:pt>
    <dgm:pt modelId="{E54D3D58-0CD3-435B-A0C0-13BAB7BFB8B0}" type="pres">
      <dgm:prSet presAssocID="{3F9E5466-2809-4FB5-8B78-F6C28760E614}" presName="textNode" presStyleLbl="node1" presStyleIdx="5" presStyleCnt="6" custScaleX="93646" custScaleY="132919" custLinFactX="-53412" custLinFactNeighborX="-100000" custLinFactNeighborY="-12084">
        <dgm:presLayoutVars>
          <dgm:bulletEnabled val="1"/>
        </dgm:presLayoutVars>
      </dgm:prSet>
      <dgm:spPr/>
    </dgm:pt>
  </dgm:ptLst>
  <dgm:cxnLst>
    <dgm:cxn modelId="{D64A0C16-89AB-4374-BA7C-217CA51260D7}" srcId="{84BE4F66-AC15-43BF-8F28-098D27BAE3AD}" destId="{396BED80-5420-4386-961D-8F9274A6588B}" srcOrd="4" destOrd="0" parTransId="{472DE0B1-D2F3-4761-88E1-A6C1BBF89C52}" sibTransId="{6A3699F8-DBB1-4F58-AED8-ABE65A623F0D}"/>
    <dgm:cxn modelId="{882CB316-74CA-420A-BBDC-35D4189290AB}" srcId="{84BE4F66-AC15-43BF-8F28-098D27BAE3AD}" destId="{3F9E5466-2809-4FB5-8B78-F6C28760E614}" srcOrd="5" destOrd="0" parTransId="{16BA4876-0D5A-40FA-A047-35143F1F74F9}" sibTransId="{F085B8EF-AF1B-4291-8C6D-834127D78CD6}"/>
    <dgm:cxn modelId="{B07AA862-992B-4FEE-A685-D0708F88B659}" srcId="{84BE4F66-AC15-43BF-8F28-098D27BAE3AD}" destId="{579852D6-3C89-4D51-A5E6-AE31B515C452}" srcOrd="3" destOrd="0" parTransId="{DDC3CEE1-D96E-4C94-81D1-67F47F43BA36}" sibTransId="{396D0B7C-30BC-4DA5-AAEC-418B55902AA0}"/>
    <dgm:cxn modelId="{4848DF62-1C99-E549-B569-AF5CD4B8A84E}" type="presOf" srcId="{396BED80-5420-4386-961D-8F9274A6588B}" destId="{820A33C7-F89D-4F14-A3F8-C866DDEAA4BC}" srcOrd="0" destOrd="0" presId="urn:microsoft.com/office/officeart/2005/8/layout/hProcess9"/>
    <dgm:cxn modelId="{967B126A-4753-4B4D-9654-9E34B9FC1BE1}" type="presOf" srcId="{75AB4D2A-BA6B-4C73-A1CC-D13CCC8974BA}" destId="{91A20735-901B-4817-A094-0CF285128D26}" srcOrd="0" destOrd="0" presId="urn:microsoft.com/office/officeart/2005/8/layout/hProcess9"/>
    <dgm:cxn modelId="{CF1E1270-0181-438F-9662-508B159D3229}" srcId="{84BE4F66-AC15-43BF-8F28-098D27BAE3AD}" destId="{D841F3F3-8BDB-49B2-AF05-8EE12F23E6F3}" srcOrd="2" destOrd="0" parTransId="{C60EC711-F0A4-4E43-9F4D-80E7E8E64036}" sibTransId="{C40500B9-DA1E-4D65-B7A0-3760E7B9C6E1}"/>
    <dgm:cxn modelId="{E493F176-F075-434F-BC4B-D48BFAC1CA1C}" type="presOf" srcId="{0ECE25CE-DD5C-4320-891F-CBCD77DC7EA4}" destId="{64F47AB5-AB8B-4F55-BE5B-BD406404153E}" srcOrd="0" destOrd="0" presId="urn:microsoft.com/office/officeart/2005/8/layout/hProcess9"/>
    <dgm:cxn modelId="{CE058088-17F3-4A42-B5F4-7BE7772893EF}" type="presOf" srcId="{579852D6-3C89-4D51-A5E6-AE31B515C452}" destId="{6F29EA73-A65B-426A-BE5A-A0AD4FC75904}" srcOrd="0" destOrd="0" presId="urn:microsoft.com/office/officeart/2005/8/layout/hProcess9"/>
    <dgm:cxn modelId="{F18109A2-39DD-DF40-98A0-9B014B1CA76F}" type="presOf" srcId="{3F9E5466-2809-4FB5-8B78-F6C28760E614}" destId="{E54D3D58-0CD3-435B-A0C0-13BAB7BFB8B0}" srcOrd="0" destOrd="0" presId="urn:microsoft.com/office/officeart/2005/8/layout/hProcess9"/>
    <dgm:cxn modelId="{C266A4A7-A792-4ACA-B62A-599A08A0AE90}" type="presOf" srcId="{D841F3F3-8BDB-49B2-AF05-8EE12F23E6F3}" destId="{524DA3D0-3FA7-4C66-9BBF-0AC5FB80B583}" srcOrd="0" destOrd="0" presId="urn:microsoft.com/office/officeart/2005/8/layout/hProcess9"/>
    <dgm:cxn modelId="{66212EE8-0CFA-49FD-B54A-2DA50798DD27}" srcId="{84BE4F66-AC15-43BF-8F28-098D27BAE3AD}" destId="{75AB4D2A-BA6B-4C73-A1CC-D13CCC8974BA}" srcOrd="0" destOrd="0" parTransId="{04228240-59A7-43C6-A2CF-2C8075476964}" sibTransId="{42A56B52-C88B-461B-99E8-2933B1C09725}"/>
    <dgm:cxn modelId="{EFE474EA-8BB4-EB4A-8232-A9DD4448361F}" type="presOf" srcId="{84BE4F66-AC15-43BF-8F28-098D27BAE3AD}" destId="{20E77DEA-B69E-40F0-A9D9-A9376CE175FD}" srcOrd="0" destOrd="0" presId="urn:microsoft.com/office/officeart/2005/8/layout/hProcess9"/>
    <dgm:cxn modelId="{129F1FF5-2257-493D-8F0E-4C38C61313FF}" srcId="{84BE4F66-AC15-43BF-8F28-098D27BAE3AD}" destId="{0ECE25CE-DD5C-4320-891F-CBCD77DC7EA4}" srcOrd="1" destOrd="0" parTransId="{D66AFC06-CD1E-4CCB-BCFD-EEFC5D82209D}" sibTransId="{95BADAB3-DCA0-4B06-8697-9F9FDAE5772C}"/>
    <dgm:cxn modelId="{4F364840-DD78-EE40-9277-255BD9CE2369}" type="presParOf" srcId="{20E77DEA-B69E-40F0-A9D9-A9376CE175FD}" destId="{FE67AEE5-9F4B-40F1-AF93-8FB61C1D027D}" srcOrd="0" destOrd="0" presId="urn:microsoft.com/office/officeart/2005/8/layout/hProcess9"/>
    <dgm:cxn modelId="{5FC717CD-5B43-A146-8494-BD5FF6BE8437}" type="presParOf" srcId="{20E77DEA-B69E-40F0-A9D9-A9376CE175FD}" destId="{983E0A5F-4C66-4093-9451-027E69067C2D}" srcOrd="1" destOrd="0" presId="urn:microsoft.com/office/officeart/2005/8/layout/hProcess9"/>
    <dgm:cxn modelId="{43147AD9-4555-F44A-B397-8CD61A8601E9}" type="presParOf" srcId="{983E0A5F-4C66-4093-9451-027E69067C2D}" destId="{91A20735-901B-4817-A094-0CF285128D26}" srcOrd="0" destOrd="0" presId="urn:microsoft.com/office/officeart/2005/8/layout/hProcess9"/>
    <dgm:cxn modelId="{B5C1D4EC-C8EB-9843-9320-DBF612C8E842}" type="presParOf" srcId="{983E0A5F-4C66-4093-9451-027E69067C2D}" destId="{1FCA64D9-A2AF-4C3E-A177-217F620B937C}" srcOrd="1" destOrd="0" presId="urn:microsoft.com/office/officeart/2005/8/layout/hProcess9"/>
    <dgm:cxn modelId="{DD420AB3-32F2-4F8E-94CD-44B5B9599002}" type="presParOf" srcId="{983E0A5F-4C66-4093-9451-027E69067C2D}" destId="{64F47AB5-AB8B-4F55-BE5B-BD406404153E}" srcOrd="2" destOrd="0" presId="urn:microsoft.com/office/officeart/2005/8/layout/hProcess9"/>
    <dgm:cxn modelId="{724697C2-2CD7-4411-ACBF-44C892ADD611}" type="presParOf" srcId="{983E0A5F-4C66-4093-9451-027E69067C2D}" destId="{114D48D8-99E8-407A-BCF7-19F2377288E7}" srcOrd="3" destOrd="0" presId="urn:microsoft.com/office/officeart/2005/8/layout/hProcess9"/>
    <dgm:cxn modelId="{A9B2525C-8090-4A73-8139-AAA103CBE531}" type="presParOf" srcId="{983E0A5F-4C66-4093-9451-027E69067C2D}" destId="{524DA3D0-3FA7-4C66-9BBF-0AC5FB80B583}" srcOrd="4" destOrd="0" presId="urn:microsoft.com/office/officeart/2005/8/layout/hProcess9"/>
    <dgm:cxn modelId="{FF3AD796-8FD2-40DF-A97A-C335F8F01883}" type="presParOf" srcId="{983E0A5F-4C66-4093-9451-027E69067C2D}" destId="{13DB47CE-5AAF-4C41-B00F-5BBDAF798532}" srcOrd="5" destOrd="0" presId="urn:microsoft.com/office/officeart/2005/8/layout/hProcess9"/>
    <dgm:cxn modelId="{C4864B0E-4B67-4D8A-90C8-B70505941584}" type="presParOf" srcId="{983E0A5F-4C66-4093-9451-027E69067C2D}" destId="{6F29EA73-A65B-426A-BE5A-A0AD4FC75904}" srcOrd="6" destOrd="0" presId="urn:microsoft.com/office/officeart/2005/8/layout/hProcess9"/>
    <dgm:cxn modelId="{B75D107A-033B-4051-972D-CA79953D0B74}" type="presParOf" srcId="{983E0A5F-4C66-4093-9451-027E69067C2D}" destId="{62AC8ACA-B8A3-4465-B984-CC5CFD1F036D}" srcOrd="7" destOrd="0" presId="urn:microsoft.com/office/officeart/2005/8/layout/hProcess9"/>
    <dgm:cxn modelId="{72E7DE0D-6E3C-9B4A-A1D5-B90C72CC2F70}" type="presParOf" srcId="{983E0A5F-4C66-4093-9451-027E69067C2D}" destId="{820A33C7-F89D-4F14-A3F8-C866DDEAA4BC}" srcOrd="8" destOrd="0" presId="urn:microsoft.com/office/officeart/2005/8/layout/hProcess9"/>
    <dgm:cxn modelId="{5EB6B086-04A2-1640-98CC-41BB49587E4D}" type="presParOf" srcId="{983E0A5F-4C66-4093-9451-027E69067C2D}" destId="{DC0EDE42-48E8-4B71-9059-F66D8EC4A45A}" srcOrd="9" destOrd="0" presId="urn:microsoft.com/office/officeart/2005/8/layout/hProcess9"/>
    <dgm:cxn modelId="{4A167639-D595-254B-A551-375A9AA06E87}" type="presParOf" srcId="{983E0A5F-4C66-4093-9451-027E69067C2D}" destId="{E54D3D58-0CD3-435B-A0C0-13BAB7BFB8B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4BE4F66-AC15-43BF-8F28-098D27BAE3AD}" type="doc">
      <dgm:prSet loTypeId="urn:microsoft.com/office/officeart/2005/8/layout/hProcess9" loCatId="process" qsTypeId="urn:microsoft.com/office/officeart/2005/8/quickstyle/simple1" qsCatId="simple" csTypeId="urn:microsoft.com/office/officeart/2005/8/colors/accent1_3" csCatId="accent1" phldr="1"/>
      <dgm:spPr/>
      <dgm:t>
        <a:bodyPr/>
        <a:lstStyle/>
        <a:p>
          <a:endParaRPr lang="en-US"/>
        </a:p>
      </dgm:t>
    </dgm:pt>
    <dgm:pt modelId="{75AB4D2A-BA6B-4C73-A1CC-D13CCC8974BA}">
      <dgm:prSet phldrT="[Text]" custT="1"/>
      <dgm:spPr>
        <a:solidFill>
          <a:schemeClr val="bg2">
            <a:lumMod val="50000"/>
          </a:schemeClr>
        </a:solidFill>
      </dgm:spPr>
      <dgm:t>
        <a:bodyPr/>
        <a:lstStyle/>
        <a:p>
          <a:r>
            <a:rPr lang="en-US" sz="1400" b="1" dirty="0"/>
            <a:t>Formal Outreach/Referrals from other agencies/211</a:t>
          </a:r>
          <a:r>
            <a:rPr lang="en-US" sz="1400" dirty="0"/>
            <a:t>/</a:t>
          </a:r>
        </a:p>
      </dgm:t>
    </dgm:pt>
    <dgm:pt modelId="{04228240-59A7-43C6-A2CF-2C8075476964}" type="parTrans" cxnId="{66212EE8-0CFA-49FD-B54A-2DA50798DD27}">
      <dgm:prSet/>
      <dgm:spPr/>
      <dgm:t>
        <a:bodyPr/>
        <a:lstStyle/>
        <a:p>
          <a:endParaRPr lang="en-US"/>
        </a:p>
      </dgm:t>
    </dgm:pt>
    <dgm:pt modelId="{42A56B52-C88B-461B-99E8-2933B1C09725}" type="sibTrans" cxnId="{66212EE8-0CFA-49FD-B54A-2DA50798DD27}">
      <dgm:prSet/>
      <dgm:spPr/>
      <dgm:t>
        <a:bodyPr/>
        <a:lstStyle/>
        <a:p>
          <a:endParaRPr lang="en-US"/>
        </a:p>
      </dgm:t>
    </dgm:pt>
    <dgm:pt modelId="{396BED80-5420-4386-961D-8F9274A6588B}">
      <dgm:prSet phldrT="[Text]" custT="1"/>
      <dgm:spPr>
        <a:solidFill>
          <a:schemeClr val="accent4">
            <a:lumMod val="60000"/>
            <a:lumOff val="40000"/>
          </a:schemeClr>
        </a:solidFill>
      </dgm:spPr>
      <dgm:t>
        <a:bodyPr/>
        <a:lstStyle/>
        <a:p>
          <a:r>
            <a:rPr lang="en-US" sz="1400" dirty="0"/>
            <a:t>Transitional Housing: Renewal Center, Esplanade, Jesus Center, Torres Shelter</a:t>
          </a:r>
        </a:p>
      </dgm:t>
    </dgm:pt>
    <dgm:pt modelId="{472DE0B1-D2F3-4761-88E1-A6C1BBF89C52}" type="parTrans" cxnId="{D64A0C16-89AB-4374-BA7C-217CA51260D7}">
      <dgm:prSet/>
      <dgm:spPr/>
      <dgm:t>
        <a:bodyPr/>
        <a:lstStyle/>
        <a:p>
          <a:endParaRPr lang="en-US"/>
        </a:p>
      </dgm:t>
    </dgm:pt>
    <dgm:pt modelId="{6A3699F8-DBB1-4F58-AED8-ABE65A623F0D}" type="sibTrans" cxnId="{D64A0C16-89AB-4374-BA7C-217CA51260D7}">
      <dgm:prSet/>
      <dgm:spPr/>
      <dgm:t>
        <a:bodyPr/>
        <a:lstStyle/>
        <a:p>
          <a:endParaRPr lang="en-US"/>
        </a:p>
      </dgm:t>
    </dgm:pt>
    <dgm:pt modelId="{D841F3F3-8BDB-49B2-AF05-8EE12F23E6F3}">
      <dgm:prSet phldrT="[Text]" custT="1"/>
      <dgm:spPr/>
      <dgm:t>
        <a:bodyPr/>
        <a:lstStyle/>
        <a:p>
          <a:r>
            <a:rPr lang="en-US" sz="1200" dirty="0"/>
            <a:t>Sober/recovery Shelter Program:    Jesus Center</a:t>
          </a:r>
        </a:p>
      </dgm:t>
    </dgm:pt>
    <dgm:pt modelId="{C60EC711-F0A4-4E43-9F4D-80E7E8E64036}" type="parTrans" cxnId="{CF1E1270-0181-438F-9662-508B159D3229}">
      <dgm:prSet/>
      <dgm:spPr/>
      <dgm:t>
        <a:bodyPr/>
        <a:lstStyle/>
        <a:p>
          <a:endParaRPr lang="en-US"/>
        </a:p>
      </dgm:t>
    </dgm:pt>
    <dgm:pt modelId="{C40500B9-DA1E-4D65-B7A0-3760E7B9C6E1}" type="sibTrans" cxnId="{CF1E1270-0181-438F-9662-508B159D3229}">
      <dgm:prSet/>
      <dgm:spPr/>
      <dgm:t>
        <a:bodyPr/>
        <a:lstStyle/>
        <a:p>
          <a:endParaRPr lang="en-US"/>
        </a:p>
      </dgm:t>
    </dgm:pt>
    <dgm:pt modelId="{98826B1E-ED27-42F0-A3DC-EB050EEAA2D9}">
      <dgm:prSet phldrT="[Text]" custT="1"/>
      <dgm:spPr/>
      <dgm:t>
        <a:bodyPr/>
        <a:lstStyle/>
        <a:p>
          <a:r>
            <a:rPr lang="en-US" sz="1200" dirty="0"/>
            <a:t>Special Population Shelter: Renewal Center</a:t>
          </a:r>
        </a:p>
      </dgm:t>
    </dgm:pt>
    <dgm:pt modelId="{49279580-37D6-49EA-94AC-04A0D4FB6C00}" type="parTrans" cxnId="{6942720A-71DD-4B26-9736-AB9BDD493AC7}">
      <dgm:prSet/>
      <dgm:spPr/>
      <dgm:t>
        <a:bodyPr/>
        <a:lstStyle/>
        <a:p>
          <a:endParaRPr lang="en-US"/>
        </a:p>
      </dgm:t>
    </dgm:pt>
    <dgm:pt modelId="{807F01B4-052B-4DFF-9A28-F1D6B0103D0E}" type="sibTrans" cxnId="{6942720A-71DD-4B26-9736-AB9BDD493AC7}">
      <dgm:prSet/>
      <dgm:spPr/>
      <dgm:t>
        <a:bodyPr/>
        <a:lstStyle/>
        <a:p>
          <a:endParaRPr lang="en-US"/>
        </a:p>
      </dgm:t>
    </dgm:pt>
    <dgm:pt modelId="{579852D6-3C89-4D51-A5E6-AE31B515C452}">
      <dgm:prSet phldrT="[Text]" custT="1"/>
      <dgm:spPr/>
      <dgm:t>
        <a:bodyPr/>
        <a:lstStyle/>
        <a:p>
          <a:r>
            <a:rPr lang="en-US" sz="1200" dirty="0"/>
            <a:t>Low Barrier Shelter:  Torres Shelter &amp; Safe Space Winter Shelter</a:t>
          </a:r>
        </a:p>
      </dgm:t>
    </dgm:pt>
    <dgm:pt modelId="{DDC3CEE1-D96E-4C94-81D1-67F47F43BA36}" type="parTrans" cxnId="{B07AA862-992B-4FEE-A685-D0708F88B659}">
      <dgm:prSet/>
      <dgm:spPr/>
      <dgm:t>
        <a:bodyPr/>
        <a:lstStyle/>
        <a:p>
          <a:endParaRPr lang="en-US"/>
        </a:p>
      </dgm:t>
    </dgm:pt>
    <dgm:pt modelId="{396D0B7C-30BC-4DA5-AAEC-418B55902AA0}" type="sibTrans" cxnId="{B07AA862-992B-4FEE-A685-D0708F88B659}">
      <dgm:prSet/>
      <dgm:spPr/>
      <dgm:t>
        <a:bodyPr/>
        <a:lstStyle/>
        <a:p>
          <a:endParaRPr lang="en-US"/>
        </a:p>
      </dgm:t>
    </dgm:pt>
    <dgm:pt modelId="{D0732F44-4358-40D6-8714-B4B2514A4A61}">
      <dgm:prSet phldrT="[Text]" custT="1"/>
      <dgm:spPr>
        <a:solidFill>
          <a:schemeClr val="accent6">
            <a:lumMod val="60000"/>
            <a:lumOff val="40000"/>
          </a:schemeClr>
        </a:solidFill>
      </dgm:spPr>
      <dgm:t>
        <a:bodyPr/>
        <a:lstStyle/>
        <a:p>
          <a:r>
            <a:rPr lang="en-US" sz="1400" dirty="0"/>
            <a:t>Renewal Center:: Single Point of Entry; Resource Center; Day Center; meals; vocational</a:t>
          </a:r>
        </a:p>
      </dgm:t>
    </dgm:pt>
    <dgm:pt modelId="{E51CD071-AF52-4D33-92D9-9653AABC3F20}" type="parTrans" cxnId="{F4F127CE-F86D-4024-9AC3-36C39B3AD429}">
      <dgm:prSet/>
      <dgm:spPr/>
      <dgm:t>
        <a:bodyPr/>
        <a:lstStyle/>
        <a:p>
          <a:endParaRPr lang="en-US"/>
        </a:p>
      </dgm:t>
    </dgm:pt>
    <dgm:pt modelId="{1150C097-F860-45AE-BC9F-BD45F27EF69F}" type="sibTrans" cxnId="{F4F127CE-F86D-4024-9AC3-36C39B3AD429}">
      <dgm:prSet/>
      <dgm:spPr/>
      <dgm:t>
        <a:bodyPr/>
        <a:lstStyle/>
        <a:p>
          <a:endParaRPr lang="en-US"/>
        </a:p>
      </dgm:t>
    </dgm:pt>
    <dgm:pt modelId="{BDE4F183-813D-4747-BC28-4017B9C84402}">
      <dgm:prSet phldrT="[Text]"/>
      <dgm:spPr>
        <a:solidFill>
          <a:schemeClr val="accent2">
            <a:lumMod val="60000"/>
            <a:lumOff val="40000"/>
          </a:schemeClr>
        </a:solidFill>
      </dgm:spPr>
      <dgm:t>
        <a:bodyPr/>
        <a:lstStyle/>
        <a:p>
          <a:r>
            <a:rPr lang="en-US" dirty="0"/>
            <a:t>Permanent Supportive Housing: Jamboree, CHIP, NVCSS, BCBH, </a:t>
          </a:r>
          <a:r>
            <a:rPr lang="en-US" dirty="0" err="1"/>
            <a:t>Caminar</a:t>
          </a:r>
          <a:r>
            <a:rPr lang="en-US" dirty="0"/>
            <a:t>, CHAT</a:t>
          </a:r>
        </a:p>
      </dgm:t>
    </dgm:pt>
    <dgm:pt modelId="{73B8C37B-45AA-4C5E-B56F-B8BB6BAAB238}" type="parTrans" cxnId="{392B41ED-D666-4E4A-A0FC-CB78AA3D6746}">
      <dgm:prSet/>
      <dgm:spPr/>
      <dgm:t>
        <a:bodyPr/>
        <a:lstStyle/>
        <a:p>
          <a:endParaRPr lang="en-US"/>
        </a:p>
      </dgm:t>
    </dgm:pt>
    <dgm:pt modelId="{5DA63A77-75BB-4773-B56C-3F0B0265CAAF}" type="sibTrans" cxnId="{392B41ED-D666-4E4A-A0FC-CB78AA3D6746}">
      <dgm:prSet/>
      <dgm:spPr/>
      <dgm:t>
        <a:bodyPr/>
        <a:lstStyle/>
        <a:p>
          <a:endParaRPr lang="en-US"/>
        </a:p>
      </dgm:t>
    </dgm:pt>
    <dgm:pt modelId="{20E77DEA-B69E-40F0-A9D9-A9376CE175FD}" type="pres">
      <dgm:prSet presAssocID="{84BE4F66-AC15-43BF-8F28-098D27BAE3AD}" presName="CompostProcess" presStyleCnt="0">
        <dgm:presLayoutVars>
          <dgm:dir/>
          <dgm:resizeHandles val="exact"/>
        </dgm:presLayoutVars>
      </dgm:prSet>
      <dgm:spPr/>
    </dgm:pt>
    <dgm:pt modelId="{FE67AEE5-9F4B-40F1-AF93-8FB61C1D027D}" type="pres">
      <dgm:prSet presAssocID="{84BE4F66-AC15-43BF-8F28-098D27BAE3AD}" presName="arrow" presStyleLbl="bgShp" presStyleIdx="0" presStyleCnt="1" custScaleX="117647" custScaleY="95148" custLinFactNeighborX="0" custLinFactNeighborY="-44194"/>
      <dgm:spPr/>
    </dgm:pt>
    <dgm:pt modelId="{983E0A5F-4C66-4093-9451-027E69067C2D}" type="pres">
      <dgm:prSet presAssocID="{84BE4F66-AC15-43BF-8F28-098D27BAE3AD}" presName="linearProcess" presStyleCnt="0"/>
      <dgm:spPr/>
    </dgm:pt>
    <dgm:pt modelId="{91A20735-901B-4817-A094-0CF285128D26}" type="pres">
      <dgm:prSet presAssocID="{75AB4D2A-BA6B-4C73-A1CC-D13CCC8974BA}" presName="textNode" presStyleLbl="node1" presStyleIdx="0" presStyleCnt="7" custScaleX="195276" custScaleY="60740" custLinFactX="36387" custLinFactNeighborX="100000" custLinFactNeighborY="-22987">
        <dgm:presLayoutVars>
          <dgm:bulletEnabled val="1"/>
        </dgm:presLayoutVars>
      </dgm:prSet>
      <dgm:spPr/>
    </dgm:pt>
    <dgm:pt modelId="{1FCA64D9-A2AF-4C3E-A177-217F620B937C}" type="pres">
      <dgm:prSet presAssocID="{42A56B52-C88B-461B-99E8-2933B1C09725}" presName="sibTrans" presStyleCnt="0"/>
      <dgm:spPr/>
    </dgm:pt>
    <dgm:pt modelId="{524DA3D0-3FA7-4C66-9BBF-0AC5FB80B583}" type="pres">
      <dgm:prSet presAssocID="{D841F3F3-8BDB-49B2-AF05-8EE12F23E6F3}" presName="textNode" presStyleLbl="node1" presStyleIdx="1" presStyleCnt="7" custScaleX="136737" custScaleY="82712" custLinFactX="265265" custLinFactNeighborX="300000" custLinFactNeighborY="-84124">
        <dgm:presLayoutVars>
          <dgm:bulletEnabled val="1"/>
        </dgm:presLayoutVars>
      </dgm:prSet>
      <dgm:spPr/>
    </dgm:pt>
    <dgm:pt modelId="{13DB47CE-5AAF-4C41-B00F-5BBDAF798532}" type="pres">
      <dgm:prSet presAssocID="{C40500B9-DA1E-4D65-B7A0-3760E7B9C6E1}" presName="sibTrans" presStyleCnt="0"/>
      <dgm:spPr/>
    </dgm:pt>
    <dgm:pt modelId="{3555E7EE-70D8-49E4-B265-34FF36B0A57F}" type="pres">
      <dgm:prSet presAssocID="{98826B1E-ED27-42F0-A3DC-EB050EEAA2D9}" presName="textNode" presStyleLbl="node1" presStyleIdx="2" presStyleCnt="7" custScaleX="155352" custScaleY="59597" custLinFactX="123216" custLinFactNeighborX="200000" custLinFactNeighborY="-8627">
        <dgm:presLayoutVars>
          <dgm:bulletEnabled val="1"/>
        </dgm:presLayoutVars>
      </dgm:prSet>
      <dgm:spPr/>
    </dgm:pt>
    <dgm:pt modelId="{2560F77E-12EC-4E47-86FB-41F7505440EC}" type="pres">
      <dgm:prSet presAssocID="{807F01B4-052B-4DFF-9A28-F1D6B0103D0E}" presName="sibTrans" presStyleCnt="0"/>
      <dgm:spPr/>
    </dgm:pt>
    <dgm:pt modelId="{6F29EA73-A65B-426A-BE5A-A0AD4FC75904}" type="pres">
      <dgm:prSet presAssocID="{579852D6-3C89-4D51-A5E6-AE31B515C452}" presName="textNode" presStyleLbl="node1" presStyleIdx="3" presStyleCnt="7" custScaleX="150776" custScaleY="60428" custLinFactX="-19848" custLinFactNeighborX="-100000" custLinFactNeighborY="58866">
        <dgm:presLayoutVars>
          <dgm:bulletEnabled val="1"/>
        </dgm:presLayoutVars>
      </dgm:prSet>
      <dgm:spPr/>
    </dgm:pt>
    <dgm:pt modelId="{62AC8ACA-B8A3-4465-B984-CC5CFD1F036D}" type="pres">
      <dgm:prSet presAssocID="{396D0B7C-30BC-4DA5-AAEC-418B55902AA0}" presName="sibTrans" presStyleCnt="0"/>
      <dgm:spPr/>
    </dgm:pt>
    <dgm:pt modelId="{820A33C7-F89D-4F14-A3F8-C866DDEAA4BC}" type="pres">
      <dgm:prSet presAssocID="{396BED80-5420-4386-961D-8F9274A6588B}" presName="textNode" presStyleLbl="node1" presStyleIdx="4" presStyleCnt="7" custScaleX="175479" custScaleY="173933" custLinFactX="24566" custLinFactNeighborX="100000" custLinFactNeighborY="-16847">
        <dgm:presLayoutVars>
          <dgm:bulletEnabled val="1"/>
        </dgm:presLayoutVars>
      </dgm:prSet>
      <dgm:spPr/>
    </dgm:pt>
    <dgm:pt modelId="{DC0EDE42-48E8-4B71-9059-F66D8EC4A45A}" type="pres">
      <dgm:prSet presAssocID="{6A3699F8-DBB1-4F58-AED8-ABE65A623F0D}" presName="sibTrans" presStyleCnt="0"/>
      <dgm:spPr/>
    </dgm:pt>
    <dgm:pt modelId="{7282597E-7231-48C4-82F3-6232253320FE}" type="pres">
      <dgm:prSet presAssocID="{D0732F44-4358-40D6-8714-B4B2514A4A61}" presName="textNode" presStyleLbl="node1" presStyleIdx="5" presStyleCnt="7" custScaleX="130310" custScaleY="158146" custLinFactX="-489334" custLinFactNeighborX="-500000" custLinFactNeighborY="-11118">
        <dgm:presLayoutVars>
          <dgm:bulletEnabled val="1"/>
        </dgm:presLayoutVars>
      </dgm:prSet>
      <dgm:spPr/>
    </dgm:pt>
    <dgm:pt modelId="{A128E474-5D01-4454-94BF-F05C15DBCC6B}" type="pres">
      <dgm:prSet presAssocID="{1150C097-F860-45AE-BC9F-BD45F27EF69F}" presName="sibTrans" presStyleCnt="0"/>
      <dgm:spPr/>
    </dgm:pt>
    <dgm:pt modelId="{F7BC0754-1C1E-44A1-A3E5-E10F7D5A8E03}" type="pres">
      <dgm:prSet presAssocID="{BDE4F183-813D-4747-BC28-4017B9C84402}" presName="textNode" presStyleLbl="node1" presStyleIdx="6" presStyleCnt="7" custScaleX="152630" custScaleY="111832" custLinFactX="-42231" custLinFactNeighborX="-100000" custLinFactNeighborY="-16186">
        <dgm:presLayoutVars>
          <dgm:bulletEnabled val="1"/>
        </dgm:presLayoutVars>
      </dgm:prSet>
      <dgm:spPr/>
    </dgm:pt>
  </dgm:ptLst>
  <dgm:cxnLst>
    <dgm:cxn modelId="{6942720A-71DD-4B26-9736-AB9BDD493AC7}" srcId="{84BE4F66-AC15-43BF-8F28-098D27BAE3AD}" destId="{98826B1E-ED27-42F0-A3DC-EB050EEAA2D9}" srcOrd="2" destOrd="0" parTransId="{49279580-37D6-49EA-94AC-04A0D4FB6C00}" sibTransId="{807F01B4-052B-4DFF-9A28-F1D6B0103D0E}"/>
    <dgm:cxn modelId="{B463260F-CAB1-4D5C-839F-AFC7BD415A49}" type="presOf" srcId="{D0732F44-4358-40D6-8714-B4B2514A4A61}" destId="{7282597E-7231-48C4-82F3-6232253320FE}" srcOrd="0" destOrd="0" presId="urn:microsoft.com/office/officeart/2005/8/layout/hProcess9"/>
    <dgm:cxn modelId="{D64A0C16-89AB-4374-BA7C-217CA51260D7}" srcId="{84BE4F66-AC15-43BF-8F28-098D27BAE3AD}" destId="{396BED80-5420-4386-961D-8F9274A6588B}" srcOrd="4" destOrd="0" parTransId="{472DE0B1-D2F3-4761-88E1-A6C1BBF89C52}" sibTransId="{6A3699F8-DBB1-4F58-AED8-ABE65A623F0D}"/>
    <dgm:cxn modelId="{04E70630-4BA2-4C30-806F-43F189E7E918}" type="presOf" srcId="{98826B1E-ED27-42F0-A3DC-EB050EEAA2D9}" destId="{3555E7EE-70D8-49E4-B265-34FF36B0A57F}" srcOrd="0" destOrd="0" presId="urn:microsoft.com/office/officeart/2005/8/layout/hProcess9"/>
    <dgm:cxn modelId="{B07AA862-992B-4FEE-A685-D0708F88B659}" srcId="{84BE4F66-AC15-43BF-8F28-098D27BAE3AD}" destId="{579852D6-3C89-4D51-A5E6-AE31B515C452}" srcOrd="3" destOrd="0" parTransId="{DDC3CEE1-D96E-4C94-81D1-67F47F43BA36}" sibTransId="{396D0B7C-30BC-4DA5-AAEC-418B55902AA0}"/>
    <dgm:cxn modelId="{4848DF62-1C99-E549-B569-AF5CD4B8A84E}" type="presOf" srcId="{396BED80-5420-4386-961D-8F9274A6588B}" destId="{820A33C7-F89D-4F14-A3F8-C866DDEAA4BC}" srcOrd="0" destOrd="0" presId="urn:microsoft.com/office/officeart/2005/8/layout/hProcess9"/>
    <dgm:cxn modelId="{967B126A-4753-4B4D-9654-9E34B9FC1BE1}" type="presOf" srcId="{75AB4D2A-BA6B-4C73-A1CC-D13CCC8974BA}" destId="{91A20735-901B-4817-A094-0CF285128D26}" srcOrd="0" destOrd="0" presId="urn:microsoft.com/office/officeart/2005/8/layout/hProcess9"/>
    <dgm:cxn modelId="{CF1E1270-0181-438F-9662-508B159D3229}" srcId="{84BE4F66-AC15-43BF-8F28-098D27BAE3AD}" destId="{D841F3F3-8BDB-49B2-AF05-8EE12F23E6F3}" srcOrd="1" destOrd="0" parTransId="{C60EC711-F0A4-4E43-9F4D-80E7E8E64036}" sibTransId="{C40500B9-DA1E-4D65-B7A0-3760E7B9C6E1}"/>
    <dgm:cxn modelId="{CE058088-17F3-4A42-B5F4-7BE7772893EF}" type="presOf" srcId="{579852D6-3C89-4D51-A5E6-AE31B515C452}" destId="{6F29EA73-A65B-426A-BE5A-A0AD4FC75904}" srcOrd="0" destOrd="0" presId="urn:microsoft.com/office/officeart/2005/8/layout/hProcess9"/>
    <dgm:cxn modelId="{C266A4A7-A792-4ACA-B62A-599A08A0AE90}" type="presOf" srcId="{D841F3F3-8BDB-49B2-AF05-8EE12F23E6F3}" destId="{524DA3D0-3FA7-4C66-9BBF-0AC5FB80B583}" srcOrd="0" destOrd="0" presId="urn:microsoft.com/office/officeart/2005/8/layout/hProcess9"/>
    <dgm:cxn modelId="{F4F127CE-F86D-4024-9AC3-36C39B3AD429}" srcId="{84BE4F66-AC15-43BF-8F28-098D27BAE3AD}" destId="{D0732F44-4358-40D6-8714-B4B2514A4A61}" srcOrd="5" destOrd="0" parTransId="{E51CD071-AF52-4D33-92D9-9653AABC3F20}" sibTransId="{1150C097-F860-45AE-BC9F-BD45F27EF69F}"/>
    <dgm:cxn modelId="{66212EE8-0CFA-49FD-B54A-2DA50798DD27}" srcId="{84BE4F66-AC15-43BF-8F28-098D27BAE3AD}" destId="{75AB4D2A-BA6B-4C73-A1CC-D13CCC8974BA}" srcOrd="0" destOrd="0" parTransId="{04228240-59A7-43C6-A2CF-2C8075476964}" sibTransId="{42A56B52-C88B-461B-99E8-2933B1C09725}"/>
    <dgm:cxn modelId="{EFE474EA-8BB4-EB4A-8232-A9DD4448361F}" type="presOf" srcId="{84BE4F66-AC15-43BF-8F28-098D27BAE3AD}" destId="{20E77DEA-B69E-40F0-A9D9-A9376CE175FD}" srcOrd="0" destOrd="0" presId="urn:microsoft.com/office/officeart/2005/8/layout/hProcess9"/>
    <dgm:cxn modelId="{392B41ED-D666-4E4A-A0FC-CB78AA3D6746}" srcId="{84BE4F66-AC15-43BF-8F28-098D27BAE3AD}" destId="{BDE4F183-813D-4747-BC28-4017B9C84402}" srcOrd="6" destOrd="0" parTransId="{73B8C37B-45AA-4C5E-B56F-B8BB6BAAB238}" sibTransId="{5DA63A77-75BB-4773-B56C-3F0B0265CAAF}"/>
    <dgm:cxn modelId="{E00297EE-8B13-48B4-B0B5-3123576F8DE3}" type="presOf" srcId="{BDE4F183-813D-4747-BC28-4017B9C84402}" destId="{F7BC0754-1C1E-44A1-A3E5-E10F7D5A8E03}" srcOrd="0" destOrd="0" presId="urn:microsoft.com/office/officeart/2005/8/layout/hProcess9"/>
    <dgm:cxn modelId="{4F364840-DD78-EE40-9277-255BD9CE2369}" type="presParOf" srcId="{20E77DEA-B69E-40F0-A9D9-A9376CE175FD}" destId="{FE67AEE5-9F4B-40F1-AF93-8FB61C1D027D}" srcOrd="0" destOrd="0" presId="urn:microsoft.com/office/officeart/2005/8/layout/hProcess9"/>
    <dgm:cxn modelId="{5FC717CD-5B43-A146-8494-BD5FF6BE8437}" type="presParOf" srcId="{20E77DEA-B69E-40F0-A9D9-A9376CE175FD}" destId="{983E0A5F-4C66-4093-9451-027E69067C2D}" srcOrd="1" destOrd="0" presId="urn:microsoft.com/office/officeart/2005/8/layout/hProcess9"/>
    <dgm:cxn modelId="{43147AD9-4555-F44A-B397-8CD61A8601E9}" type="presParOf" srcId="{983E0A5F-4C66-4093-9451-027E69067C2D}" destId="{91A20735-901B-4817-A094-0CF285128D26}" srcOrd="0" destOrd="0" presId="urn:microsoft.com/office/officeart/2005/8/layout/hProcess9"/>
    <dgm:cxn modelId="{B5C1D4EC-C8EB-9843-9320-DBF612C8E842}" type="presParOf" srcId="{983E0A5F-4C66-4093-9451-027E69067C2D}" destId="{1FCA64D9-A2AF-4C3E-A177-217F620B937C}" srcOrd="1" destOrd="0" presId="urn:microsoft.com/office/officeart/2005/8/layout/hProcess9"/>
    <dgm:cxn modelId="{A9B2525C-8090-4A73-8139-AAA103CBE531}" type="presParOf" srcId="{983E0A5F-4C66-4093-9451-027E69067C2D}" destId="{524DA3D0-3FA7-4C66-9BBF-0AC5FB80B583}" srcOrd="2" destOrd="0" presId="urn:microsoft.com/office/officeart/2005/8/layout/hProcess9"/>
    <dgm:cxn modelId="{FF3AD796-8FD2-40DF-A97A-C335F8F01883}" type="presParOf" srcId="{983E0A5F-4C66-4093-9451-027E69067C2D}" destId="{13DB47CE-5AAF-4C41-B00F-5BBDAF798532}" srcOrd="3" destOrd="0" presId="urn:microsoft.com/office/officeart/2005/8/layout/hProcess9"/>
    <dgm:cxn modelId="{047A04F7-DDCA-4715-9EA7-774795BB87A8}" type="presParOf" srcId="{983E0A5F-4C66-4093-9451-027E69067C2D}" destId="{3555E7EE-70D8-49E4-B265-34FF36B0A57F}" srcOrd="4" destOrd="0" presId="urn:microsoft.com/office/officeart/2005/8/layout/hProcess9"/>
    <dgm:cxn modelId="{E2FFCB54-33C8-4F06-B69E-FE773CBBFB6C}" type="presParOf" srcId="{983E0A5F-4C66-4093-9451-027E69067C2D}" destId="{2560F77E-12EC-4E47-86FB-41F7505440EC}" srcOrd="5" destOrd="0" presId="urn:microsoft.com/office/officeart/2005/8/layout/hProcess9"/>
    <dgm:cxn modelId="{C4864B0E-4B67-4D8A-90C8-B70505941584}" type="presParOf" srcId="{983E0A5F-4C66-4093-9451-027E69067C2D}" destId="{6F29EA73-A65B-426A-BE5A-A0AD4FC75904}" srcOrd="6" destOrd="0" presId="urn:microsoft.com/office/officeart/2005/8/layout/hProcess9"/>
    <dgm:cxn modelId="{B75D107A-033B-4051-972D-CA79953D0B74}" type="presParOf" srcId="{983E0A5F-4C66-4093-9451-027E69067C2D}" destId="{62AC8ACA-B8A3-4465-B984-CC5CFD1F036D}" srcOrd="7" destOrd="0" presId="urn:microsoft.com/office/officeart/2005/8/layout/hProcess9"/>
    <dgm:cxn modelId="{72E7DE0D-6E3C-9B4A-A1D5-B90C72CC2F70}" type="presParOf" srcId="{983E0A5F-4C66-4093-9451-027E69067C2D}" destId="{820A33C7-F89D-4F14-A3F8-C866DDEAA4BC}" srcOrd="8" destOrd="0" presId="urn:microsoft.com/office/officeart/2005/8/layout/hProcess9"/>
    <dgm:cxn modelId="{5EB6B086-04A2-1640-98CC-41BB49587E4D}" type="presParOf" srcId="{983E0A5F-4C66-4093-9451-027E69067C2D}" destId="{DC0EDE42-48E8-4B71-9059-F66D8EC4A45A}" srcOrd="9" destOrd="0" presId="urn:microsoft.com/office/officeart/2005/8/layout/hProcess9"/>
    <dgm:cxn modelId="{A7CCECFB-8466-492D-B9ED-D6481863B16B}" type="presParOf" srcId="{983E0A5F-4C66-4093-9451-027E69067C2D}" destId="{7282597E-7231-48C4-82F3-6232253320FE}" srcOrd="10" destOrd="0" presId="urn:microsoft.com/office/officeart/2005/8/layout/hProcess9"/>
    <dgm:cxn modelId="{0B710066-F152-4EB6-BAD3-939F8021A373}" type="presParOf" srcId="{983E0A5F-4C66-4093-9451-027E69067C2D}" destId="{A128E474-5D01-4454-94BF-F05C15DBCC6B}" srcOrd="11" destOrd="0" presId="urn:microsoft.com/office/officeart/2005/8/layout/hProcess9"/>
    <dgm:cxn modelId="{1262468C-EA65-4B3F-AF1A-116E2AC99C83}" type="presParOf" srcId="{983E0A5F-4C66-4093-9451-027E69067C2D}" destId="{F7BC0754-1C1E-44A1-A3E5-E10F7D5A8E03}"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92B4805-1975-459D-959F-A3A37C24BC98}"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US"/>
        </a:p>
      </dgm:t>
    </dgm:pt>
    <dgm:pt modelId="{C8226103-DEA3-451B-AE27-17D66A9184D0}">
      <dgm:prSet custT="1"/>
      <dgm:spPr/>
      <dgm:t>
        <a:bodyPr/>
        <a:lstStyle/>
        <a:p>
          <a:pPr rtl="0"/>
          <a:r>
            <a:rPr lang="en-US" sz="1600" dirty="0">
              <a:latin typeface="+mn-lt"/>
            </a:rPr>
            <a:t>Pets, partners and possessions</a:t>
          </a:r>
        </a:p>
      </dgm:t>
    </dgm:pt>
    <dgm:pt modelId="{C5C4E2FC-AE42-43E9-B482-A8873E4C3CF8}" type="parTrans" cxnId="{BE6101BE-EDA2-41A0-8113-9613008D5180}">
      <dgm:prSet/>
      <dgm:spPr/>
      <dgm:t>
        <a:bodyPr/>
        <a:lstStyle/>
        <a:p>
          <a:endParaRPr lang="en-US"/>
        </a:p>
      </dgm:t>
    </dgm:pt>
    <dgm:pt modelId="{02067D7E-C842-4D1B-B4D4-C35832BB709A}" type="sibTrans" cxnId="{BE6101BE-EDA2-41A0-8113-9613008D5180}">
      <dgm:prSet/>
      <dgm:spPr/>
      <dgm:t>
        <a:bodyPr/>
        <a:lstStyle/>
        <a:p>
          <a:endParaRPr lang="en-US"/>
        </a:p>
      </dgm:t>
    </dgm:pt>
    <dgm:pt modelId="{CF3C7C48-CBA5-4C23-96C2-A58232963E45}">
      <dgm:prSet custT="1"/>
      <dgm:spPr/>
      <dgm:t>
        <a:bodyPr/>
        <a:lstStyle/>
        <a:p>
          <a:r>
            <a:rPr lang="en-US" sz="1600" dirty="0">
              <a:latin typeface="+mn-lt"/>
            </a:rPr>
            <a:t>Triage/Assessment</a:t>
          </a:r>
        </a:p>
      </dgm:t>
    </dgm:pt>
    <dgm:pt modelId="{9C7EA56B-403D-48B3-BDB2-5002609F2518}" type="parTrans" cxnId="{4A2B002A-BB40-4990-9350-C94F555F53D1}">
      <dgm:prSet/>
      <dgm:spPr/>
      <dgm:t>
        <a:bodyPr/>
        <a:lstStyle/>
        <a:p>
          <a:endParaRPr lang="en-US"/>
        </a:p>
      </dgm:t>
    </dgm:pt>
    <dgm:pt modelId="{9C395C27-7A8B-463F-AAB4-0CB808332FE4}" type="sibTrans" cxnId="{4A2B002A-BB40-4990-9350-C94F555F53D1}">
      <dgm:prSet/>
      <dgm:spPr/>
      <dgm:t>
        <a:bodyPr/>
        <a:lstStyle/>
        <a:p>
          <a:endParaRPr lang="en-US"/>
        </a:p>
      </dgm:t>
    </dgm:pt>
    <dgm:pt modelId="{347F8566-9952-4F9F-B344-165A2671A9D1}">
      <dgm:prSet custT="1"/>
      <dgm:spPr/>
      <dgm:t>
        <a:bodyPr/>
        <a:lstStyle/>
        <a:p>
          <a:r>
            <a:rPr lang="en-US" sz="1600" dirty="0">
              <a:latin typeface="+mn-lt"/>
            </a:rPr>
            <a:t>Connection to medical services </a:t>
          </a:r>
        </a:p>
      </dgm:t>
    </dgm:pt>
    <dgm:pt modelId="{987B9C44-AECB-4D0F-8E49-8ADF32B20429}" type="parTrans" cxnId="{51229CA0-1E00-4DC9-9DC8-31641C202E5E}">
      <dgm:prSet/>
      <dgm:spPr/>
      <dgm:t>
        <a:bodyPr/>
        <a:lstStyle/>
        <a:p>
          <a:endParaRPr lang="en-US"/>
        </a:p>
      </dgm:t>
    </dgm:pt>
    <dgm:pt modelId="{5494D842-34E3-42D2-9F8A-5EF11C8C372A}" type="sibTrans" cxnId="{51229CA0-1E00-4DC9-9DC8-31641C202E5E}">
      <dgm:prSet/>
      <dgm:spPr/>
      <dgm:t>
        <a:bodyPr/>
        <a:lstStyle/>
        <a:p>
          <a:endParaRPr lang="en-US"/>
        </a:p>
      </dgm:t>
    </dgm:pt>
    <dgm:pt modelId="{01BBDE14-9442-4D6C-9BFE-57801CA0285F}">
      <dgm:prSet custT="1"/>
      <dgm:spPr/>
      <dgm:t>
        <a:bodyPr/>
        <a:lstStyle/>
        <a:p>
          <a:r>
            <a:rPr lang="en-US" sz="1600" dirty="0">
              <a:latin typeface="+mn-lt"/>
            </a:rPr>
            <a:t>Co-location of benefits workers </a:t>
          </a:r>
        </a:p>
      </dgm:t>
    </dgm:pt>
    <dgm:pt modelId="{FF2E6E4A-CFF9-47DB-89E7-CEB762EDD245}" type="parTrans" cxnId="{0E51356C-9C3E-4FA3-A81A-BC22DF981822}">
      <dgm:prSet/>
      <dgm:spPr/>
      <dgm:t>
        <a:bodyPr/>
        <a:lstStyle/>
        <a:p>
          <a:endParaRPr lang="en-US"/>
        </a:p>
      </dgm:t>
    </dgm:pt>
    <dgm:pt modelId="{77ECAEA7-B14E-4D64-9884-20CFA6612897}" type="sibTrans" cxnId="{0E51356C-9C3E-4FA3-A81A-BC22DF981822}">
      <dgm:prSet/>
      <dgm:spPr/>
      <dgm:t>
        <a:bodyPr/>
        <a:lstStyle/>
        <a:p>
          <a:endParaRPr lang="en-US"/>
        </a:p>
      </dgm:t>
    </dgm:pt>
    <dgm:pt modelId="{7E16A16B-7986-4FCF-8D5F-C8F64A124C96}">
      <dgm:prSet custT="1"/>
      <dgm:spPr/>
      <dgm:t>
        <a:bodyPr/>
        <a:lstStyle/>
        <a:p>
          <a:pPr rtl="0"/>
          <a:r>
            <a:rPr lang="en-US" sz="1600" dirty="0">
              <a:latin typeface="+mn-lt"/>
            </a:rPr>
            <a:t>24/7 staffing</a:t>
          </a:r>
        </a:p>
      </dgm:t>
    </dgm:pt>
    <dgm:pt modelId="{A5E2B71C-8117-436A-B720-DE9A2E60FC19}" type="parTrans" cxnId="{D6793C1B-D228-415A-AAE0-1C9E90B8C62D}">
      <dgm:prSet/>
      <dgm:spPr/>
      <dgm:t>
        <a:bodyPr/>
        <a:lstStyle/>
        <a:p>
          <a:endParaRPr lang="en-US"/>
        </a:p>
      </dgm:t>
    </dgm:pt>
    <dgm:pt modelId="{E5C97674-C96B-4FAF-8DE3-8ACFA1292A75}" type="sibTrans" cxnId="{D6793C1B-D228-415A-AAE0-1C9E90B8C62D}">
      <dgm:prSet/>
      <dgm:spPr/>
      <dgm:t>
        <a:bodyPr/>
        <a:lstStyle/>
        <a:p>
          <a:endParaRPr lang="en-US"/>
        </a:p>
      </dgm:t>
    </dgm:pt>
    <dgm:pt modelId="{EB2B0AF0-CDD4-4D23-8BFB-C11D67708E90}">
      <dgm:prSet custT="1"/>
      <dgm:spPr/>
      <dgm:t>
        <a:bodyPr/>
        <a:lstStyle/>
        <a:p>
          <a:r>
            <a:rPr lang="en-US" sz="1600" dirty="0">
              <a:latin typeface="+mn-lt"/>
            </a:rPr>
            <a:t>Unsheltered </a:t>
          </a:r>
        </a:p>
      </dgm:t>
    </dgm:pt>
    <dgm:pt modelId="{A93F5328-A24C-440D-8CDF-E63236521F8D}" type="parTrans" cxnId="{2436E0B7-12A0-49B6-9CD9-ED859E54919F}">
      <dgm:prSet/>
      <dgm:spPr/>
      <dgm:t>
        <a:bodyPr/>
        <a:lstStyle/>
        <a:p>
          <a:endParaRPr lang="en-US"/>
        </a:p>
      </dgm:t>
    </dgm:pt>
    <dgm:pt modelId="{6D466310-C74B-4E03-9119-D1E6F09126B5}" type="sibTrans" cxnId="{2436E0B7-12A0-49B6-9CD9-ED859E54919F}">
      <dgm:prSet/>
      <dgm:spPr/>
      <dgm:t>
        <a:bodyPr/>
        <a:lstStyle/>
        <a:p>
          <a:endParaRPr lang="en-US"/>
        </a:p>
      </dgm:t>
    </dgm:pt>
    <dgm:pt modelId="{BBDD74BA-0EFB-4933-8A24-CB53D4B918C7}">
      <dgm:prSet custT="1"/>
      <dgm:spPr/>
      <dgm:t>
        <a:bodyPr/>
        <a:lstStyle/>
        <a:p>
          <a:pPr rtl="0"/>
          <a:r>
            <a:rPr lang="en-US" sz="1600" dirty="0">
              <a:latin typeface="+mn-lt"/>
            </a:rPr>
            <a:t>Appropriate staff to client ratio</a:t>
          </a:r>
        </a:p>
      </dgm:t>
    </dgm:pt>
    <dgm:pt modelId="{FD20AC4D-74D8-428E-A877-5576A52F41CE}" type="parTrans" cxnId="{C7BE9188-5701-4EB1-B846-971F67B912E3}">
      <dgm:prSet/>
      <dgm:spPr/>
      <dgm:t>
        <a:bodyPr/>
        <a:lstStyle/>
        <a:p>
          <a:endParaRPr lang="en-US"/>
        </a:p>
      </dgm:t>
    </dgm:pt>
    <dgm:pt modelId="{70AB3DD5-B3A4-4A2F-AE80-5B9CF26DC50A}" type="sibTrans" cxnId="{C7BE9188-5701-4EB1-B846-971F67B912E3}">
      <dgm:prSet/>
      <dgm:spPr/>
      <dgm:t>
        <a:bodyPr/>
        <a:lstStyle/>
        <a:p>
          <a:endParaRPr lang="en-US"/>
        </a:p>
      </dgm:t>
    </dgm:pt>
    <dgm:pt modelId="{9E26FE46-216A-4C14-8707-F8CEA995EB7C}">
      <dgm:prSet custT="1"/>
      <dgm:spPr/>
      <dgm:t>
        <a:bodyPr/>
        <a:lstStyle/>
        <a:p>
          <a:r>
            <a:rPr lang="en-US" sz="1600" dirty="0">
              <a:latin typeface="+mn-lt"/>
            </a:rPr>
            <a:t>Encampments</a:t>
          </a:r>
        </a:p>
      </dgm:t>
    </dgm:pt>
    <dgm:pt modelId="{ADDC28CF-9845-4EEA-B25E-BF69AB643F3F}" type="parTrans" cxnId="{70EC8687-D502-4EB2-998D-081B6AE43D15}">
      <dgm:prSet/>
      <dgm:spPr/>
      <dgm:t>
        <a:bodyPr/>
        <a:lstStyle/>
        <a:p>
          <a:endParaRPr lang="en-US"/>
        </a:p>
      </dgm:t>
    </dgm:pt>
    <dgm:pt modelId="{EB73BCEB-998A-4979-B9B8-01141B74C746}" type="sibTrans" cxnId="{70EC8687-D502-4EB2-998D-081B6AE43D15}">
      <dgm:prSet/>
      <dgm:spPr/>
      <dgm:t>
        <a:bodyPr/>
        <a:lstStyle/>
        <a:p>
          <a:endParaRPr lang="en-US"/>
        </a:p>
      </dgm:t>
    </dgm:pt>
    <dgm:pt modelId="{0E537D3C-2828-4C08-BAB6-1829F2E02A10}">
      <dgm:prSet custT="1"/>
      <dgm:spPr/>
      <dgm:t>
        <a:bodyPr/>
        <a:lstStyle/>
        <a:p>
          <a:r>
            <a:rPr lang="en-US" sz="1600" dirty="0">
              <a:latin typeface="+mn-lt"/>
            </a:rPr>
            <a:t>Long-term homeless </a:t>
          </a:r>
        </a:p>
      </dgm:t>
    </dgm:pt>
    <dgm:pt modelId="{91993F03-9419-4DB7-A42B-6A5BF8931FA2}" type="parTrans" cxnId="{260C444B-37D5-4F90-B587-22D5D3AECBBD}">
      <dgm:prSet/>
      <dgm:spPr/>
      <dgm:t>
        <a:bodyPr/>
        <a:lstStyle/>
        <a:p>
          <a:endParaRPr lang="en-US"/>
        </a:p>
      </dgm:t>
    </dgm:pt>
    <dgm:pt modelId="{C716D0C2-6781-4F06-8957-2689EDEC589B}" type="sibTrans" cxnId="{260C444B-37D5-4F90-B587-22D5D3AECBBD}">
      <dgm:prSet/>
      <dgm:spPr/>
      <dgm:t>
        <a:bodyPr/>
        <a:lstStyle/>
        <a:p>
          <a:endParaRPr lang="en-US"/>
        </a:p>
      </dgm:t>
    </dgm:pt>
    <dgm:pt modelId="{A1720816-D732-436B-9580-D28856A63007}">
      <dgm:prSet custT="1"/>
      <dgm:spPr/>
      <dgm:t>
        <a:bodyPr/>
        <a:lstStyle/>
        <a:p>
          <a:pPr rtl="0"/>
          <a:r>
            <a:rPr lang="en-US" sz="1600" dirty="0">
              <a:latin typeface="+mn-lt"/>
            </a:rPr>
            <a:t>Harm reduction approach </a:t>
          </a:r>
        </a:p>
      </dgm:t>
    </dgm:pt>
    <dgm:pt modelId="{6200025B-C98C-4FF0-8060-ACA090D78859}" type="parTrans" cxnId="{7EAE86A4-3440-4C68-8447-8ACC1609FA60}">
      <dgm:prSet/>
      <dgm:spPr/>
      <dgm:t>
        <a:bodyPr/>
        <a:lstStyle/>
        <a:p>
          <a:endParaRPr lang="en-US"/>
        </a:p>
      </dgm:t>
    </dgm:pt>
    <dgm:pt modelId="{5A4DC183-2FD5-4BD6-B1D2-C0EC1FF50F57}" type="sibTrans" cxnId="{7EAE86A4-3440-4C68-8447-8ACC1609FA60}">
      <dgm:prSet/>
      <dgm:spPr/>
      <dgm:t>
        <a:bodyPr/>
        <a:lstStyle/>
        <a:p>
          <a:endParaRPr lang="en-US"/>
        </a:p>
      </dgm:t>
    </dgm:pt>
    <dgm:pt modelId="{D2A53827-358A-4E13-9A2E-D0AF412F8516}">
      <dgm:prSet custT="1"/>
      <dgm:spPr/>
      <dgm:t>
        <a:bodyPr/>
        <a:lstStyle/>
        <a:p>
          <a:pPr rtl="0"/>
          <a:r>
            <a:rPr lang="en-US" sz="1600" dirty="0">
              <a:latin typeface="+mn-lt"/>
            </a:rPr>
            <a:t>Meals and other amentias</a:t>
          </a:r>
        </a:p>
      </dgm:t>
    </dgm:pt>
    <dgm:pt modelId="{7E33AF54-3B16-45F7-A635-82D1783E5DC3}" type="parTrans" cxnId="{5906F46A-B023-4F11-B167-7EFD51A3DA4F}">
      <dgm:prSet/>
      <dgm:spPr/>
      <dgm:t>
        <a:bodyPr/>
        <a:lstStyle/>
        <a:p>
          <a:endParaRPr lang="en-US"/>
        </a:p>
      </dgm:t>
    </dgm:pt>
    <dgm:pt modelId="{820B9167-D2D1-42C3-B095-26A5EFC755F2}" type="sibTrans" cxnId="{5906F46A-B023-4F11-B167-7EFD51A3DA4F}">
      <dgm:prSet/>
      <dgm:spPr/>
      <dgm:t>
        <a:bodyPr/>
        <a:lstStyle/>
        <a:p>
          <a:endParaRPr lang="en-US"/>
        </a:p>
      </dgm:t>
    </dgm:pt>
    <dgm:pt modelId="{A657FA2D-7B65-44E3-978F-859013C1DE71}">
      <dgm:prSet custT="1"/>
      <dgm:spPr/>
      <dgm:t>
        <a:bodyPr/>
        <a:lstStyle/>
        <a:p>
          <a:r>
            <a:rPr lang="en-US" sz="1600" dirty="0">
              <a:latin typeface="+mn-lt"/>
            </a:rPr>
            <a:t>Staff training</a:t>
          </a:r>
        </a:p>
      </dgm:t>
    </dgm:pt>
    <dgm:pt modelId="{CB7C56F6-F7E1-4F5A-95E2-9A564A210DAE}" type="parTrans" cxnId="{2993AFB1-70D4-41FE-A401-A324266984F3}">
      <dgm:prSet/>
      <dgm:spPr/>
      <dgm:t>
        <a:bodyPr/>
        <a:lstStyle/>
        <a:p>
          <a:endParaRPr lang="en-US"/>
        </a:p>
      </dgm:t>
    </dgm:pt>
    <dgm:pt modelId="{C5574DA3-CE53-469C-B71D-E6CDA220E9BF}" type="sibTrans" cxnId="{2993AFB1-70D4-41FE-A401-A324266984F3}">
      <dgm:prSet/>
      <dgm:spPr/>
      <dgm:t>
        <a:bodyPr/>
        <a:lstStyle/>
        <a:p>
          <a:endParaRPr lang="en-US"/>
        </a:p>
      </dgm:t>
    </dgm:pt>
    <dgm:pt modelId="{516FFE17-CBE6-471D-A335-AE955AC961C6}">
      <dgm:prSet custT="1"/>
      <dgm:spPr/>
      <dgm:t>
        <a:bodyPr/>
        <a:lstStyle/>
        <a:p>
          <a:pPr rtl="0"/>
          <a:r>
            <a:rPr lang="en-US" sz="1600" b="1" dirty="0">
              <a:latin typeface="+mn-lt"/>
            </a:rPr>
            <a:t>Staffing </a:t>
          </a:r>
        </a:p>
      </dgm:t>
    </dgm:pt>
    <dgm:pt modelId="{1E36C3A2-28A6-42C8-B66F-F70D0E2BC14E}" type="sibTrans" cxnId="{86F9CDF2-D8F9-4620-9CA2-786FF9FB2A95}">
      <dgm:prSet/>
      <dgm:spPr/>
      <dgm:t>
        <a:bodyPr/>
        <a:lstStyle/>
        <a:p>
          <a:endParaRPr lang="en-US"/>
        </a:p>
      </dgm:t>
    </dgm:pt>
    <dgm:pt modelId="{6C6756CB-0CB7-4575-826F-F46DAAE1EC82}" type="parTrans" cxnId="{86F9CDF2-D8F9-4620-9CA2-786FF9FB2A95}">
      <dgm:prSet/>
      <dgm:spPr/>
      <dgm:t>
        <a:bodyPr/>
        <a:lstStyle/>
        <a:p>
          <a:endParaRPr lang="en-US"/>
        </a:p>
      </dgm:t>
    </dgm:pt>
    <dgm:pt modelId="{18F8099B-7288-4441-AF81-AA537A30F2D6}">
      <dgm:prSet custT="1"/>
      <dgm:spPr/>
      <dgm:t>
        <a:bodyPr/>
        <a:lstStyle/>
        <a:p>
          <a:pPr rtl="0"/>
          <a:r>
            <a:rPr lang="en-US" sz="1600" b="1" dirty="0">
              <a:latin typeface="+mn-lt"/>
            </a:rPr>
            <a:t>Service Rich Environment </a:t>
          </a:r>
        </a:p>
      </dgm:t>
    </dgm:pt>
    <dgm:pt modelId="{97492944-087F-46C9-B4D7-BB7D2C313C69}" type="sibTrans" cxnId="{E01AA811-FAEE-4E54-B330-4736C60C3033}">
      <dgm:prSet/>
      <dgm:spPr/>
      <dgm:t>
        <a:bodyPr/>
        <a:lstStyle/>
        <a:p>
          <a:endParaRPr lang="en-US"/>
        </a:p>
      </dgm:t>
    </dgm:pt>
    <dgm:pt modelId="{5CCAEBAB-A485-4A63-B65D-FBCB4D654DB2}" type="parTrans" cxnId="{E01AA811-FAEE-4E54-B330-4736C60C3033}">
      <dgm:prSet/>
      <dgm:spPr/>
      <dgm:t>
        <a:bodyPr/>
        <a:lstStyle/>
        <a:p>
          <a:endParaRPr lang="en-US"/>
        </a:p>
      </dgm:t>
    </dgm:pt>
    <dgm:pt modelId="{7212160F-4ACA-42A6-AB9D-1A32B725A48B}">
      <dgm:prSet custT="1"/>
      <dgm:spPr/>
      <dgm:t>
        <a:bodyPr/>
        <a:lstStyle/>
        <a:p>
          <a:r>
            <a:rPr lang="en-US" sz="1600" b="1" dirty="0">
              <a:latin typeface="+mn-lt"/>
            </a:rPr>
            <a:t>Welcoming </a:t>
          </a:r>
        </a:p>
      </dgm:t>
    </dgm:pt>
    <dgm:pt modelId="{A87B576B-FA9D-4F91-9748-E676CC6C46B1}" type="sibTrans" cxnId="{D03F36E5-836C-4031-96C1-1349FA6AC7C7}">
      <dgm:prSet/>
      <dgm:spPr/>
      <dgm:t>
        <a:bodyPr/>
        <a:lstStyle/>
        <a:p>
          <a:endParaRPr lang="en-US"/>
        </a:p>
      </dgm:t>
    </dgm:pt>
    <dgm:pt modelId="{45754CA6-8542-4798-B61E-2EC30865B867}" type="parTrans" cxnId="{D03F36E5-836C-4031-96C1-1349FA6AC7C7}">
      <dgm:prSet/>
      <dgm:spPr/>
      <dgm:t>
        <a:bodyPr/>
        <a:lstStyle/>
        <a:p>
          <a:endParaRPr lang="en-US"/>
        </a:p>
      </dgm:t>
    </dgm:pt>
    <dgm:pt modelId="{EA367DB8-7C6F-44DF-A97A-0A791F5945AA}">
      <dgm:prSet phldrT="[Text]" custT="1"/>
      <dgm:spPr/>
      <dgm:t>
        <a:bodyPr/>
        <a:lstStyle/>
        <a:p>
          <a:pPr algn="ctr" rtl="0">
            <a:lnSpc>
              <a:spcPct val="90000"/>
            </a:lnSpc>
            <a:spcAft>
              <a:spcPct val="35000"/>
            </a:spcAft>
          </a:pPr>
          <a:r>
            <a:rPr lang="en-US" sz="1600" b="1" dirty="0">
              <a:latin typeface="+mn-lt"/>
            </a:rPr>
            <a:t>Target Population</a:t>
          </a:r>
        </a:p>
      </dgm:t>
    </dgm:pt>
    <dgm:pt modelId="{CC2E94D3-87E4-4FF3-80BA-064D80D7A621}" type="sibTrans" cxnId="{A273E3CF-16B6-455B-93EE-122C54556AC0}">
      <dgm:prSet/>
      <dgm:spPr/>
      <dgm:t>
        <a:bodyPr/>
        <a:lstStyle/>
        <a:p>
          <a:endParaRPr lang="en-US"/>
        </a:p>
      </dgm:t>
    </dgm:pt>
    <dgm:pt modelId="{F63EFF93-2482-4D9E-A497-44DA21C7B1A2}" type="parTrans" cxnId="{A273E3CF-16B6-455B-93EE-122C54556AC0}">
      <dgm:prSet/>
      <dgm:spPr/>
      <dgm:t>
        <a:bodyPr/>
        <a:lstStyle/>
        <a:p>
          <a:endParaRPr lang="en-US"/>
        </a:p>
      </dgm:t>
    </dgm:pt>
    <dgm:pt modelId="{C6A716E1-F1E1-4B09-962E-48B8F69F6ABB}" type="pres">
      <dgm:prSet presAssocID="{B92B4805-1975-459D-959F-A3A37C24BC98}" presName="theList" presStyleCnt="0">
        <dgm:presLayoutVars>
          <dgm:dir/>
          <dgm:animLvl val="lvl"/>
          <dgm:resizeHandles val="exact"/>
        </dgm:presLayoutVars>
      </dgm:prSet>
      <dgm:spPr/>
    </dgm:pt>
    <dgm:pt modelId="{E5C82626-A0EB-444B-B908-0454B9DCDBD0}" type="pres">
      <dgm:prSet presAssocID="{EA367DB8-7C6F-44DF-A97A-0A791F5945AA}" presName="compNode" presStyleCnt="0"/>
      <dgm:spPr/>
    </dgm:pt>
    <dgm:pt modelId="{08834BC5-31B0-4833-ADB7-90F51BD439A2}" type="pres">
      <dgm:prSet presAssocID="{EA367DB8-7C6F-44DF-A97A-0A791F5945AA}" presName="aNode" presStyleLbl="bgShp" presStyleIdx="0" presStyleCnt="4"/>
      <dgm:spPr/>
    </dgm:pt>
    <dgm:pt modelId="{8A3441B8-3E78-4FC7-9534-217F77402523}" type="pres">
      <dgm:prSet presAssocID="{EA367DB8-7C6F-44DF-A97A-0A791F5945AA}" presName="textNode" presStyleLbl="bgShp" presStyleIdx="0" presStyleCnt="4"/>
      <dgm:spPr/>
    </dgm:pt>
    <dgm:pt modelId="{086E5937-C830-4428-BEA0-ED16E87BE5C3}" type="pres">
      <dgm:prSet presAssocID="{EA367DB8-7C6F-44DF-A97A-0A791F5945AA}" presName="compChildNode" presStyleCnt="0"/>
      <dgm:spPr/>
    </dgm:pt>
    <dgm:pt modelId="{EE6FF24F-9418-4D68-9CDA-C923A718DF9B}" type="pres">
      <dgm:prSet presAssocID="{EA367DB8-7C6F-44DF-A97A-0A791F5945AA}" presName="theInnerList" presStyleCnt="0"/>
      <dgm:spPr/>
    </dgm:pt>
    <dgm:pt modelId="{A0A1EBCB-6BC8-4D8C-9874-85658E7C919D}" type="pres">
      <dgm:prSet presAssocID="{EB2B0AF0-CDD4-4D23-8BFB-C11D67708E90}" presName="childNode" presStyleLbl="node1" presStyleIdx="0" presStyleCnt="12">
        <dgm:presLayoutVars>
          <dgm:bulletEnabled val="1"/>
        </dgm:presLayoutVars>
      </dgm:prSet>
      <dgm:spPr/>
    </dgm:pt>
    <dgm:pt modelId="{20F105A2-CB4E-449D-8DE7-891E07A74C0F}" type="pres">
      <dgm:prSet presAssocID="{EB2B0AF0-CDD4-4D23-8BFB-C11D67708E90}" presName="aSpace2" presStyleCnt="0"/>
      <dgm:spPr/>
    </dgm:pt>
    <dgm:pt modelId="{F1B4838D-280D-4DC3-8743-781C96E405B5}" type="pres">
      <dgm:prSet presAssocID="{9E26FE46-216A-4C14-8707-F8CEA995EB7C}" presName="childNode" presStyleLbl="node1" presStyleIdx="1" presStyleCnt="12">
        <dgm:presLayoutVars>
          <dgm:bulletEnabled val="1"/>
        </dgm:presLayoutVars>
      </dgm:prSet>
      <dgm:spPr/>
    </dgm:pt>
    <dgm:pt modelId="{FB2B49EC-A708-408F-94F5-3D8D38924C3B}" type="pres">
      <dgm:prSet presAssocID="{9E26FE46-216A-4C14-8707-F8CEA995EB7C}" presName="aSpace2" presStyleCnt="0"/>
      <dgm:spPr/>
    </dgm:pt>
    <dgm:pt modelId="{9541C6F7-82A1-4C3C-969B-63B00B41C6A2}" type="pres">
      <dgm:prSet presAssocID="{0E537D3C-2828-4C08-BAB6-1829F2E02A10}" presName="childNode" presStyleLbl="node1" presStyleIdx="2" presStyleCnt="12">
        <dgm:presLayoutVars>
          <dgm:bulletEnabled val="1"/>
        </dgm:presLayoutVars>
      </dgm:prSet>
      <dgm:spPr/>
    </dgm:pt>
    <dgm:pt modelId="{4F210003-FADE-4C18-B4CC-089940DB86C3}" type="pres">
      <dgm:prSet presAssocID="{EA367DB8-7C6F-44DF-A97A-0A791F5945AA}" presName="aSpace" presStyleCnt="0"/>
      <dgm:spPr/>
    </dgm:pt>
    <dgm:pt modelId="{2F979A05-8909-41F4-99A2-CE809DDFF884}" type="pres">
      <dgm:prSet presAssocID="{7212160F-4ACA-42A6-AB9D-1A32B725A48B}" presName="compNode" presStyleCnt="0"/>
      <dgm:spPr/>
    </dgm:pt>
    <dgm:pt modelId="{9613E744-9A17-4877-B22C-D1ADF9562980}" type="pres">
      <dgm:prSet presAssocID="{7212160F-4ACA-42A6-AB9D-1A32B725A48B}" presName="aNode" presStyleLbl="bgShp" presStyleIdx="1" presStyleCnt="4"/>
      <dgm:spPr/>
    </dgm:pt>
    <dgm:pt modelId="{0D5C098E-7B39-4C37-8799-F9B17B4A60C6}" type="pres">
      <dgm:prSet presAssocID="{7212160F-4ACA-42A6-AB9D-1A32B725A48B}" presName="textNode" presStyleLbl="bgShp" presStyleIdx="1" presStyleCnt="4"/>
      <dgm:spPr/>
    </dgm:pt>
    <dgm:pt modelId="{B3A7D506-C574-4A99-AE03-EAA1FCE4F6EB}" type="pres">
      <dgm:prSet presAssocID="{7212160F-4ACA-42A6-AB9D-1A32B725A48B}" presName="compChildNode" presStyleCnt="0"/>
      <dgm:spPr/>
    </dgm:pt>
    <dgm:pt modelId="{F1547049-33B9-4CF7-AD2C-D88A5E29257B}" type="pres">
      <dgm:prSet presAssocID="{7212160F-4ACA-42A6-AB9D-1A32B725A48B}" presName="theInnerList" presStyleCnt="0"/>
      <dgm:spPr/>
    </dgm:pt>
    <dgm:pt modelId="{27E1BE45-94A7-4F56-AEC2-BFD55C42EDFD}" type="pres">
      <dgm:prSet presAssocID="{C8226103-DEA3-451B-AE27-17D66A9184D0}" presName="childNode" presStyleLbl="node1" presStyleIdx="3" presStyleCnt="12">
        <dgm:presLayoutVars>
          <dgm:bulletEnabled val="1"/>
        </dgm:presLayoutVars>
      </dgm:prSet>
      <dgm:spPr/>
    </dgm:pt>
    <dgm:pt modelId="{EEFDCB43-8C36-48FA-B95F-9EE774489369}" type="pres">
      <dgm:prSet presAssocID="{C8226103-DEA3-451B-AE27-17D66A9184D0}" presName="aSpace2" presStyleCnt="0"/>
      <dgm:spPr/>
    </dgm:pt>
    <dgm:pt modelId="{7D29DF5C-2344-48D0-A2BF-456DC6A82384}" type="pres">
      <dgm:prSet presAssocID="{A1720816-D732-436B-9580-D28856A63007}" presName="childNode" presStyleLbl="node1" presStyleIdx="4" presStyleCnt="12">
        <dgm:presLayoutVars>
          <dgm:bulletEnabled val="1"/>
        </dgm:presLayoutVars>
      </dgm:prSet>
      <dgm:spPr/>
    </dgm:pt>
    <dgm:pt modelId="{559BD8B9-F8D0-41AA-AC8D-38E3A6204C8B}" type="pres">
      <dgm:prSet presAssocID="{A1720816-D732-436B-9580-D28856A63007}" presName="aSpace2" presStyleCnt="0"/>
      <dgm:spPr/>
    </dgm:pt>
    <dgm:pt modelId="{6DE3CDEA-9C9F-4090-AAE0-4FA8FF65FCB4}" type="pres">
      <dgm:prSet presAssocID="{D2A53827-358A-4E13-9A2E-D0AF412F8516}" presName="childNode" presStyleLbl="node1" presStyleIdx="5" presStyleCnt="12">
        <dgm:presLayoutVars>
          <dgm:bulletEnabled val="1"/>
        </dgm:presLayoutVars>
      </dgm:prSet>
      <dgm:spPr/>
    </dgm:pt>
    <dgm:pt modelId="{2D4A6F0F-562A-4CD3-A309-6CF689479239}" type="pres">
      <dgm:prSet presAssocID="{7212160F-4ACA-42A6-AB9D-1A32B725A48B}" presName="aSpace" presStyleCnt="0"/>
      <dgm:spPr/>
    </dgm:pt>
    <dgm:pt modelId="{F25380DF-D77E-4B1C-A350-BC4B44F012E0}" type="pres">
      <dgm:prSet presAssocID="{18F8099B-7288-4441-AF81-AA537A30F2D6}" presName="compNode" presStyleCnt="0"/>
      <dgm:spPr/>
    </dgm:pt>
    <dgm:pt modelId="{79D09212-7A85-4D54-9594-50A9DD2F1760}" type="pres">
      <dgm:prSet presAssocID="{18F8099B-7288-4441-AF81-AA537A30F2D6}" presName="aNode" presStyleLbl="bgShp" presStyleIdx="2" presStyleCnt="4"/>
      <dgm:spPr/>
    </dgm:pt>
    <dgm:pt modelId="{875F401A-53B5-4A71-ABA2-06EACD876D4B}" type="pres">
      <dgm:prSet presAssocID="{18F8099B-7288-4441-AF81-AA537A30F2D6}" presName="textNode" presStyleLbl="bgShp" presStyleIdx="2" presStyleCnt="4"/>
      <dgm:spPr/>
    </dgm:pt>
    <dgm:pt modelId="{297F0E31-DB05-4EAA-A098-E773A8B4D2BA}" type="pres">
      <dgm:prSet presAssocID="{18F8099B-7288-4441-AF81-AA537A30F2D6}" presName="compChildNode" presStyleCnt="0"/>
      <dgm:spPr/>
    </dgm:pt>
    <dgm:pt modelId="{99482E24-BF72-4D9B-A271-A518BA17F147}" type="pres">
      <dgm:prSet presAssocID="{18F8099B-7288-4441-AF81-AA537A30F2D6}" presName="theInnerList" presStyleCnt="0"/>
      <dgm:spPr/>
    </dgm:pt>
    <dgm:pt modelId="{041C359B-6986-4F5C-AD96-19368409F022}" type="pres">
      <dgm:prSet presAssocID="{CF3C7C48-CBA5-4C23-96C2-A58232963E45}" presName="childNode" presStyleLbl="node1" presStyleIdx="6" presStyleCnt="12">
        <dgm:presLayoutVars>
          <dgm:bulletEnabled val="1"/>
        </dgm:presLayoutVars>
      </dgm:prSet>
      <dgm:spPr/>
    </dgm:pt>
    <dgm:pt modelId="{4EB22003-09CD-4A61-865A-363EA9DDD5A9}" type="pres">
      <dgm:prSet presAssocID="{CF3C7C48-CBA5-4C23-96C2-A58232963E45}" presName="aSpace2" presStyleCnt="0"/>
      <dgm:spPr/>
    </dgm:pt>
    <dgm:pt modelId="{08A9872A-BF09-4D68-A049-EC79F5AC9A9B}" type="pres">
      <dgm:prSet presAssocID="{347F8566-9952-4F9F-B344-165A2671A9D1}" presName="childNode" presStyleLbl="node1" presStyleIdx="7" presStyleCnt="12">
        <dgm:presLayoutVars>
          <dgm:bulletEnabled val="1"/>
        </dgm:presLayoutVars>
      </dgm:prSet>
      <dgm:spPr/>
    </dgm:pt>
    <dgm:pt modelId="{C761511E-2A14-408E-B736-F0B56F9CB1F4}" type="pres">
      <dgm:prSet presAssocID="{347F8566-9952-4F9F-B344-165A2671A9D1}" presName="aSpace2" presStyleCnt="0"/>
      <dgm:spPr/>
    </dgm:pt>
    <dgm:pt modelId="{F96CC02C-91E6-4AA4-B0E3-5149FF8E2F07}" type="pres">
      <dgm:prSet presAssocID="{01BBDE14-9442-4D6C-9BFE-57801CA0285F}" presName="childNode" presStyleLbl="node1" presStyleIdx="8" presStyleCnt="12">
        <dgm:presLayoutVars>
          <dgm:bulletEnabled val="1"/>
        </dgm:presLayoutVars>
      </dgm:prSet>
      <dgm:spPr/>
    </dgm:pt>
    <dgm:pt modelId="{62BD93E0-DD8F-4BAC-9862-736AA9B1BBB7}" type="pres">
      <dgm:prSet presAssocID="{18F8099B-7288-4441-AF81-AA537A30F2D6}" presName="aSpace" presStyleCnt="0"/>
      <dgm:spPr/>
    </dgm:pt>
    <dgm:pt modelId="{B085E743-1EFC-41BC-AC01-A3EC0AF6A2C2}" type="pres">
      <dgm:prSet presAssocID="{516FFE17-CBE6-471D-A335-AE955AC961C6}" presName="compNode" presStyleCnt="0"/>
      <dgm:spPr/>
    </dgm:pt>
    <dgm:pt modelId="{EAA9BB42-8EB2-44FA-842D-1FA6AEF08DB4}" type="pres">
      <dgm:prSet presAssocID="{516FFE17-CBE6-471D-A335-AE955AC961C6}" presName="aNode" presStyleLbl="bgShp" presStyleIdx="3" presStyleCnt="4"/>
      <dgm:spPr/>
    </dgm:pt>
    <dgm:pt modelId="{219BE88A-3175-4C18-931D-8CE35BEB7163}" type="pres">
      <dgm:prSet presAssocID="{516FFE17-CBE6-471D-A335-AE955AC961C6}" presName="textNode" presStyleLbl="bgShp" presStyleIdx="3" presStyleCnt="4"/>
      <dgm:spPr/>
    </dgm:pt>
    <dgm:pt modelId="{751B83E6-D625-4DF6-B7D2-F7B6C7EFF378}" type="pres">
      <dgm:prSet presAssocID="{516FFE17-CBE6-471D-A335-AE955AC961C6}" presName="compChildNode" presStyleCnt="0"/>
      <dgm:spPr/>
    </dgm:pt>
    <dgm:pt modelId="{9ACABE3D-5668-4330-B14B-899EF3FBD9BA}" type="pres">
      <dgm:prSet presAssocID="{516FFE17-CBE6-471D-A335-AE955AC961C6}" presName="theInnerList" presStyleCnt="0"/>
      <dgm:spPr/>
    </dgm:pt>
    <dgm:pt modelId="{39F71E12-FA5C-4144-94BB-BF8D302705BC}" type="pres">
      <dgm:prSet presAssocID="{7E16A16B-7986-4FCF-8D5F-C8F64A124C96}" presName="childNode" presStyleLbl="node1" presStyleIdx="9" presStyleCnt="12">
        <dgm:presLayoutVars>
          <dgm:bulletEnabled val="1"/>
        </dgm:presLayoutVars>
      </dgm:prSet>
      <dgm:spPr/>
    </dgm:pt>
    <dgm:pt modelId="{5A4FFCD9-4E66-4A0E-8873-ED61B86E9AC3}" type="pres">
      <dgm:prSet presAssocID="{7E16A16B-7986-4FCF-8D5F-C8F64A124C96}" presName="aSpace2" presStyleCnt="0"/>
      <dgm:spPr/>
    </dgm:pt>
    <dgm:pt modelId="{C050C79C-8DF7-41B5-98DB-E16273DB5208}" type="pres">
      <dgm:prSet presAssocID="{A657FA2D-7B65-44E3-978F-859013C1DE71}" presName="childNode" presStyleLbl="node1" presStyleIdx="10" presStyleCnt="12">
        <dgm:presLayoutVars>
          <dgm:bulletEnabled val="1"/>
        </dgm:presLayoutVars>
      </dgm:prSet>
      <dgm:spPr/>
    </dgm:pt>
    <dgm:pt modelId="{934E4A10-8B2F-42C4-AE47-F3282DB75D07}" type="pres">
      <dgm:prSet presAssocID="{A657FA2D-7B65-44E3-978F-859013C1DE71}" presName="aSpace2" presStyleCnt="0"/>
      <dgm:spPr/>
    </dgm:pt>
    <dgm:pt modelId="{1EC28988-9017-499B-800D-405ECEA8CD5B}" type="pres">
      <dgm:prSet presAssocID="{BBDD74BA-0EFB-4933-8A24-CB53D4B918C7}" presName="childNode" presStyleLbl="node1" presStyleIdx="11" presStyleCnt="12">
        <dgm:presLayoutVars>
          <dgm:bulletEnabled val="1"/>
        </dgm:presLayoutVars>
      </dgm:prSet>
      <dgm:spPr/>
    </dgm:pt>
  </dgm:ptLst>
  <dgm:cxnLst>
    <dgm:cxn modelId="{1A8A760A-CCF4-4CF0-B7A4-6F3ADC560792}" type="presOf" srcId="{347F8566-9952-4F9F-B344-165A2671A9D1}" destId="{08A9872A-BF09-4D68-A049-EC79F5AC9A9B}" srcOrd="0" destOrd="0" presId="urn:microsoft.com/office/officeart/2005/8/layout/lProcess2"/>
    <dgm:cxn modelId="{E01AA811-FAEE-4E54-B330-4736C60C3033}" srcId="{B92B4805-1975-459D-959F-A3A37C24BC98}" destId="{18F8099B-7288-4441-AF81-AA537A30F2D6}" srcOrd="2" destOrd="0" parTransId="{5CCAEBAB-A485-4A63-B65D-FBCB4D654DB2}" sibTransId="{97492944-087F-46C9-B4D7-BB7D2C313C69}"/>
    <dgm:cxn modelId="{D6793C1B-D228-415A-AAE0-1C9E90B8C62D}" srcId="{516FFE17-CBE6-471D-A335-AE955AC961C6}" destId="{7E16A16B-7986-4FCF-8D5F-C8F64A124C96}" srcOrd="0" destOrd="0" parTransId="{A5E2B71C-8117-436A-B720-DE9A2E60FC19}" sibTransId="{E5C97674-C96B-4FAF-8DE3-8ACFA1292A75}"/>
    <dgm:cxn modelId="{4A2B002A-BB40-4990-9350-C94F555F53D1}" srcId="{18F8099B-7288-4441-AF81-AA537A30F2D6}" destId="{CF3C7C48-CBA5-4C23-96C2-A58232963E45}" srcOrd="0" destOrd="0" parTransId="{9C7EA56B-403D-48B3-BDB2-5002609F2518}" sibTransId="{9C395C27-7A8B-463F-AAB4-0CB808332FE4}"/>
    <dgm:cxn modelId="{72693237-06F8-4F8D-A17D-284794D408BF}" type="presOf" srcId="{9E26FE46-216A-4C14-8707-F8CEA995EB7C}" destId="{F1B4838D-280D-4DC3-8743-781C96E405B5}" srcOrd="0" destOrd="0" presId="urn:microsoft.com/office/officeart/2005/8/layout/lProcess2"/>
    <dgm:cxn modelId="{5BE1FC5B-22A1-4F6D-97A3-28EC6C6FDFF7}" type="presOf" srcId="{C8226103-DEA3-451B-AE27-17D66A9184D0}" destId="{27E1BE45-94A7-4F56-AEC2-BFD55C42EDFD}" srcOrd="0" destOrd="0" presId="urn:microsoft.com/office/officeart/2005/8/layout/lProcess2"/>
    <dgm:cxn modelId="{35223664-F428-407F-8EC2-ACEBB4F83EEA}" type="presOf" srcId="{7212160F-4ACA-42A6-AB9D-1A32B725A48B}" destId="{9613E744-9A17-4877-B22C-D1ADF9562980}" srcOrd="0" destOrd="0" presId="urn:microsoft.com/office/officeart/2005/8/layout/lProcess2"/>
    <dgm:cxn modelId="{5906F46A-B023-4F11-B167-7EFD51A3DA4F}" srcId="{7212160F-4ACA-42A6-AB9D-1A32B725A48B}" destId="{D2A53827-358A-4E13-9A2E-D0AF412F8516}" srcOrd="2" destOrd="0" parTransId="{7E33AF54-3B16-45F7-A635-82D1783E5DC3}" sibTransId="{820B9167-D2D1-42C3-B095-26A5EFC755F2}"/>
    <dgm:cxn modelId="{260C444B-37D5-4F90-B587-22D5D3AECBBD}" srcId="{EA367DB8-7C6F-44DF-A97A-0A791F5945AA}" destId="{0E537D3C-2828-4C08-BAB6-1829F2E02A10}" srcOrd="2" destOrd="0" parTransId="{91993F03-9419-4DB7-A42B-6A5BF8931FA2}" sibTransId="{C716D0C2-6781-4F06-8957-2689EDEC589B}"/>
    <dgm:cxn modelId="{0E51356C-9C3E-4FA3-A81A-BC22DF981822}" srcId="{18F8099B-7288-4441-AF81-AA537A30F2D6}" destId="{01BBDE14-9442-4D6C-9BFE-57801CA0285F}" srcOrd="2" destOrd="0" parTransId="{FF2E6E4A-CFF9-47DB-89E7-CEB762EDD245}" sibTransId="{77ECAEA7-B14E-4D64-9884-20CFA6612897}"/>
    <dgm:cxn modelId="{2221CD4D-011E-40E4-BDE2-25935889F0D5}" type="presOf" srcId="{01BBDE14-9442-4D6C-9BFE-57801CA0285F}" destId="{F96CC02C-91E6-4AA4-B0E3-5149FF8E2F07}" srcOrd="0" destOrd="0" presId="urn:microsoft.com/office/officeart/2005/8/layout/lProcess2"/>
    <dgm:cxn modelId="{FFE7654E-8D9E-47F6-8790-33CC61D917BC}" type="presOf" srcId="{A657FA2D-7B65-44E3-978F-859013C1DE71}" destId="{C050C79C-8DF7-41B5-98DB-E16273DB5208}" srcOrd="0" destOrd="0" presId="urn:microsoft.com/office/officeart/2005/8/layout/lProcess2"/>
    <dgm:cxn modelId="{99A72455-5272-43C8-946F-05CD84FA4587}" type="presOf" srcId="{A1720816-D732-436B-9580-D28856A63007}" destId="{7D29DF5C-2344-48D0-A2BF-456DC6A82384}" srcOrd="0" destOrd="0" presId="urn:microsoft.com/office/officeart/2005/8/layout/lProcess2"/>
    <dgm:cxn modelId="{A6EAE757-DA36-4490-B6E8-D487988CCC01}" type="presOf" srcId="{B92B4805-1975-459D-959F-A3A37C24BC98}" destId="{C6A716E1-F1E1-4B09-962E-48B8F69F6ABB}" srcOrd="0" destOrd="0" presId="urn:microsoft.com/office/officeart/2005/8/layout/lProcess2"/>
    <dgm:cxn modelId="{70EC8687-D502-4EB2-998D-081B6AE43D15}" srcId="{EA367DB8-7C6F-44DF-A97A-0A791F5945AA}" destId="{9E26FE46-216A-4C14-8707-F8CEA995EB7C}" srcOrd="1" destOrd="0" parTransId="{ADDC28CF-9845-4EEA-B25E-BF69AB643F3F}" sibTransId="{EB73BCEB-998A-4979-B9B8-01141B74C746}"/>
    <dgm:cxn modelId="{C7BE9188-5701-4EB1-B846-971F67B912E3}" srcId="{516FFE17-CBE6-471D-A335-AE955AC961C6}" destId="{BBDD74BA-0EFB-4933-8A24-CB53D4B918C7}" srcOrd="2" destOrd="0" parTransId="{FD20AC4D-74D8-428E-A877-5576A52F41CE}" sibTransId="{70AB3DD5-B3A4-4A2F-AE80-5B9CF26DC50A}"/>
    <dgm:cxn modelId="{44C1CF94-10A7-41A8-82AC-FCB7B8DCC589}" type="presOf" srcId="{7212160F-4ACA-42A6-AB9D-1A32B725A48B}" destId="{0D5C098E-7B39-4C37-8799-F9B17B4A60C6}" srcOrd="1" destOrd="0" presId="urn:microsoft.com/office/officeart/2005/8/layout/lProcess2"/>
    <dgm:cxn modelId="{5F3A969F-6E44-4753-8806-3EB1A5878A26}" type="presOf" srcId="{EA367DB8-7C6F-44DF-A97A-0A791F5945AA}" destId="{8A3441B8-3E78-4FC7-9534-217F77402523}" srcOrd="1" destOrd="0" presId="urn:microsoft.com/office/officeart/2005/8/layout/lProcess2"/>
    <dgm:cxn modelId="{51229CA0-1E00-4DC9-9DC8-31641C202E5E}" srcId="{18F8099B-7288-4441-AF81-AA537A30F2D6}" destId="{347F8566-9952-4F9F-B344-165A2671A9D1}" srcOrd="1" destOrd="0" parTransId="{987B9C44-AECB-4D0F-8E49-8ADF32B20429}" sibTransId="{5494D842-34E3-42D2-9F8A-5EF11C8C372A}"/>
    <dgm:cxn modelId="{404DBFA2-9C1F-41B3-A738-1D16241D13BD}" type="presOf" srcId="{18F8099B-7288-4441-AF81-AA537A30F2D6}" destId="{875F401A-53B5-4A71-ABA2-06EACD876D4B}" srcOrd="1" destOrd="0" presId="urn:microsoft.com/office/officeart/2005/8/layout/lProcess2"/>
    <dgm:cxn modelId="{DB6705A3-6152-424D-9033-D6D5D843A36C}" type="presOf" srcId="{0E537D3C-2828-4C08-BAB6-1829F2E02A10}" destId="{9541C6F7-82A1-4C3C-969B-63B00B41C6A2}" srcOrd="0" destOrd="0" presId="urn:microsoft.com/office/officeart/2005/8/layout/lProcess2"/>
    <dgm:cxn modelId="{7EAE86A4-3440-4C68-8447-8ACC1609FA60}" srcId="{7212160F-4ACA-42A6-AB9D-1A32B725A48B}" destId="{A1720816-D732-436B-9580-D28856A63007}" srcOrd="1" destOrd="0" parTransId="{6200025B-C98C-4FF0-8060-ACA090D78859}" sibTransId="{5A4DC183-2FD5-4BD6-B1D2-C0EC1FF50F57}"/>
    <dgm:cxn modelId="{6AD5A6A4-C8C5-48F9-A9D1-45A6F6D324CC}" type="presOf" srcId="{EB2B0AF0-CDD4-4D23-8BFB-C11D67708E90}" destId="{A0A1EBCB-6BC8-4D8C-9874-85658E7C919D}" srcOrd="0" destOrd="0" presId="urn:microsoft.com/office/officeart/2005/8/layout/lProcess2"/>
    <dgm:cxn modelId="{D1C1B2A8-D69C-4444-A747-62958EA9CEAC}" type="presOf" srcId="{18F8099B-7288-4441-AF81-AA537A30F2D6}" destId="{79D09212-7A85-4D54-9594-50A9DD2F1760}" srcOrd="0" destOrd="0" presId="urn:microsoft.com/office/officeart/2005/8/layout/lProcess2"/>
    <dgm:cxn modelId="{2993AFB1-70D4-41FE-A401-A324266984F3}" srcId="{516FFE17-CBE6-471D-A335-AE955AC961C6}" destId="{A657FA2D-7B65-44E3-978F-859013C1DE71}" srcOrd="1" destOrd="0" parTransId="{CB7C56F6-F7E1-4F5A-95E2-9A564A210DAE}" sibTransId="{C5574DA3-CE53-469C-B71D-E6CDA220E9BF}"/>
    <dgm:cxn modelId="{2436E0B7-12A0-49B6-9CD9-ED859E54919F}" srcId="{EA367DB8-7C6F-44DF-A97A-0A791F5945AA}" destId="{EB2B0AF0-CDD4-4D23-8BFB-C11D67708E90}" srcOrd="0" destOrd="0" parTransId="{A93F5328-A24C-440D-8CDF-E63236521F8D}" sibTransId="{6D466310-C74B-4E03-9119-D1E6F09126B5}"/>
    <dgm:cxn modelId="{BE6101BE-EDA2-41A0-8113-9613008D5180}" srcId="{7212160F-4ACA-42A6-AB9D-1A32B725A48B}" destId="{C8226103-DEA3-451B-AE27-17D66A9184D0}" srcOrd="0" destOrd="0" parTransId="{C5C4E2FC-AE42-43E9-B482-A8873E4C3CF8}" sibTransId="{02067D7E-C842-4D1B-B4D4-C35832BB709A}"/>
    <dgm:cxn modelId="{274548C6-6FF8-4F3A-A8C9-0AE80EA909A4}" type="presOf" srcId="{EA367DB8-7C6F-44DF-A97A-0A791F5945AA}" destId="{08834BC5-31B0-4833-ADB7-90F51BD439A2}" srcOrd="0" destOrd="0" presId="urn:microsoft.com/office/officeart/2005/8/layout/lProcess2"/>
    <dgm:cxn modelId="{A273E3CF-16B6-455B-93EE-122C54556AC0}" srcId="{B92B4805-1975-459D-959F-A3A37C24BC98}" destId="{EA367DB8-7C6F-44DF-A97A-0A791F5945AA}" srcOrd="0" destOrd="0" parTransId="{F63EFF93-2482-4D9E-A497-44DA21C7B1A2}" sibTransId="{CC2E94D3-87E4-4FF3-80BA-064D80D7A621}"/>
    <dgm:cxn modelId="{79732DD1-8393-45AE-A810-B21A42514C56}" type="presOf" srcId="{516FFE17-CBE6-471D-A335-AE955AC961C6}" destId="{EAA9BB42-8EB2-44FA-842D-1FA6AEF08DB4}" srcOrd="0" destOrd="0" presId="urn:microsoft.com/office/officeart/2005/8/layout/lProcess2"/>
    <dgm:cxn modelId="{34106FDA-2662-4981-88E3-F9074481F0AB}" type="presOf" srcId="{D2A53827-358A-4E13-9A2E-D0AF412F8516}" destId="{6DE3CDEA-9C9F-4090-AAE0-4FA8FF65FCB4}" srcOrd="0" destOrd="0" presId="urn:microsoft.com/office/officeart/2005/8/layout/lProcess2"/>
    <dgm:cxn modelId="{81555FDC-63EA-498E-802A-EF114AD0D0A3}" type="presOf" srcId="{516FFE17-CBE6-471D-A335-AE955AC961C6}" destId="{219BE88A-3175-4C18-931D-8CE35BEB7163}" srcOrd="1" destOrd="0" presId="urn:microsoft.com/office/officeart/2005/8/layout/lProcess2"/>
    <dgm:cxn modelId="{D03F36E5-836C-4031-96C1-1349FA6AC7C7}" srcId="{B92B4805-1975-459D-959F-A3A37C24BC98}" destId="{7212160F-4ACA-42A6-AB9D-1A32B725A48B}" srcOrd="1" destOrd="0" parTransId="{45754CA6-8542-4798-B61E-2EC30865B867}" sibTransId="{A87B576B-FA9D-4F91-9748-E676CC6C46B1}"/>
    <dgm:cxn modelId="{1A5262E9-4EE1-4925-AEAE-D47C3C49C627}" type="presOf" srcId="{BBDD74BA-0EFB-4933-8A24-CB53D4B918C7}" destId="{1EC28988-9017-499B-800D-405ECEA8CD5B}" srcOrd="0" destOrd="0" presId="urn:microsoft.com/office/officeart/2005/8/layout/lProcess2"/>
    <dgm:cxn modelId="{ED4D36F0-1D95-47EC-A92F-63D35519ED19}" type="presOf" srcId="{7E16A16B-7986-4FCF-8D5F-C8F64A124C96}" destId="{39F71E12-FA5C-4144-94BB-BF8D302705BC}" srcOrd="0" destOrd="0" presId="urn:microsoft.com/office/officeart/2005/8/layout/lProcess2"/>
    <dgm:cxn modelId="{86F9CDF2-D8F9-4620-9CA2-786FF9FB2A95}" srcId="{B92B4805-1975-459D-959F-A3A37C24BC98}" destId="{516FFE17-CBE6-471D-A335-AE955AC961C6}" srcOrd="3" destOrd="0" parTransId="{6C6756CB-0CB7-4575-826F-F46DAAE1EC82}" sibTransId="{1E36C3A2-28A6-42C8-B66F-F70D0E2BC14E}"/>
    <dgm:cxn modelId="{7D8CDDF4-3441-4A85-A1A0-884A91FC8ABD}" type="presOf" srcId="{CF3C7C48-CBA5-4C23-96C2-A58232963E45}" destId="{041C359B-6986-4F5C-AD96-19368409F022}" srcOrd="0" destOrd="0" presId="urn:microsoft.com/office/officeart/2005/8/layout/lProcess2"/>
    <dgm:cxn modelId="{BE1A8CEB-7924-4C61-8ACC-91AD63273065}" type="presParOf" srcId="{C6A716E1-F1E1-4B09-962E-48B8F69F6ABB}" destId="{E5C82626-A0EB-444B-B908-0454B9DCDBD0}" srcOrd="0" destOrd="0" presId="urn:microsoft.com/office/officeart/2005/8/layout/lProcess2"/>
    <dgm:cxn modelId="{B512978F-E1DB-4001-BC63-BC741A5EFAE4}" type="presParOf" srcId="{E5C82626-A0EB-444B-B908-0454B9DCDBD0}" destId="{08834BC5-31B0-4833-ADB7-90F51BD439A2}" srcOrd="0" destOrd="0" presId="urn:microsoft.com/office/officeart/2005/8/layout/lProcess2"/>
    <dgm:cxn modelId="{11ACB72D-983D-4ADD-8B18-9287853E7BE0}" type="presParOf" srcId="{E5C82626-A0EB-444B-B908-0454B9DCDBD0}" destId="{8A3441B8-3E78-4FC7-9534-217F77402523}" srcOrd="1" destOrd="0" presId="urn:microsoft.com/office/officeart/2005/8/layout/lProcess2"/>
    <dgm:cxn modelId="{67267C60-3B3B-45F8-98D9-A862BB16792F}" type="presParOf" srcId="{E5C82626-A0EB-444B-B908-0454B9DCDBD0}" destId="{086E5937-C830-4428-BEA0-ED16E87BE5C3}" srcOrd="2" destOrd="0" presId="urn:microsoft.com/office/officeart/2005/8/layout/lProcess2"/>
    <dgm:cxn modelId="{D08BE165-0F80-4830-98BE-AEEFEC1E36D4}" type="presParOf" srcId="{086E5937-C830-4428-BEA0-ED16E87BE5C3}" destId="{EE6FF24F-9418-4D68-9CDA-C923A718DF9B}" srcOrd="0" destOrd="0" presId="urn:microsoft.com/office/officeart/2005/8/layout/lProcess2"/>
    <dgm:cxn modelId="{057ECFA5-DAF1-4735-AF0C-322A5C7DB0D6}" type="presParOf" srcId="{EE6FF24F-9418-4D68-9CDA-C923A718DF9B}" destId="{A0A1EBCB-6BC8-4D8C-9874-85658E7C919D}" srcOrd="0" destOrd="0" presId="urn:microsoft.com/office/officeart/2005/8/layout/lProcess2"/>
    <dgm:cxn modelId="{6FBD2451-09DD-4994-BADB-A5FFB14FA27A}" type="presParOf" srcId="{EE6FF24F-9418-4D68-9CDA-C923A718DF9B}" destId="{20F105A2-CB4E-449D-8DE7-891E07A74C0F}" srcOrd="1" destOrd="0" presId="urn:microsoft.com/office/officeart/2005/8/layout/lProcess2"/>
    <dgm:cxn modelId="{ED9B46D9-3C75-41DD-A504-3DD067E5E3E1}" type="presParOf" srcId="{EE6FF24F-9418-4D68-9CDA-C923A718DF9B}" destId="{F1B4838D-280D-4DC3-8743-781C96E405B5}" srcOrd="2" destOrd="0" presId="urn:microsoft.com/office/officeart/2005/8/layout/lProcess2"/>
    <dgm:cxn modelId="{DC892B82-C9E9-4CAD-B60A-C4DC6513566A}" type="presParOf" srcId="{EE6FF24F-9418-4D68-9CDA-C923A718DF9B}" destId="{FB2B49EC-A708-408F-94F5-3D8D38924C3B}" srcOrd="3" destOrd="0" presId="urn:microsoft.com/office/officeart/2005/8/layout/lProcess2"/>
    <dgm:cxn modelId="{83E09683-53E0-457A-9E7D-33717A33A5CC}" type="presParOf" srcId="{EE6FF24F-9418-4D68-9CDA-C923A718DF9B}" destId="{9541C6F7-82A1-4C3C-969B-63B00B41C6A2}" srcOrd="4" destOrd="0" presId="urn:microsoft.com/office/officeart/2005/8/layout/lProcess2"/>
    <dgm:cxn modelId="{86C907DC-7F82-4D52-9835-4701A21BFB89}" type="presParOf" srcId="{C6A716E1-F1E1-4B09-962E-48B8F69F6ABB}" destId="{4F210003-FADE-4C18-B4CC-089940DB86C3}" srcOrd="1" destOrd="0" presId="urn:microsoft.com/office/officeart/2005/8/layout/lProcess2"/>
    <dgm:cxn modelId="{C2E21FE0-90E7-443B-A8F8-B63EB6FA8482}" type="presParOf" srcId="{C6A716E1-F1E1-4B09-962E-48B8F69F6ABB}" destId="{2F979A05-8909-41F4-99A2-CE809DDFF884}" srcOrd="2" destOrd="0" presId="urn:microsoft.com/office/officeart/2005/8/layout/lProcess2"/>
    <dgm:cxn modelId="{94C88EEB-4A39-4986-852B-611F66771B95}" type="presParOf" srcId="{2F979A05-8909-41F4-99A2-CE809DDFF884}" destId="{9613E744-9A17-4877-B22C-D1ADF9562980}" srcOrd="0" destOrd="0" presId="urn:microsoft.com/office/officeart/2005/8/layout/lProcess2"/>
    <dgm:cxn modelId="{6D83ABB8-59C6-4F5A-8DE1-BE8436893D35}" type="presParOf" srcId="{2F979A05-8909-41F4-99A2-CE809DDFF884}" destId="{0D5C098E-7B39-4C37-8799-F9B17B4A60C6}" srcOrd="1" destOrd="0" presId="urn:microsoft.com/office/officeart/2005/8/layout/lProcess2"/>
    <dgm:cxn modelId="{CD978193-78D0-48BF-87EE-A9747C870C63}" type="presParOf" srcId="{2F979A05-8909-41F4-99A2-CE809DDFF884}" destId="{B3A7D506-C574-4A99-AE03-EAA1FCE4F6EB}" srcOrd="2" destOrd="0" presId="urn:microsoft.com/office/officeart/2005/8/layout/lProcess2"/>
    <dgm:cxn modelId="{13265D72-C4E3-43BB-8E1A-A30450DB6CE6}" type="presParOf" srcId="{B3A7D506-C574-4A99-AE03-EAA1FCE4F6EB}" destId="{F1547049-33B9-4CF7-AD2C-D88A5E29257B}" srcOrd="0" destOrd="0" presId="urn:microsoft.com/office/officeart/2005/8/layout/lProcess2"/>
    <dgm:cxn modelId="{6B557E48-AE7D-4D71-A3FC-2A8859024BE2}" type="presParOf" srcId="{F1547049-33B9-4CF7-AD2C-D88A5E29257B}" destId="{27E1BE45-94A7-4F56-AEC2-BFD55C42EDFD}" srcOrd="0" destOrd="0" presId="urn:microsoft.com/office/officeart/2005/8/layout/lProcess2"/>
    <dgm:cxn modelId="{582E3AE5-79EB-4118-A8B7-0E8D6B697D74}" type="presParOf" srcId="{F1547049-33B9-4CF7-AD2C-D88A5E29257B}" destId="{EEFDCB43-8C36-48FA-B95F-9EE774489369}" srcOrd="1" destOrd="0" presId="urn:microsoft.com/office/officeart/2005/8/layout/lProcess2"/>
    <dgm:cxn modelId="{769E9420-7C68-4FE7-9452-CDE4E42C1904}" type="presParOf" srcId="{F1547049-33B9-4CF7-AD2C-D88A5E29257B}" destId="{7D29DF5C-2344-48D0-A2BF-456DC6A82384}" srcOrd="2" destOrd="0" presId="urn:microsoft.com/office/officeart/2005/8/layout/lProcess2"/>
    <dgm:cxn modelId="{3D00B779-2D50-4B53-BE46-33E5A949F167}" type="presParOf" srcId="{F1547049-33B9-4CF7-AD2C-D88A5E29257B}" destId="{559BD8B9-F8D0-41AA-AC8D-38E3A6204C8B}" srcOrd="3" destOrd="0" presId="urn:microsoft.com/office/officeart/2005/8/layout/lProcess2"/>
    <dgm:cxn modelId="{1AAA40CE-B5CA-4546-BA8F-D0229196DED5}" type="presParOf" srcId="{F1547049-33B9-4CF7-AD2C-D88A5E29257B}" destId="{6DE3CDEA-9C9F-4090-AAE0-4FA8FF65FCB4}" srcOrd="4" destOrd="0" presId="urn:microsoft.com/office/officeart/2005/8/layout/lProcess2"/>
    <dgm:cxn modelId="{0543DB56-2F21-440F-98EF-A8AA384714F0}" type="presParOf" srcId="{C6A716E1-F1E1-4B09-962E-48B8F69F6ABB}" destId="{2D4A6F0F-562A-4CD3-A309-6CF689479239}" srcOrd="3" destOrd="0" presId="urn:microsoft.com/office/officeart/2005/8/layout/lProcess2"/>
    <dgm:cxn modelId="{5F6793B6-DCE4-4C9D-8A1B-4E8D2713C381}" type="presParOf" srcId="{C6A716E1-F1E1-4B09-962E-48B8F69F6ABB}" destId="{F25380DF-D77E-4B1C-A350-BC4B44F012E0}" srcOrd="4" destOrd="0" presId="urn:microsoft.com/office/officeart/2005/8/layout/lProcess2"/>
    <dgm:cxn modelId="{111003C2-35F1-465E-B56B-72820ED6A587}" type="presParOf" srcId="{F25380DF-D77E-4B1C-A350-BC4B44F012E0}" destId="{79D09212-7A85-4D54-9594-50A9DD2F1760}" srcOrd="0" destOrd="0" presId="urn:microsoft.com/office/officeart/2005/8/layout/lProcess2"/>
    <dgm:cxn modelId="{3345B560-B482-4497-BB2A-83A237AAAF40}" type="presParOf" srcId="{F25380DF-D77E-4B1C-A350-BC4B44F012E0}" destId="{875F401A-53B5-4A71-ABA2-06EACD876D4B}" srcOrd="1" destOrd="0" presId="urn:microsoft.com/office/officeart/2005/8/layout/lProcess2"/>
    <dgm:cxn modelId="{339268B1-AA80-41D6-8398-8B7901FBB1A2}" type="presParOf" srcId="{F25380DF-D77E-4B1C-A350-BC4B44F012E0}" destId="{297F0E31-DB05-4EAA-A098-E773A8B4D2BA}" srcOrd="2" destOrd="0" presId="urn:microsoft.com/office/officeart/2005/8/layout/lProcess2"/>
    <dgm:cxn modelId="{361676A1-0913-4BAD-B923-7B9751D21F52}" type="presParOf" srcId="{297F0E31-DB05-4EAA-A098-E773A8B4D2BA}" destId="{99482E24-BF72-4D9B-A271-A518BA17F147}" srcOrd="0" destOrd="0" presId="urn:microsoft.com/office/officeart/2005/8/layout/lProcess2"/>
    <dgm:cxn modelId="{82D11DE1-0216-4C0B-99D8-5491545B0DB8}" type="presParOf" srcId="{99482E24-BF72-4D9B-A271-A518BA17F147}" destId="{041C359B-6986-4F5C-AD96-19368409F022}" srcOrd="0" destOrd="0" presId="urn:microsoft.com/office/officeart/2005/8/layout/lProcess2"/>
    <dgm:cxn modelId="{F7D18AE5-9DDD-40FA-9B0C-33B84690619D}" type="presParOf" srcId="{99482E24-BF72-4D9B-A271-A518BA17F147}" destId="{4EB22003-09CD-4A61-865A-363EA9DDD5A9}" srcOrd="1" destOrd="0" presId="urn:microsoft.com/office/officeart/2005/8/layout/lProcess2"/>
    <dgm:cxn modelId="{DAACF17E-E123-46F0-977C-F968A3588ABC}" type="presParOf" srcId="{99482E24-BF72-4D9B-A271-A518BA17F147}" destId="{08A9872A-BF09-4D68-A049-EC79F5AC9A9B}" srcOrd="2" destOrd="0" presId="urn:microsoft.com/office/officeart/2005/8/layout/lProcess2"/>
    <dgm:cxn modelId="{17B9CD27-3372-47A7-A3BE-E27EF1EA4DEB}" type="presParOf" srcId="{99482E24-BF72-4D9B-A271-A518BA17F147}" destId="{C761511E-2A14-408E-B736-F0B56F9CB1F4}" srcOrd="3" destOrd="0" presId="urn:microsoft.com/office/officeart/2005/8/layout/lProcess2"/>
    <dgm:cxn modelId="{FA8AAD13-1A79-43DB-9E53-C2474CB38FBE}" type="presParOf" srcId="{99482E24-BF72-4D9B-A271-A518BA17F147}" destId="{F96CC02C-91E6-4AA4-B0E3-5149FF8E2F07}" srcOrd="4" destOrd="0" presId="urn:microsoft.com/office/officeart/2005/8/layout/lProcess2"/>
    <dgm:cxn modelId="{9D54F294-D360-4037-A1EB-0B2ABB534719}" type="presParOf" srcId="{C6A716E1-F1E1-4B09-962E-48B8F69F6ABB}" destId="{62BD93E0-DD8F-4BAC-9862-736AA9B1BBB7}" srcOrd="5" destOrd="0" presId="urn:microsoft.com/office/officeart/2005/8/layout/lProcess2"/>
    <dgm:cxn modelId="{B0EC87A5-4669-4218-9079-FEE8B1469A91}" type="presParOf" srcId="{C6A716E1-F1E1-4B09-962E-48B8F69F6ABB}" destId="{B085E743-1EFC-41BC-AC01-A3EC0AF6A2C2}" srcOrd="6" destOrd="0" presId="urn:microsoft.com/office/officeart/2005/8/layout/lProcess2"/>
    <dgm:cxn modelId="{6E85E8E0-F0D8-43F3-B3D2-3E3BC27E23AE}" type="presParOf" srcId="{B085E743-1EFC-41BC-AC01-A3EC0AF6A2C2}" destId="{EAA9BB42-8EB2-44FA-842D-1FA6AEF08DB4}" srcOrd="0" destOrd="0" presId="urn:microsoft.com/office/officeart/2005/8/layout/lProcess2"/>
    <dgm:cxn modelId="{E8B0C482-3214-4072-B330-4C0F6B90B33A}" type="presParOf" srcId="{B085E743-1EFC-41BC-AC01-A3EC0AF6A2C2}" destId="{219BE88A-3175-4C18-931D-8CE35BEB7163}" srcOrd="1" destOrd="0" presId="urn:microsoft.com/office/officeart/2005/8/layout/lProcess2"/>
    <dgm:cxn modelId="{4A960AB2-FEF9-477C-AD7E-5345D0A58A5D}" type="presParOf" srcId="{B085E743-1EFC-41BC-AC01-A3EC0AF6A2C2}" destId="{751B83E6-D625-4DF6-B7D2-F7B6C7EFF378}" srcOrd="2" destOrd="0" presId="urn:microsoft.com/office/officeart/2005/8/layout/lProcess2"/>
    <dgm:cxn modelId="{61C70E6F-FC14-4C94-B044-651D379739E3}" type="presParOf" srcId="{751B83E6-D625-4DF6-B7D2-F7B6C7EFF378}" destId="{9ACABE3D-5668-4330-B14B-899EF3FBD9BA}" srcOrd="0" destOrd="0" presId="urn:microsoft.com/office/officeart/2005/8/layout/lProcess2"/>
    <dgm:cxn modelId="{990D8D8A-7C08-4FAC-83C3-87C9EE4859B3}" type="presParOf" srcId="{9ACABE3D-5668-4330-B14B-899EF3FBD9BA}" destId="{39F71E12-FA5C-4144-94BB-BF8D302705BC}" srcOrd="0" destOrd="0" presId="urn:microsoft.com/office/officeart/2005/8/layout/lProcess2"/>
    <dgm:cxn modelId="{4D2B10AF-471A-417F-9965-AB89EF74BBEC}" type="presParOf" srcId="{9ACABE3D-5668-4330-B14B-899EF3FBD9BA}" destId="{5A4FFCD9-4E66-4A0E-8873-ED61B86E9AC3}" srcOrd="1" destOrd="0" presId="urn:microsoft.com/office/officeart/2005/8/layout/lProcess2"/>
    <dgm:cxn modelId="{06998315-3A47-4C8B-84D7-B7E612D7A89F}" type="presParOf" srcId="{9ACABE3D-5668-4330-B14B-899EF3FBD9BA}" destId="{C050C79C-8DF7-41B5-98DB-E16273DB5208}" srcOrd="2" destOrd="0" presId="urn:microsoft.com/office/officeart/2005/8/layout/lProcess2"/>
    <dgm:cxn modelId="{9EEC8289-DF69-439C-982E-F9062DF28222}" type="presParOf" srcId="{9ACABE3D-5668-4330-B14B-899EF3FBD9BA}" destId="{934E4A10-8B2F-42C4-AE47-F3282DB75D07}" srcOrd="3" destOrd="0" presId="urn:microsoft.com/office/officeart/2005/8/layout/lProcess2"/>
    <dgm:cxn modelId="{EE21BBC4-5DE5-4948-802D-8F68D815B442}" type="presParOf" srcId="{9ACABE3D-5668-4330-B14B-899EF3FBD9BA}" destId="{1EC28988-9017-499B-800D-405ECEA8CD5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2FD72-6527-456C-A631-DA722E9BE88B}">
      <dsp:nvSpPr>
        <dsp:cNvPr id="0" name=""/>
        <dsp:cNvSpPr/>
      </dsp:nvSpPr>
      <dsp:spPr>
        <a:xfrm>
          <a:off x="0" y="698"/>
          <a:ext cx="7772400" cy="1038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The goal of the Sacramento County Scattered Site Rehousing Shelter Program is to transition recently chronically homeless individuals into permanent, safe, and sustainable housing</a:t>
          </a:r>
          <a:r>
            <a:rPr lang="en-US" sz="500" b="0" i="0" kern="1200" dirty="0"/>
            <a:t>. </a:t>
          </a:r>
          <a:endParaRPr lang="en-US" sz="500" kern="1200" dirty="0"/>
        </a:p>
      </dsp:txBody>
      <dsp:txXfrm>
        <a:off x="50700" y="51398"/>
        <a:ext cx="7671000" cy="937203"/>
      </dsp:txXfrm>
    </dsp:sp>
    <dsp:sp modelId="{EDB67056-FA62-497B-A2E4-14C4C93C25E1}">
      <dsp:nvSpPr>
        <dsp:cNvPr id="0" name=""/>
        <dsp:cNvSpPr/>
      </dsp:nvSpPr>
      <dsp:spPr>
        <a:xfrm>
          <a:off x="0" y="1053505"/>
          <a:ext cx="7772400" cy="1038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To that end, we meet the clients where they’re at, administer case management and supportive services, and work to find a long-term, permanent housing solution.  </a:t>
          </a:r>
          <a:endParaRPr lang="en-US" sz="2000" kern="1200" dirty="0"/>
        </a:p>
      </dsp:txBody>
      <dsp:txXfrm>
        <a:off x="50700" y="1104205"/>
        <a:ext cx="7671000" cy="937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7AEE5-9F4B-40F1-AF93-8FB61C1D027D}">
      <dsp:nvSpPr>
        <dsp:cNvPr id="0" name=""/>
        <dsp:cNvSpPr/>
      </dsp:nvSpPr>
      <dsp:spPr>
        <a:xfrm>
          <a:off x="0" y="0"/>
          <a:ext cx="10749205" cy="304136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20735-901B-4817-A094-0CF285128D26}">
      <dsp:nvSpPr>
        <dsp:cNvPr id="0" name=""/>
        <dsp:cNvSpPr/>
      </dsp:nvSpPr>
      <dsp:spPr>
        <a:xfrm>
          <a:off x="559915" y="1144392"/>
          <a:ext cx="2549203" cy="816213"/>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Outreach/Referrals from other agencies/211/</a:t>
          </a:r>
        </a:p>
      </dsp:txBody>
      <dsp:txXfrm>
        <a:off x="599759" y="1184236"/>
        <a:ext cx="2469515" cy="736525"/>
      </dsp:txXfrm>
    </dsp:sp>
    <dsp:sp modelId="{64F47AB5-AB8B-4F55-BE5B-BD406404153E}">
      <dsp:nvSpPr>
        <dsp:cNvPr id="0" name=""/>
        <dsp:cNvSpPr/>
      </dsp:nvSpPr>
      <dsp:spPr>
        <a:xfrm>
          <a:off x="3474754" y="724534"/>
          <a:ext cx="1195714" cy="1748624"/>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Jesus Center :: Resource Center; Day Center; meals; vocational</a:t>
          </a:r>
        </a:p>
      </dsp:txBody>
      <dsp:txXfrm>
        <a:off x="3533124" y="782904"/>
        <a:ext cx="1078974" cy="1631884"/>
      </dsp:txXfrm>
    </dsp:sp>
    <dsp:sp modelId="{524DA3D0-3FA7-4C66-9BBF-0AC5FB80B583}">
      <dsp:nvSpPr>
        <dsp:cNvPr id="0" name=""/>
        <dsp:cNvSpPr/>
      </dsp:nvSpPr>
      <dsp:spPr>
        <a:xfrm>
          <a:off x="5119259" y="440445"/>
          <a:ext cx="1441240" cy="1123899"/>
        </a:xfrm>
        <a:prstGeom prst="roundRect">
          <a:avLst/>
        </a:prstGeom>
        <a:solidFill>
          <a:schemeClr val="accent1">
            <a:shade val="80000"/>
            <a:hueOff val="108505"/>
            <a:satOff val="2070"/>
            <a:lumOff val="9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Sober female Shelter Program:    Jesus Center</a:t>
          </a:r>
        </a:p>
      </dsp:txBody>
      <dsp:txXfrm>
        <a:off x="5174123" y="495309"/>
        <a:ext cx="1331512" cy="1014171"/>
      </dsp:txXfrm>
    </dsp:sp>
    <dsp:sp modelId="{6F29EA73-A65B-426A-BE5A-A0AD4FC75904}">
      <dsp:nvSpPr>
        <dsp:cNvPr id="0" name=""/>
        <dsp:cNvSpPr/>
      </dsp:nvSpPr>
      <dsp:spPr>
        <a:xfrm>
          <a:off x="4847824" y="1706403"/>
          <a:ext cx="1908247" cy="1022269"/>
        </a:xfrm>
        <a:prstGeom prst="roundRect">
          <a:avLst/>
        </a:prstGeom>
        <a:solidFill>
          <a:schemeClr val="accent1">
            <a:shade val="80000"/>
            <a:hueOff val="162758"/>
            <a:satOff val="3105"/>
            <a:lumOff val="13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Low Barrier Shelter:  Torres Shelter &amp; Safe Space Winter Shelter</a:t>
          </a:r>
        </a:p>
      </dsp:txBody>
      <dsp:txXfrm>
        <a:off x="4897727" y="1756306"/>
        <a:ext cx="1808441" cy="922463"/>
      </dsp:txXfrm>
    </dsp:sp>
    <dsp:sp modelId="{820A33C7-F89D-4F14-A3F8-C866DDEAA4BC}">
      <dsp:nvSpPr>
        <dsp:cNvPr id="0" name=""/>
        <dsp:cNvSpPr/>
      </dsp:nvSpPr>
      <dsp:spPr>
        <a:xfrm>
          <a:off x="6923712" y="706776"/>
          <a:ext cx="1412025" cy="157537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Transitional Housing: Esplanade, Jesus Center, Torres Shelter</a:t>
          </a:r>
        </a:p>
      </dsp:txBody>
      <dsp:txXfrm>
        <a:off x="6992641" y="775705"/>
        <a:ext cx="1274167" cy="1437512"/>
      </dsp:txXfrm>
    </dsp:sp>
    <dsp:sp modelId="{E54D3D58-0CD3-435B-A0C0-13BAB7BFB8B0}">
      <dsp:nvSpPr>
        <dsp:cNvPr id="0" name=""/>
        <dsp:cNvSpPr/>
      </dsp:nvSpPr>
      <dsp:spPr>
        <a:xfrm>
          <a:off x="8624939" y="705775"/>
          <a:ext cx="1222488" cy="178614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Permanent Supportive Housing: CHIP, NVCSS, BCBH, </a:t>
          </a:r>
          <a:r>
            <a:rPr lang="en-US" sz="1400" kern="1200" dirty="0" err="1"/>
            <a:t>Caminar</a:t>
          </a:r>
          <a:r>
            <a:rPr lang="en-US" sz="1400" kern="1200" dirty="0"/>
            <a:t>, CHAT</a:t>
          </a:r>
        </a:p>
      </dsp:txBody>
      <dsp:txXfrm>
        <a:off x="8684616" y="765452"/>
        <a:ext cx="1103134" cy="16667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7AEE5-9F4B-40F1-AF93-8FB61C1D027D}">
      <dsp:nvSpPr>
        <dsp:cNvPr id="0" name=""/>
        <dsp:cNvSpPr/>
      </dsp:nvSpPr>
      <dsp:spPr>
        <a:xfrm>
          <a:off x="2" y="0"/>
          <a:ext cx="10749205" cy="304136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20735-901B-4817-A094-0CF285128D26}">
      <dsp:nvSpPr>
        <dsp:cNvPr id="0" name=""/>
        <dsp:cNvSpPr/>
      </dsp:nvSpPr>
      <dsp:spPr>
        <a:xfrm>
          <a:off x="396059" y="1044227"/>
          <a:ext cx="1862815" cy="816213"/>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Formal Outreach/Referrals from other agencies/211</a:t>
          </a:r>
          <a:r>
            <a:rPr lang="en-US" sz="1400" kern="1200" dirty="0"/>
            <a:t>/</a:t>
          </a:r>
        </a:p>
      </dsp:txBody>
      <dsp:txXfrm>
        <a:off x="435903" y="1084071"/>
        <a:ext cx="1783127" cy="736525"/>
      </dsp:txXfrm>
    </dsp:sp>
    <dsp:sp modelId="{524DA3D0-3FA7-4C66-9BBF-0AC5FB80B583}">
      <dsp:nvSpPr>
        <dsp:cNvPr id="0" name=""/>
        <dsp:cNvSpPr/>
      </dsp:nvSpPr>
      <dsp:spPr>
        <a:xfrm>
          <a:off x="4585325" y="75050"/>
          <a:ext cx="1304388" cy="1111469"/>
        </a:xfrm>
        <a:prstGeom prst="roundRect">
          <a:avLst/>
        </a:prstGeom>
        <a:solidFill>
          <a:schemeClr val="accent1">
            <a:shade val="80000"/>
            <a:hueOff val="45211"/>
            <a:satOff val="863"/>
            <a:lumOff val="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Sober/recovery Shelter Program:    Jesus Center</a:t>
          </a:r>
        </a:p>
      </dsp:txBody>
      <dsp:txXfrm>
        <a:off x="4639582" y="129307"/>
        <a:ext cx="1195874" cy="1002955"/>
      </dsp:txXfrm>
    </dsp:sp>
    <dsp:sp modelId="{3555E7EE-70D8-49E4-B265-34FF36B0A57F}">
      <dsp:nvSpPr>
        <dsp:cNvPr id="0" name=""/>
        <dsp:cNvSpPr/>
      </dsp:nvSpPr>
      <dsp:spPr>
        <a:xfrm>
          <a:off x="4534651" y="1244874"/>
          <a:ext cx="1481964" cy="800854"/>
        </a:xfrm>
        <a:prstGeom prst="roundRect">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Special Population Shelter: Renewal Center</a:t>
          </a:r>
        </a:p>
      </dsp:txBody>
      <dsp:txXfrm>
        <a:off x="4573745" y="1283968"/>
        <a:ext cx="1403776" cy="722666"/>
      </dsp:txXfrm>
    </dsp:sp>
    <dsp:sp modelId="{6F29EA73-A65B-426A-BE5A-A0AD4FC75904}">
      <dsp:nvSpPr>
        <dsp:cNvPr id="0" name=""/>
        <dsp:cNvSpPr/>
      </dsp:nvSpPr>
      <dsp:spPr>
        <a:xfrm>
          <a:off x="4556477" y="2146250"/>
          <a:ext cx="1438312" cy="812021"/>
        </a:xfrm>
        <a:prstGeom prst="roundRect">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Low Barrier Shelter:  Torres Shelter &amp; Safe Space Winter Shelter</a:t>
          </a:r>
        </a:p>
      </dsp:txBody>
      <dsp:txXfrm>
        <a:off x="4596117" y="2185890"/>
        <a:ext cx="1359032" cy="732741"/>
      </dsp:txXfrm>
    </dsp:sp>
    <dsp:sp modelId="{820A33C7-F89D-4F14-A3F8-C866DDEAA4BC}">
      <dsp:nvSpPr>
        <dsp:cNvPr id="0" name=""/>
        <dsp:cNvSpPr/>
      </dsp:nvSpPr>
      <dsp:spPr>
        <a:xfrm>
          <a:off x="6561564" y="366201"/>
          <a:ext cx="1673964" cy="2337282"/>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Transitional Housing: Renewal Center, Esplanade, Jesus Center, Torres Shelter</a:t>
          </a:r>
        </a:p>
      </dsp:txBody>
      <dsp:txXfrm>
        <a:off x="6643280" y="447917"/>
        <a:ext cx="1510532" cy="2173850"/>
      </dsp:txXfrm>
    </dsp:sp>
    <dsp:sp modelId="{7282597E-7231-48C4-82F3-6232253320FE}">
      <dsp:nvSpPr>
        <dsp:cNvPr id="0" name=""/>
        <dsp:cNvSpPr/>
      </dsp:nvSpPr>
      <dsp:spPr>
        <a:xfrm>
          <a:off x="3094746" y="549257"/>
          <a:ext cx="1243079" cy="212513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Renewal Center:: Single Point of Entry; Resource Center; Day Center; meals; vocational</a:t>
          </a:r>
        </a:p>
      </dsp:txBody>
      <dsp:txXfrm>
        <a:off x="3155428" y="609939"/>
        <a:ext cx="1121715" cy="2003775"/>
      </dsp:txXfrm>
    </dsp:sp>
    <dsp:sp modelId="{F7BC0754-1C1E-44A1-A3E5-E10F7D5A8E03}">
      <dsp:nvSpPr>
        <dsp:cNvPr id="0" name=""/>
        <dsp:cNvSpPr/>
      </dsp:nvSpPr>
      <dsp:spPr>
        <a:xfrm>
          <a:off x="8841404" y="792334"/>
          <a:ext cx="1455998" cy="1502779"/>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Permanent Supportive Housing: Jamboree, CHIP, NVCSS, BCBH, </a:t>
          </a:r>
          <a:r>
            <a:rPr lang="en-US" sz="1300" kern="1200" dirty="0" err="1"/>
            <a:t>Caminar</a:t>
          </a:r>
          <a:r>
            <a:rPr lang="en-US" sz="1300" kern="1200" dirty="0"/>
            <a:t>, CHAT</a:t>
          </a:r>
        </a:p>
      </dsp:txBody>
      <dsp:txXfrm>
        <a:off x="8912480" y="863410"/>
        <a:ext cx="1313846" cy="1360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4BC5-31B0-4833-ADB7-90F51BD439A2}">
      <dsp:nvSpPr>
        <dsp:cNvPr id="0" name=""/>
        <dsp:cNvSpPr/>
      </dsp:nvSpPr>
      <dsp:spPr>
        <a:xfrm>
          <a:off x="2831" y="0"/>
          <a:ext cx="2778188" cy="515982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mn-lt"/>
            </a:rPr>
            <a:t>Target Population</a:t>
          </a:r>
        </a:p>
      </dsp:txBody>
      <dsp:txXfrm>
        <a:off x="2831" y="0"/>
        <a:ext cx="2778188" cy="1547948"/>
      </dsp:txXfrm>
    </dsp:sp>
    <dsp:sp modelId="{A0A1EBCB-6BC8-4D8C-9874-85658E7C919D}">
      <dsp:nvSpPr>
        <dsp:cNvPr id="0" name=""/>
        <dsp:cNvSpPr/>
      </dsp:nvSpPr>
      <dsp:spPr>
        <a:xfrm>
          <a:off x="280650" y="1548389"/>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Unsheltered </a:t>
          </a:r>
        </a:p>
      </dsp:txBody>
      <dsp:txXfrm>
        <a:off x="310340" y="1578079"/>
        <a:ext cx="2163170" cy="954319"/>
      </dsp:txXfrm>
    </dsp:sp>
    <dsp:sp modelId="{F1B4838D-280D-4DC3-8743-781C96E405B5}">
      <dsp:nvSpPr>
        <dsp:cNvPr id="0" name=""/>
        <dsp:cNvSpPr/>
      </dsp:nvSpPr>
      <dsp:spPr>
        <a:xfrm>
          <a:off x="280650" y="2718043"/>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Encampments</a:t>
          </a:r>
        </a:p>
      </dsp:txBody>
      <dsp:txXfrm>
        <a:off x="310340" y="2747733"/>
        <a:ext cx="2163170" cy="954319"/>
      </dsp:txXfrm>
    </dsp:sp>
    <dsp:sp modelId="{9541C6F7-82A1-4C3C-969B-63B00B41C6A2}">
      <dsp:nvSpPr>
        <dsp:cNvPr id="0" name=""/>
        <dsp:cNvSpPr/>
      </dsp:nvSpPr>
      <dsp:spPr>
        <a:xfrm>
          <a:off x="280650" y="3887696"/>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Long-term homeless </a:t>
          </a:r>
        </a:p>
      </dsp:txBody>
      <dsp:txXfrm>
        <a:off x="310340" y="3917386"/>
        <a:ext cx="2163170" cy="954319"/>
      </dsp:txXfrm>
    </dsp:sp>
    <dsp:sp modelId="{9613E744-9A17-4877-B22C-D1ADF9562980}">
      <dsp:nvSpPr>
        <dsp:cNvPr id="0" name=""/>
        <dsp:cNvSpPr/>
      </dsp:nvSpPr>
      <dsp:spPr>
        <a:xfrm>
          <a:off x="2989383" y="0"/>
          <a:ext cx="2778188" cy="515982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rPr>
            <a:t>Welcoming </a:t>
          </a:r>
        </a:p>
      </dsp:txBody>
      <dsp:txXfrm>
        <a:off x="2989383" y="0"/>
        <a:ext cx="2778188" cy="1547948"/>
      </dsp:txXfrm>
    </dsp:sp>
    <dsp:sp modelId="{27E1BE45-94A7-4F56-AEC2-BFD55C42EDFD}">
      <dsp:nvSpPr>
        <dsp:cNvPr id="0" name=""/>
        <dsp:cNvSpPr/>
      </dsp:nvSpPr>
      <dsp:spPr>
        <a:xfrm>
          <a:off x="3267202" y="1548389"/>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rPr>
            <a:t>Pets, partners and possessions</a:t>
          </a:r>
        </a:p>
      </dsp:txBody>
      <dsp:txXfrm>
        <a:off x="3296892" y="1578079"/>
        <a:ext cx="2163170" cy="954319"/>
      </dsp:txXfrm>
    </dsp:sp>
    <dsp:sp modelId="{7D29DF5C-2344-48D0-A2BF-456DC6A82384}">
      <dsp:nvSpPr>
        <dsp:cNvPr id="0" name=""/>
        <dsp:cNvSpPr/>
      </dsp:nvSpPr>
      <dsp:spPr>
        <a:xfrm>
          <a:off x="3267202" y="2718043"/>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rPr>
            <a:t>Harm reduction approach </a:t>
          </a:r>
        </a:p>
      </dsp:txBody>
      <dsp:txXfrm>
        <a:off x="3296892" y="2747733"/>
        <a:ext cx="2163170" cy="954319"/>
      </dsp:txXfrm>
    </dsp:sp>
    <dsp:sp modelId="{6DE3CDEA-9C9F-4090-AAE0-4FA8FF65FCB4}">
      <dsp:nvSpPr>
        <dsp:cNvPr id="0" name=""/>
        <dsp:cNvSpPr/>
      </dsp:nvSpPr>
      <dsp:spPr>
        <a:xfrm>
          <a:off x="3267202" y="3887696"/>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rPr>
            <a:t>Meals and other amentias</a:t>
          </a:r>
        </a:p>
      </dsp:txBody>
      <dsp:txXfrm>
        <a:off x="3296892" y="3917386"/>
        <a:ext cx="2163170" cy="954319"/>
      </dsp:txXfrm>
    </dsp:sp>
    <dsp:sp modelId="{79D09212-7A85-4D54-9594-50A9DD2F1760}">
      <dsp:nvSpPr>
        <dsp:cNvPr id="0" name=""/>
        <dsp:cNvSpPr/>
      </dsp:nvSpPr>
      <dsp:spPr>
        <a:xfrm>
          <a:off x="5975936" y="0"/>
          <a:ext cx="2778188" cy="515982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mn-lt"/>
            </a:rPr>
            <a:t>Service Rich Environment </a:t>
          </a:r>
        </a:p>
      </dsp:txBody>
      <dsp:txXfrm>
        <a:off x="5975936" y="0"/>
        <a:ext cx="2778188" cy="1547948"/>
      </dsp:txXfrm>
    </dsp:sp>
    <dsp:sp modelId="{041C359B-6986-4F5C-AD96-19368409F022}">
      <dsp:nvSpPr>
        <dsp:cNvPr id="0" name=""/>
        <dsp:cNvSpPr/>
      </dsp:nvSpPr>
      <dsp:spPr>
        <a:xfrm>
          <a:off x="6253754" y="1548389"/>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Triage/Assessment</a:t>
          </a:r>
        </a:p>
      </dsp:txBody>
      <dsp:txXfrm>
        <a:off x="6283444" y="1578079"/>
        <a:ext cx="2163170" cy="954319"/>
      </dsp:txXfrm>
    </dsp:sp>
    <dsp:sp modelId="{08A9872A-BF09-4D68-A049-EC79F5AC9A9B}">
      <dsp:nvSpPr>
        <dsp:cNvPr id="0" name=""/>
        <dsp:cNvSpPr/>
      </dsp:nvSpPr>
      <dsp:spPr>
        <a:xfrm>
          <a:off x="6253754" y="2718043"/>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Connection to medical services </a:t>
          </a:r>
        </a:p>
      </dsp:txBody>
      <dsp:txXfrm>
        <a:off x="6283444" y="2747733"/>
        <a:ext cx="2163170" cy="954319"/>
      </dsp:txXfrm>
    </dsp:sp>
    <dsp:sp modelId="{F96CC02C-91E6-4AA4-B0E3-5149FF8E2F07}">
      <dsp:nvSpPr>
        <dsp:cNvPr id="0" name=""/>
        <dsp:cNvSpPr/>
      </dsp:nvSpPr>
      <dsp:spPr>
        <a:xfrm>
          <a:off x="6253754" y="3887696"/>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Co-location of benefits workers </a:t>
          </a:r>
        </a:p>
      </dsp:txBody>
      <dsp:txXfrm>
        <a:off x="6283444" y="3917386"/>
        <a:ext cx="2163170" cy="954319"/>
      </dsp:txXfrm>
    </dsp:sp>
    <dsp:sp modelId="{EAA9BB42-8EB2-44FA-842D-1FA6AEF08DB4}">
      <dsp:nvSpPr>
        <dsp:cNvPr id="0" name=""/>
        <dsp:cNvSpPr/>
      </dsp:nvSpPr>
      <dsp:spPr>
        <a:xfrm>
          <a:off x="8962488" y="0"/>
          <a:ext cx="2778188" cy="515982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mn-lt"/>
            </a:rPr>
            <a:t>Staffing </a:t>
          </a:r>
        </a:p>
      </dsp:txBody>
      <dsp:txXfrm>
        <a:off x="8962488" y="0"/>
        <a:ext cx="2778188" cy="1547948"/>
      </dsp:txXfrm>
    </dsp:sp>
    <dsp:sp modelId="{39F71E12-FA5C-4144-94BB-BF8D302705BC}">
      <dsp:nvSpPr>
        <dsp:cNvPr id="0" name=""/>
        <dsp:cNvSpPr/>
      </dsp:nvSpPr>
      <dsp:spPr>
        <a:xfrm>
          <a:off x="9240307" y="1548389"/>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rPr>
            <a:t>24/7 staffing</a:t>
          </a:r>
        </a:p>
      </dsp:txBody>
      <dsp:txXfrm>
        <a:off x="9269997" y="1578079"/>
        <a:ext cx="2163170" cy="954319"/>
      </dsp:txXfrm>
    </dsp:sp>
    <dsp:sp modelId="{C050C79C-8DF7-41B5-98DB-E16273DB5208}">
      <dsp:nvSpPr>
        <dsp:cNvPr id="0" name=""/>
        <dsp:cNvSpPr/>
      </dsp:nvSpPr>
      <dsp:spPr>
        <a:xfrm>
          <a:off x="9240307" y="2718043"/>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Staff training</a:t>
          </a:r>
        </a:p>
      </dsp:txBody>
      <dsp:txXfrm>
        <a:off x="9269997" y="2747733"/>
        <a:ext cx="2163170" cy="954319"/>
      </dsp:txXfrm>
    </dsp:sp>
    <dsp:sp modelId="{1EC28988-9017-499B-800D-405ECEA8CD5B}">
      <dsp:nvSpPr>
        <dsp:cNvPr id="0" name=""/>
        <dsp:cNvSpPr/>
      </dsp:nvSpPr>
      <dsp:spPr>
        <a:xfrm>
          <a:off x="9240307" y="3887696"/>
          <a:ext cx="2222550" cy="101369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mn-lt"/>
            </a:rPr>
            <a:t>Appropriate staff to client ratio</a:t>
          </a:r>
        </a:p>
      </dsp:txBody>
      <dsp:txXfrm>
        <a:off x="9269997" y="3917386"/>
        <a:ext cx="2163170" cy="9543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8F9AB5FA-86AD-44C7-8F2F-C1341344618A}" type="datetimeFigureOut">
              <a:rPr lang="en-US" altLang="en-US"/>
              <a:pPr>
                <a:defRPr/>
              </a:pPr>
              <a:t>9/5/2019</a:t>
            </a:fld>
            <a:endParaRPr lang="en-US" alt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3FB94BD-EB2A-4E29-970D-7D6AEA34150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38444805-FE5C-4684-A52C-7B85E9D1059E}" type="datetimeFigureOut">
              <a:rPr lang="en-US" altLang="en-US"/>
              <a:pPr>
                <a:defRPr/>
              </a:pPr>
              <a:t>9/5/2019</a:t>
            </a:fld>
            <a:endParaRPr lang="en-US" alt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0088" y="4473575"/>
            <a:ext cx="5610225" cy="3660775"/>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03E1E77-3B8B-4F53-9F57-5A4C3C1CB08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263a67706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263a67706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6263a67706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263a67706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6263a67706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6263a67706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263a67706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263a67706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6263a67706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is-IS" b="0" baseline="0" dirty="0"/>
              <a:t>The Chico community collected 55% of the surveys</a:t>
            </a:r>
            <a:endParaRPr lang="en-US" b="0" baseline="0" dirty="0"/>
          </a:p>
          <a:p>
            <a:endParaRPr lang="en-US" dirty="0"/>
          </a:p>
          <a:p>
            <a:r>
              <a:rPr lang="en-US" dirty="0"/>
              <a:t>Number</a:t>
            </a:r>
            <a:r>
              <a:rPr lang="en-US" baseline="0" dirty="0"/>
              <a:t> of people located and interviewed within 24 hours</a:t>
            </a:r>
          </a:p>
          <a:p>
            <a:pPr defTabSz="949478">
              <a:defRPr/>
            </a:pPr>
            <a:r>
              <a:rPr lang="en-US" baseline="0" dirty="0"/>
              <a:t>Does not represent a full count – to state it as such, does not fully represent the housing, human, and community crisis</a:t>
            </a:r>
          </a:p>
          <a:p>
            <a:r>
              <a:rPr lang="en-US" dirty="0"/>
              <a:t>Confident in this not an inflated number - de-duplicated</a:t>
            </a:r>
            <a:r>
              <a:rPr lang="en-US" baseline="0" dirty="0"/>
              <a:t> number</a:t>
            </a:r>
          </a:p>
          <a:p>
            <a:endParaRPr lang="en-US" baseline="0" dirty="0"/>
          </a:p>
          <a:p>
            <a:pPr defTabSz="949478">
              <a:defRPr/>
            </a:pPr>
            <a:r>
              <a:rPr lang="en-US" baseline="0" dirty="0"/>
              <a:t>76% increase in BC; 92% in Chico</a:t>
            </a:r>
            <a:endParaRPr lang="en-US" dirty="0"/>
          </a:p>
          <a:p>
            <a:r>
              <a:rPr lang="en-US" baseline="0" dirty="0"/>
              <a:t>Increase due to increase in homelessness or change in methodology</a:t>
            </a:r>
            <a:r>
              <a:rPr lang="is-IS" baseline="0" dirty="0"/>
              <a:t>… or both</a:t>
            </a:r>
          </a:p>
          <a:p>
            <a:r>
              <a:rPr lang="is-IS" baseline="0" dirty="0"/>
              <a:t>Because of that, it is more important to focus on what we do know... </a:t>
            </a:r>
            <a:r>
              <a:rPr lang="en-US" b="1" baseline="0" dirty="0"/>
              <a:t>There were at least </a:t>
            </a:r>
            <a:r>
              <a:rPr lang="is-IS" b="1" baseline="0" dirty="0"/>
              <a:t>1,000 people in Chico on January 26 who reported being homeless</a:t>
            </a:r>
          </a:p>
        </p:txBody>
      </p:sp>
      <p:sp>
        <p:nvSpPr>
          <p:cNvPr id="4" name="Slide Number Placeholder 3"/>
          <p:cNvSpPr>
            <a:spLocks noGrp="1"/>
          </p:cNvSpPr>
          <p:nvPr>
            <p:ph type="sldNum" sz="quarter" idx="10"/>
          </p:nvPr>
        </p:nvSpPr>
        <p:spPr/>
        <p:txBody>
          <a:bodyPr/>
          <a:lstStyle/>
          <a:p>
            <a:fld id="{9301934D-DE9B-E94E-A4C4-B1D12F1144FF}" type="slidenum">
              <a:rPr lang="en-US" smtClean="0"/>
              <a:t>14</a:t>
            </a:fld>
            <a:endParaRPr lang="en-US"/>
          </a:p>
        </p:txBody>
      </p:sp>
    </p:spTree>
    <p:extLst>
      <p:ext uri="{BB962C8B-B14F-4D97-AF65-F5344CB8AC3E}">
        <p14:creationId xmlns:p14="http://schemas.microsoft.com/office/powerpoint/2010/main" val="418700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9C1C0-630A-0443-8CAE-00DA920377DA}" type="slidenum">
              <a:rPr lang="en-US" smtClean="0"/>
              <a:t>15</a:t>
            </a:fld>
            <a:endParaRPr lang="en-US"/>
          </a:p>
        </p:txBody>
      </p:sp>
    </p:spTree>
    <p:extLst>
      <p:ext uri="{BB962C8B-B14F-4D97-AF65-F5344CB8AC3E}">
        <p14:creationId xmlns:p14="http://schemas.microsoft.com/office/powerpoint/2010/main" val="98025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9C1C0-630A-0443-8CAE-00DA920377DA}" type="slidenum">
              <a:rPr lang="en-US" smtClean="0"/>
              <a:t>16</a:t>
            </a:fld>
            <a:endParaRPr lang="en-US"/>
          </a:p>
        </p:txBody>
      </p:sp>
    </p:spTree>
    <p:extLst>
      <p:ext uri="{BB962C8B-B14F-4D97-AF65-F5344CB8AC3E}">
        <p14:creationId xmlns:p14="http://schemas.microsoft.com/office/powerpoint/2010/main" val="292323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9C1C0-630A-0443-8CAE-00DA920377DA}" type="slidenum">
              <a:rPr lang="en-US" smtClean="0"/>
              <a:t>17</a:t>
            </a:fld>
            <a:endParaRPr lang="en-US"/>
          </a:p>
        </p:txBody>
      </p:sp>
    </p:spTree>
    <p:extLst>
      <p:ext uri="{BB962C8B-B14F-4D97-AF65-F5344CB8AC3E}">
        <p14:creationId xmlns:p14="http://schemas.microsoft.com/office/powerpoint/2010/main" val="381896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25628d2b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25628d2b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25628d2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25628d2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22222"/>
                </a:solidFill>
              </a:rPr>
              <a:t>a)</a:t>
            </a:r>
            <a:r>
              <a:rPr lang="en" sz="700">
                <a:solidFill>
                  <a:srgbClr val="222222"/>
                </a:solidFill>
                <a:latin typeface="Times New Roman"/>
                <a:ea typeface="Times New Roman"/>
                <a:cs typeface="Times New Roman"/>
                <a:sym typeface="Times New Roman"/>
              </a:rPr>
              <a:t>       </a:t>
            </a:r>
            <a:r>
              <a:rPr lang="en">
                <a:solidFill>
                  <a:srgbClr val="222222"/>
                </a:solidFill>
              </a:rPr>
              <a:t>Overview of local demographics: appx 59k countywide from 2019 count, 36K in City of LA, 3 out of 4 unsheltered (due to derth of shelter resources), significant scaling up of permanent housing resources, yet inflow into homelessness drove overall increase. Will describe LA’s process of developing a homeless housing gaps analysis which drove decision making around interim housing goal</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141cd916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141cd916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22222"/>
                </a:solidFill>
              </a:rPr>
              <a:t>Overview of the Model/Approach to shelter provision: all of the above approach, exploring every modality, embracing low barriers/housing first/harm reduction philosophies. Winter shelters vs crisis housing vs bridge housing, aiming to create community based resources, descrive “A Bridge Home” Initative. Will describe aging shelter infrastructure vs newer facilities, the range of bed rates, city/county partnership on city funding capital and county funding services.</a:t>
            </a:r>
            <a:endParaRPr>
              <a:solidFill>
                <a:srgbClr val="222222"/>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5628d2b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25628d2b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to include information on persons who are homeless who need more enriched clinical services in an interim housing program. Aging homeless population results in more acute health needs, which are important to consider in standing up appropriate shelter settings.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ac9db5891_1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ac9db5891_1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b="1">
                <a:solidFill>
                  <a:schemeClr val="dk1"/>
                </a:solidFill>
              </a:rPr>
              <a:t>Will discuss siting challenges, creative community engagement strategies, balance between funding temporary solutions and permanent housing, importance of system throughput, how State and Federal disinvestment averages $496M annually since 2008; how shortage of rental subsidies creates bottleneck in interim housing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1477963" y="923925"/>
            <a:ext cx="4276725" cy="2405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35013" y="3768725"/>
            <a:ext cx="5607050" cy="4913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E0F0D2F8-B233-434A-A21F-A5974BAF0B2B}" type="slidenum">
              <a:rPr lang="en-US" altLang="en-US" smtClean="0">
                <a:latin typeface="Calibri" panose="020F0502020204030204" pitchFamily="34" charset="0"/>
              </a:rPr>
              <a:pPr/>
              <a:t>24</a:t>
            </a:fld>
            <a:endParaRPr lang="en-US" altLang="en-US"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FB393525-D811-408A-ACCB-1BD753B62BEC}" type="slidenum">
              <a:rPr lang="en-US" altLang="en-US" smtClean="0">
                <a:latin typeface="Calibri" panose="020F0502020204030204" pitchFamily="34" charset="0"/>
              </a:rPr>
              <a:pPr/>
              <a:t>25</a:t>
            </a:fld>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FB393525-D811-408A-ACCB-1BD753B62BEC}" type="slidenum">
              <a:rPr lang="en-US" altLang="en-US" smtClean="0">
                <a:latin typeface="Calibri" panose="020F0502020204030204" pitchFamily="34" charset="0"/>
              </a:rPr>
              <a:pPr/>
              <a:t>26</a:t>
            </a:fld>
            <a:endParaRPr lang="en-US" altLang="en-US" dirty="0">
              <a:latin typeface="Calibri" panose="020F0502020204030204" pitchFamily="34" charset="0"/>
            </a:endParaRPr>
          </a:p>
        </p:txBody>
      </p:sp>
    </p:spTree>
    <p:extLst>
      <p:ext uri="{BB962C8B-B14F-4D97-AF65-F5344CB8AC3E}">
        <p14:creationId xmlns:p14="http://schemas.microsoft.com/office/powerpoint/2010/main" val="1399370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700088" y="1192213"/>
            <a:ext cx="5576887"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08A854C8-ECB5-40D1-96BB-D71E3F467DD5}" type="slidenum">
              <a:rPr lang="en-US" altLang="en-US" smtClean="0">
                <a:latin typeface="Calibri" panose="020F0502020204030204" pitchFamily="34" charset="0"/>
              </a:rPr>
              <a:pPr/>
              <a:t>27</a:t>
            </a:fld>
            <a:endParaRPr lang="en-US" altLang="en-US"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700088" y="1192213"/>
            <a:ext cx="5576887"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08A854C8-ECB5-40D1-96BB-D71E3F467DD5}" type="slidenum">
              <a:rPr lang="en-US" altLang="en-US" smtClean="0">
                <a:latin typeface="Calibri" panose="020F0502020204030204" pitchFamily="34" charset="0"/>
              </a:rPr>
              <a:pPr/>
              <a:t>28</a:t>
            </a:fld>
            <a:endParaRPr lang="en-US" altLang="en-US" dirty="0">
              <a:latin typeface="Calibri" panose="020F0502020204030204" pitchFamily="34" charset="0"/>
            </a:endParaRPr>
          </a:p>
        </p:txBody>
      </p:sp>
    </p:spTree>
    <p:extLst>
      <p:ext uri="{BB962C8B-B14F-4D97-AF65-F5344CB8AC3E}">
        <p14:creationId xmlns:p14="http://schemas.microsoft.com/office/powerpoint/2010/main" val="637704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700088" y="1192213"/>
            <a:ext cx="5576887"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83C8B636-1A30-4961-ABD2-A51521AD183B}" type="slidenum">
              <a:rPr lang="en-US" altLang="en-US" smtClean="0">
                <a:latin typeface="Calibri" panose="020F0502020204030204" pitchFamily="34" charset="0"/>
              </a:rPr>
              <a:pPr/>
              <a:t>29</a:t>
            </a:fld>
            <a:endParaRPr lang="en-US" altLang="en-US"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5BE482D1-92E4-473B-9FDC-C8AC9BA6B8BA}" type="slidenum">
              <a:rPr lang="en-US" altLang="en-US" smtClean="0">
                <a:latin typeface="Calibri" panose="020F0502020204030204" pitchFamily="34" charset="0"/>
              </a:rPr>
              <a:pPr/>
              <a:t>30</a:t>
            </a:fld>
            <a:endParaRPr lang="en-US" altLang="en-US"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700088" y="1192213"/>
            <a:ext cx="5576887"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8130A438-7B06-4E0B-8D20-0D06E3BE1BA1}" type="slidenum">
              <a:rPr lang="en-US" altLang="en-US" smtClean="0">
                <a:latin typeface="Calibri" panose="020F0502020204030204" pitchFamily="34" charset="0"/>
              </a:rPr>
              <a:pPr/>
              <a:t>31</a:t>
            </a:fld>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the $36.6 million, $24 million has already been committed to new programs, addressing three critical components of the homeless system of care.</a:t>
            </a:r>
            <a:endParaRPr/>
          </a:p>
          <a:p>
            <a:pPr marL="0" lvl="0" indent="0" algn="l" rtl="0">
              <a:spcBef>
                <a:spcPts val="0"/>
              </a:spcBef>
              <a:spcAft>
                <a:spcPts val="0"/>
              </a:spcAft>
              <a:buNone/>
            </a:pPr>
            <a:endParaRPr/>
          </a:p>
          <a:p>
            <a:pPr marL="0" lvl="0" indent="0" algn="l" rtl="0">
              <a:spcBef>
                <a:spcPts val="0"/>
              </a:spcBef>
              <a:spcAft>
                <a:spcPts val="0"/>
              </a:spcAft>
              <a:buNone/>
            </a:pPr>
            <a:r>
              <a:rPr lang="en-US"/>
              <a:t>An additional $4.2 million is set aside for system improvements, investing in existing shelters and administration, leaving $8.2 million available for Council to direct to new projects.</a:t>
            </a:r>
            <a:endParaRPr/>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8CEAB1A0-3517-4AC3-917F-1EFF62FC7960}" type="slidenum">
              <a:rPr lang="en-US" altLang="en-US" smtClean="0">
                <a:latin typeface="Calibri" panose="020F0502020204030204" pitchFamily="34" charset="0"/>
              </a:rPr>
              <a:pPr/>
              <a:t>32</a:t>
            </a:fld>
            <a:endParaRPr lang="en-US" altLang="en-US"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3B365B98-9C02-4E9D-84A0-EDBEA12D6955}" type="slidenum">
              <a:rPr lang="en-US" altLang="en-US" smtClean="0">
                <a:latin typeface="Calibri" panose="020F0502020204030204" pitchFamily="34" charset="0"/>
              </a:rPr>
              <a:pPr/>
              <a:t>33</a:t>
            </a:fld>
            <a:endParaRPr lang="en-US" altLang="en-US"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3B365B98-9C02-4E9D-84A0-EDBEA12D6955}" type="slidenum">
              <a:rPr lang="en-US" altLang="en-US" smtClean="0">
                <a:latin typeface="Calibri" panose="020F0502020204030204" pitchFamily="34" charset="0"/>
              </a:rPr>
              <a:pPr/>
              <a:t>34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91878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3B365B98-9C02-4E9D-84A0-EDBEA12D6955}" type="slidenum">
              <a:rPr lang="en-US" altLang="en-US" smtClean="0">
                <a:latin typeface="Calibri" panose="020F0502020204030204" pitchFamily="34" charset="0"/>
              </a:rPr>
              <a:pPr/>
              <a:t>35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9694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Non-Unsheltered: Permanent housing, temporary housing, transitional housing, other homeless service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Public Funds: City General Funds and Measure U Rollover $2,877,324</a:t>
            </a:r>
            <a:endParaRPr dirty="0"/>
          </a:p>
          <a:p>
            <a:pPr marL="0" lvl="0" indent="0" algn="l" rtl="0">
              <a:spcBef>
                <a:spcPts val="0"/>
              </a:spcBef>
              <a:spcAft>
                <a:spcPts val="0"/>
              </a:spcAft>
              <a:buNone/>
            </a:pPr>
            <a:r>
              <a:rPr lang="en-US" dirty="0"/>
              <a:t>Private Funds: Sutter Health, Dignity Health, UC Davis $3,738,208</a:t>
            </a:r>
            <a:endParaRPr dirty="0"/>
          </a:p>
          <a:p>
            <a:pPr marL="0" lvl="0" indent="0" algn="l" rtl="0">
              <a:spcBef>
                <a:spcPts val="0"/>
              </a:spcBef>
              <a:spcAft>
                <a:spcPts val="0"/>
              </a:spcAft>
              <a:buNone/>
            </a:pPr>
            <a:r>
              <a:rPr lang="en-US" dirty="0"/>
              <a:t>TOTAL: $6,615,532</a:t>
            </a:r>
            <a:endParaRPr dirty="0"/>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263a6770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263a6770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6263a6770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263a6770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263a6770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6263a6770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263a6770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263a67706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6263a67706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189D740-52B6-426A-B57C-4550D37365E5}" type="datetime1">
              <a:rPr lang="en-US" altLang="en-US"/>
              <a:pPr>
                <a:defRPr/>
              </a:pPr>
              <a:t>9/5/2019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9A3B2D-5072-4682-8009-7F1F4A60325E}" type="slidenum">
              <a:rPr lang="en-US" altLang="en-US"/>
              <a:pPr>
                <a:defRPr/>
              </a:pPr>
              <a:t>‹#›</a:t>
            </a:fld>
            <a:endParaRPr lang="en-US" altLang="en-US" dirty="0"/>
          </a:p>
        </p:txBody>
      </p:sp>
    </p:spTree>
    <p:extLst>
      <p:ext uri="{BB962C8B-B14F-4D97-AF65-F5344CB8AC3E}">
        <p14:creationId xmlns:p14="http://schemas.microsoft.com/office/powerpoint/2010/main" val="122355985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26E47A-FBEC-45F8-B6A8-23184DBEDABC}" type="datetime1">
              <a:rPr lang="en-US" altLang="en-US"/>
              <a:pPr>
                <a:defRPr/>
              </a:pPr>
              <a:t>9/5/2019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44E5656-A4AF-4C04-AB23-CCBB11DFF0DB}" type="slidenum">
              <a:rPr lang="en-US" altLang="en-US"/>
              <a:pPr>
                <a:defRPr/>
              </a:pPr>
              <a:t>‹#›</a:t>
            </a:fld>
            <a:endParaRPr lang="en-US" altLang="en-US" dirty="0"/>
          </a:p>
        </p:txBody>
      </p:sp>
    </p:spTree>
    <p:extLst>
      <p:ext uri="{BB962C8B-B14F-4D97-AF65-F5344CB8AC3E}">
        <p14:creationId xmlns:p14="http://schemas.microsoft.com/office/powerpoint/2010/main" val="329559705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15265C-F8CD-4D26-A7AC-E568FF21C823}" type="datetime1">
              <a:rPr lang="en-US" altLang="en-US"/>
              <a:pPr>
                <a:defRPr/>
              </a:pPr>
              <a:t>9/5/2019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1640780-1D2D-43E7-903D-4B3092995CF2}" type="slidenum">
              <a:rPr lang="en-US" altLang="en-US"/>
              <a:pPr>
                <a:defRPr/>
              </a:pPr>
              <a:t>‹#›</a:t>
            </a:fld>
            <a:endParaRPr lang="en-US" altLang="en-US" dirty="0"/>
          </a:p>
        </p:txBody>
      </p:sp>
    </p:spTree>
    <p:extLst>
      <p:ext uri="{BB962C8B-B14F-4D97-AF65-F5344CB8AC3E}">
        <p14:creationId xmlns:p14="http://schemas.microsoft.com/office/powerpoint/2010/main" val="343266711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8896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20901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52172D-AE59-468B-A207-E84DA76F15B6}" type="datetime1">
              <a:rPr lang="en-US" altLang="en-US"/>
              <a:pPr>
                <a:defRPr/>
              </a:pPr>
              <a:t>9/5/2019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7A5CBF3-EEA2-41A7-B594-D70F32C8C1DB}" type="slidenum">
              <a:rPr lang="en-US" altLang="en-US"/>
              <a:pPr>
                <a:defRPr/>
              </a:pPr>
              <a:t>‹#›</a:t>
            </a:fld>
            <a:endParaRPr lang="en-US" altLang="en-US" dirty="0"/>
          </a:p>
        </p:txBody>
      </p:sp>
    </p:spTree>
    <p:extLst>
      <p:ext uri="{BB962C8B-B14F-4D97-AF65-F5344CB8AC3E}">
        <p14:creationId xmlns:p14="http://schemas.microsoft.com/office/powerpoint/2010/main" val="390886781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32A1E68-8880-4329-A0B1-927F48D370E1}" type="datetime1">
              <a:rPr lang="en-US" altLang="en-US"/>
              <a:pPr>
                <a:defRPr/>
              </a:pPr>
              <a:t>9/5/2019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BF0CDA3-8ADA-4632-9FB6-EEC7BEAB6D4E}" type="slidenum">
              <a:rPr lang="en-US" altLang="en-US"/>
              <a:pPr>
                <a:defRPr/>
              </a:pPr>
              <a:t>‹#›</a:t>
            </a:fld>
            <a:endParaRPr lang="en-US" altLang="en-US" dirty="0"/>
          </a:p>
        </p:txBody>
      </p:sp>
    </p:spTree>
    <p:extLst>
      <p:ext uri="{BB962C8B-B14F-4D97-AF65-F5344CB8AC3E}">
        <p14:creationId xmlns:p14="http://schemas.microsoft.com/office/powerpoint/2010/main" val="120791390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162E985-3BBF-4214-9274-51490F2EBB46}" type="datetime1">
              <a:rPr lang="en-US" altLang="en-US"/>
              <a:pPr>
                <a:defRPr/>
              </a:pPr>
              <a:t>9/5/2019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2676B42-5D5C-4FF0-A9E5-EF7D14C2143C}" type="slidenum">
              <a:rPr lang="en-US" altLang="en-US"/>
              <a:pPr>
                <a:defRPr/>
              </a:pPr>
              <a:t>‹#›</a:t>
            </a:fld>
            <a:endParaRPr lang="en-US" altLang="en-US" dirty="0"/>
          </a:p>
        </p:txBody>
      </p:sp>
    </p:spTree>
    <p:extLst>
      <p:ext uri="{BB962C8B-B14F-4D97-AF65-F5344CB8AC3E}">
        <p14:creationId xmlns:p14="http://schemas.microsoft.com/office/powerpoint/2010/main" val="32354224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FF7E0BC-5298-4073-9513-FD00D3F17446}" type="datetime1">
              <a:rPr lang="en-US" altLang="en-US"/>
              <a:pPr>
                <a:defRPr/>
              </a:pPr>
              <a:t>9/5/2019</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FC6A054-71DF-4D91-910C-31851593474B}" type="slidenum">
              <a:rPr lang="en-US" altLang="en-US"/>
              <a:pPr>
                <a:defRPr/>
              </a:pPr>
              <a:t>‹#›</a:t>
            </a:fld>
            <a:endParaRPr lang="en-US" altLang="en-US" dirty="0"/>
          </a:p>
        </p:txBody>
      </p:sp>
    </p:spTree>
    <p:extLst>
      <p:ext uri="{BB962C8B-B14F-4D97-AF65-F5344CB8AC3E}">
        <p14:creationId xmlns:p14="http://schemas.microsoft.com/office/powerpoint/2010/main" val="24723496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1915AC-7951-404E-BDED-AC2B4D1D42D2}" type="datetime1">
              <a:rPr lang="en-US" altLang="en-US"/>
              <a:pPr>
                <a:defRPr/>
              </a:pPr>
              <a:t>9/5/2019</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C34D8C9-34B9-45D2-8FE5-5A6A538DB8DB}" type="slidenum">
              <a:rPr lang="en-US" altLang="en-US"/>
              <a:pPr>
                <a:defRPr/>
              </a:pPr>
              <a:t>‹#›</a:t>
            </a:fld>
            <a:endParaRPr lang="en-US" altLang="en-US" dirty="0"/>
          </a:p>
        </p:txBody>
      </p:sp>
    </p:spTree>
    <p:extLst>
      <p:ext uri="{BB962C8B-B14F-4D97-AF65-F5344CB8AC3E}">
        <p14:creationId xmlns:p14="http://schemas.microsoft.com/office/powerpoint/2010/main" val="25684194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475FD8-1184-4055-BE70-CCDBCBCC2E68}" type="datetime1">
              <a:rPr lang="en-US" altLang="en-US"/>
              <a:pPr>
                <a:defRPr/>
              </a:pPr>
              <a:t>9/5/2019</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538952C-D340-42D9-B9AF-29B810E72E03}" type="slidenum">
              <a:rPr lang="en-US" altLang="en-US"/>
              <a:pPr>
                <a:defRPr/>
              </a:pPr>
              <a:t>‹#›</a:t>
            </a:fld>
            <a:endParaRPr lang="en-US" altLang="en-US" dirty="0"/>
          </a:p>
        </p:txBody>
      </p:sp>
    </p:spTree>
    <p:extLst>
      <p:ext uri="{BB962C8B-B14F-4D97-AF65-F5344CB8AC3E}">
        <p14:creationId xmlns:p14="http://schemas.microsoft.com/office/powerpoint/2010/main" val="354854801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8393208-3EA2-4A24-98F0-8E5125B7D08D}" type="datetime1">
              <a:rPr lang="en-US" altLang="en-US"/>
              <a:pPr>
                <a:defRPr/>
              </a:pPr>
              <a:t>9/5/2019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3B395E1-DF1F-4A99-B369-6DE61FDABFF2}" type="slidenum">
              <a:rPr lang="en-US" altLang="en-US"/>
              <a:pPr>
                <a:defRPr/>
              </a:pPr>
              <a:t>‹#›</a:t>
            </a:fld>
            <a:endParaRPr lang="en-US" altLang="en-US" dirty="0"/>
          </a:p>
        </p:txBody>
      </p:sp>
    </p:spTree>
    <p:extLst>
      <p:ext uri="{BB962C8B-B14F-4D97-AF65-F5344CB8AC3E}">
        <p14:creationId xmlns:p14="http://schemas.microsoft.com/office/powerpoint/2010/main" val="243334688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B2ABDE8-A362-4DDF-A629-D4B1E2D71321}" type="datetime1">
              <a:rPr lang="en-US" altLang="en-US"/>
              <a:pPr>
                <a:defRPr/>
              </a:pPr>
              <a:t>9/5/2019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2ACE4EA-25BE-4C93-A0C1-725C0B356677}" type="slidenum">
              <a:rPr lang="en-US" altLang="en-US"/>
              <a:pPr>
                <a:defRPr/>
              </a:pPr>
              <a:t>‹#›</a:t>
            </a:fld>
            <a:endParaRPr lang="en-US" altLang="en-US" dirty="0"/>
          </a:p>
        </p:txBody>
      </p:sp>
    </p:spTree>
    <p:extLst>
      <p:ext uri="{BB962C8B-B14F-4D97-AF65-F5344CB8AC3E}">
        <p14:creationId xmlns:p14="http://schemas.microsoft.com/office/powerpoint/2010/main" val="392186832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1299575-1E16-4ACE-9E6D-9AC3018DE91E}" type="datetime1">
              <a:rPr lang="en-US" altLang="en-US"/>
              <a:pPr>
                <a:defRPr/>
              </a:pPr>
              <a:t>9/5/2019</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8812764-043F-49BD-9E8F-A265E7302A6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fade/>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entury Gothic"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ea typeface="MS PGothic" panose="020B0600070205080204" pitchFamily="34" charset="-128"/>
          <a:cs typeface="MS PGothic"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561052" y="623686"/>
            <a:ext cx="5120114" cy="16927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Twentieth Century"/>
              <a:buNone/>
            </a:pPr>
            <a:r>
              <a:rPr lang="en-US" sz="3959" b="1" dirty="0">
                <a:latin typeface="Calibri" panose="020F0502020204030204" pitchFamily="34" charset="0"/>
                <a:ea typeface="Twentieth Century"/>
                <a:cs typeface="Calibri" panose="020F0502020204030204" pitchFamily="34" charset="0"/>
                <a:sym typeface="Twentieth Century"/>
              </a:rPr>
              <a:t>SACRAMENTO HOMELESS SHELTERING INITIATIVES</a:t>
            </a:r>
            <a:endParaRPr b="1" dirty="0">
              <a:latin typeface="Calibri" panose="020F0502020204030204" pitchFamily="34" charset="0"/>
              <a:cs typeface="Calibri" panose="020F0502020204030204" pitchFamily="34" charset="0"/>
            </a:endParaRPr>
          </a:p>
        </p:txBody>
      </p:sp>
      <p:cxnSp>
        <p:nvCxnSpPr>
          <p:cNvPr id="89" name="Google Shape;89;p1"/>
          <p:cNvCxnSpPr/>
          <p:nvPr/>
        </p:nvCxnSpPr>
        <p:spPr>
          <a:xfrm>
            <a:off x="655320" y="2316480"/>
            <a:ext cx="4572000" cy="0"/>
          </a:xfrm>
          <a:prstGeom prst="straightConnector1">
            <a:avLst/>
          </a:prstGeom>
          <a:noFill/>
          <a:ln w="19050" cap="sq" cmpd="sng">
            <a:solidFill>
              <a:schemeClr val="dk1"/>
            </a:solidFill>
            <a:prstDash val="solid"/>
            <a:miter lim="800000"/>
            <a:headEnd type="none" w="sm" len="sm"/>
            <a:tailEnd type="none" w="sm" len="sm"/>
          </a:ln>
        </p:spPr>
      </p:cxnSp>
      <p:sp>
        <p:nvSpPr>
          <p:cNvPr id="90" name="Google Shape;90;p1"/>
          <p:cNvSpPr txBox="1">
            <a:spLocks noGrp="1"/>
          </p:cNvSpPr>
          <p:nvPr>
            <p:ph type="body" idx="2"/>
          </p:nvPr>
        </p:nvSpPr>
        <p:spPr>
          <a:xfrm>
            <a:off x="655321" y="2575034"/>
            <a:ext cx="5120113" cy="34622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en-US" sz="2400" dirty="0">
                <a:solidFill>
                  <a:schemeClr val="accent1"/>
                </a:solidFill>
                <a:latin typeface="Calibri" panose="020F0502020204030204" pitchFamily="34" charset="0"/>
                <a:ea typeface="Twentieth Century"/>
                <a:cs typeface="Calibri" panose="020F0502020204030204" pitchFamily="34" charset="0"/>
                <a:sym typeface="Twentieth Century"/>
              </a:rPr>
              <a:t>Presentation to State Council on Homelessness</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accent1"/>
              </a:buClr>
              <a:buSzPts val="2400"/>
              <a:buNone/>
            </a:pPr>
            <a:r>
              <a:rPr lang="en-US" sz="2400" dirty="0">
                <a:solidFill>
                  <a:schemeClr val="accent1"/>
                </a:solidFill>
                <a:latin typeface="Calibri" panose="020F0502020204030204" pitchFamily="34" charset="0"/>
                <a:ea typeface="Twentieth Century"/>
                <a:cs typeface="Calibri" panose="020F0502020204030204" pitchFamily="34" charset="0"/>
                <a:sym typeface="Twentieth Century"/>
              </a:rPr>
              <a:t>September 6, 2019</a:t>
            </a:r>
            <a:endParaRPr dirty="0">
              <a:latin typeface="Calibri" panose="020F0502020204030204" pitchFamily="34" charset="0"/>
              <a:cs typeface="Calibri" panose="020F0502020204030204" pitchFamily="34" charset="0"/>
            </a:endParaRPr>
          </a:p>
          <a:p>
            <a:pPr marL="0" lvl="0" indent="114300" algn="l" rtl="0">
              <a:lnSpc>
                <a:spcPct val="90000"/>
              </a:lnSpc>
              <a:spcBef>
                <a:spcPts val="1000"/>
              </a:spcBef>
              <a:spcAft>
                <a:spcPts val="0"/>
              </a:spcAft>
              <a:buClr>
                <a:schemeClr val="dk1"/>
              </a:buClr>
              <a:buSzPts val="1800"/>
              <a:buNone/>
            </a:pPr>
            <a:endParaRPr sz="1800" dirty="0">
              <a:latin typeface="Calibri" panose="020F0502020204030204" pitchFamily="34" charset="0"/>
              <a:cs typeface="Calibri" panose="020F0502020204030204" pitchFamily="34" charset="0"/>
            </a:endParaRPr>
          </a:p>
        </p:txBody>
      </p:sp>
      <p:pic>
        <p:nvPicPr>
          <p:cNvPr id="91" name="Google Shape;91;p1"/>
          <p:cNvPicPr preferRelativeResize="0">
            <a:picLocks noGrp="1"/>
          </p:cNvPicPr>
          <p:nvPr>
            <p:ph type="body" idx="1"/>
          </p:nvPr>
        </p:nvPicPr>
        <p:blipFill rotWithShape="1">
          <a:blip r:embed="rId3">
            <a:alphaModFix/>
          </a:blip>
          <a:srcRect l="22612" r="22614"/>
          <a:stretch/>
        </p:blipFill>
        <p:spPr>
          <a:xfrm>
            <a:off x="5878849" y="10"/>
            <a:ext cx="6313150" cy="6857987"/>
          </a:xfrm>
          <a:prstGeom prst="rect">
            <a:avLst/>
          </a:prstGeom>
          <a:noFill/>
          <a:ln>
            <a:noFill/>
          </a:ln>
        </p:spPr>
      </p:pic>
      <p:sp>
        <p:nvSpPr>
          <p:cNvPr id="92" name="Google Shape;92;p1"/>
          <p:cNvSpPr txBox="1"/>
          <p:nvPr/>
        </p:nvSpPr>
        <p:spPr>
          <a:xfrm>
            <a:off x="655320" y="4206240"/>
            <a:ext cx="415038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Tw Cen MT" panose="020B0602020104020603" pitchFamily="34" charset="0"/>
                <a:ea typeface="Calibri"/>
                <a:cs typeface="Calibri"/>
                <a:sym typeface="Calibri"/>
              </a:rPr>
              <a:t>Lisa Bates</a:t>
            </a:r>
            <a:endParaRPr dirty="0">
              <a:latin typeface="Tw Cen MT" panose="020B0602020104020603" pitchFamily="34" charset="0"/>
            </a:endParaRPr>
          </a:p>
          <a:p>
            <a:pPr marL="0" marR="0" lvl="0" indent="0" algn="l" rtl="0">
              <a:spcBef>
                <a:spcPts val="0"/>
              </a:spcBef>
              <a:spcAft>
                <a:spcPts val="0"/>
              </a:spcAft>
              <a:buNone/>
            </a:pPr>
            <a:r>
              <a:rPr lang="en-US" sz="1800" dirty="0">
                <a:solidFill>
                  <a:schemeClr val="dk1"/>
                </a:solidFill>
                <a:latin typeface="Tw Cen MT" panose="020B0602020104020603" pitchFamily="34" charset="0"/>
                <a:ea typeface="Calibri"/>
                <a:cs typeface="Calibri"/>
                <a:sym typeface="Calibri"/>
              </a:rPr>
              <a:t>Sacramento Steps Forward</a:t>
            </a:r>
            <a:endParaRPr dirty="0">
              <a:latin typeface="Tw Cen MT" panose="020B0602020104020603" pitchFamily="34" charset="0"/>
            </a:endParaRPr>
          </a:p>
          <a:p>
            <a:pPr marL="0" marR="0" lvl="0" indent="0" algn="l" rtl="0">
              <a:spcBef>
                <a:spcPts val="0"/>
              </a:spcBef>
              <a:spcAft>
                <a:spcPts val="0"/>
              </a:spcAft>
              <a:buNone/>
            </a:pPr>
            <a:endParaRPr sz="1800" dirty="0">
              <a:solidFill>
                <a:schemeClr val="dk1"/>
              </a:solidFill>
              <a:latin typeface="Tw Cen MT" panose="020B0602020104020603" pitchFamily="34" charset="0"/>
              <a:ea typeface="Calibri"/>
              <a:cs typeface="Calibri"/>
              <a:sym typeface="Calibri"/>
            </a:endParaRPr>
          </a:p>
          <a:p>
            <a:pPr marL="0" marR="0" lvl="0" indent="0" algn="l" rtl="0">
              <a:spcBef>
                <a:spcPts val="0"/>
              </a:spcBef>
              <a:spcAft>
                <a:spcPts val="0"/>
              </a:spcAft>
              <a:buNone/>
            </a:pPr>
            <a:r>
              <a:rPr lang="en-US" sz="1800" dirty="0">
                <a:solidFill>
                  <a:schemeClr val="dk1"/>
                </a:solidFill>
                <a:latin typeface="Tw Cen MT" panose="020B0602020104020603" pitchFamily="34" charset="0"/>
                <a:ea typeface="Calibri"/>
                <a:cs typeface="Calibri"/>
                <a:sym typeface="Calibri"/>
              </a:rPr>
              <a:t>John Foley</a:t>
            </a:r>
            <a:endParaRPr dirty="0">
              <a:latin typeface="Tw Cen MT" panose="020B0602020104020603" pitchFamily="34" charset="0"/>
            </a:endParaRPr>
          </a:p>
          <a:p>
            <a:pPr marL="0" marR="0" lvl="0" indent="0" algn="l" rtl="0">
              <a:spcBef>
                <a:spcPts val="0"/>
              </a:spcBef>
              <a:spcAft>
                <a:spcPts val="0"/>
              </a:spcAft>
              <a:buNone/>
            </a:pPr>
            <a:r>
              <a:rPr lang="en-US" sz="1800" dirty="0">
                <a:solidFill>
                  <a:schemeClr val="dk1"/>
                </a:solidFill>
                <a:latin typeface="Tw Cen MT" panose="020B0602020104020603" pitchFamily="34" charset="0"/>
                <a:ea typeface="Calibri"/>
                <a:cs typeface="Calibri"/>
                <a:sym typeface="Calibri"/>
              </a:rPr>
              <a:t>Self Help Housing</a:t>
            </a:r>
            <a:endParaRPr dirty="0">
              <a:latin typeface="Tw Cen MT" panose="020B0602020104020603"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6263a67706_0_22"/>
          <p:cNvSpPr txBox="1"/>
          <p:nvPr/>
        </p:nvSpPr>
        <p:spPr>
          <a:xfrm>
            <a:off x="125575" y="947400"/>
            <a:ext cx="5850903" cy="914400"/>
          </a:xfrm>
          <a:prstGeom prst="rect">
            <a:avLst/>
          </a:prstGeom>
          <a:noFill/>
          <a:ln>
            <a:noFill/>
          </a:ln>
        </p:spPr>
        <p:txBody>
          <a:bodyPr spcFirstLastPara="1" wrap="square" lIns="0" tIns="45700" rIns="0" bIns="45700" anchor="b" anchorCtr="0">
            <a:noAutofit/>
          </a:bodyPr>
          <a:lstStyle/>
          <a:p>
            <a:pPr marL="0" lvl="0" indent="0" algn="ctr" rtl="0">
              <a:spcBef>
                <a:spcPts val="0"/>
              </a:spcBef>
              <a:spcAft>
                <a:spcPts val="0"/>
              </a:spcAft>
              <a:buNone/>
            </a:pPr>
            <a:r>
              <a:rPr lang="en-US" sz="3200" dirty="0">
                <a:solidFill>
                  <a:srgbClr val="FAC810"/>
                </a:solidFill>
                <a:latin typeface="Arial Black"/>
                <a:ea typeface="Arial Black"/>
                <a:cs typeface="Arial Black"/>
                <a:sym typeface="Arial Black"/>
              </a:rPr>
              <a:t>STEP 2 – CASE MANAGEMENT </a:t>
            </a:r>
            <a:endParaRPr lang="en-US" sz="2200" dirty="0">
              <a:solidFill>
                <a:srgbClr val="D4D4D4"/>
              </a:solidFill>
              <a:latin typeface="Gill Sans"/>
              <a:ea typeface="Gill Sans"/>
              <a:cs typeface="Gill Sans"/>
              <a:sym typeface="Gill Sans"/>
            </a:endParaRPr>
          </a:p>
        </p:txBody>
      </p:sp>
      <p:sp>
        <p:nvSpPr>
          <p:cNvPr id="227" name="Google Shape;227;g6263a67706_0_22"/>
          <p:cNvSpPr txBox="1"/>
          <p:nvPr/>
        </p:nvSpPr>
        <p:spPr>
          <a:xfrm>
            <a:off x="857839" y="1861800"/>
            <a:ext cx="4729642" cy="4652122"/>
          </a:xfrm>
          <a:prstGeom prst="rect">
            <a:avLst/>
          </a:prstGeom>
          <a:noFill/>
          <a:ln>
            <a:noFill/>
          </a:ln>
        </p:spPr>
        <p:txBody>
          <a:bodyPr spcFirstLastPara="1" wrap="square" lIns="0" tIns="45700" rIns="0" bIns="45700" anchor="t" anchorCtr="0">
            <a:noAutofit/>
          </a:bodyPr>
          <a:lstStyle/>
          <a:p>
            <a:pPr marL="285750" lvl="0" indent="-285750" algn="l" rtl="0">
              <a:lnSpc>
                <a:spcPct val="90000"/>
              </a:lnSpc>
              <a:spcBef>
                <a:spcPts val="0"/>
              </a:spcBef>
              <a:spcAft>
                <a:spcPts val="0"/>
              </a:spcAft>
              <a:buClr>
                <a:srgbClr val="000000"/>
              </a:buClr>
              <a:buSzPts val="1156"/>
              <a:buFont typeface="Wingdings" panose="05000000000000000000" pitchFamily="2" charset="2"/>
              <a:buChar char="§"/>
            </a:pPr>
            <a:r>
              <a:rPr lang="en-US" sz="1800" dirty="0"/>
              <a:t>The goal of providing case management services is to remove the participant’s barriers to permanent housing. </a:t>
            </a:r>
            <a:endParaRPr sz="1800" dirty="0">
              <a:latin typeface="Gill Sans"/>
              <a:ea typeface="Gill Sans"/>
              <a:cs typeface="Gill Sans"/>
              <a:sym typeface="Gill Sans"/>
            </a:endParaRPr>
          </a:p>
          <a:p>
            <a:pPr marL="285750" lvl="0" indent="-285750" algn="l" rtl="0">
              <a:lnSpc>
                <a:spcPct val="90000"/>
              </a:lnSpc>
              <a:spcBef>
                <a:spcPts val="700"/>
              </a:spcBef>
              <a:spcAft>
                <a:spcPts val="0"/>
              </a:spcAft>
              <a:buClr>
                <a:srgbClr val="000000"/>
              </a:buClr>
              <a:buSzPts val="1156"/>
              <a:buFont typeface="Wingdings" panose="05000000000000000000" pitchFamily="2" charset="2"/>
              <a:buChar char="§"/>
            </a:pPr>
            <a:r>
              <a:rPr lang="en-US" sz="1800" dirty="0"/>
              <a:t>Case managers administer a barriers assessment and create a case plan with the participant. Individuals are assessed for their ability to perform activities of daily living (ADL) and may be identified for a higher level of care.</a:t>
            </a:r>
            <a:endParaRPr sz="1800" dirty="0">
              <a:latin typeface="Gill Sans"/>
              <a:ea typeface="Gill Sans"/>
              <a:cs typeface="Gill Sans"/>
              <a:sym typeface="Gill Sans"/>
            </a:endParaRPr>
          </a:p>
          <a:p>
            <a:pPr marL="285750" lvl="0" indent="-285750" algn="l" rtl="0">
              <a:lnSpc>
                <a:spcPct val="90000"/>
              </a:lnSpc>
              <a:spcBef>
                <a:spcPts val="700"/>
              </a:spcBef>
              <a:spcAft>
                <a:spcPts val="0"/>
              </a:spcAft>
              <a:buClr>
                <a:srgbClr val="000000"/>
              </a:buClr>
              <a:buSzPts val="1156"/>
              <a:buFont typeface="Wingdings" panose="05000000000000000000" pitchFamily="2" charset="2"/>
              <a:buChar char="§"/>
            </a:pPr>
            <a:r>
              <a:rPr lang="en-US" sz="1800" dirty="0"/>
              <a:t>While participants reside at the scattered-site shelter they receive supportive services such as: assistance with medical and psychiatric appointments, transportation, applying for public assistance and social security, and establishing In-Home Supportive Services (IHSS) and independent living services.</a:t>
            </a:r>
            <a:endParaRPr sz="1800" dirty="0">
              <a:latin typeface="Gill Sans"/>
              <a:ea typeface="Gill Sans"/>
              <a:cs typeface="Gill Sans"/>
              <a:sym typeface="Gill Sans"/>
            </a:endParaRPr>
          </a:p>
          <a:p>
            <a:pPr marL="285750" lvl="0" indent="-212343" algn="l" rtl="0">
              <a:lnSpc>
                <a:spcPct val="90000"/>
              </a:lnSpc>
              <a:spcBef>
                <a:spcPts val="700"/>
              </a:spcBef>
              <a:spcAft>
                <a:spcPts val="0"/>
              </a:spcAft>
              <a:buNone/>
            </a:pPr>
            <a:endParaRPr sz="1360" dirty="0">
              <a:latin typeface="Gill Sans"/>
              <a:ea typeface="Gill Sans"/>
              <a:cs typeface="Gill Sans"/>
              <a:sym typeface="Gill Sans"/>
            </a:endParaRPr>
          </a:p>
        </p:txBody>
      </p:sp>
      <p:pic>
        <p:nvPicPr>
          <p:cNvPr id="228" name="Google Shape;228;g6263a67706_0_22" descr="Two people standing in a room&#10;&#10;Description automatically generated"/>
          <p:cNvPicPr preferRelativeResize="0"/>
          <p:nvPr/>
        </p:nvPicPr>
        <p:blipFill rotWithShape="1">
          <a:blip r:embed="rId3">
            <a:alphaModFix/>
          </a:blip>
          <a:srcRect l="15223" r="15230"/>
          <a:stretch/>
        </p:blipFill>
        <p:spPr>
          <a:xfrm>
            <a:off x="6365476" y="1404600"/>
            <a:ext cx="3886200" cy="41910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6263a67706_0_29"/>
          <p:cNvSpPr txBox="1"/>
          <p:nvPr/>
        </p:nvSpPr>
        <p:spPr>
          <a:xfrm>
            <a:off x="2321950" y="274663"/>
            <a:ext cx="7772400" cy="1143000"/>
          </a:xfrm>
          <a:prstGeom prst="rect">
            <a:avLst/>
          </a:prstGeom>
          <a:noFill/>
          <a:ln>
            <a:noFill/>
          </a:ln>
        </p:spPr>
        <p:txBody>
          <a:bodyPr spcFirstLastPara="1" wrap="square" lIns="0" tIns="45700" rIns="0" bIns="45700" anchor="ctr" anchorCtr="0">
            <a:noAutofit/>
          </a:bodyPr>
          <a:lstStyle/>
          <a:p>
            <a:pPr marL="0" lvl="0" indent="0" algn="ctr" rtl="0">
              <a:spcBef>
                <a:spcPts val="0"/>
              </a:spcBef>
              <a:spcAft>
                <a:spcPts val="0"/>
              </a:spcAft>
              <a:buNone/>
            </a:pPr>
            <a:r>
              <a:rPr lang="en-US" sz="3600" dirty="0">
                <a:solidFill>
                  <a:srgbClr val="FAC810"/>
                </a:solidFill>
                <a:latin typeface="Arial Black"/>
                <a:ea typeface="Arial Black"/>
                <a:cs typeface="Arial Black"/>
                <a:sym typeface="Arial Black"/>
              </a:rPr>
              <a:t>STEP 3 - REHOUSING</a:t>
            </a:r>
            <a:endParaRPr sz="3600" dirty="0">
              <a:solidFill>
                <a:srgbClr val="FFFFFF"/>
              </a:solidFill>
              <a:latin typeface="Gill Sans"/>
              <a:ea typeface="Gill Sans"/>
              <a:cs typeface="Gill Sans"/>
              <a:sym typeface="Gill Sans"/>
            </a:endParaRPr>
          </a:p>
        </p:txBody>
      </p:sp>
      <p:sp>
        <p:nvSpPr>
          <p:cNvPr id="235" name="Google Shape;235;g6263a67706_0_29"/>
          <p:cNvSpPr txBox="1"/>
          <p:nvPr/>
        </p:nvSpPr>
        <p:spPr>
          <a:xfrm>
            <a:off x="1929448" y="1417663"/>
            <a:ext cx="8333100" cy="39702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SzPts val="1800"/>
              <a:buFont typeface="Wingdings" panose="05000000000000000000" pitchFamily="2" charset="2"/>
              <a:buChar char="§"/>
            </a:pPr>
            <a:r>
              <a:rPr lang="en-US" sz="1800" b="0" i="0" u="none" strike="noStrike" cap="none" dirty="0">
                <a:latin typeface="Arial"/>
                <a:ea typeface="Arial"/>
                <a:cs typeface="Arial"/>
                <a:sym typeface="Arial"/>
              </a:rPr>
              <a:t>The goal of this program is to transition recently chronically homeless individuals into permanent, safe, and sustainable housing. Once we have removed the appropriate barriers, we work to find housing. </a:t>
            </a:r>
            <a:endParaRPr sz="1800" dirty="0"/>
          </a:p>
          <a:p>
            <a:pPr marL="400050" marR="0" lvl="0" indent="-285750" algn="l" rtl="0">
              <a:spcBef>
                <a:spcPts val="0"/>
              </a:spcBef>
              <a:spcAft>
                <a:spcPts val="0"/>
              </a:spcAft>
              <a:buClr>
                <a:srgbClr val="FFFFFF"/>
              </a:buClr>
              <a:buSzPts val="1800"/>
              <a:buFont typeface="Wingdings" panose="05000000000000000000" pitchFamily="2" charset="2"/>
              <a:buChar char="§"/>
            </a:pPr>
            <a:endParaRPr sz="1800" b="0" i="0" u="none" strike="noStrike" cap="none" dirty="0">
              <a:latin typeface="Arial"/>
              <a:ea typeface="Arial"/>
              <a:cs typeface="Arial"/>
              <a:sym typeface="Arial"/>
            </a:endParaRPr>
          </a:p>
          <a:p>
            <a:pPr marL="285750" marR="0" lvl="0" indent="-285750" algn="l" rtl="0">
              <a:spcBef>
                <a:spcPts val="0"/>
              </a:spcBef>
              <a:spcAft>
                <a:spcPts val="0"/>
              </a:spcAft>
              <a:buSzPts val="1800"/>
              <a:buFont typeface="Wingdings" panose="05000000000000000000" pitchFamily="2" charset="2"/>
              <a:buChar char="§"/>
            </a:pPr>
            <a:r>
              <a:rPr lang="en-US" sz="1800" b="0" i="0" u="none" strike="noStrike" cap="none" dirty="0">
                <a:latin typeface="Arial"/>
                <a:ea typeface="Arial"/>
                <a:cs typeface="Arial"/>
                <a:sym typeface="Arial"/>
              </a:rPr>
              <a:t>SSHH Housing Locators work closely with shelter participants to identify tangible housing options. </a:t>
            </a:r>
            <a:endParaRPr sz="1800" dirty="0"/>
          </a:p>
          <a:p>
            <a:pPr marL="400050" marR="0" lvl="0" indent="-285750" algn="l" rtl="0">
              <a:spcBef>
                <a:spcPts val="0"/>
              </a:spcBef>
              <a:spcAft>
                <a:spcPts val="0"/>
              </a:spcAft>
              <a:buClr>
                <a:srgbClr val="FFFFFF"/>
              </a:buClr>
              <a:buSzPts val="1800"/>
              <a:buFont typeface="Wingdings" panose="05000000000000000000" pitchFamily="2" charset="2"/>
              <a:buChar char="§"/>
            </a:pPr>
            <a:endParaRPr sz="1800" b="0" i="0" u="none" strike="noStrike" cap="none" dirty="0">
              <a:latin typeface="Arial"/>
              <a:ea typeface="Arial"/>
              <a:cs typeface="Arial"/>
              <a:sym typeface="Arial"/>
            </a:endParaRPr>
          </a:p>
          <a:p>
            <a:pPr marL="285750" marR="0" lvl="0" indent="-285750" algn="l" rtl="0">
              <a:spcBef>
                <a:spcPts val="0"/>
              </a:spcBef>
              <a:spcAft>
                <a:spcPts val="0"/>
              </a:spcAft>
              <a:buSzPts val="1800"/>
              <a:buFont typeface="Wingdings" panose="05000000000000000000" pitchFamily="2" charset="2"/>
              <a:buChar char="§"/>
            </a:pPr>
            <a:r>
              <a:rPr lang="en-US" sz="1800" b="0" i="0" u="none" strike="noStrike" cap="none" dirty="0">
                <a:latin typeface="Arial"/>
                <a:ea typeface="Arial"/>
                <a:cs typeface="Arial"/>
                <a:sym typeface="Arial"/>
              </a:rPr>
              <a:t>Participants are assessed for a variety of housing options such as Permanent Supportive Housing (PSH), shared housing, and market-rate housing. </a:t>
            </a:r>
            <a:endParaRPr sz="1800" dirty="0"/>
          </a:p>
          <a:p>
            <a:pPr marL="400050" marR="0" lvl="0" indent="-285750" algn="l" rtl="0">
              <a:spcBef>
                <a:spcPts val="0"/>
              </a:spcBef>
              <a:spcAft>
                <a:spcPts val="0"/>
              </a:spcAft>
              <a:buClr>
                <a:srgbClr val="FFFFFF"/>
              </a:buClr>
              <a:buSzPts val="1800"/>
              <a:buFont typeface="Wingdings" panose="05000000000000000000" pitchFamily="2" charset="2"/>
              <a:buChar char="§"/>
            </a:pPr>
            <a:endParaRPr sz="1800" b="0" i="0" u="none" strike="noStrike" cap="none" dirty="0">
              <a:latin typeface="Arial"/>
              <a:ea typeface="Arial"/>
              <a:cs typeface="Arial"/>
              <a:sym typeface="Arial"/>
            </a:endParaRPr>
          </a:p>
          <a:p>
            <a:pPr marL="285750" marR="0" lvl="0" indent="-285750" algn="l" rtl="0">
              <a:spcBef>
                <a:spcPts val="0"/>
              </a:spcBef>
              <a:spcAft>
                <a:spcPts val="0"/>
              </a:spcAft>
              <a:buSzPts val="1800"/>
              <a:buFont typeface="Wingdings" panose="05000000000000000000" pitchFamily="2" charset="2"/>
              <a:buChar char="§"/>
            </a:pPr>
            <a:r>
              <a:rPr lang="en-US" sz="1800" b="0" i="0" u="none" strike="noStrike" cap="none" dirty="0">
                <a:latin typeface="Arial"/>
                <a:ea typeface="Arial"/>
                <a:cs typeface="Arial"/>
                <a:sym typeface="Arial"/>
              </a:rPr>
              <a:t>Follow up – once in housing, housing locators follow up with the participants for up to 6 months. </a:t>
            </a:r>
            <a:endParaRPr sz="1800" dirty="0"/>
          </a:p>
          <a:p>
            <a:pPr marL="285750" marR="0" lvl="0" indent="-171450" algn="l" rtl="0">
              <a:spcBef>
                <a:spcPts val="0"/>
              </a:spcBef>
              <a:spcAft>
                <a:spcPts val="0"/>
              </a:spcAft>
              <a:buClr>
                <a:srgbClr val="FFFFFF"/>
              </a:buClr>
              <a:buSzPts val="1800"/>
              <a:buFont typeface="Arial"/>
              <a:buNone/>
            </a:pPr>
            <a:endParaRPr sz="1800" b="0" i="0" u="none" strike="noStrike" cap="none" dirty="0">
              <a:latin typeface="Gill Sans"/>
              <a:ea typeface="Gill Sans"/>
              <a:cs typeface="Gill Sans"/>
              <a:sym typeface="Gill Sans"/>
            </a:endParaRPr>
          </a:p>
          <a:p>
            <a:pPr marL="285750" marR="0" lvl="0" indent="-171450" algn="l" rtl="0">
              <a:spcBef>
                <a:spcPts val="0"/>
              </a:spcBef>
              <a:spcAft>
                <a:spcPts val="0"/>
              </a:spcAft>
              <a:buClr>
                <a:srgbClr val="FFFFFF"/>
              </a:buClr>
              <a:buSzPts val="1800"/>
              <a:buFont typeface="Arial"/>
              <a:buNone/>
            </a:pPr>
            <a:endParaRPr sz="1800" b="0" i="0" u="none" strike="noStrike" cap="none" dirty="0">
              <a:latin typeface="Gill Sans"/>
              <a:ea typeface="Gill Sans"/>
              <a:cs typeface="Gill Sans"/>
              <a:sym typeface="Gill Sans"/>
            </a:endParaRPr>
          </a:p>
        </p:txBody>
      </p:sp>
      <p:sp>
        <p:nvSpPr>
          <p:cNvPr id="236" name="Google Shape;236;g6263a67706_0_29"/>
          <p:cNvSpPr/>
          <p:nvPr/>
        </p:nvSpPr>
        <p:spPr>
          <a:xfrm>
            <a:off x="2636814" y="5227633"/>
            <a:ext cx="7125300" cy="1355700"/>
          </a:xfrm>
          <a:prstGeom prst="roundRect">
            <a:avLst>
              <a:gd name="adj" fmla="val 16667"/>
            </a:avLst>
          </a:prstGeom>
          <a:gradFill>
            <a:gsLst>
              <a:gs pos="0">
                <a:srgbClr val="6CA61D"/>
              </a:gs>
              <a:gs pos="30000">
                <a:srgbClr val="80CC19"/>
              </a:gs>
              <a:gs pos="45000">
                <a:srgbClr val="88DD14"/>
              </a:gs>
              <a:gs pos="55000">
                <a:srgbClr val="88DD14"/>
              </a:gs>
              <a:gs pos="73000">
                <a:srgbClr val="80CC19"/>
              </a:gs>
              <a:gs pos="100000">
                <a:srgbClr val="6CA61D"/>
              </a:gs>
            </a:gsLst>
            <a:lin ang="949849" scaled="0"/>
          </a:gradFill>
          <a:ln>
            <a:noFill/>
          </a:ln>
          <a:effectLst>
            <a:outerShdw blurRad="50800" dist="38100" dir="5400000" rotWithShape="0">
              <a:srgbClr val="000000">
                <a:alpha val="5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000000"/>
                </a:solidFill>
                <a:latin typeface="Arial"/>
                <a:ea typeface="Arial"/>
                <a:cs typeface="Arial"/>
                <a:sym typeface="Arial"/>
              </a:rPr>
              <a:t>Since the start of the program, 114 participants have transitioned into permanent housing.</a:t>
            </a:r>
            <a:endParaRPr/>
          </a:p>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6263a67706_0_36"/>
          <p:cNvSpPr txBox="1"/>
          <p:nvPr/>
        </p:nvSpPr>
        <p:spPr>
          <a:xfrm>
            <a:off x="480767" y="452261"/>
            <a:ext cx="8644380" cy="811456"/>
          </a:xfrm>
          <a:prstGeom prst="rect">
            <a:avLst/>
          </a:prstGeom>
          <a:noFill/>
          <a:ln>
            <a:noFill/>
          </a:ln>
        </p:spPr>
        <p:txBody>
          <a:bodyPr spcFirstLastPara="1" wrap="square" lIns="0" tIns="45700" rIns="0" bIns="45700" anchor="b" anchorCtr="0">
            <a:noAutofit/>
          </a:bodyPr>
          <a:lstStyle/>
          <a:p>
            <a:pPr marL="0" lvl="0" indent="0" algn="l" rtl="0">
              <a:spcBef>
                <a:spcPts val="0"/>
              </a:spcBef>
              <a:spcAft>
                <a:spcPts val="0"/>
              </a:spcAft>
              <a:buNone/>
            </a:pPr>
            <a:r>
              <a:rPr lang="en-US" sz="3600" dirty="0">
                <a:solidFill>
                  <a:srgbClr val="FAC810"/>
                </a:solidFill>
                <a:latin typeface="Arial Black" panose="020B0A04020102020204" pitchFamily="34" charset="0"/>
              </a:rPr>
              <a:t>HOMELESS OUTREACH NAVIGATORS</a:t>
            </a:r>
            <a:endParaRPr lang="en-US" sz="3600" dirty="0">
              <a:solidFill>
                <a:srgbClr val="D4D4D4"/>
              </a:solidFill>
              <a:latin typeface="Arial Black" panose="020B0A04020102020204" pitchFamily="34" charset="0"/>
              <a:ea typeface="Gill Sans"/>
              <a:cs typeface="Gill Sans"/>
              <a:sym typeface="Gill Sans"/>
            </a:endParaRPr>
          </a:p>
        </p:txBody>
      </p:sp>
      <p:sp>
        <p:nvSpPr>
          <p:cNvPr id="243" name="Google Shape;243;g6263a67706_0_36"/>
          <p:cNvSpPr txBox="1"/>
          <p:nvPr/>
        </p:nvSpPr>
        <p:spPr>
          <a:xfrm>
            <a:off x="480767" y="1263717"/>
            <a:ext cx="4911365" cy="4330566"/>
          </a:xfrm>
          <a:prstGeom prst="rect">
            <a:avLst/>
          </a:prstGeom>
          <a:noFill/>
          <a:ln>
            <a:noFill/>
          </a:ln>
        </p:spPr>
        <p:txBody>
          <a:bodyPr spcFirstLastPara="1" wrap="square" lIns="0" tIns="45700" rIns="0" bIns="45700" anchor="t" anchorCtr="0">
            <a:noAutofit/>
          </a:bodyPr>
          <a:lstStyle/>
          <a:p>
            <a:pPr marL="285750" lvl="0" indent="-285750" algn="l" rtl="0">
              <a:lnSpc>
                <a:spcPct val="80000"/>
              </a:lnSpc>
              <a:spcBef>
                <a:spcPts val="0"/>
              </a:spcBef>
              <a:spcAft>
                <a:spcPts val="0"/>
              </a:spcAft>
              <a:buClrTx/>
              <a:buSzPts val="1156"/>
              <a:buFont typeface="Wingdings" panose="05000000000000000000" pitchFamily="2" charset="2"/>
              <a:buChar char="§"/>
            </a:pPr>
            <a:r>
              <a:rPr lang="en-US" sz="1800" dirty="0">
                <a:solidFill>
                  <a:schemeClr val="tx1"/>
                </a:solidFill>
                <a:latin typeface="+mj-lt"/>
              </a:rPr>
              <a:t>The goal of the Homeless Outreach Navigator Program is to provide services to individuals and families living on the street. </a:t>
            </a:r>
            <a:endParaRPr sz="1800" dirty="0">
              <a:solidFill>
                <a:schemeClr val="tx1"/>
              </a:solidFill>
              <a:latin typeface="+mj-lt"/>
              <a:ea typeface="Gill Sans"/>
              <a:cs typeface="Gill Sans"/>
              <a:sym typeface="Gill Sans"/>
            </a:endParaRPr>
          </a:p>
          <a:p>
            <a:pPr marL="285750" lvl="0" indent="-285750" algn="l" rtl="0">
              <a:lnSpc>
                <a:spcPct val="80000"/>
              </a:lnSpc>
              <a:spcBef>
                <a:spcPts val="700"/>
              </a:spcBef>
              <a:spcAft>
                <a:spcPts val="0"/>
              </a:spcAft>
              <a:buClrTx/>
              <a:buSzPts val="1156"/>
              <a:buFont typeface="Wingdings" panose="05000000000000000000" pitchFamily="2" charset="2"/>
              <a:buChar char="§"/>
            </a:pPr>
            <a:r>
              <a:rPr lang="en-US" sz="1800" dirty="0">
                <a:solidFill>
                  <a:schemeClr val="tx1"/>
                </a:solidFill>
                <a:latin typeface="+mj-lt"/>
              </a:rPr>
              <a:t>SSHH has navigators in Citrus Heights, Elk Grove,  Rancho Cordova, North Sacramento, South Sacramento, Folsom, Arden Arcade, and on the American River. </a:t>
            </a:r>
            <a:endParaRPr sz="1800" dirty="0">
              <a:solidFill>
                <a:schemeClr val="tx1"/>
              </a:solidFill>
              <a:latin typeface="+mj-lt"/>
              <a:ea typeface="Gill Sans"/>
              <a:cs typeface="Gill Sans"/>
              <a:sym typeface="Gill Sans"/>
            </a:endParaRPr>
          </a:p>
          <a:p>
            <a:pPr marL="285750" lvl="0" indent="-285750" algn="l" rtl="0">
              <a:lnSpc>
                <a:spcPct val="80000"/>
              </a:lnSpc>
              <a:spcBef>
                <a:spcPts val="700"/>
              </a:spcBef>
              <a:spcAft>
                <a:spcPts val="0"/>
              </a:spcAft>
              <a:buClrTx/>
              <a:buSzPts val="1156"/>
              <a:buFont typeface="Wingdings" panose="05000000000000000000" pitchFamily="2" charset="2"/>
              <a:buChar char="§"/>
            </a:pPr>
            <a:r>
              <a:rPr lang="en-US" sz="1800" dirty="0">
                <a:solidFill>
                  <a:schemeClr val="tx1"/>
                </a:solidFill>
                <a:latin typeface="+mj-lt"/>
              </a:rPr>
              <a:t>Navigators work with partner nonprofits, local governments,  the Sheriff's Department, Code Enforcement, and the local PD to identify, find, and assist the local homeless. </a:t>
            </a:r>
            <a:endParaRPr sz="1800" dirty="0">
              <a:solidFill>
                <a:schemeClr val="tx1"/>
              </a:solidFill>
              <a:latin typeface="+mj-lt"/>
              <a:ea typeface="Gill Sans"/>
              <a:cs typeface="Gill Sans"/>
              <a:sym typeface="Gill Sans"/>
            </a:endParaRPr>
          </a:p>
          <a:p>
            <a:pPr marL="285750" lvl="0" indent="-285750" algn="l" rtl="0">
              <a:lnSpc>
                <a:spcPct val="80000"/>
              </a:lnSpc>
              <a:spcBef>
                <a:spcPts val="700"/>
              </a:spcBef>
              <a:spcAft>
                <a:spcPts val="0"/>
              </a:spcAft>
              <a:buClrTx/>
              <a:buSzPts val="1156"/>
              <a:buFont typeface="Wingdings" panose="05000000000000000000" pitchFamily="2" charset="2"/>
              <a:buChar char="§"/>
            </a:pPr>
            <a:r>
              <a:rPr lang="en-US" sz="1800" dirty="0">
                <a:solidFill>
                  <a:schemeClr val="tx1"/>
                </a:solidFill>
                <a:latin typeface="+mj-lt"/>
              </a:rPr>
              <a:t>HART groups provide navigators with volunteer mentors, bus passes, scholarships, transitional housing units, and other resources with the end goal of getting the local homeless housed.  </a:t>
            </a:r>
            <a:endParaRPr sz="1800" dirty="0">
              <a:solidFill>
                <a:schemeClr val="tx1"/>
              </a:solidFill>
              <a:latin typeface="+mj-lt"/>
              <a:ea typeface="Gill Sans"/>
              <a:cs typeface="Gill Sans"/>
              <a:sym typeface="Gill Sans"/>
            </a:endParaRPr>
          </a:p>
        </p:txBody>
      </p:sp>
      <p:pic>
        <p:nvPicPr>
          <p:cNvPr id="244" name="Google Shape;244;g6263a67706_0_36" descr="A picture containing person, wall, indoor, man&#10;&#10;Description automatically generated"/>
          <p:cNvPicPr preferRelativeResize="0"/>
          <p:nvPr/>
        </p:nvPicPr>
        <p:blipFill rotWithShape="1">
          <a:blip r:embed="rId3">
            <a:alphaModFix/>
          </a:blip>
          <a:srcRect l="15223" r="15230"/>
          <a:stretch/>
        </p:blipFill>
        <p:spPr>
          <a:xfrm>
            <a:off x="5844452" y="763721"/>
            <a:ext cx="3886200" cy="4191000"/>
          </a:xfrm>
          <a:prstGeom prst="rect">
            <a:avLst/>
          </a:prstGeom>
          <a:noFill/>
          <a:ln>
            <a:noFill/>
          </a:ln>
          <a:effectLst>
            <a:outerShdw blurRad="292100" dist="139700" dir="2700000" algn="tl" rotWithShape="0">
              <a:srgbClr val="333333">
                <a:alpha val="64709"/>
              </a:srgbClr>
            </a:outerShdw>
          </a:effectLst>
        </p:spPr>
      </p:pic>
      <p:sp>
        <p:nvSpPr>
          <p:cNvPr id="245" name="Google Shape;245;g6263a67706_0_36"/>
          <p:cNvSpPr/>
          <p:nvPr/>
        </p:nvSpPr>
        <p:spPr>
          <a:xfrm>
            <a:off x="2273172" y="5221475"/>
            <a:ext cx="7909800" cy="1424100"/>
          </a:xfrm>
          <a:prstGeom prst="roundRect">
            <a:avLst>
              <a:gd name="adj" fmla="val 16667"/>
            </a:avLst>
          </a:prstGeom>
          <a:gradFill>
            <a:gsLst>
              <a:gs pos="0">
                <a:srgbClr val="6CA61D"/>
              </a:gs>
              <a:gs pos="30000">
                <a:srgbClr val="80CC19"/>
              </a:gs>
              <a:gs pos="45000">
                <a:srgbClr val="88DD14"/>
              </a:gs>
              <a:gs pos="55000">
                <a:srgbClr val="88DD14"/>
              </a:gs>
              <a:gs pos="73000">
                <a:srgbClr val="80CC19"/>
              </a:gs>
              <a:gs pos="100000">
                <a:srgbClr val="6CA61D"/>
              </a:gs>
            </a:gsLst>
            <a:lin ang="949849" scaled="0"/>
          </a:gradFill>
          <a:ln>
            <a:noFill/>
          </a:ln>
          <a:effectLst>
            <a:outerShdw blurRad="50800" dist="38100" dir="5400000" rotWithShape="0">
              <a:srgbClr val="000000">
                <a:alpha val="5765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0" u="none" strike="noStrike" cap="none" dirty="0">
                <a:solidFill>
                  <a:srgbClr val="000000"/>
                </a:solidFill>
                <a:latin typeface="Arial"/>
                <a:ea typeface="Arial"/>
                <a:cs typeface="Arial"/>
                <a:sym typeface="Arial"/>
              </a:rPr>
              <a:t>HART</a:t>
            </a:r>
            <a:r>
              <a:rPr lang="en-US" sz="1800" b="0" i="0" u="none" strike="noStrike" cap="none" dirty="0">
                <a:solidFill>
                  <a:srgbClr val="000000"/>
                </a:solidFill>
                <a:latin typeface="Arial"/>
                <a:ea typeface="Arial"/>
                <a:cs typeface="Arial"/>
                <a:sym typeface="Arial"/>
              </a:rPr>
              <a:t> or </a:t>
            </a:r>
            <a:r>
              <a:rPr lang="en-US" sz="1800" b="1" i="0" u="none" strike="noStrike" cap="none" dirty="0">
                <a:solidFill>
                  <a:srgbClr val="000000"/>
                </a:solidFill>
                <a:latin typeface="Arial"/>
                <a:ea typeface="Arial"/>
                <a:cs typeface="Arial"/>
                <a:sym typeface="Arial"/>
              </a:rPr>
              <a:t>Homeless Assistance Resource Teams </a:t>
            </a:r>
            <a:r>
              <a:rPr lang="en-US" sz="1800" b="0" i="0" u="none" strike="noStrike" cap="none" dirty="0">
                <a:solidFill>
                  <a:srgbClr val="000000"/>
                </a:solidFill>
                <a:latin typeface="Arial"/>
                <a:ea typeface="Arial"/>
                <a:cs typeface="Arial"/>
                <a:sym typeface="Arial"/>
              </a:rPr>
              <a:t>are independent nonprofits dedicated to assisting the homeless in their community's. SSHH has assisted in creating 9 HART groups across Sacramento: Citrus Heights, Elk Grove, Rancho Cordova, North Sacramento, South Sacramento, Midtown,  Arden Arcade,  Carmichael, and Folsom.</a:t>
            </a:r>
            <a:endParaRPr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3F17-ABCE-4012-A4CF-37CE721A0D89}"/>
              </a:ext>
            </a:extLst>
          </p:cNvPr>
          <p:cNvSpPr>
            <a:spLocks noGrp="1"/>
          </p:cNvSpPr>
          <p:nvPr>
            <p:ph type="ctrTitle"/>
          </p:nvPr>
        </p:nvSpPr>
        <p:spPr>
          <a:xfrm>
            <a:off x="1103568" y="3429000"/>
            <a:ext cx="9984864" cy="1224499"/>
          </a:xfrm>
        </p:spPr>
        <p:txBody>
          <a:bodyPr>
            <a:normAutofit fontScale="90000"/>
          </a:bodyPr>
          <a:lstStyle/>
          <a:p>
            <a:r>
              <a:rPr lang="en-US" sz="5400" dirty="0"/>
              <a:t>A Snapshot of homeless services in Chico, Butte County</a:t>
            </a:r>
          </a:p>
        </p:txBody>
      </p:sp>
      <p:sp>
        <p:nvSpPr>
          <p:cNvPr id="4" name="Subtitle 2">
            <a:extLst>
              <a:ext uri="{FF2B5EF4-FFF2-40B4-BE49-F238E27FC236}">
                <a16:creationId xmlns:a16="http://schemas.microsoft.com/office/drawing/2014/main" id="{32121DE8-A483-4824-A2A2-DA6DF3E12E81}"/>
              </a:ext>
            </a:extLst>
          </p:cNvPr>
          <p:cNvSpPr txBox="1">
            <a:spLocks/>
          </p:cNvSpPr>
          <p:nvPr/>
        </p:nvSpPr>
        <p:spPr bwMode="gray">
          <a:xfrm>
            <a:off x="1182253" y="4769728"/>
            <a:ext cx="9095603" cy="777632"/>
          </a:xfrm>
          <a:prstGeom prst="rect">
            <a:avLst/>
          </a:prstGeom>
        </p:spPr>
        <p:txBody>
          <a:bodyPr vert="horz" lIns="91440" tIns="45720" rIns="91440" bIns="45720" rtlCol="0" anchor="t">
            <a:normAutofit fontScale="6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en-US" sz="2800" b="1" dirty="0">
                <a:solidFill>
                  <a:schemeClr val="tx2">
                    <a:lumMod val="60000"/>
                    <a:lumOff val="40000"/>
                  </a:schemeClr>
                </a:solidFill>
              </a:rPr>
              <a:t>Presentation to Governor’s council on regional homeless advisors:: </a:t>
            </a:r>
          </a:p>
          <a:p>
            <a:pPr algn="ctr"/>
            <a:r>
              <a:rPr lang="en-US" sz="2800" b="1" dirty="0">
                <a:solidFill>
                  <a:schemeClr val="tx2">
                    <a:lumMod val="60000"/>
                    <a:lumOff val="40000"/>
                  </a:schemeClr>
                </a:solidFill>
              </a:rPr>
              <a:t>September 6, 2019</a:t>
            </a:r>
          </a:p>
        </p:txBody>
      </p:sp>
      <p:pic>
        <p:nvPicPr>
          <p:cNvPr id="5" name="Picture 4" descr="JC-New Logo No Address.jpg"/>
          <p:cNvPicPr>
            <a:picLocks noChangeAspect="1"/>
          </p:cNvPicPr>
          <p:nvPr/>
        </p:nvPicPr>
        <p:blipFill>
          <a:blip r:embed="rId2" cstate="print">
            <a:clrChange>
              <a:clrFrom>
                <a:srgbClr val="EFF0F0"/>
              </a:clrFrom>
              <a:clrTo>
                <a:srgbClr val="EFF0F0">
                  <a:alpha val="0"/>
                </a:srgbClr>
              </a:clrTo>
            </a:clrChange>
            <a:alphaModFix/>
            <a:extLst>
              <a:ext uri="{28A0092B-C50C-407E-A947-70E740481C1C}">
                <a14:useLocalDpi xmlns:a14="http://schemas.microsoft.com/office/drawing/2010/main" val="0"/>
              </a:ext>
            </a:extLst>
          </a:blip>
          <a:stretch>
            <a:fillRect/>
          </a:stretch>
        </p:blipFill>
        <p:spPr>
          <a:xfrm>
            <a:off x="4010710" y="494758"/>
            <a:ext cx="3279440" cy="3244092"/>
          </a:xfrm>
          <a:prstGeom prst="rect">
            <a:avLst/>
          </a:prstGeom>
        </p:spPr>
      </p:pic>
    </p:spTree>
    <p:extLst>
      <p:ext uri="{BB962C8B-B14F-4D97-AF65-F5344CB8AC3E}">
        <p14:creationId xmlns:p14="http://schemas.microsoft.com/office/powerpoint/2010/main" val="81459780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069848"/>
          </a:xfrm>
        </p:spPr>
        <p:txBody>
          <a:bodyPr/>
          <a:lstStyle/>
          <a:p>
            <a:r>
              <a:rPr lang="en-US" dirty="0"/>
              <a:t>Butte County Homelessness</a:t>
            </a:r>
          </a:p>
        </p:txBody>
      </p:sp>
      <p:sp>
        <p:nvSpPr>
          <p:cNvPr id="3" name="Content Placeholder 2"/>
          <p:cNvSpPr>
            <a:spLocks noGrp="1"/>
          </p:cNvSpPr>
          <p:nvPr>
            <p:ph idx="1"/>
          </p:nvPr>
        </p:nvSpPr>
        <p:spPr>
          <a:xfrm>
            <a:off x="1371600" y="1755648"/>
            <a:ext cx="9601200" cy="4111752"/>
          </a:xfrm>
        </p:spPr>
        <p:txBody>
          <a:bodyPr anchor="ctr">
            <a:normAutofit fontScale="92500" lnSpcReduction="10000"/>
          </a:bodyPr>
          <a:lstStyle/>
          <a:p>
            <a:pPr marL="0" lvl="0" indent="0" algn="ctr">
              <a:lnSpc>
                <a:spcPct val="100000"/>
              </a:lnSpc>
              <a:spcBef>
                <a:spcPts val="0"/>
              </a:spcBef>
              <a:buNone/>
              <a:defRPr/>
            </a:pPr>
            <a:r>
              <a:rPr lang="en-US" sz="4000" dirty="0"/>
              <a:t>2,304 :: Countywide</a:t>
            </a:r>
          </a:p>
          <a:p>
            <a:pPr marL="0" indent="0" algn="ctr">
              <a:lnSpc>
                <a:spcPct val="100000"/>
              </a:lnSpc>
              <a:spcBef>
                <a:spcPts val="0"/>
              </a:spcBef>
              <a:buNone/>
              <a:defRPr/>
            </a:pPr>
            <a:r>
              <a:rPr lang="en-US" dirty="0"/>
              <a:t>sheltered, unsheltered and FEMA housed homeless adults and children </a:t>
            </a:r>
          </a:p>
          <a:p>
            <a:pPr algn="ctr">
              <a:lnSpc>
                <a:spcPct val="100000"/>
              </a:lnSpc>
              <a:spcBef>
                <a:spcPts val="0"/>
              </a:spcBef>
              <a:defRPr/>
            </a:pPr>
            <a:r>
              <a:rPr lang="en-US" dirty="0"/>
              <a:t>891 unsheltered</a:t>
            </a:r>
          </a:p>
          <a:p>
            <a:pPr algn="ctr">
              <a:lnSpc>
                <a:spcPct val="100000"/>
              </a:lnSpc>
              <a:spcBef>
                <a:spcPts val="0"/>
              </a:spcBef>
              <a:defRPr/>
            </a:pPr>
            <a:r>
              <a:rPr lang="en-US" dirty="0"/>
              <a:t>420 sheltered</a:t>
            </a:r>
          </a:p>
          <a:p>
            <a:pPr algn="ctr">
              <a:lnSpc>
                <a:spcPct val="100000"/>
              </a:lnSpc>
              <a:spcBef>
                <a:spcPts val="0"/>
              </a:spcBef>
              <a:defRPr/>
            </a:pPr>
            <a:r>
              <a:rPr lang="en-US" dirty="0"/>
              <a:t>993 people sheltered with FEMA support</a:t>
            </a:r>
          </a:p>
          <a:p>
            <a:pPr algn="ctr">
              <a:lnSpc>
                <a:spcPct val="100000"/>
              </a:lnSpc>
              <a:spcBef>
                <a:spcPts val="0"/>
              </a:spcBef>
              <a:defRPr/>
            </a:pPr>
            <a:r>
              <a:rPr lang="en-US" dirty="0"/>
              <a:t>Undercounted families, children, youth (source: BCOE/CUSD)</a:t>
            </a:r>
          </a:p>
          <a:p>
            <a:pPr marL="0" lvl="0" indent="0" algn="ctr">
              <a:lnSpc>
                <a:spcPct val="100000"/>
              </a:lnSpc>
              <a:spcBef>
                <a:spcPts val="0"/>
              </a:spcBef>
              <a:buNone/>
              <a:defRPr/>
            </a:pPr>
            <a:r>
              <a:rPr lang="en-US" sz="4000" i="1" dirty="0"/>
              <a:t>16% increase from 2017 (1,983)</a:t>
            </a:r>
          </a:p>
          <a:p>
            <a:pPr marL="0" lvl="0" indent="0" algn="ctr">
              <a:lnSpc>
                <a:spcPct val="100000"/>
              </a:lnSpc>
              <a:spcBef>
                <a:spcPts val="0"/>
              </a:spcBef>
              <a:buNone/>
              <a:defRPr/>
            </a:pPr>
            <a:r>
              <a:rPr lang="en-US" sz="4000" dirty="0"/>
              <a:t>389 Unsheltered were in Chico</a:t>
            </a:r>
          </a:p>
        </p:txBody>
      </p:sp>
      <p:pic>
        <p:nvPicPr>
          <p:cNvPr id="4" name="Picture 3">
            <a:extLst>
              <a:ext uri="{FF2B5EF4-FFF2-40B4-BE49-F238E27FC236}">
                <a16:creationId xmlns:a16="http://schemas.microsoft.com/office/drawing/2014/main" id="{94A22828-B59B-4870-82CA-82344D0D47CC}"/>
              </a:ext>
            </a:extLst>
          </p:cNvPr>
          <p:cNvPicPr>
            <a:picLocks noChangeAspect="1"/>
          </p:cNvPicPr>
          <p:nvPr/>
        </p:nvPicPr>
        <p:blipFill>
          <a:blip r:embed="rId3"/>
          <a:stretch>
            <a:fillRect/>
          </a:stretch>
        </p:blipFill>
        <p:spPr>
          <a:xfrm>
            <a:off x="846738" y="5132832"/>
            <a:ext cx="1826769" cy="1806397"/>
          </a:xfrm>
          <a:prstGeom prst="rect">
            <a:avLst/>
          </a:prstGeom>
        </p:spPr>
      </p:pic>
      <p:sp>
        <p:nvSpPr>
          <p:cNvPr id="5" name="TextBox 4">
            <a:extLst>
              <a:ext uri="{FF2B5EF4-FFF2-40B4-BE49-F238E27FC236}">
                <a16:creationId xmlns:a16="http://schemas.microsoft.com/office/drawing/2014/main" id="{3C153101-5FDA-42F6-BC6E-703739A2780D}"/>
              </a:ext>
            </a:extLst>
          </p:cNvPr>
          <p:cNvSpPr txBox="1"/>
          <p:nvPr/>
        </p:nvSpPr>
        <p:spPr>
          <a:xfrm>
            <a:off x="9436608" y="6172199"/>
            <a:ext cx="2450592" cy="369332"/>
          </a:xfrm>
          <a:prstGeom prst="rect">
            <a:avLst/>
          </a:prstGeom>
          <a:noFill/>
        </p:spPr>
        <p:txBody>
          <a:bodyPr wrap="square" rtlCol="0">
            <a:spAutoFit/>
          </a:bodyPr>
          <a:lstStyle/>
          <a:p>
            <a:r>
              <a:rPr lang="en-US" dirty="0"/>
              <a:t>2019 PIT Survey Data</a:t>
            </a:r>
          </a:p>
        </p:txBody>
      </p:sp>
    </p:spTree>
    <p:extLst>
      <p:ext uri="{BB962C8B-B14F-4D97-AF65-F5344CB8AC3E}">
        <p14:creationId xmlns:p14="http://schemas.microsoft.com/office/powerpoint/2010/main" val="191144635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6120" y="303747"/>
            <a:ext cx="10363200" cy="1244880"/>
          </a:xfrm>
        </p:spPr>
        <p:txBody>
          <a:bodyPr>
            <a:normAutofit fontScale="90000"/>
          </a:bodyPr>
          <a:lstStyle/>
          <a:p>
            <a:r>
              <a:rPr lang="en-US" dirty="0"/>
              <a:t>Community Homeless Service Flow</a:t>
            </a:r>
            <a:br>
              <a:rPr lang="en-US" dirty="0"/>
            </a:br>
            <a:r>
              <a:rPr lang="en-US" sz="2700" b="1" dirty="0">
                <a:solidFill>
                  <a:schemeClr val="tx2">
                    <a:lumMod val="60000"/>
                    <a:lumOff val="40000"/>
                  </a:schemeClr>
                </a:solidFill>
              </a:rPr>
              <a:t>current</a:t>
            </a:r>
            <a:r>
              <a:rPr lang="en-US" dirty="0">
                <a:solidFill>
                  <a:schemeClr val="tx2">
                    <a:lumMod val="60000"/>
                    <a:lumOff val="40000"/>
                  </a:schemeClr>
                </a:solidFill>
              </a:rPr>
              <a:t>	</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p:txBody>
      </p:sp>
      <p:graphicFrame>
        <p:nvGraphicFramePr>
          <p:cNvPr id="7" name="Content Placeholder 6">
            <a:extLst>
              <a:ext uri="{FF2B5EF4-FFF2-40B4-BE49-F238E27FC236}">
                <a16:creationId xmlns:a16="http://schemas.microsoft.com/office/drawing/2014/main" id="{654510AC-1C93-4247-BFCD-654EB3238DE7}"/>
              </a:ext>
            </a:extLst>
          </p:cNvPr>
          <p:cNvGraphicFramePr>
            <a:graphicFrameLocks/>
          </p:cNvGraphicFramePr>
          <p:nvPr>
            <p:extLst/>
          </p:nvPr>
        </p:nvGraphicFramePr>
        <p:xfrm>
          <a:off x="896310" y="2286000"/>
          <a:ext cx="10749211" cy="3359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47533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6120" y="303747"/>
            <a:ext cx="10363200" cy="1244880"/>
          </a:xfrm>
        </p:spPr>
        <p:txBody>
          <a:bodyPr>
            <a:normAutofit fontScale="90000"/>
          </a:bodyPr>
          <a:lstStyle/>
          <a:p>
            <a:r>
              <a:rPr lang="en-US" dirty="0"/>
              <a:t>Community Homeless Service Flow</a:t>
            </a:r>
            <a:br>
              <a:rPr lang="en-US" dirty="0"/>
            </a:br>
            <a:r>
              <a:rPr lang="en-US" sz="2700" b="1" dirty="0">
                <a:solidFill>
                  <a:schemeClr val="tx2">
                    <a:lumMod val="60000"/>
                    <a:lumOff val="40000"/>
                  </a:schemeClr>
                </a:solidFill>
              </a:rPr>
              <a:t>proposed</a:t>
            </a:r>
            <a:r>
              <a:rPr lang="en-US" dirty="0">
                <a:solidFill>
                  <a:schemeClr val="tx2">
                    <a:lumMod val="60000"/>
                    <a:lumOff val="40000"/>
                  </a:schemeClr>
                </a:solidFill>
              </a:rPr>
              <a:t>	</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p:txBody>
      </p:sp>
      <p:graphicFrame>
        <p:nvGraphicFramePr>
          <p:cNvPr id="5" name="Content Placeholder 6">
            <a:extLst>
              <a:ext uri="{FF2B5EF4-FFF2-40B4-BE49-F238E27FC236}">
                <a16:creationId xmlns:a16="http://schemas.microsoft.com/office/drawing/2014/main" id="{D5A66CAB-7E25-461A-A541-E14BCE4AB70F}"/>
              </a:ext>
            </a:extLst>
          </p:cNvPr>
          <p:cNvGraphicFramePr>
            <a:graphicFrameLocks/>
          </p:cNvGraphicFramePr>
          <p:nvPr>
            <p:extLst/>
          </p:nvPr>
        </p:nvGraphicFramePr>
        <p:xfrm>
          <a:off x="1077157" y="2172810"/>
          <a:ext cx="10749211" cy="3359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580753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Signs of Coordination</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07C35BA-8EB5-462A-8119-663012C285B9}"/>
              </a:ext>
            </a:extLst>
          </p:cNvPr>
          <p:cNvPicPr>
            <a:picLocks noChangeAspect="1"/>
          </p:cNvPicPr>
          <p:nvPr/>
        </p:nvPicPr>
        <p:blipFill>
          <a:blip r:embed="rId3"/>
          <a:stretch>
            <a:fillRect/>
          </a:stretch>
        </p:blipFill>
        <p:spPr>
          <a:xfrm>
            <a:off x="10197120" y="344712"/>
            <a:ext cx="1551360" cy="1534059"/>
          </a:xfrm>
          <a:prstGeom prst="rect">
            <a:avLst/>
          </a:prstGeom>
        </p:spPr>
      </p:pic>
      <p:sp>
        <p:nvSpPr>
          <p:cNvPr id="7" name="Content Placeholder 6">
            <a:extLst>
              <a:ext uri="{FF2B5EF4-FFF2-40B4-BE49-F238E27FC236}">
                <a16:creationId xmlns:a16="http://schemas.microsoft.com/office/drawing/2014/main" id="{BA979D60-A888-4EAE-BF61-63A4AFF7B390}"/>
              </a:ext>
            </a:extLst>
          </p:cNvPr>
          <p:cNvSpPr>
            <a:spLocks noGrp="1"/>
          </p:cNvSpPr>
          <p:nvPr>
            <p:ph sz="half" idx="2"/>
          </p:nvPr>
        </p:nvSpPr>
        <p:spPr>
          <a:xfrm>
            <a:off x="1607627" y="1699547"/>
            <a:ext cx="5121646" cy="4161934"/>
          </a:xfrm>
        </p:spPr>
        <p:txBody>
          <a:bodyPr>
            <a:normAutofit fontScale="70000" lnSpcReduction="20000"/>
          </a:bodyPr>
          <a:lstStyle/>
          <a:p>
            <a:r>
              <a:rPr lang="en-US" dirty="0"/>
              <a:t>Primary shelter became 24/7, low barrier in January</a:t>
            </a:r>
          </a:p>
          <a:p>
            <a:r>
              <a:rPr lang="en-US" dirty="0"/>
              <a:t>New Family shelter opened in August</a:t>
            </a:r>
          </a:p>
          <a:p>
            <a:r>
              <a:rPr lang="en-US" dirty="0"/>
              <a:t>Shared housing model for outflow</a:t>
            </a:r>
          </a:p>
          <a:p>
            <a:r>
              <a:rPr lang="en-US" dirty="0"/>
              <a:t>New PSH provider coming</a:t>
            </a:r>
          </a:p>
          <a:p>
            <a:r>
              <a:rPr lang="en-US" dirty="0"/>
              <a:t>County taking over Lead Applicant, Lead Agency, HMIS</a:t>
            </a:r>
          </a:p>
          <a:p>
            <a:r>
              <a:rPr lang="en-US" dirty="0"/>
              <a:t>Service Card</a:t>
            </a:r>
          </a:p>
          <a:p>
            <a:r>
              <a:rPr lang="en-US" dirty="0"/>
              <a:t>Moving from Pilot to implementation on Coordinated Entry</a:t>
            </a:r>
          </a:p>
          <a:p>
            <a:r>
              <a:rPr lang="en-US" dirty="0"/>
              <a:t>Building the Renewal Center Project</a:t>
            </a:r>
          </a:p>
        </p:txBody>
      </p:sp>
      <p:pic>
        <p:nvPicPr>
          <p:cNvPr id="9" name="Picture 8" descr="A close up of a piece of paper&#10;&#10;Description generated with high confidence">
            <a:extLst>
              <a:ext uri="{FF2B5EF4-FFF2-40B4-BE49-F238E27FC236}">
                <a16:creationId xmlns:a16="http://schemas.microsoft.com/office/drawing/2014/main" id="{D315ECAF-BDC5-4155-AE9F-4C7191FB75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5" t="3051" r="5439" b="2739"/>
          <a:stretch/>
        </p:blipFill>
        <p:spPr>
          <a:xfrm>
            <a:off x="7259322" y="2512788"/>
            <a:ext cx="4327280" cy="2837468"/>
          </a:xfrm>
          <a:prstGeom prst="rect">
            <a:avLst/>
          </a:prstGeom>
        </p:spPr>
      </p:pic>
    </p:spTree>
    <p:extLst>
      <p:ext uri="{BB962C8B-B14F-4D97-AF65-F5344CB8AC3E}">
        <p14:creationId xmlns:p14="http://schemas.microsoft.com/office/powerpoint/2010/main" val="3286981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BF751-4797-4959-9A44-1A9EADF68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680" y="2623375"/>
            <a:ext cx="4405291" cy="1266521"/>
          </a:xfrm>
          <a:prstGeom prst="rect">
            <a:avLst/>
          </a:prstGeom>
        </p:spPr>
      </p:pic>
      <p:pic>
        <p:nvPicPr>
          <p:cNvPr id="1026" name="79C58602-7037-4816-B479-3D73F67127FD" descr="9AB7E704-F1DF-4617-AEAE-FC11EF091C77@attlocal">
            <a:extLst>
              <a:ext uri="{FF2B5EF4-FFF2-40B4-BE49-F238E27FC236}">
                <a16:creationId xmlns:a16="http://schemas.microsoft.com/office/drawing/2014/main" id="{441098B3-C4EE-4E79-ACF3-3DC9BFF4E2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19296" y="1125326"/>
            <a:ext cx="5706783" cy="4408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70645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numCol="1" anchor="b" anchorCtr="0" compatLnSpc="1">
            <a:prstTxWarp prst="textNoShape">
              <a:avLst/>
            </a:prstTxWarp>
            <a:noAutofit/>
          </a:bodyPr>
          <a:lstStyle/>
          <a:p>
            <a:pPr>
              <a:spcBef>
                <a:spcPts val="0"/>
              </a:spcBef>
              <a:spcAft>
                <a:spcPts val="0"/>
              </a:spcAft>
            </a:pP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numCol="1" anchor="t" anchorCtr="0" compatLnSpc="1">
            <a:prstTxWarp prst="textNoShape">
              <a:avLst/>
            </a:prstTxWarp>
            <a:noAutofit/>
          </a:bodyPr>
          <a:lstStyle/>
          <a:p>
            <a:pPr>
              <a:spcBef>
                <a:spcPts val="0"/>
              </a:spcBef>
              <a:spcAft>
                <a:spcPts val="0"/>
              </a:spcAft>
            </a:pPr>
            <a:endParaRPr/>
          </a:p>
        </p:txBody>
      </p:sp>
      <p:sp>
        <p:nvSpPr>
          <p:cNvPr id="56" name="Google Shape;56;p13"/>
          <p:cNvSpPr/>
          <p:nvPr/>
        </p:nvSpPr>
        <p:spPr>
          <a:xfrm>
            <a:off x="0" y="-16"/>
            <a:ext cx="12192000" cy="6858000"/>
          </a:xfrm>
          <a:prstGeom prst="rect">
            <a:avLst/>
          </a:prstGeom>
          <a:solidFill>
            <a:srgbClr val="434343"/>
          </a:solidFill>
          <a:ln>
            <a:noFill/>
          </a:ln>
        </p:spPr>
        <p:txBody>
          <a:bodyPr spcFirstLastPara="1" wrap="square" lIns="121900" tIns="121900" rIns="121900" bIns="121900" anchor="ctr" anchorCtr="0">
            <a:noAutofit/>
          </a:bodyPr>
          <a:lstStyle/>
          <a:p>
            <a:pPr algn="ctr">
              <a:lnSpc>
                <a:spcPct val="115000"/>
              </a:lnSpc>
              <a:spcBef>
                <a:spcPts val="0"/>
              </a:spcBef>
              <a:spcAft>
                <a:spcPts val="0"/>
              </a:spcAft>
              <a:buClr>
                <a:schemeClr val="dk1"/>
              </a:buClr>
              <a:buSzPts val="1100"/>
            </a:pPr>
            <a:endParaRPr sz="4400" b="1">
              <a:solidFill>
                <a:srgbClr val="5AC6E2"/>
              </a:solidFill>
              <a:latin typeface="Roboto"/>
              <a:ea typeface="Roboto"/>
              <a:cs typeface="Roboto"/>
              <a:sym typeface="Roboto"/>
            </a:endParaRPr>
          </a:p>
          <a:p>
            <a:pPr algn="ctr">
              <a:lnSpc>
                <a:spcPct val="115000"/>
              </a:lnSpc>
              <a:spcBef>
                <a:spcPts val="0"/>
              </a:spcBef>
              <a:spcAft>
                <a:spcPts val="0"/>
              </a:spcAft>
              <a:buClr>
                <a:schemeClr val="dk1"/>
              </a:buClr>
              <a:buSzPts val="1100"/>
            </a:pPr>
            <a:endParaRPr sz="3200" b="1">
              <a:solidFill>
                <a:srgbClr val="FFFFFF"/>
              </a:solidFill>
              <a:latin typeface="Muli"/>
              <a:ea typeface="Muli"/>
              <a:cs typeface="Muli"/>
              <a:sym typeface="Muli"/>
            </a:endParaRPr>
          </a:p>
          <a:p>
            <a:pPr>
              <a:lnSpc>
                <a:spcPct val="115000"/>
              </a:lnSpc>
              <a:spcBef>
                <a:spcPts val="0"/>
              </a:spcBef>
              <a:spcAft>
                <a:spcPts val="0"/>
              </a:spcAft>
            </a:pPr>
            <a:endParaRPr sz="3200" b="1">
              <a:solidFill>
                <a:srgbClr val="FFFFFF"/>
              </a:solidFill>
              <a:latin typeface="Muli"/>
              <a:ea typeface="Muli"/>
              <a:cs typeface="Muli"/>
              <a:sym typeface="Muli"/>
            </a:endParaRPr>
          </a:p>
        </p:txBody>
      </p:sp>
      <p:pic>
        <p:nvPicPr>
          <p:cNvPr id="57" name="Google Shape;57;p13"/>
          <p:cNvPicPr preferRelativeResize="0"/>
          <p:nvPr/>
        </p:nvPicPr>
        <p:blipFill rotWithShape="1">
          <a:blip r:embed="rId3">
            <a:alphaModFix amt="76000"/>
          </a:blip>
          <a:srcRect l="14195" t="18461" r="11752" b="16851"/>
          <a:stretch/>
        </p:blipFill>
        <p:spPr>
          <a:xfrm>
            <a:off x="307485" y="-33"/>
            <a:ext cx="3591033" cy="6858000"/>
          </a:xfrm>
          <a:prstGeom prst="rect">
            <a:avLst/>
          </a:prstGeom>
          <a:noFill/>
          <a:ln w="9525" cap="flat" cmpd="sng">
            <a:solidFill>
              <a:schemeClr val="lt1"/>
            </a:solidFill>
            <a:prstDash val="solid"/>
            <a:round/>
            <a:headEnd type="none" w="sm" len="sm"/>
            <a:tailEnd type="none" w="sm" len="sm"/>
          </a:ln>
        </p:spPr>
      </p:pic>
      <p:sp>
        <p:nvSpPr>
          <p:cNvPr id="58" name="Google Shape;58;p13"/>
          <p:cNvSpPr txBox="1"/>
          <p:nvPr/>
        </p:nvSpPr>
        <p:spPr>
          <a:xfrm>
            <a:off x="307484" y="727433"/>
            <a:ext cx="4000000" cy="40000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3333" b="1">
                <a:solidFill>
                  <a:schemeClr val="dk1"/>
                </a:solidFill>
                <a:latin typeface="Muli"/>
                <a:ea typeface="Muli"/>
                <a:cs typeface="Muli"/>
                <a:sym typeface="Muli"/>
              </a:rPr>
              <a:t>Interim Housing Models for </a:t>
            </a:r>
            <a:endParaRPr sz="3333" b="1">
              <a:solidFill>
                <a:schemeClr val="dk1"/>
              </a:solidFill>
              <a:latin typeface="Muli"/>
              <a:ea typeface="Muli"/>
              <a:cs typeface="Muli"/>
              <a:sym typeface="Muli"/>
            </a:endParaRPr>
          </a:p>
          <a:p>
            <a:pPr>
              <a:spcBef>
                <a:spcPts val="0"/>
              </a:spcBef>
              <a:spcAft>
                <a:spcPts val="0"/>
              </a:spcAft>
            </a:pPr>
            <a:r>
              <a:rPr lang="en" sz="3333" b="1">
                <a:solidFill>
                  <a:schemeClr val="dk1"/>
                </a:solidFill>
                <a:latin typeface="Muli"/>
                <a:ea typeface="Muli"/>
                <a:cs typeface="Muli"/>
                <a:sym typeface="Muli"/>
              </a:rPr>
              <a:t>Los Angeles</a:t>
            </a:r>
            <a:endParaRPr sz="3333" b="1">
              <a:solidFill>
                <a:schemeClr val="dk1"/>
              </a:solidFill>
              <a:latin typeface="Muli"/>
              <a:ea typeface="Muli"/>
              <a:cs typeface="Muli"/>
              <a:sym typeface="Muli"/>
            </a:endParaRPr>
          </a:p>
          <a:p>
            <a:pPr>
              <a:spcBef>
                <a:spcPts val="0"/>
              </a:spcBef>
              <a:spcAft>
                <a:spcPts val="0"/>
              </a:spcAft>
            </a:pPr>
            <a:endParaRPr sz="2000" b="1">
              <a:solidFill>
                <a:schemeClr val="dk1"/>
              </a:solidFill>
              <a:latin typeface="Muli"/>
              <a:ea typeface="Muli"/>
              <a:cs typeface="Muli"/>
              <a:sym typeface="Muli"/>
            </a:endParaRPr>
          </a:p>
          <a:p>
            <a:pPr>
              <a:spcBef>
                <a:spcPts val="0"/>
              </a:spcBef>
              <a:spcAft>
                <a:spcPts val="0"/>
              </a:spcAft>
            </a:pPr>
            <a:r>
              <a:rPr lang="en" sz="1733" b="1">
                <a:solidFill>
                  <a:schemeClr val="dk1"/>
                </a:solidFill>
                <a:latin typeface="Muli"/>
                <a:ea typeface="Muli"/>
                <a:cs typeface="Muli"/>
                <a:sym typeface="Muli"/>
              </a:rPr>
              <a:t>9/6/2019</a:t>
            </a:r>
            <a:endParaRPr/>
          </a:p>
        </p:txBody>
      </p:sp>
      <p:pic>
        <p:nvPicPr>
          <p:cNvPr id="59" name="Google Shape;59;p13"/>
          <p:cNvPicPr preferRelativeResize="0"/>
          <p:nvPr/>
        </p:nvPicPr>
        <p:blipFill>
          <a:blip r:embed="rId4">
            <a:alphaModFix/>
          </a:blip>
          <a:stretch>
            <a:fillRect/>
          </a:stretch>
        </p:blipFill>
        <p:spPr>
          <a:xfrm>
            <a:off x="215633" y="3540633"/>
            <a:ext cx="3922232" cy="1186800"/>
          </a:xfrm>
          <a:prstGeom prst="rect">
            <a:avLst/>
          </a:prstGeom>
          <a:noFill/>
          <a:ln>
            <a:noFill/>
          </a:ln>
        </p:spPr>
      </p:pic>
      <p:pic>
        <p:nvPicPr>
          <p:cNvPr id="60" name="Google Shape;60;p13"/>
          <p:cNvPicPr preferRelativeResize="0"/>
          <p:nvPr/>
        </p:nvPicPr>
        <p:blipFill>
          <a:blip r:embed="rId5">
            <a:alphaModFix/>
          </a:blip>
          <a:stretch>
            <a:fillRect/>
          </a:stretch>
        </p:blipFill>
        <p:spPr>
          <a:xfrm>
            <a:off x="1853401" y="4990731"/>
            <a:ext cx="2639100" cy="1521467"/>
          </a:xfrm>
          <a:prstGeom prst="rect">
            <a:avLst/>
          </a:prstGeom>
          <a:noFill/>
          <a:ln w="9525" cap="flat" cmpd="sng">
            <a:solidFill>
              <a:schemeClr val="lt1"/>
            </a:solidFill>
            <a:prstDash val="solid"/>
            <a:round/>
            <a:headEnd type="none" w="sm" len="sm"/>
            <a:tailEnd type="none" w="sm" len="sm"/>
          </a:ln>
        </p:spPr>
      </p:pic>
      <p:pic>
        <p:nvPicPr>
          <p:cNvPr id="61" name="Google Shape;61;p13"/>
          <p:cNvPicPr preferRelativeResize="0"/>
          <p:nvPr/>
        </p:nvPicPr>
        <p:blipFill>
          <a:blip r:embed="rId6">
            <a:alphaModFix/>
          </a:blip>
          <a:stretch>
            <a:fillRect/>
          </a:stretch>
        </p:blipFill>
        <p:spPr>
          <a:xfrm>
            <a:off x="307500" y="5068234"/>
            <a:ext cx="1342333" cy="1789767"/>
          </a:xfrm>
          <a:prstGeom prst="rect">
            <a:avLst/>
          </a:prstGeom>
          <a:noFill/>
          <a:ln w="9525" cap="flat" cmpd="sng">
            <a:solidFill>
              <a:schemeClr val="lt1"/>
            </a:solidFill>
            <a:prstDash val="solid"/>
            <a:round/>
            <a:headEnd type="none" w="sm" len="sm"/>
            <a:tailEnd type="none" w="sm" len="sm"/>
          </a:ln>
        </p:spPr>
      </p:pic>
      <p:pic>
        <p:nvPicPr>
          <p:cNvPr id="62" name="Google Shape;62;p13"/>
          <p:cNvPicPr preferRelativeResize="0"/>
          <p:nvPr/>
        </p:nvPicPr>
        <p:blipFill>
          <a:blip r:embed="rId7">
            <a:alphaModFix/>
          </a:blip>
          <a:stretch>
            <a:fillRect/>
          </a:stretch>
        </p:blipFill>
        <p:spPr>
          <a:xfrm>
            <a:off x="6453102" y="0"/>
            <a:ext cx="5738893" cy="3516680"/>
          </a:xfrm>
          <a:prstGeom prst="rect">
            <a:avLst/>
          </a:prstGeom>
          <a:noFill/>
          <a:ln>
            <a:noFill/>
          </a:ln>
        </p:spPr>
      </p:pic>
      <p:pic>
        <p:nvPicPr>
          <p:cNvPr id="63" name="Google Shape;63;p13"/>
          <p:cNvPicPr preferRelativeResize="0"/>
          <p:nvPr/>
        </p:nvPicPr>
        <p:blipFill>
          <a:blip r:embed="rId8">
            <a:alphaModFix/>
          </a:blip>
          <a:stretch>
            <a:fillRect/>
          </a:stretch>
        </p:blipFill>
        <p:spPr>
          <a:xfrm>
            <a:off x="6453101" y="3365467"/>
            <a:ext cx="5738900" cy="3492500"/>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cxnSp>
        <p:nvCxnSpPr>
          <p:cNvPr id="98" name="Google Shape;98;p2"/>
          <p:cNvCxnSpPr>
            <a:stCxn id="99" idx="6"/>
          </p:cNvCxnSpPr>
          <p:nvPr/>
        </p:nvCxnSpPr>
        <p:spPr>
          <a:xfrm rot="10800000" flipH="1">
            <a:off x="7497736" y="3057941"/>
            <a:ext cx="1985400" cy="1165800"/>
          </a:xfrm>
          <a:prstGeom prst="straightConnector1">
            <a:avLst/>
          </a:prstGeom>
          <a:noFill/>
          <a:ln w="31750" cap="flat" cmpd="sng">
            <a:solidFill>
              <a:srgbClr val="A5A5A5"/>
            </a:solidFill>
            <a:prstDash val="solid"/>
            <a:miter lim="800000"/>
            <a:headEnd type="none" w="sm" len="sm"/>
            <a:tailEnd type="none" w="sm" len="sm"/>
          </a:ln>
        </p:spPr>
      </p:cxnSp>
      <p:cxnSp>
        <p:nvCxnSpPr>
          <p:cNvPr id="100" name="Google Shape;100;p2"/>
          <p:cNvCxnSpPr>
            <a:stCxn id="101" idx="6"/>
            <a:endCxn id="99" idx="2"/>
          </p:cNvCxnSpPr>
          <p:nvPr/>
        </p:nvCxnSpPr>
        <p:spPr>
          <a:xfrm>
            <a:off x="4443684" y="2984300"/>
            <a:ext cx="2330100" cy="1239300"/>
          </a:xfrm>
          <a:prstGeom prst="straightConnector1">
            <a:avLst/>
          </a:prstGeom>
          <a:noFill/>
          <a:ln w="31750" cap="flat" cmpd="sng">
            <a:solidFill>
              <a:srgbClr val="A5A5A5"/>
            </a:solidFill>
            <a:prstDash val="solid"/>
            <a:miter lim="800000"/>
            <a:headEnd type="none" w="sm" len="sm"/>
            <a:tailEnd type="none" w="sm" len="sm"/>
          </a:ln>
        </p:spPr>
      </p:cxnSp>
      <p:cxnSp>
        <p:nvCxnSpPr>
          <p:cNvPr id="102" name="Google Shape;102;p2"/>
          <p:cNvCxnSpPr>
            <a:stCxn id="103" idx="6"/>
          </p:cNvCxnSpPr>
          <p:nvPr/>
        </p:nvCxnSpPr>
        <p:spPr>
          <a:xfrm rot="10800000" flipH="1">
            <a:off x="1763572" y="2978785"/>
            <a:ext cx="2014500" cy="1085100"/>
          </a:xfrm>
          <a:prstGeom prst="straightConnector1">
            <a:avLst/>
          </a:prstGeom>
          <a:noFill/>
          <a:ln w="31750" cap="flat" cmpd="sng">
            <a:solidFill>
              <a:srgbClr val="A5A5A5"/>
            </a:solidFill>
            <a:prstDash val="solid"/>
            <a:miter lim="800000"/>
            <a:headEnd type="none" w="sm" len="sm"/>
            <a:tailEnd type="none" w="sm" len="sm"/>
          </a:ln>
        </p:spPr>
      </p:cxnSp>
      <p:cxnSp>
        <p:nvCxnSpPr>
          <p:cNvPr id="104" name="Google Shape;104;p2"/>
          <p:cNvCxnSpPr/>
          <p:nvPr/>
        </p:nvCxnSpPr>
        <p:spPr>
          <a:xfrm>
            <a:off x="-14985" y="3751464"/>
            <a:ext cx="1320800" cy="528320"/>
          </a:xfrm>
          <a:prstGeom prst="straightConnector1">
            <a:avLst/>
          </a:prstGeom>
          <a:noFill/>
          <a:ln w="31750" cap="flat" cmpd="sng">
            <a:solidFill>
              <a:srgbClr val="A5A5A5"/>
            </a:solidFill>
            <a:prstDash val="solid"/>
            <a:miter lim="800000"/>
            <a:headEnd type="none" w="sm" len="sm"/>
            <a:tailEnd type="none" w="sm" len="sm"/>
          </a:ln>
        </p:spPr>
      </p:cxnSp>
      <p:sp>
        <p:nvSpPr>
          <p:cNvPr id="103" name="Google Shape;103;p2"/>
          <p:cNvSpPr/>
          <p:nvPr/>
        </p:nvSpPr>
        <p:spPr>
          <a:xfrm>
            <a:off x="1039672" y="3720985"/>
            <a:ext cx="723900" cy="685800"/>
          </a:xfrm>
          <a:prstGeom prst="ellipse">
            <a:avLst/>
          </a:prstGeom>
          <a:solidFill>
            <a:srgbClr val="95295C"/>
          </a:solidFill>
          <a:ln>
            <a:noFill/>
          </a:ln>
          <a:effectLst>
            <a:outerShdw blurRad="76200" sx="104999" sy="104999" algn="ctr" rotWithShape="0">
              <a:srgbClr val="0C0C0C">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101" name="Google Shape;101;p2"/>
          <p:cNvSpPr/>
          <p:nvPr/>
        </p:nvSpPr>
        <p:spPr>
          <a:xfrm>
            <a:off x="3719784" y="2641400"/>
            <a:ext cx="723900" cy="685800"/>
          </a:xfrm>
          <a:prstGeom prst="ellipse">
            <a:avLst/>
          </a:prstGeom>
          <a:solidFill>
            <a:srgbClr val="0070C0"/>
          </a:solidFill>
          <a:ln>
            <a:noFill/>
          </a:ln>
          <a:effectLst>
            <a:outerShdw blurRad="76200" sx="104999" sy="104999" algn="ctr" rotWithShape="0">
              <a:srgbClr val="0C0C0C">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2"/>
          <p:cNvSpPr/>
          <p:nvPr/>
        </p:nvSpPr>
        <p:spPr>
          <a:xfrm>
            <a:off x="6773836" y="3880841"/>
            <a:ext cx="723900" cy="685800"/>
          </a:xfrm>
          <a:prstGeom prst="ellipse">
            <a:avLst/>
          </a:prstGeom>
          <a:solidFill>
            <a:srgbClr val="E6AF00"/>
          </a:solidFill>
          <a:ln>
            <a:noFill/>
          </a:ln>
          <a:effectLst>
            <a:outerShdw blurRad="76200" sx="104999" sy="104999" algn="ctr" rotWithShape="0">
              <a:srgbClr val="0C0C0C">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
          <p:cNvSpPr/>
          <p:nvPr/>
        </p:nvSpPr>
        <p:spPr>
          <a:xfrm>
            <a:off x="9246309" y="2680184"/>
            <a:ext cx="723900" cy="685800"/>
          </a:xfrm>
          <a:prstGeom prst="ellipse">
            <a:avLst/>
          </a:prstGeom>
          <a:solidFill>
            <a:schemeClr val="dk2"/>
          </a:solidFill>
          <a:ln>
            <a:noFill/>
          </a:ln>
          <a:effectLst>
            <a:outerShdw blurRad="76200" sx="104999" sy="104999" algn="ctr" rotWithShape="0">
              <a:srgbClr val="0C0C0C">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txBox="1"/>
          <p:nvPr/>
        </p:nvSpPr>
        <p:spPr>
          <a:xfrm>
            <a:off x="134984" y="2285620"/>
            <a:ext cx="254939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95295C"/>
                </a:solidFill>
                <a:latin typeface="Calibri" panose="020F0502020204030204" pitchFamily="34" charset="0"/>
                <a:ea typeface="Twentieth Century"/>
                <a:cs typeface="Calibri" panose="020F0502020204030204" pitchFamily="34" charset="0"/>
                <a:sym typeface="Twentieth Century"/>
              </a:rPr>
              <a:t>Establish as many shelter beds as quickly as possible</a:t>
            </a:r>
            <a:endParaRPr dirty="0">
              <a:latin typeface="Calibri" panose="020F0502020204030204" pitchFamily="34" charset="0"/>
              <a:cs typeface="Calibri" panose="020F0502020204030204" pitchFamily="34" charset="0"/>
            </a:endParaRPr>
          </a:p>
        </p:txBody>
      </p:sp>
      <p:sp>
        <p:nvSpPr>
          <p:cNvPr id="107" name="Google Shape;107;p2"/>
          <p:cNvSpPr txBox="1"/>
          <p:nvPr/>
        </p:nvSpPr>
        <p:spPr>
          <a:xfrm>
            <a:off x="2850065" y="3648692"/>
            <a:ext cx="2480885"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70C0"/>
                </a:solidFill>
                <a:latin typeface="Calibri" panose="020F0502020204030204" pitchFamily="34" charset="0"/>
                <a:ea typeface="Twentieth Century"/>
                <a:cs typeface="Calibri" panose="020F0502020204030204" pitchFamily="34" charset="0"/>
                <a:sym typeface="Twentieth Century"/>
              </a:rPr>
              <a:t>Establish shelter beds scattered throughout the City of Sacramento</a:t>
            </a:r>
            <a:endParaRPr>
              <a:latin typeface="Calibri" panose="020F0502020204030204" pitchFamily="34" charset="0"/>
              <a:cs typeface="Calibri" panose="020F0502020204030204" pitchFamily="34" charset="0"/>
            </a:endParaRPr>
          </a:p>
        </p:txBody>
      </p:sp>
      <p:sp>
        <p:nvSpPr>
          <p:cNvPr id="108" name="Google Shape;108;p2"/>
          <p:cNvSpPr txBox="1"/>
          <p:nvPr/>
        </p:nvSpPr>
        <p:spPr>
          <a:xfrm>
            <a:off x="5722512" y="2325253"/>
            <a:ext cx="276793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E6AF00"/>
                </a:solidFill>
                <a:latin typeface="Calibri" panose="020F0502020204030204" pitchFamily="34" charset="0"/>
                <a:ea typeface="Twentieth Century"/>
                <a:cs typeface="Calibri" panose="020F0502020204030204" pitchFamily="34" charset="0"/>
                <a:sym typeface="Twentieth Century"/>
              </a:rPr>
              <a:t>Maintain existing sheltering programs that serve diverse populations</a:t>
            </a:r>
            <a:endParaRPr>
              <a:latin typeface="Calibri" panose="020F0502020204030204" pitchFamily="34" charset="0"/>
              <a:cs typeface="Calibri" panose="020F0502020204030204" pitchFamily="34" charset="0"/>
            </a:endParaRPr>
          </a:p>
        </p:txBody>
      </p:sp>
      <p:sp>
        <p:nvSpPr>
          <p:cNvPr id="109" name="Google Shape;109;p2"/>
          <p:cNvSpPr txBox="1"/>
          <p:nvPr/>
        </p:nvSpPr>
        <p:spPr>
          <a:xfrm>
            <a:off x="1261903" y="3740719"/>
            <a:ext cx="2501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D0CECE"/>
                </a:solidFill>
                <a:latin typeface="Calibri" panose="020F0502020204030204" pitchFamily="34" charset="0"/>
                <a:ea typeface="Twentieth Century"/>
                <a:cs typeface="Calibri" panose="020F0502020204030204" pitchFamily="34" charset="0"/>
                <a:sym typeface="Twentieth Century"/>
              </a:rPr>
              <a:t>1</a:t>
            </a:r>
            <a:endParaRPr dirty="0">
              <a:latin typeface="Calibri" panose="020F0502020204030204" pitchFamily="34" charset="0"/>
              <a:cs typeface="Calibri" panose="020F0502020204030204" pitchFamily="34" charset="0"/>
            </a:endParaRPr>
          </a:p>
        </p:txBody>
      </p:sp>
      <p:sp>
        <p:nvSpPr>
          <p:cNvPr id="110" name="Google Shape;110;p2"/>
          <p:cNvSpPr txBox="1"/>
          <p:nvPr/>
        </p:nvSpPr>
        <p:spPr>
          <a:xfrm>
            <a:off x="3956240" y="2680184"/>
            <a:ext cx="26853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D0CECE"/>
                </a:solidFill>
                <a:latin typeface="Calibri" panose="020F0502020204030204" pitchFamily="34" charset="0"/>
                <a:ea typeface="Twentieth Century"/>
                <a:cs typeface="Calibri" panose="020F0502020204030204" pitchFamily="34" charset="0"/>
                <a:sym typeface="Twentieth Century"/>
              </a:rPr>
              <a:t>2</a:t>
            </a:r>
            <a:endParaRPr>
              <a:latin typeface="Calibri" panose="020F0502020204030204" pitchFamily="34" charset="0"/>
              <a:cs typeface="Calibri" panose="020F0502020204030204" pitchFamily="34" charset="0"/>
            </a:endParaRPr>
          </a:p>
        </p:txBody>
      </p:sp>
      <p:sp>
        <p:nvSpPr>
          <p:cNvPr id="111" name="Google Shape;111;p2"/>
          <p:cNvSpPr txBox="1"/>
          <p:nvPr/>
        </p:nvSpPr>
        <p:spPr>
          <a:xfrm>
            <a:off x="6996068" y="3880841"/>
            <a:ext cx="2501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D0CECE"/>
                </a:solidFill>
                <a:latin typeface="Calibri" panose="020F0502020204030204" pitchFamily="34" charset="0"/>
                <a:ea typeface="Twentieth Century"/>
                <a:cs typeface="Calibri" panose="020F0502020204030204" pitchFamily="34" charset="0"/>
                <a:sym typeface="Twentieth Century"/>
              </a:rPr>
              <a:t>3</a:t>
            </a:r>
            <a:endParaRPr>
              <a:latin typeface="Calibri" panose="020F0502020204030204" pitchFamily="34" charset="0"/>
              <a:cs typeface="Calibri" panose="020F0502020204030204" pitchFamily="34" charset="0"/>
            </a:endParaRPr>
          </a:p>
        </p:txBody>
      </p:sp>
      <p:sp>
        <p:nvSpPr>
          <p:cNvPr id="112" name="Google Shape;112;p2"/>
          <p:cNvSpPr txBox="1"/>
          <p:nvPr/>
        </p:nvSpPr>
        <p:spPr>
          <a:xfrm>
            <a:off x="9483164" y="2719653"/>
            <a:ext cx="2501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D0CECE"/>
                </a:solidFill>
                <a:latin typeface="Calibri" panose="020F0502020204030204" pitchFamily="34" charset="0"/>
                <a:ea typeface="Twentieth Century"/>
                <a:cs typeface="Calibri" panose="020F0502020204030204" pitchFamily="34" charset="0"/>
                <a:sym typeface="Twentieth Century"/>
              </a:rPr>
              <a:t>4</a:t>
            </a:r>
            <a:endParaRPr>
              <a:latin typeface="Calibri" panose="020F0502020204030204" pitchFamily="34" charset="0"/>
              <a:cs typeface="Calibri" panose="020F0502020204030204" pitchFamily="34" charset="0"/>
            </a:endParaRPr>
          </a:p>
        </p:txBody>
      </p:sp>
      <p:sp>
        <p:nvSpPr>
          <p:cNvPr id="113" name="Google Shape;113;p2"/>
          <p:cNvSpPr txBox="1"/>
          <p:nvPr/>
        </p:nvSpPr>
        <p:spPr>
          <a:xfrm>
            <a:off x="395121" y="339484"/>
            <a:ext cx="75474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Calibri" panose="020F0502020204030204" pitchFamily="34" charset="0"/>
                <a:ea typeface="Twentieth Century"/>
                <a:cs typeface="Calibri" panose="020F0502020204030204" pitchFamily="34" charset="0"/>
                <a:sym typeface="Twentieth Century"/>
              </a:rPr>
              <a:t>CITY PRIORITIES FOR SHELTERING</a:t>
            </a:r>
            <a:endParaRPr sz="1600" b="1" dirty="0">
              <a:latin typeface="Calibri" panose="020F0502020204030204" pitchFamily="34" charset="0"/>
              <a:cs typeface="Calibri" panose="020F0502020204030204" pitchFamily="34" charset="0"/>
            </a:endParaRPr>
          </a:p>
        </p:txBody>
      </p:sp>
      <p:sp>
        <p:nvSpPr>
          <p:cNvPr id="114" name="Google Shape;114;p2"/>
          <p:cNvSpPr txBox="1"/>
          <p:nvPr/>
        </p:nvSpPr>
        <p:spPr>
          <a:xfrm>
            <a:off x="8537266" y="3751464"/>
            <a:ext cx="248088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2"/>
                </a:solidFill>
                <a:latin typeface="Calibri" panose="020F0502020204030204" pitchFamily="34" charset="0"/>
                <a:ea typeface="Twentieth Century"/>
                <a:cs typeface="Calibri" panose="020F0502020204030204" pitchFamily="34" charset="0"/>
                <a:sym typeface="Twentieth Century"/>
              </a:rPr>
              <a:t>Use available funds quickly and efficiently</a:t>
            </a:r>
            <a:endParaRPr>
              <a:latin typeface="Calibri" panose="020F0502020204030204" pitchFamily="34" charset="0"/>
              <a:cs typeface="Calibri" panose="020F0502020204030204" pitchFamily="34" charset="0"/>
            </a:endParaRPr>
          </a:p>
        </p:txBody>
      </p:sp>
      <p:cxnSp>
        <p:nvCxnSpPr>
          <p:cNvPr id="115" name="Google Shape;115;p2"/>
          <p:cNvCxnSpPr>
            <a:stCxn id="105" idx="6"/>
          </p:cNvCxnSpPr>
          <p:nvPr/>
        </p:nvCxnSpPr>
        <p:spPr>
          <a:xfrm>
            <a:off x="9970209" y="3023084"/>
            <a:ext cx="2221800" cy="992400"/>
          </a:xfrm>
          <a:prstGeom prst="straightConnector1">
            <a:avLst/>
          </a:prstGeom>
          <a:noFill/>
          <a:ln w="31750" cap="flat" cmpd="sng">
            <a:solidFill>
              <a:srgbClr val="A5A5A5"/>
            </a:solidFill>
            <a:prstDash val="solid"/>
            <a:miter lim="800000"/>
            <a:headEnd type="none" w="sm" len="sm"/>
            <a:tailEnd type="none" w="sm" len="sm"/>
          </a:ln>
        </p:spPr>
      </p:cxn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numCol="1" anchor="b" anchorCtr="0" compatLnSpc="1">
            <a:prstTxWarp prst="textNoShape">
              <a:avLst/>
            </a:prstTxWarp>
            <a:noAutofit/>
          </a:bodyPr>
          <a:lstStyle/>
          <a:p>
            <a:pPr>
              <a:spcBef>
                <a:spcPts val="0"/>
              </a:spcBef>
              <a:spcAft>
                <a:spcPts val="0"/>
              </a:spcAft>
            </a:pPr>
            <a:endParaRPr/>
          </a:p>
        </p:txBody>
      </p:sp>
      <p:sp>
        <p:nvSpPr>
          <p:cNvPr id="69" name="Google Shape;69;p14"/>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numCol="1" anchor="t" anchorCtr="0" compatLnSpc="1">
            <a:prstTxWarp prst="textNoShape">
              <a:avLst/>
            </a:prstTxWarp>
            <a:noAutofit/>
          </a:bodyPr>
          <a:lstStyle/>
          <a:p>
            <a:pPr>
              <a:spcBef>
                <a:spcPts val="0"/>
              </a:spcBef>
              <a:spcAft>
                <a:spcPts val="0"/>
              </a:spcAft>
            </a:pPr>
            <a:endParaRPr/>
          </a:p>
        </p:txBody>
      </p:sp>
      <p:sp>
        <p:nvSpPr>
          <p:cNvPr id="70" name="Google Shape;70;p14"/>
          <p:cNvSpPr/>
          <p:nvPr/>
        </p:nvSpPr>
        <p:spPr>
          <a:xfrm>
            <a:off x="0" y="0"/>
            <a:ext cx="12192000" cy="6858000"/>
          </a:xfrm>
          <a:prstGeom prst="rect">
            <a:avLst/>
          </a:prstGeom>
          <a:solidFill>
            <a:srgbClr val="434343"/>
          </a:solidFill>
          <a:ln>
            <a:noFill/>
          </a:ln>
        </p:spPr>
        <p:txBody>
          <a:bodyPr spcFirstLastPara="1" wrap="square" lIns="121900" tIns="121900" rIns="121900" bIns="121900" anchor="ctr" anchorCtr="0">
            <a:noAutofit/>
          </a:bodyPr>
          <a:lstStyle/>
          <a:p>
            <a:pPr algn="ctr">
              <a:lnSpc>
                <a:spcPct val="115000"/>
              </a:lnSpc>
              <a:spcBef>
                <a:spcPts val="0"/>
              </a:spcBef>
              <a:spcAft>
                <a:spcPts val="0"/>
              </a:spcAft>
              <a:buClr>
                <a:schemeClr val="dk1"/>
              </a:buClr>
              <a:buSzPts val="1100"/>
            </a:pPr>
            <a:endParaRPr sz="4400" b="1">
              <a:solidFill>
                <a:srgbClr val="5AC6E2"/>
              </a:solidFill>
              <a:latin typeface="Roboto"/>
              <a:ea typeface="Roboto"/>
              <a:cs typeface="Roboto"/>
              <a:sym typeface="Roboto"/>
            </a:endParaRPr>
          </a:p>
          <a:p>
            <a:pPr algn="ctr">
              <a:lnSpc>
                <a:spcPct val="115000"/>
              </a:lnSpc>
              <a:spcBef>
                <a:spcPts val="0"/>
              </a:spcBef>
              <a:spcAft>
                <a:spcPts val="0"/>
              </a:spcAft>
              <a:buClr>
                <a:schemeClr val="dk1"/>
              </a:buClr>
              <a:buSzPts val="1100"/>
            </a:pPr>
            <a:endParaRPr sz="3200" b="1">
              <a:solidFill>
                <a:srgbClr val="FFFFFF"/>
              </a:solidFill>
              <a:latin typeface="Muli"/>
              <a:ea typeface="Muli"/>
              <a:cs typeface="Muli"/>
              <a:sym typeface="Muli"/>
            </a:endParaRPr>
          </a:p>
          <a:p>
            <a:pPr>
              <a:lnSpc>
                <a:spcPct val="115000"/>
              </a:lnSpc>
              <a:spcBef>
                <a:spcPts val="0"/>
              </a:spcBef>
              <a:spcAft>
                <a:spcPts val="0"/>
              </a:spcAft>
            </a:pPr>
            <a:endParaRPr sz="3200" b="1">
              <a:solidFill>
                <a:srgbClr val="FFFFFF"/>
              </a:solidFill>
              <a:latin typeface="Muli"/>
              <a:ea typeface="Muli"/>
              <a:cs typeface="Muli"/>
              <a:sym typeface="Muli"/>
            </a:endParaRPr>
          </a:p>
        </p:txBody>
      </p:sp>
      <p:pic>
        <p:nvPicPr>
          <p:cNvPr id="71" name="Google Shape;71;p14"/>
          <p:cNvPicPr preferRelativeResize="0"/>
          <p:nvPr/>
        </p:nvPicPr>
        <p:blipFill>
          <a:blip r:embed="rId3">
            <a:alphaModFix/>
          </a:blip>
          <a:stretch>
            <a:fillRect/>
          </a:stretch>
        </p:blipFill>
        <p:spPr>
          <a:xfrm>
            <a:off x="1" y="-12"/>
            <a:ext cx="12191999" cy="6829224"/>
          </a:xfrm>
          <a:prstGeom prst="rect">
            <a:avLst/>
          </a:prstGeom>
          <a:noFill/>
          <a:ln>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endParaRPr/>
          </a:p>
        </p:txBody>
      </p:sp>
      <p:sp>
        <p:nvSpPr>
          <p:cNvPr id="77" name="Google Shape;77;p15"/>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spcAft>
                <a:spcPts val="2133"/>
              </a:spcAft>
              <a:buNone/>
            </a:pPr>
            <a:endParaRPr/>
          </a:p>
        </p:txBody>
      </p:sp>
      <p:sp>
        <p:nvSpPr>
          <p:cNvPr id="78" name="Google Shape;78;p15"/>
          <p:cNvSpPr txBox="1">
            <a:spLocks noGrp="1"/>
          </p:cNvSpPr>
          <p:nvPr>
            <p:ph type="body" idx="2"/>
          </p:nvPr>
        </p:nvSpPr>
        <p:spPr>
          <a:xfrm>
            <a:off x="6443200" y="1536633"/>
            <a:ext cx="53332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spcAft>
                <a:spcPts val="2133"/>
              </a:spcAft>
              <a:buNone/>
            </a:pPr>
            <a:endParaRPr/>
          </a:p>
        </p:txBody>
      </p:sp>
      <p:sp>
        <p:nvSpPr>
          <p:cNvPr id="79" name="Google Shape;79;p15"/>
          <p:cNvSpPr/>
          <p:nvPr/>
        </p:nvSpPr>
        <p:spPr>
          <a:xfrm>
            <a:off x="0" y="-67"/>
            <a:ext cx="12192000" cy="6858000"/>
          </a:xfrm>
          <a:prstGeom prst="rect">
            <a:avLst/>
          </a:prstGeom>
          <a:solidFill>
            <a:srgbClr val="434343"/>
          </a:solidFill>
          <a:ln>
            <a:noFill/>
          </a:ln>
        </p:spPr>
        <p:txBody>
          <a:bodyPr spcFirstLastPara="1" wrap="square" lIns="121900" tIns="121900" rIns="121900" bIns="121900" anchor="ctr" anchorCtr="0">
            <a:noAutofit/>
          </a:bodyPr>
          <a:lstStyle/>
          <a:p>
            <a:pPr>
              <a:lnSpc>
                <a:spcPct val="115000"/>
              </a:lnSpc>
              <a:spcBef>
                <a:spcPts val="0"/>
              </a:spcBef>
              <a:spcAft>
                <a:spcPts val="0"/>
              </a:spcAft>
            </a:pPr>
            <a:endParaRPr>
              <a:solidFill>
                <a:srgbClr val="FFFFFF"/>
              </a:solidFill>
              <a:latin typeface="Roboto"/>
              <a:ea typeface="Roboto"/>
              <a:cs typeface="Roboto"/>
              <a:sym typeface="Roboto"/>
            </a:endParaRPr>
          </a:p>
          <a:p>
            <a:pPr>
              <a:lnSpc>
                <a:spcPct val="115000"/>
              </a:lnSpc>
              <a:spcBef>
                <a:spcPts val="2133"/>
              </a:spcBef>
              <a:spcAft>
                <a:spcPts val="0"/>
              </a:spcAft>
            </a:pPr>
            <a:endParaRPr>
              <a:solidFill>
                <a:srgbClr val="FFFFFF"/>
              </a:solidFill>
              <a:latin typeface="Roboto"/>
              <a:ea typeface="Roboto"/>
              <a:cs typeface="Roboto"/>
              <a:sym typeface="Roboto"/>
            </a:endParaRPr>
          </a:p>
          <a:p>
            <a:pPr>
              <a:lnSpc>
                <a:spcPct val="115000"/>
              </a:lnSpc>
              <a:spcBef>
                <a:spcPts val="2133"/>
              </a:spcBef>
              <a:spcAft>
                <a:spcPts val="0"/>
              </a:spcAft>
              <a:buClr>
                <a:schemeClr val="dk1"/>
              </a:buClr>
              <a:buSzPts val="1100"/>
            </a:pPr>
            <a:endParaRPr sz="2667" b="1">
              <a:solidFill>
                <a:srgbClr val="5AC6E2"/>
              </a:solidFill>
              <a:latin typeface="Roboto"/>
              <a:ea typeface="Roboto"/>
              <a:cs typeface="Roboto"/>
              <a:sym typeface="Roboto"/>
            </a:endParaRPr>
          </a:p>
          <a:p>
            <a:pPr marL="3657509" indent="609585" algn="ctr">
              <a:lnSpc>
                <a:spcPct val="115000"/>
              </a:lnSpc>
              <a:spcBef>
                <a:spcPts val="2133"/>
              </a:spcBef>
              <a:spcAft>
                <a:spcPts val="2133"/>
              </a:spcAft>
              <a:buClr>
                <a:schemeClr val="dk1"/>
              </a:buClr>
              <a:buSzPts val="1100"/>
            </a:pPr>
            <a:endParaRPr/>
          </a:p>
        </p:txBody>
      </p:sp>
      <p:pic>
        <p:nvPicPr>
          <p:cNvPr id="80" name="Google Shape;80;p15"/>
          <p:cNvPicPr preferRelativeResize="0"/>
          <p:nvPr/>
        </p:nvPicPr>
        <p:blipFill>
          <a:blip r:embed="rId3">
            <a:alphaModFix/>
          </a:blip>
          <a:stretch>
            <a:fillRect/>
          </a:stretch>
        </p:blipFill>
        <p:spPr>
          <a:xfrm>
            <a:off x="7296630" y="24483"/>
            <a:ext cx="4855165" cy="3815367"/>
          </a:xfrm>
          <a:prstGeom prst="rect">
            <a:avLst/>
          </a:prstGeom>
          <a:noFill/>
          <a:ln>
            <a:noFill/>
          </a:ln>
        </p:spPr>
      </p:pic>
      <p:sp>
        <p:nvSpPr>
          <p:cNvPr id="81" name="Google Shape;81;p15"/>
          <p:cNvSpPr txBox="1"/>
          <p:nvPr/>
        </p:nvSpPr>
        <p:spPr>
          <a:xfrm>
            <a:off x="143833" y="236900"/>
            <a:ext cx="7152800" cy="7636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endParaRPr sz="4400" b="1">
              <a:solidFill>
                <a:srgbClr val="5AC6E2"/>
              </a:solidFill>
              <a:latin typeface="Roboto"/>
              <a:ea typeface="Roboto"/>
              <a:cs typeface="Roboto"/>
              <a:sym typeface="Roboto"/>
            </a:endParaRPr>
          </a:p>
        </p:txBody>
      </p:sp>
      <p:pic>
        <p:nvPicPr>
          <p:cNvPr id="82" name="Google Shape;82;p15"/>
          <p:cNvPicPr preferRelativeResize="0"/>
          <p:nvPr/>
        </p:nvPicPr>
        <p:blipFill>
          <a:blip r:embed="rId4">
            <a:alphaModFix/>
          </a:blip>
          <a:stretch>
            <a:fillRect/>
          </a:stretch>
        </p:blipFill>
        <p:spPr>
          <a:xfrm>
            <a:off x="930797" y="161363"/>
            <a:ext cx="6146999" cy="3864333"/>
          </a:xfrm>
          <a:prstGeom prst="rect">
            <a:avLst/>
          </a:prstGeom>
          <a:noFill/>
          <a:ln>
            <a:noFill/>
          </a:ln>
        </p:spPr>
      </p:pic>
      <p:pic>
        <p:nvPicPr>
          <p:cNvPr id="83" name="Google Shape;83;p15"/>
          <p:cNvPicPr preferRelativeResize="0"/>
          <p:nvPr/>
        </p:nvPicPr>
        <p:blipFill>
          <a:blip r:embed="rId5">
            <a:alphaModFix/>
          </a:blip>
          <a:stretch>
            <a:fillRect/>
          </a:stretch>
        </p:blipFill>
        <p:spPr>
          <a:xfrm>
            <a:off x="715434" y="3429000"/>
            <a:ext cx="5094501" cy="3273200"/>
          </a:xfrm>
          <a:prstGeom prst="rect">
            <a:avLst/>
          </a:prstGeom>
          <a:noFill/>
          <a:ln>
            <a:noFill/>
          </a:ln>
        </p:spPr>
      </p:pic>
      <p:pic>
        <p:nvPicPr>
          <p:cNvPr id="84" name="Google Shape;84;p15"/>
          <p:cNvPicPr preferRelativeResize="0"/>
          <p:nvPr/>
        </p:nvPicPr>
        <p:blipFill>
          <a:blip r:embed="rId6">
            <a:alphaModFix/>
          </a:blip>
          <a:stretch>
            <a:fillRect/>
          </a:stretch>
        </p:blipFill>
        <p:spPr>
          <a:xfrm>
            <a:off x="6754667" y="3696701"/>
            <a:ext cx="4102867" cy="3161233"/>
          </a:xfrm>
          <a:prstGeom prst="rect">
            <a:avLst/>
          </a:prstGeom>
          <a:noFill/>
          <a:ln>
            <a:noFill/>
          </a:ln>
        </p:spPr>
      </p:pic>
      <p:sp>
        <p:nvSpPr>
          <p:cNvPr id="85" name="Google Shape;85;p15"/>
          <p:cNvSpPr txBox="1"/>
          <p:nvPr/>
        </p:nvSpPr>
        <p:spPr>
          <a:xfrm>
            <a:off x="1037333" y="357300"/>
            <a:ext cx="5970400" cy="876000"/>
          </a:xfrm>
          <a:prstGeom prst="rect">
            <a:avLst/>
          </a:prstGeom>
          <a:solidFill>
            <a:srgbClr val="D9D9D9"/>
          </a:solidFill>
          <a:ln>
            <a:noFill/>
          </a:ln>
        </p:spPr>
        <p:txBody>
          <a:bodyPr spcFirstLastPara="1" wrap="square" lIns="121900" tIns="121900" rIns="121900" bIns="121900" anchor="t" anchorCtr="0">
            <a:noAutofit/>
          </a:bodyPr>
          <a:lstStyle/>
          <a:p>
            <a:pPr>
              <a:spcBef>
                <a:spcPts val="0"/>
              </a:spcBef>
              <a:spcAft>
                <a:spcPts val="0"/>
              </a:spcAft>
            </a:pPr>
            <a:r>
              <a:rPr lang="en" sz="3200" b="1">
                <a:latin typeface="Muli"/>
                <a:ea typeface="Muli"/>
                <a:cs typeface="Muli"/>
                <a:sym typeface="Muli"/>
              </a:rPr>
              <a:t>Every Model, Every Approach</a:t>
            </a:r>
            <a:endParaRPr sz="3200" b="1">
              <a:latin typeface="Muli"/>
              <a:ea typeface="Muli"/>
              <a:cs typeface="Muli"/>
              <a:sym typeface="Mul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endParaRPr/>
          </a:p>
        </p:txBody>
      </p:sp>
      <p:sp>
        <p:nvSpPr>
          <p:cNvPr id="91" name="Google Shape;91;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spcAft>
                <a:spcPts val="2133"/>
              </a:spcAft>
              <a:buNone/>
            </a:pPr>
            <a:endParaRPr/>
          </a:p>
        </p:txBody>
      </p:sp>
      <p:sp>
        <p:nvSpPr>
          <p:cNvPr id="92" name="Google Shape;92;p16"/>
          <p:cNvSpPr/>
          <p:nvPr/>
        </p:nvSpPr>
        <p:spPr>
          <a:xfrm>
            <a:off x="0" y="0"/>
            <a:ext cx="12192000" cy="6858000"/>
          </a:xfrm>
          <a:prstGeom prst="rect">
            <a:avLst/>
          </a:prstGeom>
          <a:solidFill>
            <a:srgbClr val="434343"/>
          </a:solidFill>
          <a:ln>
            <a:noFill/>
          </a:ln>
        </p:spPr>
        <p:txBody>
          <a:bodyPr spcFirstLastPara="1" wrap="square" lIns="121900" tIns="121900" rIns="121900" bIns="121900" anchor="ctr" anchorCtr="0">
            <a:noAutofit/>
          </a:bodyPr>
          <a:lstStyle/>
          <a:p>
            <a:pPr>
              <a:spcBef>
                <a:spcPts val="0"/>
              </a:spcBef>
              <a:spcAft>
                <a:spcPts val="0"/>
              </a:spcAft>
            </a:pPr>
            <a:endParaRPr>
              <a:solidFill>
                <a:srgbClr val="FFFFFF"/>
              </a:solidFill>
              <a:latin typeface="Muli"/>
              <a:ea typeface="Muli"/>
              <a:cs typeface="Muli"/>
              <a:sym typeface="Muli"/>
            </a:endParaRPr>
          </a:p>
        </p:txBody>
      </p:sp>
      <p:pic>
        <p:nvPicPr>
          <p:cNvPr id="93" name="Google Shape;93;p16"/>
          <p:cNvPicPr preferRelativeResize="0"/>
          <p:nvPr/>
        </p:nvPicPr>
        <p:blipFill>
          <a:blip r:embed="rId3">
            <a:alphaModFix/>
          </a:blip>
          <a:stretch>
            <a:fillRect/>
          </a:stretch>
        </p:blipFill>
        <p:spPr>
          <a:xfrm>
            <a:off x="575018" y="2298167"/>
            <a:ext cx="11041967" cy="4344867"/>
          </a:xfrm>
          <a:prstGeom prst="rect">
            <a:avLst/>
          </a:prstGeom>
          <a:noFill/>
          <a:ln>
            <a:noFill/>
          </a:ln>
        </p:spPr>
      </p:pic>
      <p:sp>
        <p:nvSpPr>
          <p:cNvPr id="94" name="Google Shape;94;p16"/>
          <p:cNvSpPr txBox="1"/>
          <p:nvPr/>
        </p:nvSpPr>
        <p:spPr>
          <a:xfrm>
            <a:off x="3238833" y="345767"/>
            <a:ext cx="8056800" cy="1579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buClr>
                <a:schemeClr val="dk1"/>
              </a:buClr>
              <a:buSzPts val="1100"/>
            </a:pPr>
            <a:r>
              <a:rPr lang="en" sz="3200" b="1">
                <a:solidFill>
                  <a:srgbClr val="5AC6E2"/>
                </a:solidFill>
                <a:latin typeface="Muli"/>
                <a:ea typeface="Muli"/>
                <a:cs typeface="Muli"/>
                <a:sym typeface="Muli"/>
              </a:rPr>
              <a:t>Interim Housing for Individuals with Complex Health and Mental Health Issues </a:t>
            </a:r>
            <a:r>
              <a:rPr lang="en" sz="2400" b="1">
                <a:solidFill>
                  <a:srgbClr val="5AC6E2"/>
                </a:solidFill>
                <a:latin typeface="Muli"/>
                <a:ea typeface="Muli"/>
                <a:cs typeface="Muli"/>
                <a:sym typeface="Muli"/>
              </a:rPr>
              <a:t>( licensed care and supervision not required)</a:t>
            </a:r>
            <a:r>
              <a:rPr lang="en" sz="3200" b="1" i="1">
                <a:solidFill>
                  <a:srgbClr val="FFFFFF"/>
                </a:solidFill>
                <a:latin typeface="Muli"/>
                <a:ea typeface="Muli"/>
                <a:cs typeface="Muli"/>
                <a:sym typeface="Muli"/>
              </a:rPr>
              <a:t> </a:t>
            </a:r>
            <a:endParaRPr/>
          </a:p>
        </p:txBody>
      </p:sp>
      <p:pic>
        <p:nvPicPr>
          <p:cNvPr id="95" name="Google Shape;95;p16"/>
          <p:cNvPicPr preferRelativeResize="0"/>
          <p:nvPr/>
        </p:nvPicPr>
        <p:blipFill>
          <a:blip r:embed="rId4">
            <a:alphaModFix/>
          </a:blip>
          <a:stretch>
            <a:fillRect/>
          </a:stretch>
        </p:blipFill>
        <p:spPr>
          <a:xfrm>
            <a:off x="131033" y="184833"/>
            <a:ext cx="2940867" cy="19010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415600" y="2960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3200" b="1">
                <a:solidFill>
                  <a:srgbClr val="5AC6E2"/>
                </a:solidFill>
                <a:latin typeface="Montserrat"/>
                <a:ea typeface="Montserrat"/>
                <a:cs typeface="Montserrat"/>
                <a:sym typeface="Montserrat"/>
              </a:rPr>
              <a:t>Outcomes, Successes, Challenges... </a:t>
            </a:r>
            <a:endParaRPr b="1">
              <a:solidFill>
                <a:srgbClr val="5AC6E2"/>
              </a:solidFill>
              <a:latin typeface="Montserrat"/>
              <a:ea typeface="Montserrat"/>
              <a:cs typeface="Montserrat"/>
              <a:sym typeface="Montserrat"/>
            </a:endParaRPr>
          </a:p>
        </p:txBody>
      </p:sp>
      <p:pic>
        <p:nvPicPr>
          <p:cNvPr id="101" name="Google Shape;101;p17"/>
          <p:cNvPicPr preferRelativeResize="0"/>
          <p:nvPr/>
        </p:nvPicPr>
        <p:blipFill>
          <a:blip r:embed="rId3">
            <a:alphaModFix/>
          </a:blip>
          <a:stretch>
            <a:fillRect/>
          </a:stretch>
        </p:blipFill>
        <p:spPr>
          <a:xfrm>
            <a:off x="607567" y="929501"/>
            <a:ext cx="10803868" cy="5260335"/>
          </a:xfrm>
          <a:prstGeom prst="rect">
            <a:avLst/>
          </a:prstGeom>
          <a:noFill/>
          <a:ln>
            <a:noFill/>
          </a:ln>
        </p:spPr>
      </p:pic>
      <p:pic>
        <p:nvPicPr>
          <p:cNvPr id="102" name="Google Shape;102;p17"/>
          <p:cNvPicPr preferRelativeResize="0"/>
          <p:nvPr/>
        </p:nvPicPr>
        <p:blipFill rotWithShape="1">
          <a:blip r:embed="rId4">
            <a:alphaModFix amt="50000"/>
          </a:blip>
          <a:srcRect/>
          <a:stretch/>
        </p:blipFill>
        <p:spPr>
          <a:xfrm>
            <a:off x="11307166" y="5973172"/>
            <a:ext cx="681633" cy="6816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835525"/>
            <a:ext cx="12192000" cy="2022475"/>
          </a:xfrm>
          <a:prstGeom prst="rect">
            <a:avLst/>
          </a:prstGeom>
          <a:solidFill>
            <a:schemeClr val="accent6">
              <a:lumMod val="75000"/>
            </a:schemeClr>
          </a:solidFill>
        </p:spPr>
        <p:txBody>
          <a:bodyPr anchor="ctr">
            <a:normAutofit/>
          </a:bodyPr>
          <a:lstStyle>
            <a:defPPr>
              <a:defRPr lang="en-US"/>
            </a:defPPr>
            <a:lvl1pPr algn="ctr" defTabSz="914400">
              <a:lnSpc>
                <a:spcPct val="90000"/>
              </a:lnSpc>
              <a:spcBef>
                <a:spcPct val="0"/>
              </a:spcBef>
              <a:buNone/>
              <a:defRPr sz="3600">
                <a:solidFill>
                  <a:schemeClr val="bg1"/>
                </a:solidFill>
                <a:latin typeface="Century Gothic" panose="020B0502020202020204" pitchFamily="34" charset="0"/>
                <a:ea typeface="+mj-ea"/>
                <a:cs typeface="+mj-cs"/>
              </a:defRPr>
            </a:lvl1pPr>
          </a:lstStyle>
          <a:p>
            <a:pPr eaLnBrk="1" fontAlgn="auto" hangingPunct="1">
              <a:spcAft>
                <a:spcPts val="0"/>
              </a:spcAft>
              <a:defRPr/>
            </a:pPr>
            <a:r>
              <a:rPr lang="en-US" sz="2800" dirty="0"/>
              <a:t>Report on HSH Navigation Centers</a:t>
            </a:r>
          </a:p>
        </p:txBody>
      </p:sp>
      <p:sp>
        <p:nvSpPr>
          <p:cNvPr id="4099" name="Title 1"/>
          <p:cNvSpPr>
            <a:spLocks noGrp="1"/>
          </p:cNvSpPr>
          <p:nvPr>
            <p:ph type="ctrTitle"/>
          </p:nvPr>
        </p:nvSpPr>
        <p:spPr>
          <a:xfrm>
            <a:off x="479425" y="1882775"/>
            <a:ext cx="10920413" cy="2803525"/>
          </a:xfrm>
        </p:spPr>
        <p:txBody>
          <a:bodyPr anchor="ctr"/>
          <a:lstStyle/>
          <a:p>
            <a:pPr eaLnBrk="1" hangingPunct="1"/>
            <a:r>
              <a:rPr lang="en-US" altLang="en-US" sz="3200" b="1" dirty="0"/>
              <a:t>Navigation/SAFE Centers: </a:t>
            </a:r>
            <a:br>
              <a:rPr lang="en-US" altLang="en-US" sz="3200" b="1" dirty="0"/>
            </a:br>
            <a:r>
              <a:rPr lang="en-US" altLang="en-US" sz="2400" b="1" dirty="0"/>
              <a:t>Shelters as they Should Be </a:t>
            </a:r>
            <a:br>
              <a:rPr lang="en-US" altLang="en-US" sz="3200" dirty="0"/>
            </a:br>
            <a:br>
              <a:rPr lang="en-US" altLang="en-US" sz="2500" dirty="0">
                <a:solidFill>
                  <a:schemeClr val="bg1"/>
                </a:solidFill>
              </a:rPr>
            </a:br>
            <a:endParaRPr lang="en-US" altLang="en-US" sz="2500" dirty="0">
              <a:solidFill>
                <a:schemeClr val="bg1"/>
              </a:solidFill>
            </a:endParaRPr>
          </a:p>
        </p:txBody>
      </p:sp>
      <p:pic>
        <p:nvPicPr>
          <p:cNvPr id="41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 y="207963"/>
            <a:ext cx="44323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HSH Resources to Address Homelessness</a:t>
            </a:r>
          </a:p>
        </p:txBody>
      </p:sp>
      <p:sp>
        <p:nvSpPr>
          <p:cNvPr id="5" name="Content Placeholder 4"/>
          <p:cNvSpPr>
            <a:spLocks noGrp="1"/>
          </p:cNvSpPr>
          <p:nvPr>
            <p:ph sz="half" idx="2"/>
          </p:nvPr>
        </p:nvSpPr>
        <p:spPr>
          <a:xfrm>
            <a:off x="172871" y="1120775"/>
            <a:ext cx="5666874" cy="5570756"/>
          </a:xfrm>
          <a:ln>
            <a:solidFill>
              <a:schemeClr val="tx1"/>
            </a:solidFill>
          </a:ln>
        </p:spPr>
        <p:txBody>
          <a:bodyPr/>
          <a:lstStyle/>
          <a:p>
            <a:pPr marL="0" indent="0">
              <a:lnSpc>
                <a:spcPct val="100000"/>
              </a:lnSpc>
              <a:spcBef>
                <a:spcPts val="0"/>
              </a:spcBef>
              <a:buNone/>
              <a:defRPr/>
            </a:pPr>
            <a:r>
              <a:rPr lang="en-US" sz="2400" b="1" dirty="0"/>
              <a:t>Coordinated Entry</a:t>
            </a:r>
          </a:p>
          <a:p>
            <a:pPr>
              <a:lnSpc>
                <a:spcPct val="100000"/>
              </a:lnSpc>
              <a:spcBef>
                <a:spcPts val="0"/>
              </a:spcBef>
              <a:defRPr/>
            </a:pPr>
            <a:r>
              <a:rPr lang="en-US" sz="2400" dirty="0">
                <a:ea typeface="+mn-ea"/>
                <a:cs typeface="+mn-cs"/>
              </a:rPr>
              <a:t>9 Access Points</a:t>
            </a:r>
          </a:p>
          <a:p>
            <a:pPr>
              <a:lnSpc>
                <a:spcPct val="100000"/>
              </a:lnSpc>
              <a:spcBef>
                <a:spcPts val="0"/>
              </a:spcBef>
              <a:defRPr/>
            </a:pPr>
            <a:r>
              <a:rPr lang="en-US" sz="2400" dirty="0">
                <a:ea typeface="+mn-ea"/>
                <a:cs typeface="+mn-cs"/>
              </a:rPr>
              <a:t>Assessment 4,000 people per year</a:t>
            </a:r>
          </a:p>
          <a:p>
            <a:pPr marL="0" indent="0">
              <a:lnSpc>
                <a:spcPct val="100000"/>
              </a:lnSpc>
              <a:spcBef>
                <a:spcPts val="0"/>
              </a:spcBef>
              <a:buFont typeface="Arial" panose="020B0604020202020204" pitchFamily="34" charset="0"/>
              <a:buNone/>
              <a:defRPr/>
            </a:pPr>
            <a:endParaRPr lang="en-US" sz="2400" b="1" dirty="0">
              <a:ea typeface="+mn-ea"/>
              <a:cs typeface="+mn-cs"/>
            </a:endParaRPr>
          </a:p>
          <a:p>
            <a:pPr marL="0" indent="0">
              <a:lnSpc>
                <a:spcPct val="100000"/>
              </a:lnSpc>
              <a:spcBef>
                <a:spcPts val="0"/>
              </a:spcBef>
              <a:buFont typeface="Arial" panose="020B0604020202020204" pitchFamily="34" charset="0"/>
              <a:buNone/>
              <a:defRPr/>
            </a:pPr>
            <a:r>
              <a:rPr lang="en-US" sz="2400" b="1" dirty="0">
                <a:ea typeface="+mn-ea"/>
                <a:cs typeface="+mn-cs"/>
              </a:rPr>
              <a:t>Problem Solving </a:t>
            </a:r>
          </a:p>
          <a:p>
            <a:pPr>
              <a:lnSpc>
                <a:spcPct val="100000"/>
              </a:lnSpc>
              <a:spcBef>
                <a:spcPts val="0"/>
              </a:spcBef>
              <a:defRPr/>
            </a:pPr>
            <a:r>
              <a:rPr lang="en-US" sz="2400" dirty="0">
                <a:ea typeface="+mn-ea"/>
                <a:cs typeface="+mn-cs"/>
              </a:rPr>
              <a:t>1,500 Eviction Prevention slots</a:t>
            </a:r>
          </a:p>
          <a:p>
            <a:pPr>
              <a:lnSpc>
                <a:spcPct val="100000"/>
              </a:lnSpc>
              <a:spcBef>
                <a:spcPts val="0"/>
              </a:spcBef>
              <a:defRPr/>
            </a:pPr>
            <a:r>
              <a:rPr lang="en-US" sz="2400" dirty="0">
                <a:ea typeface="+mn-ea"/>
                <a:cs typeface="+mn-cs"/>
              </a:rPr>
              <a:t>800 Homeward Bound slots</a:t>
            </a:r>
          </a:p>
          <a:p>
            <a:pPr marL="0" indent="0">
              <a:lnSpc>
                <a:spcPct val="100000"/>
              </a:lnSpc>
              <a:spcBef>
                <a:spcPts val="0"/>
              </a:spcBef>
              <a:buFont typeface="Arial" panose="020B0604020202020204" pitchFamily="34" charset="0"/>
              <a:buNone/>
              <a:defRPr/>
            </a:pPr>
            <a:endParaRPr lang="en-US" sz="2400" dirty="0">
              <a:ea typeface="+mn-ea"/>
              <a:cs typeface="+mn-cs"/>
            </a:endParaRPr>
          </a:p>
          <a:p>
            <a:pPr marL="0" indent="0">
              <a:lnSpc>
                <a:spcPct val="100000"/>
              </a:lnSpc>
              <a:spcBef>
                <a:spcPts val="0"/>
              </a:spcBef>
              <a:buFont typeface="Arial" panose="020B0604020202020204" pitchFamily="34" charset="0"/>
              <a:buNone/>
              <a:defRPr/>
            </a:pPr>
            <a:r>
              <a:rPr lang="en-US" sz="2400" b="1" dirty="0">
                <a:ea typeface="+mn-ea"/>
                <a:cs typeface="+mn-cs"/>
              </a:rPr>
              <a:t>Outreach</a:t>
            </a:r>
          </a:p>
          <a:p>
            <a:pPr>
              <a:lnSpc>
                <a:spcPct val="100000"/>
              </a:lnSpc>
              <a:spcBef>
                <a:spcPts val="0"/>
              </a:spcBef>
              <a:defRPr/>
            </a:pPr>
            <a:r>
              <a:rPr lang="en-US" sz="2400" dirty="0">
                <a:ea typeface="+mn-ea"/>
                <a:cs typeface="+mn-cs"/>
              </a:rPr>
              <a:t>~200 chairs in Resource Centers</a:t>
            </a:r>
          </a:p>
          <a:p>
            <a:pPr>
              <a:lnSpc>
                <a:spcPct val="100000"/>
              </a:lnSpc>
              <a:spcBef>
                <a:spcPts val="0"/>
              </a:spcBef>
              <a:defRPr/>
            </a:pPr>
            <a:r>
              <a:rPr lang="en-US" sz="2400" dirty="0">
                <a:ea typeface="+mn-ea"/>
                <a:cs typeface="+mn-cs"/>
              </a:rPr>
              <a:t>HOT, ERT, &amp; Street Medicine teams</a:t>
            </a:r>
          </a:p>
          <a:p>
            <a:pPr marL="0" indent="0">
              <a:lnSpc>
                <a:spcPct val="150000"/>
              </a:lnSpc>
              <a:spcBef>
                <a:spcPts val="0"/>
              </a:spcBef>
              <a:buNone/>
              <a:defRPr/>
            </a:pPr>
            <a:endParaRPr lang="en-US" sz="1600" dirty="0">
              <a:ea typeface="+mn-ea"/>
              <a:cs typeface="+mn-cs"/>
            </a:endParaRPr>
          </a:p>
          <a:p>
            <a:pPr marL="0" lvl="0" indent="0" eaLnBrk="1" hangingPunct="1">
              <a:lnSpc>
                <a:spcPct val="100000"/>
              </a:lnSpc>
              <a:spcBef>
                <a:spcPct val="0"/>
              </a:spcBef>
              <a:buNone/>
              <a:defRPr/>
            </a:pPr>
            <a:r>
              <a:rPr lang="en-US" sz="2400" b="1" dirty="0">
                <a:solidFill>
                  <a:prstClr val="black"/>
                </a:solidFill>
                <a:latin typeface="Century Gothic" panose="020B0502020202020204" pitchFamily="34" charset="0"/>
                <a:cs typeface="Arial" panose="020B0604020202020204" pitchFamily="34" charset="0"/>
              </a:rPr>
              <a:t>Temporary Shelter</a:t>
            </a:r>
          </a:p>
          <a:p>
            <a:pPr marL="342900" lvl="0" indent="-342900" eaLnBrk="1" hangingPunct="1">
              <a:lnSpc>
                <a:spcPct val="100000"/>
              </a:lnSpc>
              <a:spcBef>
                <a:spcPct val="0"/>
              </a:spcBef>
              <a:defRPr/>
            </a:pPr>
            <a:r>
              <a:rPr lang="en-US" sz="2400" dirty="0">
                <a:solidFill>
                  <a:prstClr val="black"/>
                </a:solidFill>
                <a:latin typeface="Century Gothic" panose="020B0502020202020204" pitchFamily="34" charset="0"/>
                <a:cs typeface="Arial" panose="020B0604020202020204" pitchFamily="34" charset="0"/>
              </a:rPr>
              <a:t>3,397 beds of varying types</a:t>
            </a:r>
          </a:p>
          <a:p>
            <a:pPr marL="0" indent="0">
              <a:buFont typeface="Arial" panose="020B0604020202020204" pitchFamily="34" charset="0"/>
              <a:buNone/>
              <a:defRPr/>
            </a:pPr>
            <a:endParaRPr lang="en-US" dirty="0">
              <a:ea typeface="+mn-ea"/>
              <a:cs typeface="+mn-cs"/>
            </a:endParaRPr>
          </a:p>
        </p:txBody>
      </p:sp>
      <p:sp>
        <p:nvSpPr>
          <p:cNvPr id="4" name="Rectangle 3"/>
          <p:cNvSpPr/>
          <p:nvPr/>
        </p:nvSpPr>
        <p:spPr>
          <a:xfrm>
            <a:off x="6007769" y="1120775"/>
            <a:ext cx="5983705" cy="5570756"/>
          </a:xfrm>
          <a:prstGeom prst="rect">
            <a:avLst/>
          </a:prstGeom>
          <a:ln>
            <a:solidFill>
              <a:schemeClr val="tx1"/>
            </a:solidFill>
          </a:ln>
        </p:spPr>
        <p:txBody>
          <a:bodyPr wrap="square">
            <a:spAutoFit/>
          </a:bodyPr>
          <a:lstStyle/>
          <a:p>
            <a:pPr lvl="0" eaLnBrk="1" hangingPunct="1">
              <a:defRPr/>
            </a:pPr>
            <a:r>
              <a:rPr lang="en-US" sz="2400" b="1" dirty="0">
                <a:ea typeface="+mn-ea"/>
                <a:cs typeface="Arial" panose="020B0604020202020204" pitchFamily="34" charset="0"/>
              </a:rPr>
              <a:t>Housing</a:t>
            </a:r>
          </a:p>
          <a:p>
            <a:pPr marL="285750" indent="-285750" eaLnBrk="1" hangingPunct="1">
              <a:buFont typeface="Arial" panose="020B0604020202020204" pitchFamily="34" charset="0"/>
              <a:buChar char="•"/>
              <a:defRPr/>
            </a:pPr>
            <a:r>
              <a:rPr lang="en-US" sz="2400" dirty="0">
                <a:ea typeface="+mn-ea"/>
                <a:cs typeface="Arial" panose="020B0604020202020204" pitchFamily="34" charset="0"/>
              </a:rPr>
              <a:t>11,525 permanent housing beds</a:t>
            </a:r>
          </a:p>
          <a:p>
            <a:pPr marL="285750" indent="-285750" eaLnBrk="1" hangingPunct="1">
              <a:buFont typeface="Arial" panose="020B0604020202020204" pitchFamily="34" charset="0"/>
              <a:buChar char="•"/>
              <a:defRPr/>
            </a:pPr>
            <a:r>
              <a:rPr lang="en-US" sz="2400" dirty="0">
                <a:ea typeface="+mn-ea"/>
                <a:cs typeface="Arial" panose="020B0604020202020204" pitchFamily="34" charset="0"/>
              </a:rPr>
              <a:t>961 short and long-term subsidies</a:t>
            </a:r>
          </a:p>
          <a:p>
            <a:pPr eaLnBrk="1" hangingPunct="1">
              <a:defRPr/>
            </a:pPr>
            <a:endParaRPr lang="en-US" sz="2400" b="1" dirty="0">
              <a:ea typeface="+mn-ea"/>
              <a:cs typeface="Arial" panose="020B0604020202020204" pitchFamily="34" charset="0"/>
            </a:endParaRPr>
          </a:p>
          <a:p>
            <a:pPr eaLnBrk="1" hangingPunct="1">
              <a:buFont typeface="Arial" panose="020B0604020202020204" pitchFamily="34" charset="0"/>
              <a:buNone/>
              <a:defRPr/>
            </a:pPr>
            <a:r>
              <a:rPr lang="en-US" sz="2400" b="1" dirty="0">
                <a:ea typeface="+mn-ea"/>
                <a:cs typeface="Arial" panose="020B0604020202020204" pitchFamily="34" charset="0"/>
              </a:rPr>
              <a:t>Housing Ladder</a:t>
            </a:r>
          </a:p>
          <a:p>
            <a:pPr marL="285750" indent="-285750" eaLnBrk="1" hangingPunct="1">
              <a:buFont typeface="Arial" panose="020B0604020202020204" pitchFamily="34" charset="0"/>
              <a:buChar char="•"/>
              <a:defRPr/>
            </a:pPr>
            <a:r>
              <a:rPr lang="en-US" sz="2400" dirty="0">
                <a:ea typeface="+mn-ea"/>
                <a:cs typeface="Arial" panose="020B0604020202020204" pitchFamily="34" charset="0"/>
              </a:rPr>
              <a:t>75 Moving On Initiative subsidies</a:t>
            </a:r>
          </a:p>
          <a:p>
            <a:pPr eaLnBrk="1" hangingPunct="1">
              <a:defRPr/>
            </a:pPr>
            <a:endParaRPr lang="en-US" sz="2400" dirty="0">
              <a:ea typeface="+mn-ea"/>
              <a:cs typeface="Arial" panose="020B0604020202020204" pitchFamily="34" charset="0"/>
            </a:endParaRPr>
          </a:p>
          <a:p>
            <a:pPr eaLnBrk="1" hangingPunct="1">
              <a:defRPr/>
            </a:pPr>
            <a:r>
              <a:rPr lang="en-US" sz="2400" b="1" dirty="0">
                <a:ea typeface="+mn-ea"/>
                <a:cs typeface="Arial" panose="020B0604020202020204" pitchFamily="34" charset="0"/>
              </a:rPr>
              <a:t>Pipeline for FY20</a:t>
            </a:r>
          </a:p>
          <a:p>
            <a:pPr marL="342900" indent="-342900" eaLnBrk="1" hangingPunct="1">
              <a:buFont typeface="Arial" panose="020B0604020202020204" pitchFamily="34" charset="0"/>
              <a:buChar char="•"/>
              <a:defRPr/>
            </a:pPr>
            <a:r>
              <a:rPr lang="en-US" sz="2400" dirty="0">
                <a:ea typeface="+mn-ea"/>
                <a:cs typeface="Arial" panose="020B0604020202020204" pitchFamily="34" charset="0"/>
              </a:rPr>
              <a:t>Expanding prevention and diversion</a:t>
            </a:r>
          </a:p>
          <a:p>
            <a:pPr marL="342900" indent="-342900" eaLnBrk="1" hangingPunct="1">
              <a:buFont typeface="Arial" panose="020B0604020202020204" pitchFamily="34" charset="0"/>
              <a:buChar char="•"/>
              <a:defRPr/>
            </a:pPr>
            <a:r>
              <a:rPr lang="en-US" sz="2400" dirty="0">
                <a:ea typeface="+mn-ea"/>
                <a:cs typeface="Arial" panose="020B0604020202020204" pitchFamily="34" charset="0"/>
              </a:rPr>
              <a:t>585 temporary shelter beds</a:t>
            </a:r>
          </a:p>
          <a:p>
            <a:pPr marL="342900" indent="-342900" eaLnBrk="1" hangingPunct="1">
              <a:buFont typeface="Arial" panose="020B0604020202020204" pitchFamily="34" charset="0"/>
              <a:buChar char="•"/>
              <a:defRPr/>
            </a:pPr>
            <a:r>
              <a:rPr lang="en-US" sz="2400" dirty="0">
                <a:ea typeface="+mn-ea"/>
                <a:cs typeface="Arial" panose="020B0604020202020204" pitchFamily="34" charset="0"/>
              </a:rPr>
              <a:t>387 master leased housing</a:t>
            </a:r>
          </a:p>
          <a:p>
            <a:pPr marL="342900" indent="-342900" eaLnBrk="1" hangingPunct="1">
              <a:buFont typeface="Arial" panose="020B0604020202020204" pitchFamily="34" charset="0"/>
              <a:buChar char="•"/>
              <a:defRPr/>
            </a:pPr>
            <a:r>
              <a:rPr lang="en-US" sz="2400" dirty="0">
                <a:ea typeface="+mn-ea"/>
                <a:cs typeface="Arial" panose="020B0604020202020204" pitchFamily="34" charset="0"/>
              </a:rPr>
              <a:t>117 new PSH units</a:t>
            </a:r>
          </a:p>
          <a:p>
            <a:pPr marL="342900" indent="-342900" eaLnBrk="1" hangingPunct="1">
              <a:buFont typeface="Arial" panose="020B0604020202020204" pitchFamily="34" charset="0"/>
              <a:buChar char="•"/>
              <a:defRPr/>
            </a:pPr>
            <a:r>
              <a:rPr lang="en-US" sz="2400" dirty="0">
                <a:ea typeface="+mn-ea"/>
                <a:cs typeface="Arial" panose="020B0604020202020204" pitchFamily="34" charset="0"/>
              </a:rPr>
              <a:t>300 new rent subsidies</a:t>
            </a:r>
          </a:p>
          <a:p>
            <a:pPr marL="342900" indent="-342900" eaLnBrk="1" hangingPunct="1">
              <a:buFont typeface="Arial" panose="020B0604020202020204" pitchFamily="34" charset="0"/>
              <a:buChar char="•"/>
              <a:defRPr/>
            </a:pPr>
            <a:endParaRPr lang="en-US" sz="2400" b="1" dirty="0">
              <a:ea typeface="+mn-ea"/>
              <a:cs typeface="Arial" panose="020B0604020202020204" pitchFamily="34" charset="0"/>
            </a:endParaRPr>
          </a:p>
          <a:p>
            <a:pPr eaLnBrk="1" hangingPunct="1">
              <a:defRPr/>
            </a:pPr>
            <a:endParaRPr lang="en-US" sz="2000" b="1" dirty="0">
              <a:ea typeface="+mn-ea"/>
              <a:cs typeface="Arial" panose="020B0604020202020204" pitchFamily="34" charset="0"/>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HSH Output and Outcomes</a:t>
            </a:r>
          </a:p>
        </p:txBody>
      </p:sp>
      <p:sp>
        <p:nvSpPr>
          <p:cNvPr id="5" name="Content Placeholder 4"/>
          <p:cNvSpPr>
            <a:spLocks noGrp="1"/>
          </p:cNvSpPr>
          <p:nvPr>
            <p:ph sz="half" idx="2"/>
          </p:nvPr>
        </p:nvSpPr>
        <p:spPr>
          <a:xfrm>
            <a:off x="72189" y="1223126"/>
            <a:ext cx="6156577" cy="5478423"/>
          </a:xfrm>
          <a:ln>
            <a:solidFill>
              <a:schemeClr val="tx1"/>
            </a:solidFill>
          </a:ln>
        </p:spPr>
        <p:txBody>
          <a:bodyPr/>
          <a:lstStyle/>
          <a:p>
            <a:pPr>
              <a:lnSpc>
                <a:spcPct val="150000"/>
              </a:lnSpc>
              <a:spcBef>
                <a:spcPts val="0"/>
              </a:spcBef>
              <a:defRPr/>
            </a:pPr>
            <a:r>
              <a:rPr lang="en-US" sz="2000" dirty="0">
                <a:ea typeface="+mn-ea"/>
                <a:cs typeface="+mn-cs"/>
              </a:rPr>
              <a:t>Intake and assessment of 8k people/year</a:t>
            </a:r>
          </a:p>
          <a:p>
            <a:pPr>
              <a:lnSpc>
                <a:spcPct val="150000"/>
              </a:lnSpc>
              <a:spcBef>
                <a:spcPts val="0"/>
              </a:spcBef>
              <a:defRPr/>
            </a:pPr>
            <a:r>
              <a:rPr lang="en-US" sz="2000" dirty="0">
                <a:ea typeface="+mn-ea"/>
                <a:cs typeface="+mn-cs"/>
              </a:rPr>
              <a:t>Outreach encounters with 5k people/year</a:t>
            </a:r>
          </a:p>
          <a:p>
            <a:pPr>
              <a:lnSpc>
                <a:spcPct val="150000"/>
              </a:lnSpc>
              <a:spcBef>
                <a:spcPts val="0"/>
              </a:spcBef>
              <a:defRPr/>
            </a:pPr>
            <a:r>
              <a:rPr lang="en-US" sz="2000" dirty="0">
                <a:ea typeface="+mn-ea"/>
                <a:cs typeface="+mn-cs"/>
              </a:rPr>
              <a:t>Provide 800 people with family reunification</a:t>
            </a:r>
          </a:p>
          <a:p>
            <a:pPr>
              <a:lnSpc>
                <a:spcPct val="150000"/>
              </a:lnSpc>
              <a:spcBef>
                <a:spcPts val="0"/>
              </a:spcBef>
              <a:defRPr/>
            </a:pPr>
            <a:r>
              <a:rPr lang="en-US" sz="2000" dirty="0">
                <a:ea typeface="+mn-ea"/>
                <a:cs typeface="+mn-cs"/>
              </a:rPr>
              <a:t>Provide over 1,200 people housing/subsidies</a:t>
            </a:r>
          </a:p>
          <a:p>
            <a:pPr>
              <a:lnSpc>
                <a:spcPct val="150000"/>
              </a:lnSpc>
              <a:spcBef>
                <a:spcPts val="0"/>
              </a:spcBef>
              <a:defRPr/>
            </a:pPr>
            <a:r>
              <a:rPr lang="en-US" sz="2000" dirty="0">
                <a:ea typeface="+mn-ea"/>
                <a:cs typeface="+mn-cs"/>
              </a:rPr>
              <a:t>Help 100 people/year exit PSH</a:t>
            </a:r>
          </a:p>
          <a:p>
            <a:pPr>
              <a:lnSpc>
                <a:spcPct val="150000"/>
              </a:lnSpc>
              <a:spcBef>
                <a:spcPts val="0"/>
              </a:spcBef>
              <a:defRPr/>
            </a:pPr>
            <a:r>
              <a:rPr lang="en-US" sz="2000" dirty="0">
                <a:ea typeface="+mn-ea"/>
                <a:cs typeface="+mn-cs"/>
              </a:rPr>
              <a:t>Prevention and Diversion services to 1,500</a:t>
            </a:r>
          </a:p>
          <a:p>
            <a:pPr>
              <a:lnSpc>
                <a:spcPct val="150000"/>
              </a:lnSpc>
              <a:spcBef>
                <a:spcPts val="0"/>
              </a:spcBef>
              <a:defRPr/>
            </a:pPr>
            <a:r>
              <a:rPr lang="en-US" sz="2000" b="1" dirty="0">
                <a:solidFill>
                  <a:srgbClr val="00B050"/>
                </a:solidFill>
                <a:ea typeface="+mn-ea"/>
                <a:cs typeface="+mn-cs"/>
              </a:rPr>
              <a:t>House or Shelter over 12,500 daily</a:t>
            </a:r>
          </a:p>
          <a:p>
            <a:pPr>
              <a:lnSpc>
                <a:spcPct val="150000"/>
              </a:lnSpc>
              <a:spcBef>
                <a:spcPts val="0"/>
              </a:spcBef>
              <a:defRPr/>
            </a:pPr>
            <a:r>
              <a:rPr lang="en-US" sz="2000" b="1" dirty="0">
                <a:solidFill>
                  <a:srgbClr val="00B050"/>
                </a:solidFill>
                <a:ea typeface="+mn-ea"/>
                <a:cs typeface="+mn-cs"/>
              </a:rPr>
              <a:t>Help 50 people exit homelessness weekly</a:t>
            </a:r>
          </a:p>
          <a:p>
            <a:pPr>
              <a:lnSpc>
                <a:spcPct val="150000"/>
              </a:lnSpc>
              <a:spcBef>
                <a:spcPts val="0"/>
              </a:spcBef>
              <a:defRPr/>
            </a:pPr>
            <a:r>
              <a:rPr lang="en-US" sz="2000" b="1" dirty="0">
                <a:solidFill>
                  <a:srgbClr val="00B050"/>
                </a:solidFill>
                <a:ea typeface="+mn-ea"/>
                <a:cs typeface="+mn-cs"/>
              </a:rPr>
              <a:t>Approximately 150 newly homeless weekly</a:t>
            </a:r>
          </a:p>
          <a:p>
            <a:pPr>
              <a:lnSpc>
                <a:spcPct val="150000"/>
              </a:lnSpc>
              <a:spcBef>
                <a:spcPts val="0"/>
              </a:spcBef>
              <a:defRPr/>
            </a:pPr>
            <a:r>
              <a:rPr lang="en-US" sz="2000" b="1" dirty="0">
                <a:solidFill>
                  <a:srgbClr val="00B050"/>
                </a:solidFill>
                <a:ea typeface="+mn-ea"/>
                <a:cs typeface="+mn-cs"/>
              </a:rPr>
              <a:t>2019 PIT Count was 8,011</a:t>
            </a:r>
          </a:p>
          <a:p>
            <a:pPr>
              <a:lnSpc>
                <a:spcPct val="150000"/>
              </a:lnSpc>
              <a:spcBef>
                <a:spcPts val="0"/>
              </a:spcBef>
              <a:defRPr/>
            </a:pPr>
            <a:endParaRPr lang="en-US" sz="2000" dirty="0">
              <a:ea typeface="+mn-ea"/>
              <a:cs typeface="+mn-cs"/>
            </a:endParaRPr>
          </a:p>
          <a:p>
            <a:pPr marL="0" indent="0">
              <a:lnSpc>
                <a:spcPct val="150000"/>
              </a:lnSpc>
              <a:spcBef>
                <a:spcPts val="0"/>
              </a:spcBef>
              <a:buNone/>
              <a:defRPr/>
            </a:pPr>
            <a:endParaRPr lang="en-US" dirty="0">
              <a:ea typeface="+mn-ea"/>
              <a:cs typeface="+mn-cs"/>
            </a:endParaRPr>
          </a:p>
        </p:txBody>
      </p:sp>
      <p:sp>
        <p:nvSpPr>
          <p:cNvPr id="4" name="Rectangle 3"/>
          <p:cNvSpPr/>
          <p:nvPr/>
        </p:nvSpPr>
        <p:spPr>
          <a:xfrm>
            <a:off x="6365124" y="1223126"/>
            <a:ext cx="5754687" cy="5478423"/>
          </a:xfrm>
          <a:prstGeom prst="rect">
            <a:avLst/>
          </a:prstGeom>
          <a:ln>
            <a:solidFill>
              <a:schemeClr val="tx1"/>
            </a:solidFill>
          </a:ln>
        </p:spPr>
        <p:txBody>
          <a:bodyPr wrap="square">
            <a:spAutoFit/>
          </a:bodyPr>
          <a:lstStyle/>
          <a:p>
            <a:pPr marL="342900" lvl="0" indent="-342900" eaLnBrk="1" hangingPunct="1">
              <a:buFont typeface="Arial" panose="020B0604020202020204" pitchFamily="34" charset="0"/>
              <a:buChar char="•"/>
              <a:defRPr/>
            </a:pPr>
            <a:r>
              <a:rPr lang="en-US" sz="2000" dirty="0">
                <a:solidFill>
                  <a:prstClr val="black"/>
                </a:solidFill>
                <a:cs typeface="Arial" panose="020B0604020202020204" pitchFamily="34" charset="0"/>
              </a:rPr>
              <a:t>27% reduction in TAY homelessness from 2015-2019</a:t>
            </a:r>
          </a:p>
          <a:p>
            <a:pPr marL="342900" lvl="0" indent="-342900" eaLnBrk="1" hangingPunct="1">
              <a:buFont typeface="Arial" panose="020B0604020202020204" pitchFamily="34" charset="0"/>
              <a:buChar char="•"/>
              <a:defRPr/>
            </a:pPr>
            <a:endParaRPr lang="en-US" sz="2000" dirty="0">
              <a:solidFill>
                <a:prstClr val="black"/>
              </a:solidFill>
              <a:cs typeface="Arial" panose="020B0604020202020204" pitchFamily="34" charset="0"/>
            </a:endParaRPr>
          </a:p>
          <a:p>
            <a:pPr marL="342900" lvl="0" indent="-342900" eaLnBrk="1" hangingPunct="1">
              <a:buFont typeface="Arial" panose="020B0604020202020204" pitchFamily="34" charset="0"/>
              <a:buChar char="•"/>
              <a:defRPr/>
            </a:pPr>
            <a:r>
              <a:rPr lang="en-US" sz="2000" dirty="0">
                <a:solidFill>
                  <a:prstClr val="black"/>
                </a:solidFill>
                <a:ea typeface="+mn-ea"/>
                <a:cs typeface="Arial" panose="020B0604020202020204" pitchFamily="34" charset="0"/>
              </a:rPr>
              <a:t>23% reduction in homelessness in public schools from 2014-2018</a:t>
            </a:r>
          </a:p>
          <a:p>
            <a:pPr lvl="0" eaLnBrk="1" hangingPunct="1">
              <a:defRPr/>
            </a:pPr>
            <a:endParaRPr lang="en-US" sz="2000" dirty="0">
              <a:solidFill>
                <a:prstClr val="black"/>
              </a:solidFill>
              <a:ea typeface="+mn-ea"/>
              <a:cs typeface="Arial" panose="020B0604020202020204" pitchFamily="34" charset="0"/>
            </a:endParaRPr>
          </a:p>
          <a:p>
            <a:pPr marL="342900" lvl="0" indent="-342900" eaLnBrk="1" hangingPunct="1">
              <a:buFont typeface="Arial" panose="020B0604020202020204" pitchFamily="34" charset="0"/>
              <a:buChar char="•"/>
              <a:defRPr/>
            </a:pPr>
            <a:r>
              <a:rPr lang="en-US" sz="2000" dirty="0">
                <a:solidFill>
                  <a:prstClr val="black"/>
                </a:solidFill>
                <a:ea typeface="+mn-ea"/>
                <a:cs typeface="Arial" panose="020B0604020202020204" pitchFamily="34" charset="0"/>
              </a:rPr>
              <a:t>11% reduction in veterans homelessness since 2017</a:t>
            </a:r>
          </a:p>
          <a:p>
            <a:pPr lvl="0" eaLnBrk="1" hangingPunct="1">
              <a:defRPr/>
            </a:pPr>
            <a:endParaRPr lang="en-US" sz="2000" dirty="0">
              <a:solidFill>
                <a:prstClr val="black"/>
              </a:solidFill>
              <a:ea typeface="+mn-ea"/>
              <a:cs typeface="Arial" panose="020B0604020202020204" pitchFamily="34" charset="0"/>
            </a:endParaRPr>
          </a:p>
          <a:p>
            <a:pPr marL="342900" lvl="0" indent="-342900" eaLnBrk="1" hangingPunct="1">
              <a:buFont typeface="Arial" panose="020B0604020202020204" pitchFamily="34" charset="0"/>
              <a:buChar char="•"/>
              <a:defRPr/>
            </a:pPr>
            <a:r>
              <a:rPr lang="en-US" sz="2000" dirty="0">
                <a:solidFill>
                  <a:prstClr val="black"/>
                </a:solidFill>
                <a:ea typeface="+mn-ea"/>
                <a:cs typeface="Arial" panose="020B0604020202020204" pitchFamily="34" charset="0"/>
              </a:rPr>
              <a:t>33% increase in adult homelessness since 2015</a:t>
            </a:r>
          </a:p>
          <a:p>
            <a:pPr lvl="0" eaLnBrk="1" hangingPunct="1">
              <a:defRPr/>
            </a:pPr>
            <a:endParaRPr lang="en-US" sz="2000" dirty="0">
              <a:solidFill>
                <a:prstClr val="black"/>
              </a:solidFill>
              <a:ea typeface="+mn-ea"/>
              <a:cs typeface="Arial" panose="020B0604020202020204" pitchFamily="34" charset="0"/>
            </a:endParaRPr>
          </a:p>
          <a:p>
            <a:pPr marL="342900" lvl="0" indent="-342900" eaLnBrk="1" hangingPunct="1">
              <a:buFont typeface="Arial" panose="020B0604020202020204" pitchFamily="34" charset="0"/>
              <a:buChar char="•"/>
              <a:defRPr/>
            </a:pPr>
            <a:r>
              <a:rPr lang="en-US" sz="2000" b="1" dirty="0">
                <a:solidFill>
                  <a:srgbClr val="00B050"/>
                </a:solidFill>
                <a:ea typeface="+mn-ea"/>
                <a:cs typeface="Arial" panose="020B0604020202020204" pitchFamily="34" charset="0"/>
              </a:rPr>
              <a:t>17% increase in overall homelessness since 2015, which compares favorably with large CA counties that saw an average increase of approximately 30%</a:t>
            </a:r>
          </a:p>
          <a:p>
            <a:pPr eaLnBrk="1" hangingPunct="1">
              <a:lnSpc>
                <a:spcPct val="150000"/>
              </a:lnSpc>
              <a:defRPr/>
            </a:pPr>
            <a:endParaRPr lang="en-US" sz="2000" dirty="0">
              <a:ea typeface="+mn-ea"/>
              <a:cs typeface="Arial" panose="020B0604020202020204" pitchFamily="34" charset="0"/>
            </a:endParaRPr>
          </a:p>
        </p:txBody>
      </p:sp>
    </p:spTree>
    <p:extLst>
      <p:ext uri="{BB962C8B-B14F-4D97-AF65-F5344CB8AC3E}">
        <p14:creationId xmlns:p14="http://schemas.microsoft.com/office/powerpoint/2010/main" val="13240044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Navigation Centers Portfolio</a:t>
            </a:r>
          </a:p>
        </p:txBody>
      </p:sp>
      <p:sp>
        <p:nvSpPr>
          <p:cNvPr id="15364" name="Content Placeholder 1"/>
          <p:cNvSpPr>
            <a:spLocks noGrp="1"/>
          </p:cNvSpPr>
          <p:nvPr>
            <p:ph sz="half" idx="1"/>
          </p:nvPr>
        </p:nvSpPr>
        <p:spPr>
          <a:xfrm>
            <a:off x="168442" y="1081671"/>
            <a:ext cx="5061285" cy="5471527"/>
          </a:xfrm>
        </p:spPr>
        <p:txBody>
          <a:bodyPr/>
          <a:lstStyle/>
          <a:p>
            <a:pPr marL="0" indent="0">
              <a:buNone/>
            </a:pPr>
            <a:r>
              <a:rPr lang="en-US" altLang="en-US" sz="2200" b="1" dirty="0"/>
              <a:t>Current</a:t>
            </a:r>
          </a:p>
          <a:p>
            <a:r>
              <a:rPr lang="en-US" altLang="en-US" sz="2200" dirty="0"/>
              <a:t>Central Water Front – 64 beds</a:t>
            </a:r>
          </a:p>
          <a:p>
            <a:r>
              <a:rPr lang="en-US" altLang="en-US" sz="2200" dirty="0"/>
              <a:t>Civic Center – 113 beds</a:t>
            </a:r>
          </a:p>
          <a:p>
            <a:r>
              <a:rPr lang="en-US" altLang="en-US" sz="2200" dirty="0"/>
              <a:t>Division Circle – 186 beds</a:t>
            </a:r>
          </a:p>
          <a:p>
            <a:r>
              <a:rPr lang="en-US" altLang="en-US" sz="2200" dirty="0"/>
              <a:t>Hummingbird – 29 beds</a:t>
            </a:r>
          </a:p>
          <a:p>
            <a:r>
              <a:rPr lang="en-US" altLang="en-US" sz="2200" dirty="0"/>
              <a:t>125 Bayshore – 128 beds</a:t>
            </a:r>
          </a:p>
          <a:p>
            <a:r>
              <a:rPr lang="en-US" altLang="en-US" sz="2200" dirty="0"/>
              <a:t>Bryant Street – 84 beds</a:t>
            </a:r>
          </a:p>
          <a:p>
            <a:pPr marL="0" indent="0">
              <a:buNone/>
            </a:pPr>
            <a:endParaRPr lang="en-US" altLang="en-US" sz="2200" dirty="0"/>
          </a:p>
          <a:p>
            <a:pPr marL="0" indent="0">
              <a:buNone/>
            </a:pPr>
            <a:r>
              <a:rPr lang="en-US" altLang="en-US" sz="2200" b="1" dirty="0"/>
              <a:t>Current Total: </a:t>
            </a:r>
            <a:r>
              <a:rPr lang="en-US" altLang="en-US" sz="2200" dirty="0"/>
              <a:t>604 beds (6 sites)</a:t>
            </a:r>
          </a:p>
          <a:p>
            <a:pPr marL="0" indent="0">
              <a:buNone/>
            </a:pPr>
            <a:r>
              <a:rPr lang="en-US" altLang="en-US" sz="2200" b="1" dirty="0"/>
              <a:t>Closed: </a:t>
            </a:r>
            <a:r>
              <a:rPr lang="en-US" altLang="en-US" sz="2200" dirty="0"/>
              <a:t>195 beds (2 sites)</a:t>
            </a:r>
          </a:p>
          <a:p>
            <a:pPr marL="0" indent="0">
              <a:buNone/>
            </a:pPr>
            <a:r>
              <a:rPr lang="en-US" altLang="en-US" sz="2200" b="1" dirty="0"/>
              <a:t>In Development: </a:t>
            </a:r>
            <a:r>
              <a:rPr lang="en-US" altLang="en-US" sz="2200" dirty="0"/>
              <a:t>405 beds (2 sites)</a:t>
            </a:r>
          </a:p>
          <a:p>
            <a:pPr marL="0" indent="0">
              <a:buNone/>
            </a:pPr>
            <a:r>
              <a:rPr lang="en-US" altLang="en-US" sz="2200" b="1" dirty="0"/>
              <a:t>Planned: </a:t>
            </a:r>
            <a:r>
              <a:rPr lang="en-US" altLang="en-US" sz="2200" dirty="0"/>
              <a:t>210 beds (1-2 sites, including programing for TAY and women)</a:t>
            </a:r>
          </a:p>
          <a:p>
            <a:pPr marL="0" indent="0">
              <a:buNone/>
            </a:pPr>
            <a:endParaRPr lang="en-US" altLang="en-US" sz="2200" dirty="0"/>
          </a:p>
          <a:p>
            <a:pPr marL="0" indent="0">
              <a:buNone/>
            </a:pPr>
            <a:endParaRPr lang="en-US" altLang="en-US" sz="1800" dirty="0"/>
          </a:p>
          <a:p>
            <a:pPr marL="228600" lvl="1">
              <a:spcBef>
                <a:spcPts val="1000"/>
              </a:spcBef>
            </a:pPr>
            <a:endParaRPr lang="en-US" altLang="en-US" sz="2200" dirty="0"/>
          </a:p>
          <a:p>
            <a:pPr marL="228600" lvl="1">
              <a:spcBef>
                <a:spcPts val="1000"/>
              </a:spcBef>
            </a:pPr>
            <a:endParaRPr lang="en-US" altLang="en-US" dirty="0"/>
          </a:p>
          <a:p>
            <a:endParaRPr lang="en-US" altLang="en-US" dirty="0"/>
          </a:p>
          <a:p>
            <a:endParaRPr lang="en-US" altLang="en-US" dirty="0"/>
          </a:p>
        </p:txBody>
      </p:sp>
      <p:pic>
        <p:nvPicPr>
          <p:cNvPr id="2" name="Picture 1"/>
          <p:cNvPicPr>
            <a:picLocks noChangeAspect="1"/>
          </p:cNvPicPr>
          <p:nvPr/>
        </p:nvPicPr>
        <p:blipFill>
          <a:blip r:embed="rId3"/>
          <a:stretch>
            <a:fillRect/>
          </a:stretch>
        </p:blipFill>
        <p:spPr>
          <a:xfrm>
            <a:off x="5373343" y="1946322"/>
            <a:ext cx="6474513" cy="3901778"/>
          </a:xfrm>
          <a:prstGeom prst="rect">
            <a:avLst/>
          </a:prstGeom>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What are Navigation Centers?</a:t>
            </a:r>
          </a:p>
        </p:txBody>
      </p:sp>
      <p:sp>
        <p:nvSpPr>
          <p:cNvPr id="15364" name="Content Placeholder 1"/>
          <p:cNvSpPr>
            <a:spLocks noGrp="1"/>
          </p:cNvSpPr>
          <p:nvPr>
            <p:ph sz="half" idx="1"/>
          </p:nvPr>
        </p:nvSpPr>
        <p:spPr>
          <a:xfrm>
            <a:off x="6096000" y="1530852"/>
            <a:ext cx="4640179" cy="5471527"/>
          </a:xfrm>
        </p:spPr>
        <p:txBody>
          <a:bodyPr/>
          <a:lstStyle/>
          <a:p>
            <a:pPr marL="0" indent="0">
              <a:buNone/>
            </a:pPr>
            <a:r>
              <a:rPr lang="en-US" altLang="en-US" dirty="0"/>
              <a:t>Navigation Centers are low barrier to entry shelters designed to help clients get respite from the streets while working to exit homelessness</a:t>
            </a:r>
          </a:p>
          <a:p>
            <a:pPr marL="0" indent="0">
              <a:buNone/>
            </a:pPr>
            <a:endParaRPr lang="en-US" altLang="en-US" dirty="0"/>
          </a:p>
          <a:p>
            <a:pPr marL="0" indent="0">
              <a:buNone/>
            </a:pPr>
            <a:r>
              <a:rPr lang="en-US" altLang="en-US" dirty="0"/>
              <a:t>More simply put, they are shelters as they should be.</a:t>
            </a:r>
          </a:p>
          <a:p>
            <a:pPr marL="0" indent="0">
              <a:buNone/>
            </a:pPr>
            <a:endParaRPr lang="en-US" altLang="en-US" sz="1800" dirty="0"/>
          </a:p>
          <a:p>
            <a:pPr marL="0" lvl="1" indent="0">
              <a:spcBef>
                <a:spcPts val="1000"/>
              </a:spcBef>
              <a:buNone/>
            </a:pPr>
            <a:endParaRPr lang="en-US" altLang="en-US" sz="2200" dirty="0"/>
          </a:p>
          <a:p>
            <a:pPr marL="228600" lvl="1">
              <a:spcBef>
                <a:spcPts val="1000"/>
              </a:spcBef>
            </a:pPr>
            <a:endParaRPr lang="en-US" altLang="en-US" dirty="0"/>
          </a:p>
          <a:p>
            <a:endParaRPr lang="en-US" altLang="en-US" dirty="0"/>
          </a:p>
          <a:p>
            <a:endParaRPr lang="en-US" altLang="en-US" dirty="0"/>
          </a:p>
        </p:txBody>
      </p:sp>
      <p:pic>
        <p:nvPicPr>
          <p:cNvPr id="3" name="Picture 2"/>
          <p:cNvPicPr>
            <a:picLocks noChangeAspect="1"/>
          </p:cNvPicPr>
          <p:nvPr/>
        </p:nvPicPr>
        <p:blipFill>
          <a:blip r:embed="rId3"/>
          <a:stretch>
            <a:fillRect/>
          </a:stretch>
        </p:blipFill>
        <p:spPr>
          <a:xfrm>
            <a:off x="751094" y="1298240"/>
            <a:ext cx="4238001" cy="5367182"/>
          </a:xfrm>
          <a:prstGeom prst="rect">
            <a:avLst/>
          </a:prstGeom>
        </p:spPr>
      </p:pic>
    </p:spTree>
    <p:extLst>
      <p:ext uri="{BB962C8B-B14F-4D97-AF65-F5344CB8AC3E}">
        <p14:creationId xmlns:p14="http://schemas.microsoft.com/office/powerpoint/2010/main" val="379484797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What is the role of Navigation Centers?</a:t>
            </a: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749425"/>
            <a:ext cx="5033963"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2"/>
          <p:cNvSpPr txBox="1">
            <a:spLocks noChangeArrowheads="1"/>
          </p:cNvSpPr>
          <p:nvPr/>
        </p:nvSpPr>
        <p:spPr bwMode="auto">
          <a:xfrm>
            <a:off x="5694195" y="1368131"/>
            <a:ext cx="58007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MS PGothic" panose="020B0600070205080204" pitchFamily="34" charset="-128"/>
              </a:defRPr>
            </a:lvl9pPr>
          </a:lstStyle>
          <a:p>
            <a:pPr>
              <a:lnSpc>
                <a:spcPct val="100000"/>
              </a:lnSpc>
              <a:spcBef>
                <a:spcPct val="0"/>
              </a:spcBef>
            </a:pPr>
            <a:r>
              <a:rPr lang="en-US" altLang="en-US" sz="1800" dirty="0"/>
              <a:t>Provide temporary shelter for people sleeping outdoors</a:t>
            </a:r>
          </a:p>
          <a:p>
            <a:pPr marL="0" indent="0">
              <a:lnSpc>
                <a:spcPct val="100000"/>
              </a:lnSpc>
              <a:spcBef>
                <a:spcPct val="0"/>
              </a:spcBef>
              <a:buNone/>
            </a:pPr>
            <a:endParaRPr lang="en-US" altLang="en-US" sz="1800" dirty="0"/>
          </a:p>
          <a:p>
            <a:pPr>
              <a:lnSpc>
                <a:spcPct val="100000"/>
              </a:lnSpc>
              <a:spcBef>
                <a:spcPct val="0"/>
              </a:spcBef>
            </a:pPr>
            <a:r>
              <a:rPr lang="en-US" altLang="en-US" sz="1800" dirty="0"/>
              <a:t>A tool for the Homeless Outreach and Encampment Resolution Teams</a:t>
            </a:r>
          </a:p>
          <a:p>
            <a:pPr>
              <a:lnSpc>
                <a:spcPct val="100000"/>
              </a:lnSpc>
              <a:spcBef>
                <a:spcPct val="0"/>
              </a:spcBef>
            </a:pPr>
            <a:endParaRPr lang="en-US" altLang="en-US" sz="1800" dirty="0"/>
          </a:p>
          <a:p>
            <a:pPr>
              <a:lnSpc>
                <a:spcPct val="100000"/>
              </a:lnSpc>
              <a:spcBef>
                <a:spcPct val="0"/>
              </a:spcBef>
            </a:pPr>
            <a:r>
              <a:rPr lang="en-US" altLang="en-US" sz="1800" dirty="0"/>
              <a:t>An attractive alternative to people who have not typically used other types of shelter</a:t>
            </a:r>
          </a:p>
          <a:p>
            <a:pPr>
              <a:lnSpc>
                <a:spcPct val="100000"/>
              </a:lnSpc>
              <a:spcBef>
                <a:spcPct val="0"/>
              </a:spcBef>
            </a:pPr>
            <a:endParaRPr lang="en-US" altLang="en-US" sz="1800" dirty="0"/>
          </a:p>
          <a:p>
            <a:pPr>
              <a:lnSpc>
                <a:spcPct val="100000"/>
              </a:lnSpc>
              <a:spcBef>
                <a:spcPct val="0"/>
              </a:spcBef>
            </a:pPr>
            <a:r>
              <a:rPr lang="en-US" altLang="en-US" sz="1800" dirty="0"/>
              <a:t>A service rich environment to link people with case management, benefits enrollment, access to health care, and housing assistance</a:t>
            </a:r>
          </a:p>
          <a:p>
            <a:pPr>
              <a:lnSpc>
                <a:spcPct val="100000"/>
              </a:lnSpc>
              <a:spcBef>
                <a:spcPct val="0"/>
              </a:spcBef>
            </a:pPr>
            <a:endParaRPr lang="en-US" altLang="en-US" sz="1800" dirty="0"/>
          </a:p>
          <a:p>
            <a:pPr>
              <a:lnSpc>
                <a:spcPct val="100000"/>
              </a:lnSpc>
              <a:spcBef>
                <a:spcPct val="0"/>
              </a:spcBef>
            </a:pPr>
            <a:r>
              <a:rPr lang="en-US" altLang="en-US" sz="1800" dirty="0"/>
              <a:t>Shelter for clients with a pathway to housing based on their CE assessment</a:t>
            </a:r>
          </a:p>
          <a:p>
            <a:pPr>
              <a:lnSpc>
                <a:spcPct val="100000"/>
              </a:lnSpc>
              <a:spcBef>
                <a:spcPct val="0"/>
              </a:spcBef>
            </a:pPr>
            <a:endParaRPr lang="en-US" altLang="en-US" sz="1800" dirty="0"/>
          </a:p>
          <a:p>
            <a:pPr>
              <a:lnSpc>
                <a:spcPct val="100000"/>
              </a:lnSpc>
              <a:spcBef>
                <a:spcPct val="0"/>
              </a:spcBef>
            </a:pPr>
            <a:r>
              <a:rPr lang="en-US" altLang="en-US" sz="1800" dirty="0"/>
              <a:t>Opportunity for other clients to find exits from homelessness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1" name="Google Shape;121;p3"/>
          <p:cNvGrpSpPr/>
          <p:nvPr/>
        </p:nvGrpSpPr>
        <p:grpSpPr>
          <a:xfrm>
            <a:off x="-5950838" y="-729573"/>
            <a:ext cx="17133230" cy="8373038"/>
            <a:chOff x="-6888719" y="-1063299"/>
            <a:chExt cx="17133230" cy="8277179"/>
          </a:xfrm>
        </p:grpSpPr>
        <p:sp>
          <p:nvSpPr>
            <p:cNvPr id="122" name="Google Shape;122;p3"/>
            <p:cNvSpPr/>
            <p:nvPr/>
          </p:nvSpPr>
          <p:spPr>
            <a:xfrm>
              <a:off x="-6888719" y="-1063299"/>
              <a:ext cx="8277179" cy="8277179"/>
            </a:xfrm>
            <a:prstGeom prst="blockArc">
              <a:avLst>
                <a:gd name="adj1" fmla="val 18900000"/>
                <a:gd name="adj2" fmla="val 2700000"/>
                <a:gd name="adj3" fmla="val 261"/>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sp>
          <p:nvSpPr>
            <p:cNvPr id="123" name="Google Shape;123;p3"/>
            <p:cNvSpPr/>
            <p:nvPr/>
          </p:nvSpPr>
          <p:spPr>
            <a:xfrm>
              <a:off x="1507896" y="109932"/>
              <a:ext cx="8670302" cy="1729088"/>
            </a:xfrm>
            <a:prstGeom prst="rect">
              <a:avLst/>
            </a:prstGeom>
            <a:gradFill>
              <a:gsLst>
                <a:gs pos="0">
                  <a:srgbClr val="A6B6DE"/>
                </a:gs>
                <a:gs pos="50000">
                  <a:srgbClr val="97AA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sp>
          <p:nvSpPr>
            <p:cNvPr id="124" name="Google Shape;124;p3"/>
            <p:cNvSpPr txBox="1"/>
            <p:nvPr/>
          </p:nvSpPr>
          <p:spPr>
            <a:xfrm>
              <a:off x="1507896" y="109933"/>
              <a:ext cx="8670302" cy="1411832"/>
            </a:xfrm>
            <a:prstGeom prst="rect">
              <a:avLst/>
            </a:prstGeom>
            <a:noFill/>
            <a:ln>
              <a:noFill/>
            </a:ln>
          </p:spPr>
          <p:txBody>
            <a:bodyPr spcFirstLastPara="1" wrap="square" lIns="1394675" tIns="121900" rIns="121900" bIns="121900" anchor="ctr" anchorCtr="0">
              <a:noAutofit/>
            </a:bodyPr>
            <a:lstStyle/>
            <a:p>
              <a:pPr marL="0" marR="0" lvl="0" indent="0" algn="l" rtl="0">
                <a:lnSpc>
                  <a:spcPct val="90000"/>
                </a:lnSpc>
                <a:spcBef>
                  <a:spcPts val="0"/>
                </a:spcBef>
                <a:spcAft>
                  <a:spcPts val="0"/>
                </a:spcAft>
                <a:buClr>
                  <a:srgbClr val="595959"/>
                </a:buClr>
                <a:buSzPts val="4800"/>
                <a:buFont typeface="Twentieth Century"/>
                <a:buNone/>
              </a:pPr>
              <a:r>
                <a:rPr lang="en-US" sz="4800">
                  <a:solidFill>
                    <a:srgbClr val="595959"/>
                  </a:solidFill>
                  <a:latin typeface="Tw Cen MT" panose="020B0602020104020603" pitchFamily="34" charset="0"/>
                  <a:ea typeface="Twentieth Century"/>
                  <a:cs typeface="Twentieth Century"/>
                  <a:sym typeface="Twentieth Century"/>
                </a:rPr>
                <a:t> </a:t>
              </a:r>
              <a:endParaRPr sz="6400">
                <a:solidFill>
                  <a:srgbClr val="595959"/>
                </a:solidFill>
                <a:latin typeface="Tw Cen MT" panose="020B0602020104020603" pitchFamily="34" charset="0"/>
                <a:ea typeface="Twentieth Century"/>
                <a:cs typeface="Twentieth Century"/>
                <a:sym typeface="Twentieth Century"/>
              </a:endParaRPr>
            </a:p>
          </p:txBody>
        </p:sp>
        <p:sp>
          <p:nvSpPr>
            <p:cNvPr id="125" name="Google Shape;125;p3"/>
            <p:cNvSpPr/>
            <p:nvPr/>
          </p:nvSpPr>
          <p:spPr>
            <a:xfrm>
              <a:off x="0" y="96291"/>
              <a:ext cx="1785013" cy="1785013"/>
            </a:xfrm>
            <a:prstGeom prst="ellipse">
              <a:avLst/>
            </a:prstGeom>
            <a:gradFill>
              <a:gsLst>
                <a:gs pos="0">
                  <a:schemeClr val="lt1"/>
                </a:gs>
                <a:gs pos="50000">
                  <a:schemeClr val="lt1"/>
                </a:gs>
                <a:gs pos="100000">
                  <a:schemeClr val="lt1"/>
                </a:gs>
              </a:gsLst>
              <a:lin ang="5400000" scaled="0"/>
            </a:gra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sp>
          <p:nvSpPr>
            <p:cNvPr id="126" name="Google Shape;126;p3"/>
            <p:cNvSpPr/>
            <p:nvPr/>
          </p:nvSpPr>
          <p:spPr>
            <a:xfrm>
              <a:off x="1170174" y="4322407"/>
              <a:ext cx="9074337" cy="1417310"/>
            </a:xfrm>
            <a:prstGeom prst="rect">
              <a:avLst/>
            </a:prstGeom>
            <a:gradFill>
              <a:gsLst>
                <a:gs pos="0">
                  <a:srgbClr val="A6B6DE"/>
                </a:gs>
                <a:gs pos="50000">
                  <a:srgbClr val="97AA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sp>
          <p:nvSpPr>
            <p:cNvPr id="127" name="Google Shape;127;p3"/>
            <p:cNvSpPr txBox="1"/>
            <p:nvPr/>
          </p:nvSpPr>
          <p:spPr>
            <a:xfrm>
              <a:off x="1170174" y="4322407"/>
              <a:ext cx="9074337" cy="1417310"/>
            </a:xfrm>
            <a:prstGeom prst="rect">
              <a:avLst/>
            </a:prstGeom>
            <a:noFill/>
            <a:ln>
              <a:noFill/>
            </a:ln>
          </p:spPr>
          <p:txBody>
            <a:bodyPr spcFirstLastPara="1" wrap="square" lIns="1394675" tIns="154925" rIns="154925" bIns="154925" anchor="ctr" anchorCtr="0">
              <a:noAutofit/>
            </a:bodyPr>
            <a:lstStyle/>
            <a:p>
              <a:pPr marL="0" marR="0" lvl="0" indent="0" algn="l" rtl="0">
                <a:lnSpc>
                  <a:spcPct val="90000"/>
                </a:lnSpc>
                <a:spcBef>
                  <a:spcPts val="0"/>
                </a:spcBef>
                <a:spcAft>
                  <a:spcPts val="0"/>
                </a:spcAft>
                <a:buClr>
                  <a:schemeClr val="dk1"/>
                </a:buClr>
                <a:buSzPts val="6100"/>
                <a:buFont typeface="Calibri"/>
                <a:buNone/>
              </a:pPr>
              <a:endParaRPr sz="6100">
                <a:solidFill>
                  <a:srgbClr val="595959"/>
                </a:solidFill>
                <a:latin typeface="Tw Cen MT" panose="020B0602020104020603" pitchFamily="34" charset="0"/>
                <a:ea typeface="Twentieth Century"/>
                <a:cs typeface="Twentieth Century"/>
                <a:sym typeface="Twentieth Century"/>
              </a:endParaRPr>
            </a:p>
          </p:txBody>
        </p:sp>
        <p:sp>
          <p:nvSpPr>
            <p:cNvPr id="128" name="Google Shape;128;p3"/>
            <p:cNvSpPr/>
            <p:nvPr/>
          </p:nvSpPr>
          <p:spPr>
            <a:xfrm>
              <a:off x="120789" y="4248596"/>
              <a:ext cx="1811611" cy="1811611"/>
            </a:xfrm>
            <a:prstGeom prst="ellipse">
              <a:avLst/>
            </a:prstGeom>
            <a:gradFill>
              <a:gsLst>
                <a:gs pos="0">
                  <a:schemeClr val="lt1"/>
                </a:gs>
                <a:gs pos="50000">
                  <a:schemeClr val="lt1"/>
                </a:gs>
                <a:gs pos="100000">
                  <a:schemeClr val="lt1"/>
                </a:gs>
              </a:gsLst>
              <a:lin ang="5400000" scaled="0"/>
            </a:gra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grpSp>
      <p:sp>
        <p:nvSpPr>
          <p:cNvPr id="129" name="Google Shape;129;p3"/>
          <p:cNvSpPr txBox="1"/>
          <p:nvPr/>
        </p:nvSpPr>
        <p:spPr>
          <a:xfrm>
            <a:off x="5429164" y="668960"/>
            <a:ext cx="6408304" cy="1631216"/>
          </a:xfrm>
          <a:prstGeom prst="rect">
            <a:avLst/>
          </a:prstGeom>
          <a:noFill/>
          <a:ln>
            <a:noFill/>
          </a:ln>
        </p:spPr>
        <p:txBody>
          <a:bodyPr spcFirstLastPara="1" wrap="square" lIns="91425" tIns="45700" rIns="91425" bIns="45700" anchor="t" anchorCtr="0">
            <a:spAutoFit/>
          </a:bodyPr>
          <a:lstStyle/>
          <a:p>
            <a:pPr marL="4445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2019 Point in Time Count</a:t>
            </a:r>
            <a:endParaRPr dirty="0">
              <a:latin typeface="Calibri" panose="020F0502020204030204" pitchFamily="34" charset="0"/>
              <a:cs typeface="Calibri" panose="020F0502020204030204" pitchFamily="34" charset="0"/>
            </a:endParaRPr>
          </a:p>
          <a:p>
            <a:pPr marL="914400" marR="0" lvl="1" indent="-355600" algn="l" rtl="0">
              <a:spcBef>
                <a:spcPts val="0"/>
              </a:spcBef>
              <a:spcAft>
                <a:spcPts val="0"/>
              </a:spcAft>
              <a:buClr>
                <a:schemeClr val="lt1"/>
              </a:buClr>
              <a:buSzPts val="2000"/>
              <a:buFont typeface="Courier New" panose="02070309020205020404" pitchFamily="49" charset="0"/>
              <a:buChar char="o"/>
            </a:pPr>
            <a:r>
              <a:rPr lang="en-US" sz="200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rPr>
              <a:t>5,570 individuals experiencing homelessness</a:t>
            </a:r>
            <a:endParaRPr dirty="0">
              <a:latin typeface="Calibri" panose="020F0502020204030204" pitchFamily="34" charset="0"/>
              <a:cs typeface="Calibri" panose="020F0502020204030204" pitchFamily="34" charset="0"/>
            </a:endParaRPr>
          </a:p>
          <a:p>
            <a:pPr marL="914400" marR="0" lvl="1" indent="-355600" algn="l" rtl="0">
              <a:spcBef>
                <a:spcPts val="0"/>
              </a:spcBef>
              <a:spcAft>
                <a:spcPts val="0"/>
              </a:spcAft>
              <a:buClr>
                <a:schemeClr val="lt1"/>
              </a:buClr>
              <a:buSzPts val="2000"/>
              <a:buFont typeface="Courier New" panose="02070309020205020404" pitchFamily="49" charset="0"/>
              <a:buChar char="o"/>
            </a:pPr>
            <a:r>
              <a:rPr lang="en-US" sz="200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rPr>
              <a:t>2,900 individuals unsheltered</a:t>
            </a:r>
            <a:endParaRPr dirty="0">
              <a:latin typeface="Calibri" panose="020F0502020204030204" pitchFamily="34" charset="0"/>
              <a:cs typeface="Calibri" panose="020F0502020204030204" pitchFamily="34" charset="0"/>
            </a:endParaRPr>
          </a:p>
          <a:p>
            <a:pPr marL="457200" marR="0" lvl="0" indent="-3556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490 available shelter beds in City</a:t>
            </a:r>
            <a:endParaRPr dirty="0">
              <a:latin typeface="Calibri" panose="020F0502020204030204" pitchFamily="34" charset="0"/>
              <a:cs typeface="Calibri" panose="020F0502020204030204" pitchFamily="34" charset="0"/>
            </a:endParaRPr>
          </a:p>
          <a:p>
            <a:pPr marL="173038" marR="0" lvl="0" indent="-46037" algn="l" rtl="0">
              <a:spcBef>
                <a:spcPts val="0"/>
              </a:spcBef>
              <a:spcAft>
                <a:spcPts val="0"/>
              </a:spcAft>
              <a:buClr>
                <a:schemeClr val="dk1"/>
              </a:buClr>
              <a:buSzPts val="2000"/>
              <a:buFont typeface="Arial"/>
              <a:buNone/>
            </a:pPr>
            <a:endParaRPr sz="2000" dirty="0">
              <a:solidFill>
                <a:schemeClr val="lt1"/>
              </a:solidFill>
              <a:latin typeface="Calibri" panose="020F0502020204030204" pitchFamily="34" charset="0"/>
              <a:ea typeface="Twentieth Century"/>
              <a:cs typeface="Calibri" panose="020F0502020204030204" pitchFamily="34" charset="0"/>
              <a:sym typeface="Twentieth Century"/>
            </a:endParaRPr>
          </a:p>
        </p:txBody>
      </p:sp>
      <p:sp>
        <p:nvSpPr>
          <p:cNvPr id="130" name="Google Shape;130;p3"/>
          <p:cNvSpPr txBox="1"/>
          <p:nvPr/>
        </p:nvSpPr>
        <p:spPr>
          <a:xfrm>
            <a:off x="5429164" y="4992959"/>
            <a:ext cx="5290304" cy="707846"/>
          </a:xfrm>
          <a:prstGeom prst="rect">
            <a:avLst/>
          </a:prstGeom>
          <a:noFill/>
          <a:ln>
            <a:noFill/>
          </a:ln>
        </p:spPr>
        <p:txBody>
          <a:bodyPr spcFirstLastPara="1" wrap="square" lIns="91425" tIns="45700" rIns="91425" bIns="45700" anchor="t" anchorCtr="0">
            <a:spAutoFit/>
          </a:bodyPr>
          <a:lstStyle/>
          <a:p>
            <a:pPr marL="4445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Rehousing services for each shelter</a:t>
            </a:r>
            <a:endParaRPr dirty="0">
              <a:latin typeface="Calibri" panose="020F0502020204030204" pitchFamily="34" charset="0"/>
              <a:cs typeface="Calibri" panose="020F0502020204030204" pitchFamily="34" charset="0"/>
            </a:endParaRPr>
          </a:p>
          <a:p>
            <a:pPr marL="4445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600 new Flexible Housing Program “slots”</a:t>
            </a:r>
            <a:endParaRPr dirty="0">
              <a:latin typeface="Calibri" panose="020F0502020204030204" pitchFamily="34" charset="0"/>
              <a:cs typeface="Calibri" panose="020F0502020204030204" pitchFamily="34" charset="0"/>
            </a:endParaRPr>
          </a:p>
        </p:txBody>
      </p:sp>
      <p:pic>
        <p:nvPicPr>
          <p:cNvPr id="131" name="Google Shape;131;p3" descr="Group"/>
          <p:cNvPicPr preferRelativeResize="0"/>
          <p:nvPr/>
        </p:nvPicPr>
        <p:blipFill rotWithShape="1">
          <a:blip r:embed="rId3">
            <a:alphaModFix/>
          </a:blip>
          <a:srcRect/>
          <a:stretch/>
        </p:blipFill>
        <p:spPr>
          <a:xfrm>
            <a:off x="1204969" y="773673"/>
            <a:ext cx="1254880" cy="1254880"/>
          </a:xfrm>
          <a:prstGeom prst="rect">
            <a:avLst/>
          </a:prstGeom>
          <a:noFill/>
          <a:ln>
            <a:noFill/>
          </a:ln>
        </p:spPr>
      </p:pic>
      <p:pic>
        <p:nvPicPr>
          <p:cNvPr id="132" name="Google Shape;132;p3" descr="House"/>
          <p:cNvPicPr preferRelativeResize="0"/>
          <p:nvPr/>
        </p:nvPicPr>
        <p:blipFill rotWithShape="1">
          <a:blip r:embed="rId4">
            <a:alphaModFix/>
          </a:blip>
          <a:srcRect/>
          <a:stretch/>
        </p:blipFill>
        <p:spPr>
          <a:xfrm>
            <a:off x="1391580" y="4919847"/>
            <a:ext cx="1145790" cy="1145790"/>
          </a:xfrm>
          <a:prstGeom prst="rect">
            <a:avLst/>
          </a:prstGeom>
          <a:noFill/>
          <a:ln>
            <a:noFill/>
          </a:ln>
        </p:spPr>
      </p:pic>
      <p:sp>
        <p:nvSpPr>
          <p:cNvPr id="133" name="Google Shape;133;p3"/>
          <p:cNvSpPr/>
          <p:nvPr/>
        </p:nvSpPr>
        <p:spPr>
          <a:xfrm rot="-5400000">
            <a:off x="5442321" y="-1333925"/>
            <a:ext cx="1803829" cy="9543667"/>
          </a:xfrm>
          <a:prstGeom prst="round2SameRect">
            <a:avLst>
              <a:gd name="adj1" fmla="val 50000"/>
              <a:gd name="adj2" fmla="val 0"/>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3"/>
          <p:cNvSpPr/>
          <p:nvPr/>
        </p:nvSpPr>
        <p:spPr>
          <a:xfrm>
            <a:off x="1075931" y="2535378"/>
            <a:ext cx="1938992" cy="1938992"/>
          </a:xfrm>
          <a:prstGeom prst="ellipse">
            <a:avLst/>
          </a:prstGeom>
          <a:gradFill>
            <a:gsLst>
              <a:gs pos="0">
                <a:schemeClr val="lt1"/>
              </a:gs>
              <a:gs pos="50000">
                <a:schemeClr val="lt1"/>
              </a:gs>
              <a:gs pos="100000">
                <a:schemeClr val="lt1"/>
              </a:gs>
            </a:gsLst>
            <a:lin ang="5400000" scaled="0"/>
          </a:gra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txBox="1"/>
          <p:nvPr/>
        </p:nvSpPr>
        <p:spPr>
          <a:xfrm>
            <a:off x="5528800" y="2503676"/>
            <a:ext cx="640830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Goal: 800 New City Shelter Beds</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lt1"/>
              </a:buClr>
              <a:buSzPts val="2000"/>
              <a:buFont typeface="Arial"/>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100-185 beds in repurposed downtown hotel</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200 beds in two sprung shelter locations</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12 beds at LGBT shelter</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20 Host Homes for youth</a:t>
            </a:r>
            <a:endParaRPr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lt1"/>
              </a:buClr>
              <a:buSzPts val="2000"/>
              <a:buFont typeface="Arial" panose="020B0604020202020204" pitchFamily="34" charset="0"/>
              <a:buChar char="•"/>
            </a:pPr>
            <a:r>
              <a:rPr lang="en-US" sz="2000" dirty="0">
                <a:solidFill>
                  <a:schemeClr val="lt1"/>
                </a:solidFill>
                <a:latin typeface="Calibri" panose="020F0502020204030204" pitchFamily="34" charset="0"/>
                <a:ea typeface="Twentieth Century"/>
                <a:cs typeface="Calibri" panose="020F0502020204030204" pitchFamily="34" charset="0"/>
                <a:sym typeface="Twentieth Century"/>
              </a:rPr>
              <a:t>80 new scattered site beds</a:t>
            </a:r>
            <a:endParaRPr dirty="0">
              <a:latin typeface="Calibri" panose="020F0502020204030204" pitchFamily="34" charset="0"/>
              <a:cs typeface="Calibri" panose="020F0502020204030204" pitchFamily="34" charset="0"/>
            </a:endParaRPr>
          </a:p>
        </p:txBody>
      </p:sp>
      <p:pic>
        <p:nvPicPr>
          <p:cNvPr id="136" name="Google Shape;136;p3" descr="Sleep"/>
          <p:cNvPicPr preferRelativeResize="0"/>
          <p:nvPr/>
        </p:nvPicPr>
        <p:blipFill rotWithShape="1">
          <a:blip r:embed="rId5">
            <a:alphaModFix/>
          </a:blip>
          <a:srcRect/>
          <a:stretch/>
        </p:blipFill>
        <p:spPr>
          <a:xfrm>
            <a:off x="1492557" y="2865014"/>
            <a:ext cx="1145790" cy="1145790"/>
          </a:xfrm>
          <a:prstGeom prst="rect">
            <a:avLst/>
          </a:prstGeom>
          <a:noFill/>
          <a:ln>
            <a:noFill/>
          </a:ln>
        </p:spPr>
      </p:pic>
      <p:sp>
        <p:nvSpPr>
          <p:cNvPr id="137" name="Google Shape;137;p3"/>
          <p:cNvSpPr/>
          <p:nvPr/>
        </p:nvSpPr>
        <p:spPr>
          <a:xfrm>
            <a:off x="3075269" y="2645354"/>
            <a:ext cx="245353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595959"/>
                </a:solidFill>
                <a:latin typeface="Calibri" panose="020F0502020204030204" pitchFamily="34" charset="0"/>
                <a:ea typeface="Twentieth Century"/>
                <a:cs typeface="Calibri" panose="020F0502020204030204" pitchFamily="34" charset="0"/>
                <a:sym typeface="Twentieth Century"/>
              </a:rPr>
              <a:t>Shelter</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4800" dirty="0">
                <a:solidFill>
                  <a:srgbClr val="595959"/>
                </a:solidFill>
                <a:latin typeface="Calibri" panose="020F0502020204030204" pitchFamily="34" charset="0"/>
                <a:ea typeface="Twentieth Century"/>
                <a:cs typeface="Calibri" panose="020F0502020204030204" pitchFamily="34" charset="0"/>
                <a:sym typeface="Twentieth Century"/>
              </a:rPr>
              <a:t>Initiative</a:t>
            </a:r>
            <a:endParaRPr sz="4800" dirty="0">
              <a:solidFill>
                <a:srgbClr val="595959"/>
              </a:solidFill>
              <a:latin typeface="Calibri" panose="020F0502020204030204" pitchFamily="34" charset="0"/>
              <a:ea typeface="Twentieth Century"/>
              <a:cs typeface="Calibri" panose="020F0502020204030204" pitchFamily="34" charset="0"/>
              <a:sym typeface="Twentieth Century"/>
            </a:endParaRPr>
          </a:p>
        </p:txBody>
      </p:sp>
      <p:sp>
        <p:nvSpPr>
          <p:cNvPr id="138" name="Google Shape;138;p3"/>
          <p:cNvSpPr/>
          <p:nvPr/>
        </p:nvSpPr>
        <p:spPr>
          <a:xfrm>
            <a:off x="3300817" y="896242"/>
            <a:ext cx="155042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595959"/>
                </a:solidFill>
                <a:latin typeface="Calibri" panose="020F0502020204030204" pitchFamily="34" charset="0"/>
                <a:ea typeface="Twentieth Century"/>
                <a:cs typeface="Calibri" panose="020F0502020204030204" pitchFamily="34" charset="0"/>
                <a:sym typeface="Twentieth Century"/>
              </a:rPr>
              <a:t>Need</a:t>
            </a:r>
            <a:endParaRPr dirty="0">
              <a:latin typeface="Calibri" panose="020F0502020204030204" pitchFamily="34" charset="0"/>
              <a:cs typeface="Calibri" panose="020F0502020204030204" pitchFamily="34" charset="0"/>
            </a:endParaRPr>
          </a:p>
        </p:txBody>
      </p:sp>
      <p:sp>
        <p:nvSpPr>
          <p:cNvPr id="139" name="Google Shape;139;p3"/>
          <p:cNvSpPr/>
          <p:nvPr/>
        </p:nvSpPr>
        <p:spPr>
          <a:xfrm>
            <a:off x="2942074" y="5046825"/>
            <a:ext cx="22803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595959"/>
                </a:solidFill>
                <a:latin typeface="Calibri" panose="020F0502020204030204" pitchFamily="34" charset="0"/>
                <a:ea typeface="Twentieth Century"/>
                <a:cs typeface="Calibri" panose="020F0502020204030204" pitchFamily="34" charset="0"/>
                <a:sym typeface="Twentieth Century"/>
              </a:rPr>
              <a:t>Housing</a:t>
            </a:r>
            <a:endParaRPr dirty="0">
              <a:latin typeface="Calibri" panose="020F0502020204030204" pitchFamily="34" charset="0"/>
              <a:cs typeface="Calibri" panose="020F0502020204030204" pitchFamily="34"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38757813"/>
              </p:ext>
            </p:extLst>
          </p:nvPr>
        </p:nvGraphicFramePr>
        <p:xfrm>
          <a:off x="195943" y="1332410"/>
          <a:ext cx="11743508" cy="515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 Navigation Center Model</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Other Elements of the Navigation Center Model</a:t>
            </a:r>
          </a:p>
        </p:txBody>
      </p:sp>
      <p:sp>
        <p:nvSpPr>
          <p:cNvPr id="13316" name="Content Placeholder 1"/>
          <p:cNvSpPr>
            <a:spLocks noGrp="1"/>
          </p:cNvSpPr>
          <p:nvPr>
            <p:ph sz="half" idx="1"/>
          </p:nvPr>
        </p:nvSpPr>
        <p:spPr>
          <a:xfrm>
            <a:off x="5911515" y="1686511"/>
            <a:ext cx="6070767" cy="5100637"/>
          </a:xfrm>
        </p:spPr>
        <p:txBody>
          <a:bodyPr/>
          <a:lstStyle/>
          <a:p>
            <a:pPr marL="342900" lvl="1" indent="-342900">
              <a:lnSpc>
                <a:spcPct val="150000"/>
              </a:lnSpc>
              <a:spcBef>
                <a:spcPts val="1000"/>
              </a:spcBef>
            </a:pPr>
            <a:r>
              <a:rPr lang="en-US" altLang="en-US" sz="2000" dirty="0"/>
              <a:t>Well designed</a:t>
            </a:r>
          </a:p>
          <a:p>
            <a:pPr marL="342900" lvl="1" indent="-342900">
              <a:lnSpc>
                <a:spcPct val="150000"/>
              </a:lnSpc>
              <a:spcBef>
                <a:spcPts val="1000"/>
              </a:spcBef>
            </a:pPr>
            <a:r>
              <a:rPr lang="en-US" altLang="en-US" sz="2000" dirty="0"/>
              <a:t>Create greater sense of privacy</a:t>
            </a:r>
          </a:p>
          <a:p>
            <a:pPr marL="342900" lvl="1" indent="-342900">
              <a:lnSpc>
                <a:spcPct val="150000"/>
              </a:lnSpc>
              <a:spcBef>
                <a:spcPts val="1000"/>
              </a:spcBef>
            </a:pPr>
            <a:r>
              <a:rPr lang="en-US" altLang="en-US" sz="2000" dirty="0"/>
              <a:t>Open 24-7</a:t>
            </a:r>
          </a:p>
          <a:p>
            <a:pPr marL="342900" lvl="1" indent="-342900">
              <a:lnSpc>
                <a:spcPct val="150000"/>
              </a:lnSpc>
              <a:spcBef>
                <a:spcPts val="1000"/>
              </a:spcBef>
            </a:pPr>
            <a:r>
              <a:rPr lang="en-US" altLang="en-US" sz="2000" dirty="0"/>
              <a:t>Flexible, client-focused house rules</a:t>
            </a:r>
          </a:p>
          <a:p>
            <a:pPr marL="342900" lvl="1" indent="-342900">
              <a:lnSpc>
                <a:spcPct val="150000"/>
              </a:lnSpc>
              <a:spcBef>
                <a:spcPts val="1000"/>
              </a:spcBef>
            </a:pPr>
            <a:r>
              <a:rPr lang="en-US" altLang="en-US" sz="2000" dirty="0"/>
              <a:t>Not part of the shelter reservation system</a:t>
            </a:r>
          </a:p>
          <a:p>
            <a:pPr marL="342900" lvl="1" indent="-342900">
              <a:lnSpc>
                <a:spcPct val="150000"/>
              </a:lnSpc>
              <a:spcBef>
                <a:spcPts val="1000"/>
              </a:spcBef>
            </a:pPr>
            <a:r>
              <a:rPr lang="en-US" altLang="en-US" sz="2000" dirty="0"/>
              <a:t>They are accessed by “invitation only”</a:t>
            </a:r>
          </a:p>
          <a:p>
            <a:pPr marL="342900" lvl="1" indent="-342900">
              <a:lnSpc>
                <a:spcPct val="150000"/>
              </a:lnSpc>
              <a:spcBef>
                <a:spcPts val="1000"/>
              </a:spcBef>
            </a:pPr>
            <a:r>
              <a:rPr lang="en-US" altLang="en-US" sz="2000" dirty="0"/>
              <a:t>Some sites designed to be closed or moved</a:t>
            </a:r>
            <a:br>
              <a:rPr lang="en-US" altLang="en-US" sz="1800" dirty="0"/>
            </a:br>
            <a:endParaRPr lang="en-US" altLang="en-US" sz="1800" dirty="0"/>
          </a:p>
          <a:p>
            <a:endParaRPr lang="en-US" altLang="en-US" sz="1800" dirty="0"/>
          </a:p>
          <a:p>
            <a:endParaRPr lang="en-US" altLang="en-US" sz="1800" dirty="0"/>
          </a:p>
        </p:txBody>
      </p:sp>
      <p:pic>
        <p:nvPicPr>
          <p:cNvPr id="13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854200"/>
            <a:ext cx="494347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half" idx="2"/>
          </p:nvPr>
        </p:nvSpPr>
        <p:spPr>
          <a:xfrm>
            <a:off x="144380" y="1214354"/>
            <a:ext cx="6280484" cy="5739899"/>
          </a:xfrm>
        </p:spPr>
        <p:txBody>
          <a:bodyPr/>
          <a:lstStyle/>
          <a:p>
            <a:pPr marL="0" indent="0">
              <a:lnSpc>
                <a:spcPct val="100000"/>
              </a:lnSpc>
              <a:spcBef>
                <a:spcPts val="0"/>
              </a:spcBef>
              <a:buFont typeface="Arial" panose="020B0604020202020204" pitchFamily="34" charset="0"/>
              <a:buNone/>
            </a:pPr>
            <a:r>
              <a:rPr lang="en-US" altLang="en-US" sz="2000" b="1" dirty="0"/>
              <a:t>Types of Stays at Navigation Centers:</a:t>
            </a:r>
          </a:p>
          <a:p>
            <a:pPr marL="0" indent="0">
              <a:lnSpc>
                <a:spcPct val="100000"/>
              </a:lnSpc>
              <a:spcBef>
                <a:spcPts val="0"/>
              </a:spcBef>
              <a:buFont typeface="Arial" panose="020B0604020202020204" pitchFamily="34" charset="0"/>
              <a:buNone/>
            </a:pPr>
            <a:endParaRPr lang="en-US" altLang="en-US" sz="1600" b="1" dirty="0"/>
          </a:p>
          <a:p>
            <a:pPr marL="0" indent="0">
              <a:lnSpc>
                <a:spcPct val="100000"/>
              </a:lnSpc>
              <a:spcBef>
                <a:spcPts val="0"/>
              </a:spcBef>
              <a:buFont typeface="Arial" panose="020B0604020202020204" pitchFamily="34" charset="0"/>
              <a:buNone/>
            </a:pPr>
            <a:r>
              <a:rPr lang="en-US" altLang="en-US" sz="1600" b="1" dirty="0"/>
              <a:t>Homeward Bound </a:t>
            </a:r>
            <a:r>
              <a:rPr lang="en-US" altLang="en-US" sz="1600" dirty="0"/>
              <a:t>(1-2 nights) for people who are in the Homeward Bound program preparing to travel to another community</a:t>
            </a:r>
          </a:p>
          <a:p>
            <a:pPr marL="0" indent="0">
              <a:lnSpc>
                <a:spcPct val="100000"/>
              </a:lnSpc>
              <a:spcBef>
                <a:spcPts val="0"/>
              </a:spcBef>
              <a:buFont typeface="Arial" panose="020B0604020202020204" pitchFamily="34" charset="0"/>
              <a:buNone/>
            </a:pPr>
            <a:endParaRPr lang="en-US" altLang="en-US" sz="1600" b="1" dirty="0"/>
          </a:p>
          <a:p>
            <a:pPr marL="0" indent="0">
              <a:lnSpc>
                <a:spcPct val="100000"/>
              </a:lnSpc>
              <a:spcBef>
                <a:spcPts val="0"/>
              </a:spcBef>
              <a:buFont typeface="Arial" panose="020B0604020202020204" pitchFamily="34" charset="0"/>
              <a:buNone/>
            </a:pPr>
            <a:r>
              <a:rPr lang="en-US" altLang="en-US" sz="1600" b="1" dirty="0"/>
              <a:t>Emergency Beds </a:t>
            </a:r>
            <a:r>
              <a:rPr lang="en-US" altLang="en-US" sz="1600" dirty="0"/>
              <a:t>(7 day stays) for people in crisis brought to a center by SFHOT or SFPD. Will be assessed for a longer stay. </a:t>
            </a:r>
          </a:p>
          <a:p>
            <a:pPr marL="0" indent="0">
              <a:lnSpc>
                <a:spcPct val="100000"/>
              </a:lnSpc>
              <a:spcBef>
                <a:spcPts val="0"/>
              </a:spcBef>
              <a:buFont typeface="Arial" panose="020B0604020202020204" pitchFamily="34" charset="0"/>
              <a:buNone/>
            </a:pPr>
            <a:endParaRPr lang="en-US" altLang="en-US" sz="1600" dirty="0"/>
          </a:p>
          <a:p>
            <a:pPr marL="0" indent="0">
              <a:lnSpc>
                <a:spcPct val="100000"/>
              </a:lnSpc>
              <a:spcBef>
                <a:spcPts val="0"/>
              </a:spcBef>
              <a:buFont typeface="Arial" panose="020B0604020202020204" pitchFamily="34" charset="0"/>
              <a:buNone/>
            </a:pPr>
            <a:r>
              <a:rPr lang="en-US" altLang="en-US" sz="1600" b="1" dirty="0"/>
              <a:t>Time Limited beds </a:t>
            </a:r>
            <a:r>
              <a:rPr lang="en-US" altLang="en-US" sz="1600" dirty="0"/>
              <a:t>(30 days+) for people exiting encampments who are not priority 1 for housing. Extensions are granted if the guest is working toward their exit plan or addressing medical issues.</a:t>
            </a:r>
            <a:br>
              <a:rPr lang="en-US" altLang="en-US" sz="1600" dirty="0"/>
            </a:br>
            <a:endParaRPr lang="en-US" altLang="en-US" sz="1600" b="1" dirty="0"/>
          </a:p>
          <a:p>
            <a:pPr marL="0" indent="0">
              <a:lnSpc>
                <a:spcPct val="100000"/>
              </a:lnSpc>
              <a:spcBef>
                <a:spcPts val="0"/>
              </a:spcBef>
              <a:buFont typeface="Arial" panose="020B0604020202020204" pitchFamily="34" charset="0"/>
              <a:buNone/>
            </a:pPr>
            <a:r>
              <a:rPr lang="en-US" altLang="en-US" sz="1600" b="1" dirty="0"/>
              <a:t>Pathway to Housing </a:t>
            </a:r>
            <a:r>
              <a:rPr lang="en-US" altLang="en-US" sz="1600" dirty="0"/>
              <a:t>(unlimited) for people who are prioritized for housing and stay until housing placement (long term homeless w/a disability)</a:t>
            </a:r>
          </a:p>
          <a:p>
            <a:pPr marL="0" indent="0">
              <a:lnSpc>
                <a:spcPct val="100000"/>
              </a:lnSpc>
              <a:spcBef>
                <a:spcPts val="0"/>
              </a:spcBef>
              <a:buFont typeface="Arial" panose="020B0604020202020204" pitchFamily="34" charset="0"/>
              <a:buNone/>
            </a:pPr>
            <a:endParaRPr lang="en-US" altLang="en-US" sz="1600" dirty="0"/>
          </a:p>
          <a:p>
            <a:pPr marL="0" indent="0">
              <a:lnSpc>
                <a:spcPct val="100000"/>
              </a:lnSpc>
              <a:spcBef>
                <a:spcPts val="0"/>
              </a:spcBef>
              <a:buFont typeface="Arial" panose="020B0604020202020204" pitchFamily="34" charset="0"/>
              <a:buNone/>
            </a:pPr>
            <a:r>
              <a:rPr lang="en-US" altLang="en-US" sz="1600" b="1" dirty="0"/>
              <a:t>Specialty Beds </a:t>
            </a:r>
            <a:r>
              <a:rPr lang="en-US" altLang="en-US" sz="1600" dirty="0"/>
              <a:t>are dorms for women, seniors and other populations with special needs.</a:t>
            </a:r>
          </a:p>
        </p:txBody>
      </p:sp>
      <p:sp>
        <p:nvSpPr>
          <p:cNvPr id="5"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Navigation Center Beds </a:t>
            </a:r>
          </a:p>
        </p:txBody>
      </p:sp>
      <p:pic>
        <p:nvPicPr>
          <p:cNvPr id="2" name="Picture 1"/>
          <p:cNvPicPr>
            <a:picLocks noChangeAspect="1"/>
          </p:cNvPicPr>
          <p:nvPr/>
        </p:nvPicPr>
        <p:blipFill>
          <a:blip r:embed="rId3"/>
          <a:stretch>
            <a:fillRect/>
          </a:stretch>
        </p:blipFill>
        <p:spPr>
          <a:xfrm>
            <a:off x="6572148" y="1947827"/>
            <a:ext cx="5417270" cy="3514510"/>
          </a:xfrm>
          <a:prstGeom prst="rect">
            <a:avLst/>
          </a:prstGeom>
        </p:spPr>
      </p:pic>
      <p:sp>
        <p:nvSpPr>
          <p:cNvPr id="6" name="Slide Number Placeholder 3"/>
          <p:cNvSpPr txBox="1">
            <a:spLocks/>
          </p:cNvSpPr>
          <p:nvPr/>
        </p:nvSpPr>
        <p:spPr bwMode="auto">
          <a:xfrm>
            <a:off x="8702843" y="6497661"/>
            <a:ext cx="778042" cy="240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9pPr>
          </a:lstStyle>
          <a:p>
            <a:pPr>
              <a:lnSpc>
                <a:spcPct val="100000"/>
              </a:lnSpc>
              <a:spcBef>
                <a:spcPct val="0"/>
              </a:spcBef>
              <a:buFontTx/>
              <a:buNone/>
            </a:pPr>
            <a:endParaRPr lang="en-US" altLang="en-US" sz="1200" dirty="0">
              <a:solidFill>
                <a:srgbClr val="898989"/>
              </a:solidFill>
            </a:endParaRPr>
          </a:p>
        </p:txBody>
      </p:sp>
      <p:sp>
        <p:nvSpPr>
          <p:cNvPr id="7" name="Slide Number Placeholder 3"/>
          <p:cNvSpPr txBox="1">
            <a:spLocks/>
          </p:cNvSpPr>
          <p:nvPr/>
        </p:nvSpPr>
        <p:spPr bwMode="auto">
          <a:xfrm>
            <a:off x="8702843" y="6465272"/>
            <a:ext cx="778042" cy="240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entury Gothic" panose="020B0502020202020204" pitchFamily="34" charset="0"/>
                <a:ea typeface="MS PGothic" panose="020B0600070205080204" pitchFamily="34" charset="-128"/>
                <a:cs typeface="+mn-cs"/>
              </a:defRPr>
            </a:lvl9pPr>
          </a:lstStyle>
          <a:p>
            <a:pPr>
              <a:lnSpc>
                <a:spcPct val="100000"/>
              </a:lnSpc>
              <a:spcBef>
                <a:spcPct val="0"/>
              </a:spcBef>
              <a:buFontTx/>
              <a:buNone/>
            </a:pPr>
            <a:endParaRPr lang="en-US" altLang="en-US" sz="1200" dirty="0">
              <a:solidFill>
                <a:srgbClr val="898989"/>
              </a:solidFil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489283" y="1199738"/>
            <a:ext cx="10671451" cy="5257209"/>
          </a:xfrm>
          <a:prstGeom prst="rect">
            <a:avLst/>
          </a:prstGeom>
        </p:spPr>
      </p:pic>
      <p:sp>
        <p:nvSpPr>
          <p:cNvPr id="5"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Navigation Center Data</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0" y="1136650"/>
            <a:ext cx="12069762" cy="5322888"/>
          </a:xfrm>
        </p:spPr>
        <p:txBody>
          <a:bodyPr/>
          <a:lstStyle/>
          <a:p>
            <a:pPr>
              <a:buFont typeface="Arial" charset="0"/>
              <a:buChar char="•"/>
              <a:defRPr/>
            </a:pPr>
            <a:r>
              <a:rPr lang="en-US" altLang="en-US" sz="2200" dirty="0">
                <a:ea typeface="+mn-ea"/>
                <a:cs typeface="+mn-cs"/>
              </a:rPr>
              <a:t>Short-term stays do not lead to positive outcomes; 7 day beds are being phased out and time-limited stays are being extended</a:t>
            </a:r>
          </a:p>
          <a:p>
            <a:pPr>
              <a:buFont typeface="Arial" charset="0"/>
              <a:buChar char="•"/>
              <a:defRPr/>
            </a:pPr>
            <a:endParaRPr lang="en-US" altLang="en-US" sz="2200" dirty="0">
              <a:ea typeface="+mn-ea"/>
              <a:cs typeface="+mn-cs"/>
            </a:endParaRPr>
          </a:p>
          <a:p>
            <a:pPr>
              <a:buFont typeface="Arial" charset="0"/>
              <a:buChar char="•"/>
              <a:defRPr/>
            </a:pPr>
            <a:r>
              <a:rPr lang="en-US" altLang="en-US" sz="2200" dirty="0">
                <a:ea typeface="+mn-ea"/>
                <a:cs typeface="+mn-cs"/>
              </a:rPr>
              <a:t>Developing good neighbor agreements helps address NIMBY issues and leads to better operations</a:t>
            </a:r>
          </a:p>
          <a:p>
            <a:pPr marL="0" indent="0">
              <a:buNone/>
              <a:defRPr/>
            </a:pPr>
            <a:endParaRPr lang="en-US" altLang="en-US" sz="2200" dirty="0">
              <a:ea typeface="+mn-ea"/>
              <a:cs typeface="+mn-cs"/>
            </a:endParaRPr>
          </a:p>
          <a:p>
            <a:pPr>
              <a:buFont typeface="Arial" charset="0"/>
              <a:buChar char="•"/>
              <a:defRPr/>
            </a:pPr>
            <a:r>
              <a:rPr lang="en-US" altLang="en-US" sz="2200" dirty="0">
                <a:ea typeface="+mn-ea"/>
                <a:cs typeface="+mn-cs"/>
              </a:rPr>
              <a:t>Original concept of small sites (50-75 beds) only open for 3-5 years is not cost effective in terms of operations and capital; looking to larger sites (150-250 beds) that are semi-permanent.  San Francisco is now calling these SAFE Centers</a:t>
            </a:r>
          </a:p>
          <a:p>
            <a:pPr marL="0" indent="0">
              <a:buNone/>
              <a:defRPr/>
            </a:pPr>
            <a:endParaRPr lang="en-US" altLang="en-US" sz="2200" dirty="0">
              <a:ea typeface="+mn-ea"/>
              <a:cs typeface="+mn-cs"/>
            </a:endParaRPr>
          </a:p>
          <a:p>
            <a:pPr>
              <a:buFont typeface="Arial" charset="0"/>
              <a:buChar char="•"/>
              <a:defRPr/>
            </a:pPr>
            <a:r>
              <a:rPr lang="en-US" altLang="en-US" sz="2200" dirty="0">
                <a:ea typeface="+mn-ea"/>
                <a:cs typeface="+mn-cs"/>
              </a:rPr>
              <a:t>Low barrier approach should be applied across the shelter system when funding is available</a:t>
            </a:r>
          </a:p>
          <a:p>
            <a:pPr marL="0" indent="0">
              <a:buFont typeface="Arial" panose="020B0604020202020204" pitchFamily="34" charset="0"/>
              <a:buNone/>
              <a:defRPr/>
            </a:pPr>
            <a:endParaRPr lang="en-US" altLang="en-US" sz="2200" dirty="0">
              <a:ea typeface="+mn-ea"/>
              <a:cs typeface="+mn-cs"/>
            </a:endParaRPr>
          </a:p>
          <a:p>
            <a:pPr>
              <a:buFont typeface="Arial" charset="0"/>
              <a:buChar char="•"/>
              <a:defRPr/>
            </a:pPr>
            <a:r>
              <a:rPr lang="en-US" altLang="en-US" sz="2200" dirty="0">
                <a:ea typeface="+mn-ea"/>
                <a:cs typeface="+mn-cs"/>
              </a:rPr>
              <a:t>Lower-cost shelter alternatives should also be considered depending on your community goals</a:t>
            </a:r>
          </a:p>
          <a:p>
            <a:pPr marL="0" indent="0">
              <a:buFont typeface="Arial" panose="020B0604020202020204" pitchFamily="34" charset="0"/>
              <a:buNone/>
              <a:defRPr/>
            </a:pPr>
            <a:endParaRPr lang="en-US" altLang="en-US" sz="2200" dirty="0">
              <a:cs typeface="+mn-cs"/>
            </a:endParaRPr>
          </a:p>
        </p:txBody>
      </p:sp>
      <p:sp>
        <p:nvSpPr>
          <p:cNvPr id="5"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Lessons Learned </a:t>
            </a:r>
          </a:p>
        </p:txBody>
      </p:sp>
    </p:spTree>
    <p:extLst>
      <p:ext uri="{BB962C8B-B14F-4D97-AF65-F5344CB8AC3E}">
        <p14:creationId xmlns:p14="http://schemas.microsoft.com/office/powerpoint/2010/main" val="409599772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2339692" y="2153899"/>
            <a:ext cx="7203955" cy="3418347"/>
          </a:xfrm>
          <a:prstGeom prst="rect">
            <a:avLst/>
          </a:prstGeom>
        </p:spPr>
      </p:pic>
      <p:sp>
        <p:nvSpPr>
          <p:cNvPr id="5" name="Title 1"/>
          <p:cNvSpPr txBox="1">
            <a:spLocks/>
          </p:cNvSpPr>
          <p:nvPr/>
        </p:nvSpPr>
        <p:spPr>
          <a:xfrm>
            <a:off x="0" y="0"/>
            <a:ext cx="12192000" cy="1000125"/>
          </a:xfrm>
          <a:prstGeom prst="rect">
            <a:avLst/>
          </a:prstGeom>
          <a:solidFill>
            <a:schemeClr val="accent6">
              <a:lumMod val="7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500" dirty="0">
                <a:solidFill>
                  <a:schemeClr val="bg1"/>
                </a:solidFill>
              </a:rPr>
              <a:t>Biggest Lesson Learned</a:t>
            </a:r>
          </a:p>
        </p:txBody>
      </p:sp>
      <p:sp>
        <p:nvSpPr>
          <p:cNvPr id="3" name="TextBox 2"/>
          <p:cNvSpPr txBox="1"/>
          <p:nvPr/>
        </p:nvSpPr>
        <p:spPr>
          <a:xfrm>
            <a:off x="235641" y="6007586"/>
            <a:ext cx="11397672" cy="646331"/>
          </a:xfrm>
          <a:prstGeom prst="rect">
            <a:avLst/>
          </a:prstGeom>
          <a:noFill/>
        </p:spPr>
        <p:txBody>
          <a:bodyPr wrap="none" rtlCol="0">
            <a:spAutoFit/>
          </a:bodyPr>
          <a:lstStyle/>
          <a:p>
            <a:r>
              <a:rPr lang="en-US" dirty="0"/>
              <a:t>…and should not be marketed as an alternative to building an effective, data-driven homelessness </a:t>
            </a:r>
          </a:p>
          <a:p>
            <a:r>
              <a:rPr lang="en-US" dirty="0"/>
              <a:t>response system built around coordinated entry, housing-first and trauma-informed practices</a:t>
            </a:r>
          </a:p>
        </p:txBody>
      </p:sp>
      <p:sp>
        <p:nvSpPr>
          <p:cNvPr id="4" name="TextBox 3"/>
          <p:cNvSpPr txBox="1"/>
          <p:nvPr/>
        </p:nvSpPr>
        <p:spPr>
          <a:xfrm>
            <a:off x="235641" y="1252974"/>
            <a:ext cx="11844909" cy="369332"/>
          </a:xfrm>
          <a:prstGeom prst="rect">
            <a:avLst/>
          </a:prstGeom>
          <a:noFill/>
        </p:spPr>
        <p:txBody>
          <a:bodyPr wrap="none" rtlCol="0">
            <a:spAutoFit/>
          </a:bodyPr>
          <a:lstStyle/>
          <a:p>
            <a:r>
              <a:rPr lang="en-US" dirty="0"/>
              <a:t>Navigation Centers can be an important tool in most communities but they do not solve homelessness…..</a:t>
            </a:r>
          </a:p>
        </p:txBody>
      </p:sp>
    </p:spTree>
    <p:extLst>
      <p:ext uri="{BB962C8B-B14F-4D97-AF65-F5344CB8AC3E}">
        <p14:creationId xmlns:p14="http://schemas.microsoft.com/office/powerpoint/2010/main" val="348383654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423530" y="281969"/>
            <a:ext cx="10515600" cy="64633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7F7F7F"/>
              </a:buClr>
              <a:buSzPts val="4000"/>
              <a:buFont typeface="Twentieth Century"/>
              <a:buNone/>
            </a:pPr>
            <a:r>
              <a:rPr lang="en-US" sz="4000" b="1" dirty="0">
                <a:solidFill>
                  <a:srgbClr val="7F7F7F"/>
                </a:solidFill>
                <a:latin typeface="Calibri" panose="020F0502020204030204" pitchFamily="34" charset="0"/>
                <a:ea typeface="Twentieth Century"/>
                <a:cs typeface="Calibri" panose="020F0502020204030204" pitchFamily="34" charset="0"/>
                <a:sym typeface="Twentieth Century"/>
              </a:rPr>
              <a:t>CASE STUDY #1- RAILROAD </a:t>
            </a:r>
            <a:r>
              <a:rPr lang="en-US" sz="4000" b="1">
                <a:solidFill>
                  <a:srgbClr val="7F7F7F"/>
                </a:solidFill>
                <a:latin typeface="Calibri" panose="020F0502020204030204" pitchFamily="34" charset="0"/>
                <a:ea typeface="Twentieth Century"/>
                <a:cs typeface="Calibri" panose="020F0502020204030204" pitchFamily="34" charset="0"/>
                <a:sym typeface="Twentieth Century"/>
              </a:rPr>
              <a:t>SHELTER 200 </a:t>
            </a:r>
            <a:r>
              <a:rPr lang="en-US" sz="4000" b="1" dirty="0">
                <a:solidFill>
                  <a:srgbClr val="7F7F7F"/>
                </a:solidFill>
                <a:latin typeface="Calibri" panose="020F0502020204030204" pitchFamily="34" charset="0"/>
                <a:ea typeface="Twentieth Century"/>
                <a:cs typeface="Calibri" panose="020F0502020204030204" pitchFamily="34" charset="0"/>
                <a:sym typeface="Twentieth Century"/>
              </a:rPr>
              <a:t>Beds</a:t>
            </a:r>
            <a:endParaRPr b="1" dirty="0">
              <a:latin typeface="Calibri" panose="020F0502020204030204" pitchFamily="34" charset="0"/>
              <a:cs typeface="Calibri" panose="020F0502020204030204" pitchFamily="34" charset="0"/>
            </a:endParaRPr>
          </a:p>
        </p:txBody>
      </p:sp>
      <p:grpSp>
        <p:nvGrpSpPr>
          <p:cNvPr id="146" name="Google Shape;146;p4"/>
          <p:cNvGrpSpPr/>
          <p:nvPr/>
        </p:nvGrpSpPr>
        <p:grpSpPr>
          <a:xfrm>
            <a:off x="1421219" y="928298"/>
            <a:ext cx="8906204" cy="1156623"/>
            <a:chOff x="477838" y="-42037"/>
            <a:chExt cx="8906204" cy="1156623"/>
          </a:xfrm>
        </p:grpSpPr>
        <p:sp>
          <p:nvSpPr>
            <p:cNvPr id="147" name="Google Shape;147;p4"/>
            <p:cNvSpPr/>
            <p:nvPr/>
          </p:nvSpPr>
          <p:spPr>
            <a:xfrm>
              <a:off x="477838" y="-42037"/>
              <a:ext cx="2532078" cy="1114586"/>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48" name="Google Shape;148;p4"/>
            <p:cNvSpPr txBox="1"/>
            <p:nvPr/>
          </p:nvSpPr>
          <p:spPr>
            <a:xfrm>
              <a:off x="848652" y="121190"/>
              <a:ext cx="1790450" cy="788132"/>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dirty="0">
                  <a:solidFill>
                    <a:schemeClr val="dk1"/>
                  </a:solidFill>
                  <a:latin typeface="Calibri" panose="020F0502020204030204" pitchFamily="34" charset="0"/>
                  <a:ea typeface="Calibri"/>
                  <a:cs typeface="Calibri" panose="020F0502020204030204" pitchFamily="34" charset="0"/>
                  <a:sym typeface="Calibri"/>
                </a:rPr>
                <a:t>Lowering Barrier</a:t>
              </a:r>
              <a:endParaRPr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800"/>
                <a:buFont typeface="Courier New"/>
                <a:buNone/>
              </a:pPr>
              <a:r>
                <a:rPr lang="en-US" sz="1800" dirty="0">
                  <a:solidFill>
                    <a:schemeClr val="dk1"/>
                  </a:solidFill>
                  <a:latin typeface="Calibri" panose="020F0502020204030204" pitchFamily="34" charset="0"/>
                  <a:ea typeface="Calibri"/>
                  <a:cs typeface="Calibri" panose="020F0502020204030204" pitchFamily="34" charset="0"/>
                  <a:sym typeface="Calibri"/>
                </a:rPr>
                <a:t>Housing First</a:t>
              </a:r>
              <a:endParaRPr dirty="0">
                <a:latin typeface="Calibri" panose="020F0502020204030204" pitchFamily="34" charset="0"/>
                <a:cs typeface="Calibri" panose="020F0502020204030204" pitchFamily="34" charset="0"/>
              </a:endParaRPr>
            </a:p>
          </p:txBody>
        </p:sp>
        <p:sp>
          <p:nvSpPr>
            <p:cNvPr id="149" name="Google Shape;149;p4"/>
            <p:cNvSpPr/>
            <p:nvPr/>
          </p:nvSpPr>
          <p:spPr>
            <a:xfrm>
              <a:off x="6840971" y="0"/>
              <a:ext cx="2543071" cy="1114586"/>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0" name="Google Shape;150;p4"/>
            <p:cNvSpPr txBox="1"/>
            <p:nvPr/>
          </p:nvSpPr>
          <p:spPr>
            <a:xfrm>
              <a:off x="7213395" y="163227"/>
              <a:ext cx="1798223" cy="7881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dirty="0">
                  <a:solidFill>
                    <a:schemeClr val="dk1"/>
                  </a:solidFill>
                  <a:latin typeface="Calibri" panose="020F0502020204030204" pitchFamily="34" charset="0"/>
                  <a:ea typeface="Calibri"/>
                  <a:cs typeface="Calibri" panose="020F0502020204030204" pitchFamily="34" charset="0"/>
                  <a:sym typeface="Calibri"/>
                </a:rPr>
                <a:t>Expanding Hours of Operations</a:t>
              </a:r>
              <a:endParaRPr dirty="0">
                <a:latin typeface="Calibri" panose="020F0502020204030204" pitchFamily="34" charset="0"/>
                <a:cs typeface="Calibri" panose="020F0502020204030204" pitchFamily="34" charset="0"/>
              </a:endParaRPr>
            </a:p>
          </p:txBody>
        </p:sp>
        <p:sp>
          <p:nvSpPr>
            <p:cNvPr id="151" name="Google Shape;151;p4"/>
            <p:cNvSpPr/>
            <p:nvPr/>
          </p:nvSpPr>
          <p:spPr>
            <a:xfrm>
              <a:off x="3499055" y="-13901"/>
              <a:ext cx="2663482" cy="1114586"/>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2" name="Google Shape;152;p4"/>
            <p:cNvSpPr txBox="1"/>
            <p:nvPr/>
          </p:nvSpPr>
          <p:spPr>
            <a:xfrm>
              <a:off x="3889113" y="149326"/>
              <a:ext cx="1883366" cy="7881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dirty="0">
                  <a:solidFill>
                    <a:schemeClr val="dk1"/>
                  </a:solidFill>
                  <a:latin typeface="Calibri" panose="020F0502020204030204" pitchFamily="34" charset="0"/>
                  <a:ea typeface="Calibri"/>
                  <a:cs typeface="Calibri" panose="020F0502020204030204" pitchFamily="34" charset="0"/>
                  <a:sym typeface="Calibri"/>
                </a:rPr>
                <a:t>Co-location of  </a:t>
              </a:r>
              <a:endParaRPr dirty="0">
                <a:latin typeface="Calibri" panose="020F0502020204030204" pitchFamily="34" charset="0"/>
                <a:cs typeface="Calibri" panose="020F0502020204030204" pitchFamily="34" charset="0"/>
              </a:endParaRPr>
            </a:p>
            <a:p>
              <a:pPr marL="0" marR="0" lvl="0" indent="0" algn="ctr" rtl="0">
                <a:lnSpc>
                  <a:spcPct val="90000"/>
                </a:lnSpc>
                <a:spcBef>
                  <a:spcPts val="630"/>
                </a:spcBef>
                <a:spcAft>
                  <a:spcPts val="0"/>
                </a:spcAft>
                <a:buClr>
                  <a:schemeClr val="dk1"/>
                </a:buClr>
                <a:buSzPts val="1800"/>
                <a:buFont typeface="Calibri"/>
                <a:buNone/>
              </a:pPr>
              <a:r>
                <a:rPr lang="en-US" sz="1800" dirty="0">
                  <a:solidFill>
                    <a:schemeClr val="dk1"/>
                  </a:solidFill>
                  <a:latin typeface="Calibri" panose="020F0502020204030204" pitchFamily="34" charset="0"/>
                  <a:ea typeface="Calibri"/>
                  <a:cs typeface="Calibri" panose="020F0502020204030204" pitchFamily="34" charset="0"/>
                  <a:sym typeface="Calibri"/>
                </a:rPr>
                <a:t>on-site support services</a:t>
              </a:r>
              <a:endParaRPr dirty="0">
                <a:latin typeface="Calibri" panose="020F0502020204030204" pitchFamily="34" charset="0"/>
                <a:cs typeface="Calibri" panose="020F0502020204030204" pitchFamily="34" charset="0"/>
              </a:endParaRPr>
            </a:p>
          </p:txBody>
        </p:sp>
      </p:grpSp>
      <p:grpSp>
        <p:nvGrpSpPr>
          <p:cNvPr id="153" name="Google Shape;153;p4"/>
          <p:cNvGrpSpPr/>
          <p:nvPr/>
        </p:nvGrpSpPr>
        <p:grpSpPr>
          <a:xfrm>
            <a:off x="423532" y="2042889"/>
            <a:ext cx="11588862" cy="4825661"/>
            <a:chOff x="1" y="-1"/>
            <a:chExt cx="11588862" cy="4825661"/>
          </a:xfrm>
        </p:grpSpPr>
        <p:sp>
          <p:nvSpPr>
            <p:cNvPr id="154" name="Google Shape;154;p4"/>
            <p:cNvSpPr/>
            <p:nvPr/>
          </p:nvSpPr>
          <p:spPr>
            <a:xfrm rot="-5400000">
              <a:off x="-573552" y="573552"/>
              <a:ext cx="4825661" cy="3678555"/>
            </a:xfrm>
            <a:prstGeom prst="flowChartManualOperation">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5" name="Google Shape;155;p4"/>
            <p:cNvSpPr txBox="1"/>
            <p:nvPr/>
          </p:nvSpPr>
          <p:spPr>
            <a:xfrm>
              <a:off x="1" y="965131"/>
              <a:ext cx="3678555" cy="2895397"/>
            </a:xfrm>
            <a:prstGeom prst="rect">
              <a:avLst/>
            </a:prstGeom>
            <a:noFill/>
            <a:ln>
              <a:noFill/>
            </a:ln>
          </p:spPr>
          <p:txBody>
            <a:bodyPr spcFirstLastPara="1" wrap="square" lIns="127000" tIns="0" rIns="127000" bIns="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Approach/Key Partners</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70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Outreach</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Enrollment through referral</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Positive community impact</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Connection to services</a:t>
              </a:r>
              <a:endParaRPr dirty="0">
                <a:latin typeface="Calibri" panose="020F0502020204030204" pitchFamily="34" charset="0"/>
                <a:cs typeface="Calibri" panose="020F0502020204030204" pitchFamily="34" charset="0"/>
              </a:endParaRPr>
            </a:p>
            <a:p>
              <a:pPr marL="171450" marR="0" lvl="1" indent="-57150" algn="l" rtl="0">
                <a:lnSpc>
                  <a:spcPct val="90000"/>
                </a:lnSpc>
                <a:spcBef>
                  <a:spcPts val="270"/>
                </a:spcBef>
                <a:spcAft>
                  <a:spcPts val="0"/>
                </a:spcAft>
                <a:buClr>
                  <a:schemeClr val="dk1"/>
                </a:buClr>
                <a:buSzPts val="1800"/>
                <a:buFont typeface="Calibri"/>
                <a:buNone/>
              </a:pPr>
              <a:endParaRPr sz="18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VOA</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Pathways to Health + Home</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Downtown Streets Team</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Front Street Animal Shelter</a:t>
              </a:r>
              <a:endParaRPr dirty="0">
                <a:latin typeface="Calibri" panose="020F0502020204030204" pitchFamily="34" charset="0"/>
                <a:cs typeface="Calibri" panose="020F0502020204030204" pitchFamily="34" charset="0"/>
              </a:endParaRPr>
            </a:p>
          </p:txBody>
        </p:sp>
        <p:sp>
          <p:nvSpPr>
            <p:cNvPr id="156" name="Google Shape;156;p4"/>
            <p:cNvSpPr/>
            <p:nvPr/>
          </p:nvSpPr>
          <p:spPr>
            <a:xfrm rot="-5400000">
              <a:off x="3382308" y="573552"/>
              <a:ext cx="4825661" cy="3678555"/>
            </a:xfrm>
            <a:prstGeom prst="flowChartManualOperation">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7" name="Google Shape;157;p4"/>
            <p:cNvSpPr txBox="1"/>
            <p:nvPr/>
          </p:nvSpPr>
          <p:spPr>
            <a:xfrm>
              <a:off x="3955861" y="965131"/>
              <a:ext cx="3678555" cy="2895397"/>
            </a:xfrm>
            <a:prstGeom prst="rect">
              <a:avLst/>
            </a:prstGeom>
            <a:noFill/>
            <a:ln>
              <a:noFill/>
            </a:ln>
          </p:spPr>
          <p:txBody>
            <a:bodyPr spcFirstLastPara="1" wrap="square" lIns="127000" tIns="0" rIns="127000" bIns="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Served</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70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658 unduplicated guests</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67% from within 1.5 miles of shelter</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86% living with disabling condition</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50% over age 50</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98% below State poverty</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25% enrolled with one or more pets</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61% at least one year of continual homelessness</a:t>
              </a:r>
              <a:endParaRPr dirty="0">
                <a:latin typeface="Calibri" panose="020F0502020204030204" pitchFamily="34" charset="0"/>
                <a:cs typeface="Calibri" panose="020F0502020204030204" pitchFamily="34" charset="0"/>
              </a:endParaRPr>
            </a:p>
          </p:txBody>
        </p:sp>
        <p:sp>
          <p:nvSpPr>
            <p:cNvPr id="158" name="Google Shape;158;p4"/>
            <p:cNvSpPr/>
            <p:nvPr/>
          </p:nvSpPr>
          <p:spPr>
            <a:xfrm rot="-5400000">
              <a:off x="7336755" y="573552"/>
              <a:ext cx="4825661" cy="3678555"/>
            </a:xfrm>
            <a:prstGeom prst="flowChartManualOperation">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59" name="Google Shape;159;p4"/>
            <p:cNvSpPr txBox="1"/>
            <p:nvPr/>
          </p:nvSpPr>
          <p:spPr>
            <a:xfrm>
              <a:off x="7910308" y="965131"/>
              <a:ext cx="3678555" cy="2895397"/>
            </a:xfrm>
            <a:prstGeom prst="rect">
              <a:avLst/>
            </a:prstGeom>
            <a:noFill/>
            <a:ln>
              <a:noFill/>
            </a:ln>
          </p:spPr>
          <p:txBody>
            <a:bodyPr spcFirstLastPara="1" wrap="square" lIns="127000" tIns="0" rIns="127000" bIns="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Exits/Costs</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70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40% exited to non-unsheltered destination</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27% unsheltered </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28% other/unknown</a:t>
              </a:r>
              <a:endParaRPr dirty="0">
                <a:latin typeface="Calibri" panose="020F0502020204030204" pitchFamily="34" charset="0"/>
                <a:cs typeface="Calibri" panose="020F0502020204030204" pitchFamily="34" charset="0"/>
              </a:endParaRPr>
            </a:p>
            <a:p>
              <a:pPr marL="171450" marR="0" lvl="1" indent="-57150" algn="l" rtl="0">
                <a:lnSpc>
                  <a:spcPct val="90000"/>
                </a:lnSpc>
                <a:spcBef>
                  <a:spcPts val="270"/>
                </a:spcBef>
                <a:spcAft>
                  <a:spcPts val="0"/>
                </a:spcAft>
                <a:buClr>
                  <a:schemeClr val="dk1"/>
                </a:buClr>
                <a:buSzPts val="1800"/>
                <a:buFont typeface="Calibri"/>
                <a:buNone/>
              </a:pPr>
              <a:endParaRPr sz="18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Monthly cost per person: $1,055</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Funding Sources: 44% Public and 56% Private</a:t>
              </a:r>
              <a:endParaRPr dirty="0">
                <a:latin typeface="Calibri" panose="020F0502020204030204" pitchFamily="34" charset="0"/>
                <a:cs typeface="Calibri" panose="020F0502020204030204" pitchFamily="34" charset="0"/>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panose="020F0502020204030204" pitchFamily="34" charset="0"/>
                  <a:ea typeface="Calibri"/>
                  <a:cs typeface="Calibri" panose="020F0502020204030204" pitchFamily="34" charset="0"/>
                  <a:sym typeface="Calibri"/>
                </a:rPr>
                <a:t>Total cost: $6,615,532</a:t>
              </a:r>
              <a:endParaRPr dirty="0">
                <a:latin typeface="Calibri" panose="020F0502020204030204" pitchFamily="34" charset="0"/>
                <a:cs typeface="Calibri" panose="020F0502020204030204" pitchFamily="34" charset="0"/>
              </a:endParaRPr>
            </a:p>
          </p:txBody>
        </p:sp>
      </p:gr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5"/>
          <p:cNvGrpSpPr/>
          <p:nvPr/>
        </p:nvGrpSpPr>
        <p:grpSpPr>
          <a:xfrm>
            <a:off x="380042" y="1419738"/>
            <a:ext cx="11431914" cy="4766732"/>
            <a:chOff x="5727" y="0"/>
            <a:chExt cx="11431914" cy="4766732"/>
          </a:xfrm>
        </p:grpSpPr>
        <p:sp>
          <p:nvSpPr>
            <p:cNvPr id="166" name="Google Shape;166;p5"/>
            <p:cNvSpPr/>
            <p:nvPr/>
          </p:nvSpPr>
          <p:spPr>
            <a:xfrm>
              <a:off x="5727" y="0"/>
              <a:ext cx="5509356" cy="4766732"/>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67" name="Google Shape;167;p5"/>
            <p:cNvSpPr txBox="1"/>
            <p:nvPr/>
          </p:nvSpPr>
          <p:spPr>
            <a:xfrm>
              <a:off x="5727" y="0"/>
              <a:ext cx="5509356" cy="1430019"/>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US" sz="4500" dirty="0">
                  <a:solidFill>
                    <a:schemeClr val="dk1"/>
                  </a:solidFill>
                  <a:latin typeface="Calibri" panose="020F0502020204030204" pitchFamily="34" charset="0"/>
                  <a:ea typeface="Calibri"/>
                  <a:cs typeface="Calibri" panose="020F0502020204030204" pitchFamily="34" charset="0"/>
                  <a:sym typeface="Calibri"/>
                </a:rPr>
                <a:t>Lessons Learned</a:t>
              </a:r>
              <a:endParaRPr dirty="0">
                <a:latin typeface="Calibri" panose="020F0502020204030204" pitchFamily="34" charset="0"/>
                <a:cs typeface="Calibri" panose="020F0502020204030204" pitchFamily="34" charset="0"/>
              </a:endParaRPr>
            </a:p>
          </p:txBody>
        </p:sp>
        <p:sp>
          <p:nvSpPr>
            <p:cNvPr id="168" name="Google Shape;168;p5"/>
            <p:cNvSpPr/>
            <p:nvPr/>
          </p:nvSpPr>
          <p:spPr>
            <a:xfrm>
              <a:off x="556662" y="1430135"/>
              <a:ext cx="4407485" cy="694411"/>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69" name="Google Shape;169;p5"/>
            <p:cNvSpPr txBox="1"/>
            <p:nvPr/>
          </p:nvSpPr>
          <p:spPr>
            <a:xfrm>
              <a:off x="577001" y="1450474"/>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Value of Partnerships</a:t>
              </a:r>
              <a:endParaRPr dirty="0">
                <a:latin typeface="Calibri" panose="020F0502020204030204" pitchFamily="34" charset="0"/>
                <a:cs typeface="Calibri" panose="020F0502020204030204" pitchFamily="34" charset="0"/>
              </a:endParaRPr>
            </a:p>
          </p:txBody>
        </p:sp>
        <p:sp>
          <p:nvSpPr>
            <p:cNvPr id="170" name="Google Shape;170;p5"/>
            <p:cNvSpPr/>
            <p:nvPr/>
          </p:nvSpPr>
          <p:spPr>
            <a:xfrm>
              <a:off x="556662" y="2231379"/>
              <a:ext cx="4407485" cy="694411"/>
            </a:xfrm>
            <a:prstGeom prst="roundRect">
              <a:avLst>
                <a:gd name="adj" fmla="val 10000"/>
              </a:avLst>
            </a:prstGeom>
            <a:solidFill>
              <a:srgbClr val="55B6D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1" name="Google Shape;171;p5"/>
            <p:cNvSpPr txBox="1"/>
            <p:nvPr/>
          </p:nvSpPr>
          <p:spPr>
            <a:xfrm>
              <a:off x="577001" y="2251718"/>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Attention to Design and              Community Concerns</a:t>
              </a:r>
              <a:endParaRPr dirty="0">
                <a:latin typeface="Calibri" panose="020F0502020204030204" pitchFamily="34" charset="0"/>
                <a:cs typeface="Calibri" panose="020F0502020204030204" pitchFamily="34" charset="0"/>
              </a:endParaRPr>
            </a:p>
          </p:txBody>
        </p:sp>
        <p:sp>
          <p:nvSpPr>
            <p:cNvPr id="172" name="Google Shape;172;p5"/>
            <p:cNvSpPr/>
            <p:nvPr/>
          </p:nvSpPr>
          <p:spPr>
            <a:xfrm>
              <a:off x="556662" y="3032623"/>
              <a:ext cx="4407485" cy="694411"/>
            </a:xfrm>
            <a:prstGeom prst="roundRect">
              <a:avLst>
                <a:gd name="adj" fmla="val 10000"/>
              </a:avLst>
            </a:prstGeom>
            <a:solidFill>
              <a:srgbClr val="51CB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3" name="Google Shape;173;p5"/>
            <p:cNvSpPr txBox="1"/>
            <p:nvPr/>
          </p:nvSpPr>
          <p:spPr>
            <a:xfrm>
              <a:off x="577001" y="3052962"/>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a:solidFill>
                    <a:schemeClr val="lt1"/>
                  </a:solidFill>
                  <a:latin typeface="Calibri" panose="020F0502020204030204" pitchFamily="34" charset="0"/>
                  <a:ea typeface="Calibri"/>
                  <a:cs typeface="Calibri" panose="020F0502020204030204" pitchFamily="34" charset="0"/>
                  <a:sym typeface="Calibri"/>
                </a:rPr>
                <a:t>Necessity for Transparency and Accountability</a:t>
              </a:r>
              <a:endParaRPr>
                <a:latin typeface="Calibri" panose="020F0502020204030204" pitchFamily="34" charset="0"/>
                <a:cs typeface="Calibri" panose="020F0502020204030204" pitchFamily="34" charset="0"/>
              </a:endParaRPr>
            </a:p>
          </p:txBody>
        </p:sp>
        <p:sp>
          <p:nvSpPr>
            <p:cNvPr id="174" name="Google Shape;174;p5"/>
            <p:cNvSpPr/>
            <p:nvPr/>
          </p:nvSpPr>
          <p:spPr>
            <a:xfrm>
              <a:off x="556662" y="3833867"/>
              <a:ext cx="4407485" cy="694411"/>
            </a:xfrm>
            <a:prstGeom prst="roundRect">
              <a:avLst>
                <a:gd name="adj" fmla="val 10000"/>
              </a:avLst>
            </a:prstGeom>
            <a:solidFill>
              <a:srgbClr val="4DC69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5" name="Google Shape;175;p5"/>
            <p:cNvSpPr txBox="1"/>
            <p:nvPr/>
          </p:nvSpPr>
          <p:spPr>
            <a:xfrm>
              <a:off x="577001" y="3854206"/>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a:solidFill>
                    <a:schemeClr val="lt1"/>
                  </a:solidFill>
                  <a:latin typeface="Calibri" panose="020F0502020204030204" pitchFamily="34" charset="0"/>
                  <a:ea typeface="Calibri"/>
                  <a:cs typeface="Calibri" panose="020F0502020204030204" pitchFamily="34" charset="0"/>
                  <a:sym typeface="Calibri"/>
                </a:rPr>
                <a:t>Commitment to Reach the “Hard to Reach”</a:t>
              </a:r>
              <a:endParaRPr>
                <a:latin typeface="Calibri" panose="020F0502020204030204" pitchFamily="34" charset="0"/>
                <a:cs typeface="Calibri" panose="020F0502020204030204" pitchFamily="34" charset="0"/>
              </a:endParaRPr>
            </a:p>
          </p:txBody>
        </p:sp>
        <p:sp>
          <p:nvSpPr>
            <p:cNvPr id="176" name="Google Shape;176;p5"/>
            <p:cNvSpPr/>
            <p:nvPr/>
          </p:nvSpPr>
          <p:spPr>
            <a:xfrm>
              <a:off x="5928285" y="0"/>
              <a:ext cx="5509356" cy="4766732"/>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7" name="Google Shape;177;p5"/>
            <p:cNvSpPr txBox="1"/>
            <p:nvPr/>
          </p:nvSpPr>
          <p:spPr>
            <a:xfrm>
              <a:off x="5928285" y="0"/>
              <a:ext cx="5509356" cy="1430019"/>
            </a:xfrm>
            <a:prstGeom prst="rect">
              <a:avLst/>
            </a:prstGeom>
            <a:noFill/>
            <a:ln>
              <a:noFill/>
            </a:ln>
          </p:spPr>
          <p:txBody>
            <a:bodyPr spcFirstLastPara="1" wrap="square" lIns="171450" tIns="171450" rIns="171450" bIns="171450" anchor="ctr" anchorCtr="0">
              <a:noAutofit/>
            </a:bodyPr>
            <a:lstStyle/>
            <a:p>
              <a:pPr marL="0" marR="0" lvl="0" indent="0" algn="ctr" rtl="0">
                <a:lnSpc>
                  <a:spcPct val="90000"/>
                </a:lnSpc>
                <a:spcBef>
                  <a:spcPts val="0"/>
                </a:spcBef>
                <a:spcAft>
                  <a:spcPts val="0"/>
                </a:spcAft>
                <a:buClr>
                  <a:schemeClr val="dk1"/>
                </a:buClr>
                <a:buSzPts val="4500"/>
                <a:buFont typeface="Calibri"/>
                <a:buNone/>
              </a:pPr>
              <a:r>
                <a:rPr lang="en-US" sz="4500" dirty="0">
                  <a:solidFill>
                    <a:schemeClr val="dk1"/>
                  </a:solidFill>
                  <a:latin typeface="Calibri" panose="020F0502020204030204" pitchFamily="34" charset="0"/>
                  <a:ea typeface="Calibri"/>
                  <a:cs typeface="Calibri" panose="020F0502020204030204" pitchFamily="34" charset="0"/>
                  <a:sym typeface="Calibri"/>
                </a:rPr>
                <a:t>Continuing Challenges</a:t>
              </a:r>
              <a:endParaRPr dirty="0">
                <a:latin typeface="Calibri" panose="020F0502020204030204" pitchFamily="34" charset="0"/>
                <a:cs typeface="Calibri" panose="020F0502020204030204" pitchFamily="34" charset="0"/>
              </a:endParaRPr>
            </a:p>
          </p:txBody>
        </p:sp>
        <p:sp>
          <p:nvSpPr>
            <p:cNvPr id="178" name="Google Shape;178;p5"/>
            <p:cNvSpPr/>
            <p:nvPr/>
          </p:nvSpPr>
          <p:spPr>
            <a:xfrm>
              <a:off x="6479221" y="1398599"/>
              <a:ext cx="4407485" cy="694411"/>
            </a:xfrm>
            <a:prstGeom prst="roundRect">
              <a:avLst>
                <a:gd name="adj" fmla="val 10000"/>
              </a:avLst>
            </a:prstGeom>
            <a:solidFill>
              <a:srgbClr val="4AC1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79" name="Google Shape;179;p5"/>
            <p:cNvSpPr txBox="1"/>
            <p:nvPr/>
          </p:nvSpPr>
          <p:spPr>
            <a:xfrm>
              <a:off x="6499560" y="1418938"/>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panose="020F0502020204030204" pitchFamily="34" charset="0"/>
                  <a:ea typeface="Calibri"/>
                  <a:cs typeface="Calibri" panose="020F0502020204030204" pitchFamily="34" charset="0"/>
                  <a:sym typeface="Calibri"/>
                </a:rPr>
                <a:t>Community Support</a:t>
              </a:r>
              <a:endParaRPr dirty="0">
                <a:latin typeface="Calibri" panose="020F0502020204030204" pitchFamily="34" charset="0"/>
                <a:cs typeface="Calibri" panose="020F0502020204030204" pitchFamily="34" charset="0"/>
              </a:endParaRPr>
            </a:p>
          </p:txBody>
        </p:sp>
        <p:sp>
          <p:nvSpPr>
            <p:cNvPr id="180" name="Google Shape;180;p5"/>
            <p:cNvSpPr/>
            <p:nvPr/>
          </p:nvSpPr>
          <p:spPr>
            <a:xfrm>
              <a:off x="6479221" y="2231379"/>
              <a:ext cx="4407485" cy="694411"/>
            </a:xfrm>
            <a:prstGeom prst="roundRect">
              <a:avLst>
                <a:gd name="adj" fmla="val 10000"/>
              </a:avLst>
            </a:prstGeom>
            <a:solidFill>
              <a:srgbClr val="46BC5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81" name="Google Shape;181;p5"/>
            <p:cNvSpPr txBox="1"/>
            <p:nvPr/>
          </p:nvSpPr>
          <p:spPr>
            <a:xfrm>
              <a:off x="6499560" y="2251718"/>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a:solidFill>
                    <a:schemeClr val="lt1"/>
                  </a:solidFill>
                  <a:latin typeface="Calibri" panose="020F0502020204030204" pitchFamily="34" charset="0"/>
                  <a:ea typeface="Calibri"/>
                  <a:cs typeface="Calibri" panose="020F0502020204030204" pitchFamily="34" charset="0"/>
                  <a:sym typeface="Calibri"/>
                </a:rPr>
                <a:t>Funding Availability</a:t>
              </a:r>
              <a:endParaRPr>
                <a:latin typeface="Calibri" panose="020F0502020204030204" pitchFamily="34" charset="0"/>
                <a:cs typeface="Calibri" panose="020F0502020204030204" pitchFamily="34" charset="0"/>
              </a:endParaRPr>
            </a:p>
          </p:txBody>
        </p:sp>
        <p:sp>
          <p:nvSpPr>
            <p:cNvPr id="182" name="Google Shape;182;p5"/>
            <p:cNvSpPr/>
            <p:nvPr/>
          </p:nvSpPr>
          <p:spPr>
            <a:xfrm>
              <a:off x="6479221" y="3032623"/>
              <a:ext cx="4407485" cy="694411"/>
            </a:xfrm>
            <a:prstGeom prst="roundRect">
              <a:avLst>
                <a:gd name="adj" fmla="val 10000"/>
              </a:avLst>
            </a:prstGeom>
            <a:solidFill>
              <a:srgbClr val="55B4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83" name="Google Shape;183;p5"/>
            <p:cNvSpPr txBox="1"/>
            <p:nvPr/>
          </p:nvSpPr>
          <p:spPr>
            <a:xfrm>
              <a:off x="6499560" y="3052962"/>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a:solidFill>
                    <a:schemeClr val="lt1"/>
                  </a:solidFill>
                  <a:latin typeface="Calibri" panose="020F0502020204030204" pitchFamily="34" charset="0"/>
                  <a:ea typeface="Calibri"/>
                  <a:cs typeface="Calibri" panose="020F0502020204030204" pitchFamily="34" charset="0"/>
                  <a:sym typeface="Calibri"/>
                </a:rPr>
                <a:t>Ability to Reach the “Hard to Reach”</a:t>
              </a:r>
              <a:endParaRPr>
                <a:latin typeface="Calibri" panose="020F0502020204030204" pitchFamily="34" charset="0"/>
                <a:cs typeface="Calibri" panose="020F0502020204030204" pitchFamily="34" charset="0"/>
              </a:endParaRPr>
            </a:p>
          </p:txBody>
        </p:sp>
        <p:sp>
          <p:nvSpPr>
            <p:cNvPr id="184" name="Google Shape;184;p5"/>
            <p:cNvSpPr/>
            <p:nvPr/>
          </p:nvSpPr>
          <p:spPr>
            <a:xfrm>
              <a:off x="6479221" y="3833867"/>
              <a:ext cx="4407485" cy="694411"/>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85" name="Google Shape;185;p5"/>
            <p:cNvSpPr txBox="1"/>
            <p:nvPr/>
          </p:nvSpPr>
          <p:spPr>
            <a:xfrm>
              <a:off x="6499560" y="3854206"/>
              <a:ext cx="4366807" cy="653733"/>
            </a:xfrm>
            <a:prstGeom prst="rect">
              <a:avLst/>
            </a:prstGeom>
            <a:noFill/>
            <a:ln>
              <a:noFill/>
            </a:ln>
          </p:spPr>
          <p:txBody>
            <a:bodyPr spcFirstLastPara="1" wrap="square" lIns="50800" tIns="38100" rIns="50800" bIns="381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a:solidFill>
                    <a:schemeClr val="lt1"/>
                  </a:solidFill>
                  <a:latin typeface="Calibri" panose="020F0502020204030204" pitchFamily="34" charset="0"/>
                  <a:ea typeface="Calibri"/>
                  <a:cs typeface="Calibri" panose="020F0502020204030204" pitchFamily="34" charset="0"/>
                  <a:sym typeface="Calibri"/>
                </a:rPr>
                <a:t>Buy-in for Low Barrier Shelters</a:t>
              </a:r>
              <a:endParaRPr>
                <a:latin typeface="Calibri" panose="020F0502020204030204" pitchFamily="34" charset="0"/>
                <a:cs typeface="Calibri" panose="020F0502020204030204" pitchFamily="34" charset="0"/>
              </a:endParaRPr>
            </a:p>
          </p:txBody>
        </p:sp>
      </p:grpSp>
      <p:sp>
        <p:nvSpPr>
          <p:cNvPr id="186" name="Google Shape;186;p5"/>
          <p:cNvSpPr txBox="1"/>
          <p:nvPr/>
        </p:nvSpPr>
        <p:spPr>
          <a:xfrm>
            <a:off x="478933" y="288785"/>
            <a:ext cx="114433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Calibri" panose="020F0502020204030204" pitchFamily="34" charset="0"/>
                <a:ea typeface="Twentieth Century"/>
                <a:cs typeface="Calibri" panose="020F0502020204030204" pitchFamily="34" charset="0"/>
                <a:sym typeface="Twentieth Century"/>
              </a:rPr>
              <a:t>TAKE AWAYS</a:t>
            </a:r>
            <a:endParaRPr sz="1600" b="1" dirty="0">
              <a:latin typeface="Calibri" panose="020F0502020204030204" pitchFamily="34" charset="0"/>
              <a:cs typeface="Calibri" panose="020F0502020204030204" pitchFamily="34" charset="0"/>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6"/>
          <p:cNvPicPr preferRelativeResize="0"/>
          <p:nvPr/>
        </p:nvPicPr>
        <p:blipFill rotWithShape="1">
          <a:blip r:embed="rId3">
            <a:alphaModFix/>
          </a:blip>
          <a:srcRect t="6215" b="35177"/>
          <a:stretch/>
        </p:blipFill>
        <p:spPr>
          <a:xfrm>
            <a:off x="243250" y="806874"/>
            <a:ext cx="6641132" cy="5571066"/>
          </a:xfrm>
          <a:prstGeom prst="rect">
            <a:avLst/>
          </a:prstGeom>
          <a:noFill/>
          <a:ln>
            <a:noFill/>
          </a:ln>
        </p:spPr>
      </p:pic>
      <p:pic>
        <p:nvPicPr>
          <p:cNvPr id="195" name="Google Shape;195;p6"/>
          <p:cNvPicPr preferRelativeResize="0"/>
          <p:nvPr/>
        </p:nvPicPr>
        <p:blipFill rotWithShape="1">
          <a:blip r:embed="rId4">
            <a:alphaModFix/>
          </a:blip>
          <a:srcRect l="50000" r="6752" b="11639"/>
          <a:stretch/>
        </p:blipFill>
        <p:spPr>
          <a:xfrm>
            <a:off x="7099388" y="672974"/>
            <a:ext cx="4417363" cy="5512052"/>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6263a67706_0_0"/>
          <p:cNvSpPr txBox="1"/>
          <p:nvPr/>
        </p:nvSpPr>
        <p:spPr>
          <a:xfrm>
            <a:off x="2209800" y="464559"/>
            <a:ext cx="7772400" cy="1143000"/>
          </a:xfrm>
          <a:prstGeom prst="rect">
            <a:avLst/>
          </a:prstGeom>
          <a:noFill/>
          <a:ln>
            <a:noFill/>
          </a:ln>
        </p:spPr>
        <p:txBody>
          <a:bodyPr spcFirstLastPara="1" wrap="square" lIns="0" tIns="45700" rIns="0" bIns="45700" anchor="ctr" anchorCtr="0">
            <a:noAutofit/>
          </a:bodyPr>
          <a:lstStyle/>
          <a:p>
            <a:pPr marL="0" lvl="0" indent="0" algn="ctr" rtl="0">
              <a:spcBef>
                <a:spcPts val="0"/>
              </a:spcBef>
              <a:spcAft>
                <a:spcPts val="0"/>
              </a:spcAft>
              <a:buNone/>
            </a:pPr>
            <a:r>
              <a:rPr lang="en-US" sz="3200" dirty="0">
                <a:solidFill>
                  <a:srgbClr val="FAC810"/>
                </a:solidFill>
                <a:latin typeface="Arial Black"/>
                <a:ea typeface="Arial Black"/>
                <a:cs typeface="Arial Black"/>
                <a:sym typeface="Arial Black"/>
              </a:rPr>
              <a:t>SCATTERED SITE EMERGENCY SHELTER REHOUSING PROGRAM</a:t>
            </a:r>
            <a:br>
              <a:rPr lang="en-US" sz="3200" dirty="0">
                <a:solidFill>
                  <a:srgbClr val="FAC810"/>
                </a:solidFill>
                <a:latin typeface="Arial Black"/>
                <a:ea typeface="Arial Black"/>
                <a:cs typeface="Arial Black"/>
                <a:sym typeface="Arial Black"/>
              </a:rPr>
            </a:br>
            <a:endParaRPr sz="3200" dirty="0">
              <a:solidFill>
                <a:srgbClr val="FAC810"/>
              </a:solidFill>
              <a:latin typeface="Arial Black"/>
              <a:ea typeface="Arial Black"/>
              <a:cs typeface="Arial Black"/>
              <a:sym typeface="Arial Black"/>
            </a:endParaRPr>
          </a:p>
        </p:txBody>
      </p:sp>
      <p:graphicFrame>
        <p:nvGraphicFramePr>
          <p:cNvPr id="2" name="Diagram 1">
            <a:extLst>
              <a:ext uri="{FF2B5EF4-FFF2-40B4-BE49-F238E27FC236}">
                <a16:creationId xmlns:a16="http://schemas.microsoft.com/office/drawing/2014/main" id="{179677F3-C6DA-4C99-AFB6-CFCAEC61C9A6}"/>
              </a:ext>
            </a:extLst>
          </p:cNvPr>
          <p:cNvGraphicFramePr/>
          <p:nvPr>
            <p:extLst/>
          </p:nvPr>
        </p:nvGraphicFramePr>
        <p:xfrm>
          <a:off x="2209800" y="1470524"/>
          <a:ext cx="7772400" cy="209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3" name="Google Shape;203;g6263a67706_0_0" descr="A person standing in front of a mirror posing for the camera&#10;&#10;Description automatically generated"/>
          <p:cNvPicPr preferRelativeResize="0"/>
          <p:nvPr/>
        </p:nvPicPr>
        <p:blipFill rotWithShape="1">
          <a:blip r:embed="rId8">
            <a:alphaModFix/>
          </a:blip>
          <a:srcRect/>
          <a:stretch/>
        </p:blipFill>
        <p:spPr>
          <a:xfrm>
            <a:off x="7021214" y="3730547"/>
            <a:ext cx="3892061" cy="2919046"/>
          </a:xfrm>
          <a:prstGeom prst="rect">
            <a:avLst/>
          </a:prstGeom>
          <a:noFill/>
          <a:ln>
            <a:noFill/>
          </a:ln>
          <a:effectLst>
            <a:outerShdw blurRad="292100" dist="139700" dir="2700000" algn="tl" rotWithShape="0">
              <a:srgbClr val="333333">
                <a:alpha val="64709"/>
              </a:srgbClr>
            </a:outerShdw>
          </a:effectLst>
        </p:spPr>
      </p:pic>
      <p:pic>
        <p:nvPicPr>
          <p:cNvPr id="204" name="Google Shape;204;g6263a67706_0_0" descr="A person standing in front of a building&#10;&#10;Description automatically generated"/>
          <p:cNvPicPr preferRelativeResize="0"/>
          <p:nvPr/>
        </p:nvPicPr>
        <p:blipFill rotWithShape="1">
          <a:blip r:embed="rId9">
            <a:alphaModFix/>
          </a:blip>
          <a:srcRect/>
          <a:stretch/>
        </p:blipFill>
        <p:spPr>
          <a:xfrm>
            <a:off x="1068762" y="3784022"/>
            <a:ext cx="3892061" cy="2919046"/>
          </a:xfrm>
          <a:prstGeom prst="rect">
            <a:avLst/>
          </a:prstGeom>
          <a:noFill/>
          <a:ln>
            <a:noFill/>
          </a:ln>
          <a:effectLst>
            <a:outerShdw blurRad="292100" dist="139700" dir="2700000" algn="tl" rotWithShape="0">
              <a:srgbClr val="333333">
                <a:alpha val="64709"/>
              </a:srgbClr>
            </a:outerShdw>
          </a:effec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6263a67706_0_8"/>
          <p:cNvSpPr txBox="1"/>
          <p:nvPr/>
        </p:nvSpPr>
        <p:spPr>
          <a:xfrm>
            <a:off x="1634765" y="309907"/>
            <a:ext cx="7772400" cy="1143000"/>
          </a:xfrm>
          <a:prstGeom prst="rect">
            <a:avLst/>
          </a:prstGeom>
          <a:noFill/>
          <a:ln>
            <a:noFill/>
          </a:ln>
        </p:spPr>
        <p:txBody>
          <a:bodyPr spcFirstLastPara="1" wrap="square" lIns="0" tIns="45700" rIns="0" bIns="45700" anchor="ctr" anchorCtr="0">
            <a:noAutofit/>
          </a:bodyPr>
          <a:lstStyle/>
          <a:p>
            <a:pPr marL="0" lvl="0" indent="0" algn="ctr" rtl="0">
              <a:spcBef>
                <a:spcPts val="0"/>
              </a:spcBef>
              <a:spcAft>
                <a:spcPts val="0"/>
              </a:spcAft>
              <a:buNone/>
            </a:pPr>
            <a:r>
              <a:rPr lang="en-US" sz="3600" dirty="0">
                <a:solidFill>
                  <a:srgbClr val="FAC810"/>
                </a:solidFill>
                <a:latin typeface="Arial Black"/>
                <a:ea typeface="Arial Black"/>
                <a:cs typeface="Arial Black"/>
                <a:sym typeface="Arial Black"/>
              </a:rPr>
              <a:t>WHY SCATTERED SITES? </a:t>
            </a:r>
            <a:endParaRPr sz="3600" dirty="0">
              <a:solidFill>
                <a:srgbClr val="FFFFFF"/>
              </a:solidFill>
              <a:latin typeface="Gill Sans"/>
              <a:ea typeface="Gill Sans"/>
              <a:cs typeface="Gill Sans"/>
              <a:sym typeface="Gill Sans"/>
            </a:endParaRPr>
          </a:p>
        </p:txBody>
      </p:sp>
      <p:sp>
        <p:nvSpPr>
          <p:cNvPr id="211" name="Google Shape;211;g6263a67706_0_8"/>
          <p:cNvSpPr txBox="1"/>
          <p:nvPr/>
        </p:nvSpPr>
        <p:spPr>
          <a:xfrm>
            <a:off x="2209800" y="1308100"/>
            <a:ext cx="7772400" cy="4668493"/>
          </a:xfrm>
          <a:prstGeom prst="rect">
            <a:avLst/>
          </a:prstGeom>
          <a:noFill/>
          <a:ln>
            <a:noFill/>
          </a:ln>
        </p:spPr>
        <p:txBody>
          <a:bodyPr spcFirstLastPara="1" wrap="square" lIns="0" tIns="45700" rIns="0" bIns="45700" anchor="t" anchorCtr="0">
            <a:noAutofit/>
          </a:bodyPr>
          <a:lstStyle/>
          <a:p>
            <a:pPr marL="24130" lvl="0" algn="l" rtl="0">
              <a:spcBef>
                <a:spcPts val="700"/>
              </a:spcBef>
              <a:spcAft>
                <a:spcPts val="0"/>
              </a:spcAft>
              <a:buClr>
                <a:srgbClr val="000000"/>
              </a:buClr>
              <a:buSzPts val="2400"/>
            </a:pPr>
            <a:r>
              <a:rPr lang="en-US" sz="2400" dirty="0"/>
              <a:t>Our Rehousing Shelter Sites are scattered across Sacramento County.</a:t>
            </a:r>
          </a:p>
          <a:p>
            <a:pPr marL="24130" lvl="0" algn="l" rtl="0">
              <a:spcBef>
                <a:spcPts val="700"/>
              </a:spcBef>
              <a:spcAft>
                <a:spcPts val="0"/>
              </a:spcAft>
              <a:buClr>
                <a:srgbClr val="000000"/>
              </a:buClr>
              <a:buSzPts val="2400"/>
            </a:pPr>
            <a:endParaRPr sz="1200" dirty="0">
              <a:latin typeface="Gill Sans"/>
              <a:ea typeface="Gill Sans"/>
              <a:cs typeface="Gill Sans"/>
              <a:sym typeface="Gill Sans"/>
            </a:endParaRPr>
          </a:p>
          <a:p>
            <a:pPr marL="24130" lvl="0" algn="l" rtl="0">
              <a:spcBef>
                <a:spcPts val="700"/>
              </a:spcBef>
              <a:spcAft>
                <a:spcPts val="0"/>
              </a:spcAft>
              <a:buClr>
                <a:srgbClr val="000000"/>
              </a:buClr>
              <a:buSzPts val="2400"/>
            </a:pPr>
            <a:r>
              <a:rPr lang="en-US" sz="2400" dirty="0"/>
              <a:t>Widely dispersed sites allow the utilization of single family homes in residential neighborhoods as shelter locations. </a:t>
            </a:r>
          </a:p>
          <a:p>
            <a:pPr marL="24130" lvl="0" algn="l" rtl="0">
              <a:spcBef>
                <a:spcPts val="700"/>
              </a:spcBef>
              <a:spcAft>
                <a:spcPts val="0"/>
              </a:spcAft>
              <a:buClr>
                <a:srgbClr val="000000"/>
              </a:buClr>
              <a:buSzPts val="2400"/>
            </a:pPr>
            <a:endParaRPr sz="1200" dirty="0">
              <a:latin typeface="Gill Sans"/>
              <a:ea typeface="Gill Sans"/>
              <a:cs typeface="Gill Sans"/>
              <a:sym typeface="Gill Sans"/>
            </a:endParaRPr>
          </a:p>
          <a:p>
            <a:pPr marL="24130" lvl="0" algn="l" rtl="0">
              <a:spcBef>
                <a:spcPts val="700"/>
              </a:spcBef>
              <a:spcAft>
                <a:spcPts val="0"/>
              </a:spcAft>
              <a:buClr>
                <a:srgbClr val="000000"/>
              </a:buClr>
              <a:buSzPts val="2400"/>
            </a:pPr>
            <a:r>
              <a:rPr lang="en-US" sz="2400" dirty="0"/>
              <a:t>Each site has a House Leader who maintains a safe environment in the house and reports directly to the Operations Supervisor. </a:t>
            </a:r>
          </a:p>
          <a:p>
            <a:pPr marL="24130" lvl="0" algn="l" rtl="0">
              <a:spcBef>
                <a:spcPts val="700"/>
              </a:spcBef>
              <a:spcAft>
                <a:spcPts val="0"/>
              </a:spcAft>
              <a:buClr>
                <a:srgbClr val="000000"/>
              </a:buClr>
              <a:buSzPts val="2400"/>
            </a:pPr>
            <a:endParaRPr sz="1200" dirty="0">
              <a:latin typeface="Gill Sans"/>
              <a:ea typeface="Gill Sans"/>
              <a:cs typeface="Gill Sans"/>
              <a:sym typeface="Gill Sans"/>
            </a:endParaRPr>
          </a:p>
          <a:p>
            <a:pPr marL="24130" lvl="0" algn="l" rtl="0">
              <a:spcBef>
                <a:spcPts val="700"/>
              </a:spcBef>
              <a:spcAft>
                <a:spcPts val="0"/>
              </a:spcAft>
              <a:buClr>
                <a:srgbClr val="000000"/>
              </a:buClr>
              <a:buSzPts val="2400"/>
            </a:pPr>
            <a:r>
              <a:rPr lang="en-US" sz="2400" dirty="0"/>
              <a:t>Creating a shared living situation furnishes a sense of community among the clients.</a:t>
            </a:r>
            <a:endParaRPr sz="2400" dirty="0">
              <a:latin typeface="Gill Sans"/>
              <a:ea typeface="Gill Sans"/>
              <a:cs typeface="Gill Sans"/>
              <a:sym typeface="Gill Sans"/>
            </a:endParaRPr>
          </a:p>
          <a:p>
            <a:pPr marL="342900" lvl="0" indent="-166370" algn="l" rtl="0">
              <a:spcBef>
                <a:spcPts val="700"/>
              </a:spcBef>
              <a:spcAft>
                <a:spcPts val="0"/>
              </a:spcAft>
              <a:buNone/>
            </a:pPr>
            <a:endParaRPr sz="2000" dirty="0">
              <a:solidFill>
                <a:srgbClr val="FFFFFF"/>
              </a:solidFill>
              <a:latin typeface="Gill Sans"/>
              <a:ea typeface="Gill Sans"/>
              <a:cs typeface="Gill Sans"/>
              <a:sym typeface="Gill Sans"/>
            </a:endParaRPr>
          </a:p>
        </p:txBody>
      </p:sp>
      <p:pic>
        <p:nvPicPr>
          <p:cNvPr id="5" name="Graphic 4" descr="Handshake">
            <a:extLst>
              <a:ext uri="{FF2B5EF4-FFF2-40B4-BE49-F238E27FC236}">
                <a16:creationId xmlns:a16="http://schemas.microsoft.com/office/drawing/2014/main" id="{098DC047-A976-4531-8CCD-3BA78E5E73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5400" y="5354293"/>
            <a:ext cx="914400" cy="914400"/>
          </a:xfrm>
          <a:prstGeom prst="rect">
            <a:avLst/>
          </a:prstGeom>
        </p:spPr>
      </p:pic>
      <p:pic>
        <p:nvPicPr>
          <p:cNvPr id="7" name="Graphic 6" descr="User">
            <a:extLst>
              <a:ext uri="{FF2B5EF4-FFF2-40B4-BE49-F238E27FC236}">
                <a16:creationId xmlns:a16="http://schemas.microsoft.com/office/drawing/2014/main" id="{AF04879C-63FA-43A5-9550-0746D0B027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5400" y="4045362"/>
            <a:ext cx="914400" cy="914400"/>
          </a:xfrm>
          <a:prstGeom prst="rect">
            <a:avLst/>
          </a:prstGeom>
        </p:spPr>
      </p:pic>
      <p:pic>
        <p:nvPicPr>
          <p:cNvPr id="9" name="Graphic 8" descr="Home">
            <a:extLst>
              <a:ext uri="{FF2B5EF4-FFF2-40B4-BE49-F238E27FC236}">
                <a16:creationId xmlns:a16="http://schemas.microsoft.com/office/drawing/2014/main" id="{2F7D9B37-4504-4BF9-8C41-4E427F9E1F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5400" y="2514600"/>
            <a:ext cx="914400" cy="914400"/>
          </a:xfrm>
          <a:prstGeom prst="rect">
            <a:avLst/>
          </a:prstGeom>
        </p:spPr>
      </p:pic>
      <p:pic>
        <p:nvPicPr>
          <p:cNvPr id="11" name="Graphic 10" descr="Map with pin">
            <a:extLst>
              <a:ext uri="{FF2B5EF4-FFF2-40B4-BE49-F238E27FC236}">
                <a16:creationId xmlns:a16="http://schemas.microsoft.com/office/drawing/2014/main" id="{ED164268-FB88-4241-9397-49E961031E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5400" y="1308100"/>
            <a:ext cx="914400" cy="914400"/>
          </a:xfrm>
          <a:prstGeom prst="rect">
            <a:avLst/>
          </a:prstGeom>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g6263a67706_0_14" descr="A person standing next to a tree&#10;&#10;Description automatically generated"/>
          <p:cNvPicPr preferRelativeResize="0"/>
          <p:nvPr/>
        </p:nvPicPr>
        <p:blipFill rotWithShape="1">
          <a:blip r:embed="rId3">
            <a:alphaModFix/>
          </a:blip>
          <a:srcRect l="15223" r="15230"/>
          <a:stretch/>
        </p:blipFill>
        <p:spPr>
          <a:xfrm>
            <a:off x="6101525" y="682126"/>
            <a:ext cx="3886200" cy="4191000"/>
          </a:xfrm>
          <a:prstGeom prst="rect">
            <a:avLst/>
          </a:prstGeom>
          <a:noFill/>
          <a:ln>
            <a:noFill/>
          </a:ln>
          <a:effectLst>
            <a:outerShdw blurRad="292100" dist="139700" dir="2700000" algn="tl" rotWithShape="0">
              <a:srgbClr val="333333">
                <a:alpha val="64709"/>
              </a:srgbClr>
            </a:outerShdw>
          </a:effectLst>
        </p:spPr>
      </p:pic>
      <p:sp>
        <p:nvSpPr>
          <p:cNvPr id="218" name="Google Shape;218;g6263a67706_0_14"/>
          <p:cNvSpPr txBox="1"/>
          <p:nvPr/>
        </p:nvSpPr>
        <p:spPr>
          <a:xfrm>
            <a:off x="1284722" y="490200"/>
            <a:ext cx="4205814" cy="914400"/>
          </a:xfrm>
          <a:prstGeom prst="rect">
            <a:avLst/>
          </a:prstGeom>
          <a:noFill/>
          <a:ln>
            <a:noFill/>
          </a:ln>
        </p:spPr>
        <p:txBody>
          <a:bodyPr spcFirstLastPara="1" wrap="square" lIns="0" tIns="45700" rIns="0" bIns="45700" anchor="b" anchorCtr="0">
            <a:noAutofit/>
          </a:bodyPr>
          <a:lstStyle/>
          <a:p>
            <a:pPr marL="0" lvl="0" indent="0" algn="ctr" rtl="0">
              <a:spcBef>
                <a:spcPts val="0"/>
              </a:spcBef>
              <a:spcAft>
                <a:spcPts val="0"/>
              </a:spcAft>
              <a:buNone/>
            </a:pPr>
            <a:r>
              <a:rPr lang="en-US" sz="3200" dirty="0">
                <a:solidFill>
                  <a:srgbClr val="FAC810"/>
                </a:solidFill>
                <a:latin typeface="Arial Black"/>
                <a:ea typeface="Arial Black"/>
                <a:cs typeface="Arial Black"/>
                <a:sym typeface="Arial Black"/>
              </a:rPr>
              <a:t>STEP 1 – INTAKE </a:t>
            </a:r>
            <a:endParaRPr lang="en-US" sz="2200" dirty="0">
              <a:solidFill>
                <a:srgbClr val="D4D4D4"/>
              </a:solidFill>
              <a:latin typeface="Gill Sans"/>
              <a:ea typeface="Gill Sans"/>
              <a:cs typeface="Gill Sans"/>
              <a:sym typeface="Gill Sans"/>
            </a:endParaRPr>
          </a:p>
        </p:txBody>
      </p:sp>
      <p:sp>
        <p:nvSpPr>
          <p:cNvPr id="219" name="Google Shape;219;g6263a67706_0_14"/>
          <p:cNvSpPr txBox="1"/>
          <p:nvPr/>
        </p:nvSpPr>
        <p:spPr>
          <a:xfrm>
            <a:off x="1187777" y="1404600"/>
            <a:ext cx="4399704" cy="4048800"/>
          </a:xfrm>
          <a:prstGeom prst="rect">
            <a:avLst/>
          </a:prstGeom>
          <a:noFill/>
          <a:ln>
            <a:noFill/>
          </a:ln>
        </p:spPr>
        <p:txBody>
          <a:bodyPr spcFirstLastPara="1" wrap="square" lIns="0" tIns="45700" rIns="0" bIns="45700" anchor="t" anchorCtr="0">
            <a:noAutofit/>
          </a:bodyPr>
          <a:lstStyle/>
          <a:p>
            <a:pPr marL="285750" lvl="0" indent="-285750" algn="l" rtl="0">
              <a:spcBef>
                <a:spcPts val="0"/>
              </a:spcBef>
              <a:spcAft>
                <a:spcPts val="0"/>
              </a:spcAft>
              <a:buClr>
                <a:srgbClr val="000000"/>
              </a:buClr>
              <a:buSzPts val="1360"/>
              <a:buFont typeface="Wingdings" panose="05000000000000000000" pitchFamily="2" charset="2"/>
              <a:buChar char="§"/>
            </a:pPr>
            <a:r>
              <a:rPr lang="en-US" sz="1800" dirty="0"/>
              <a:t>Law Enforcement (Police and Park Rangers) and County Outreach staff meet and develop a rapport with unsheltered community members.</a:t>
            </a:r>
            <a:endParaRPr sz="1800" dirty="0">
              <a:latin typeface="Gill Sans"/>
              <a:ea typeface="Gill Sans"/>
              <a:cs typeface="Gill Sans"/>
              <a:sym typeface="Gill Sans"/>
            </a:endParaRPr>
          </a:p>
          <a:p>
            <a:pPr marL="285750" lvl="0" indent="-285750" algn="l" rtl="0">
              <a:spcBef>
                <a:spcPts val="700"/>
              </a:spcBef>
              <a:spcAft>
                <a:spcPts val="0"/>
              </a:spcAft>
              <a:buClr>
                <a:srgbClr val="000000"/>
              </a:buClr>
              <a:buSzPts val="1360"/>
              <a:buFont typeface="Wingdings" panose="05000000000000000000" pitchFamily="2" charset="2"/>
              <a:buChar char="§"/>
            </a:pPr>
            <a:r>
              <a:rPr lang="en-US" sz="1800" dirty="0"/>
              <a:t>Referrals are made to the Department of Human Assistance (DHA) point-of-contact.</a:t>
            </a:r>
            <a:endParaRPr sz="1800" dirty="0">
              <a:latin typeface="Gill Sans"/>
              <a:ea typeface="Gill Sans"/>
              <a:cs typeface="Gill Sans"/>
              <a:sym typeface="Gill Sans"/>
            </a:endParaRPr>
          </a:p>
          <a:p>
            <a:pPr marL="285750" lvl="0" indent="-285750" algn="l" rtl="0">
              <a:spcBef>
                <a:spcPts val="700"/>
              </a:spcBef>
              <a:spcAft>
                <a:spcPts val="0"/>
              </a:spcAft>
              <a:buClr>
                <a:srgbClr val="000000"/>
              </a:buClr>
              <a:buSzPts val="1360"/>
              <a:buFont typeface="Wingdings" panose="05000000000000000000" pitchFamily="2" charset="2"/>
              <a:buChar char="§"/>
            </a:pPr>
            <a:r>
              <a:rPr lang="en-US" sz="1800" dirty="0"/>
              <a:t>SSHH Operations Team meets with individuals wherever they are at in the community. </a:t>
            </a:r>
            <a:endParaRPr sz="1800" dirty="0">
              <a:latin typeface="Gill Sans"/>
              <a:ea typeface="Gill Sans"/>
              <a:cs typeface="Gill Sans"/>
              <a:sym typeface="Gill Sans"/>
            </a:endParaRPr>
          </a:p>
          <a:p>
            <a:pPr marL="285750" lvl="0" indent="-285750" algn="l" rtl="0">
              <a:spcBef>
                <a:spcPts val="700"/>
              </a:spcBef>
              <a:spcAft>
                <a:spcPts val="0"/>
              </a:spcAft>
              <a:buClr>
                <a:srgbClr val="000000"/>
              </a:buClr>
              <a:buSzPts val="1360"/>
              <a:buFont typeface="Wingdings" panose="05000000000000000000" pitchFamily="2" charset="2"/>
              <a:buChar char="§"/>
            </a:pPr>
            <a:r>
              <a:rPr lang="en-US" sz="1800" dirty="0"/>
              <a:t>The participants are then transported to the shelter site. </a:t>
            </a:r>
            <a:endParaRPr sz="1800" dirty="0">
              <a:latin typeface="Gill Sans"/>
              <a:ea typeface="Gill Sans"/>
              <a:cs typeface="Gill Sans"/>
              <a:sym typeface="Gill Sans"/>
            </a:endParaRPr>
          </a:p>
          <a:p>
            <a:pPr marL="285750" lvl="0" indent="-199390" algn="l" rtl="0">
              <a:spcBef>
                <a:spcPts val="700"/>
              </a:spcBef>
              <a:spcAft>
                <a:spcPts val="0"/>
              </a:spcAft>
              <a:buNone/>
            </a:pPr>
            <a:endParaRPr sz="1600" dirty="0">
              <a:latin typeface="Gill Sans"/>
              <a:ea typeface="Gill Sans"/>
              <a:cs typeface="Gill Sans"/>
              <a:sym typeface="Gill Sans"/>
            </a:endParaRPr>
          </a:p>
          <a:p>
            <a:pPr marL="0" lvl="0" indent="0" algn="l" rtl="0">
              <a:spcBef>
                <a:spcPts val="700"/>
              </a:spcBef>
              <a:spcAft>
                <a:spcPts val="0"/>
              </a:spcAft>
              <a:buNone/>
            </a:pPr>
            <a:endParaRPr sz="1600" dirty="0">
              <a:latin typeface="Gill Sans"/>
              <a:ea typeface="Gill Sans"/>
              <a:cs typeface="Gill Sans"/>
              <a:sym typeface="Gill Sans"/>
            </a:endParaRPr>
          </a:p>
        </p:txBody>
      </p:sp>
      <p:sp>
        <p:nvSpPr>
          <p:cNvPr id="220" name="Google Shape;220;g6263a67706_0_14"/>
          <p:cNvSpPr/>
          <p:nvPr/>
        </p:nvSpPr>
        <p:spPr>
          <a:xfrm>
            <a:off x="3895916" y="5063432"/>
            <a:ext cx="5866200" cy="1304368"/>
          </a:xfrm>
          <a:prstGeom prst="roundRect">
            <a:avLst>
              <a:gd name="adj" fmla="val 16667"/>
            </a:avLst>
          </a:prstGeom>
          <a:gradFill>
            <a:gsLst>
              <a:gs pos="0">
                <a:srgbClr val="6CA61D"/>
              </a:gs>
              <a:gs pos="30000">
                <a:srgbClr val="80CC19"/>
              </a:gs>
              <a:gs pos="45000">
                <a:srgbClr val="88DD14"/>
              </a:gs>
              <a:gs pos="55000">
                <a:srgbClr val="88DD14"/>
              </a:gs>
              <a:gs pos="73000">
                <a:srgbClr val="80CC19"/>
              </a:gs>
              <a:gs pos="100000">
                <a:srgbClr val="6CA61D"/>
              </a:gs>
            </a:gsLst>
            <a:lin ang="949849" scaled="0"/>
          </a:gradFill>
          <a:ln>
            <a:noFill/>
          </a:ln>
          <a:effectLst>
            <a:outerShdw blurRad="50800" dist="38100" dir="5400000" rotWithShape="0">
              <a:srgbClr val="000000">
                <a:alpha val="5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dirty="0">
                <a:solidFill>
                  <a:srgbClr val="000000"/>
                </a:solidFill>
                <a:latin typeface="Arial Black"/>
                <a:ea typeface="Arial Black"/>
                <a:cs typeface="Arial Black"/>
                <a:sym typeface="Arial Black"/>
              </a:rPr>
              <a:t>“Participants, pets, and possessions” </a:t>
            </a:r>
            <a:endParaRPr dirty="0"/>
          </a:p>
          <a:p>
            <a:pPr marL="0" marR="0" lvl="0" indent="0" algn="ctr" rtl="0">
              <a:spcBef>
                <a:spcPts val="0"/>
              </a:spcBef>
              <a:spcAft>
                <a:spcPts val="0"/>
              </a:spcAft>
              <a:buNone/>
            </a:pPr>
            <a:endParaRPr sz="1800" b="0" i="0" u="none" strike="noStrike" cap="none" dirty="0">
              <a:solidFill>
                <a:srgbClr val="FFFFFF"/>
              </a:solidFill>
              <a:latin typeface="Gill Sans"/>
              <a:ea typeface="Gill Sans"/>
              <a:cs typeface="Gill Sans"/>
              <a:sym typeface="Gill Sans"/>
            </a:endParaRPr>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27240</TotalTime>
  <Words>2464</Words>
  <Application>Microsoft Office PowerPoint</Application>
  <PresentationFormat>Widescreen</PresentationFormat>
  <Paragraphs>346</Paragraphs>
  <Slides>35</Slides>
  <Notes>33</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Arial Black</vt:lpstr>
      <vt:lpstr>Calibri</vt:lpstr>
      <vt:lpstr>Century Gothic</vt:lpstr>
      <vt:lpstr>Courier New</vt:lpstr>
      <vt:lpstr>Gill Sans</vt:lpstr>
      <vt:lpstr>Montserrat</vt:lpstr>
      <vt:lpstr>Muli</vt:lpstr>
      <vt:lpstr>Roboto</vt:lpstr>
      <vt:lpstr>Times New Roman</vt:lpstr>
      <vt:lpstr>Tw Cen MT</vt:lpstr>
      <vt:lpstr>Twentieth Century</vt:lpstr>
      <vt:lpstr>Wingdings</vt:lpstr>
      <vt:lpstr>Wingdings 3</vt:lpstr>
      <vt:lpstr>Office Theme</vt:lpstr>
      <vt:lpstr>SACRAMENTO HOMELESS SHELTERING INITIATIVES</vt:lpstr>
      <vt:lpstr>PowerPoint Presentation</vt:lpstr>
      <vt:lpstr>PowerPoint Presentation</vt:lpstr>
      <vt:lpstr>CASE STUDY #1- RAILROAD SHELTER 200 Beds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Snapshot of homeless services in Chico, Butte County</vt:lpstr>
      <vt:lpstr>Butte County Homelessness</vt:lpstr>
      <vt:lpstr>Community Homeless Service Flow current </vt:lpstr>
      <vt:lpstr>Community Homeless Service Flow proposed </vt:lpstr>
      <vt:lpstr>Signs of Coordination</vt:lpstr>
      <vt:lpstr>PowerPoint Presentation</vt:lpstr>
      <vt:lpstr>PowerPoint Presentation</vt:lpstr>
      <vt:lpstr>PowerPoint Presentation</vt:lpstr>
      <vt:lpstr>PowerPoint Presentation</vt:lpstr>
      <vt:lpstr>PowerPoint Presentation</vt:lpstr>
      <vt:lpstr>Outcomes, Successes, Challenges... </vt:lpstr>
      <vt:lpstr>Navigation/SAFE Centers:  Shelters as they Should Be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Homelessness and Supportive housing Budget update</dc:title>
  <dc:creator>Pereira.Tully, Marisa (HOM)</dc:creator>
  <cp:lastModifiedBy>Sutton, Alicia@dss</cp:lastModifiedBy>
  <cp:revision>821</cp:revision>
  <cp:lastPrinted>2018-02-09T20:59:49Z</cp:lastPrinted>
  <dcterms:created xsi:type="dcterms:W3CDTF">2017-02-03T18:21:00Z</dcterms:created>
  <dcterms:modified xsi:type="dcterms:W3CDTF">2019-09-05T22:03:54Z</dcterms:modified>
</cp:coreProperties>
</file>