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317" r:id="rId4"/>
    <p:sldId id="283" r:id="rId5"/>
    <p:sldId id="258" r:id="rId6"/>
    <p:sldId id="332" r:id="rId7"/>
    <p:sldId id="272" r:id="rId8"/>
    <p:sldId id="327" r:id="rId9"/>
    <p:sldId id="261" r:id="rId10"/>
    <p:sldId id="292" r:id="rId11"/>
    <p:sldId id="276" r:id="rId12"/>
    <p:sldId id="259" r:id="rId13"/>
    <p:sldId id="293" r:id="rId14"/>
    <p:sldId id="309" r:id="rId15"/>
    <p:sldId id="302" r:id="rId16"/>
    <p:sldId id="290" r:id="rId17"/>
    <p:sldId id="323" r:id="rId18"/>
    <p:sldId id="280" r:id="rId19"/>
    <p:sldId id="299" r:id="rId20"/>
    <p:sldId id="325" r:id="rId21"/>
    <p:sldId id="328" r:id="rId22"/>
    <p:sldId id="329" r:id="rId23"/>
    <p:sldId id="330" r:id="rId24"/>
    <p:sldId id="334" r:id="rId25"/>
    <p:sldId id="30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73" d="100"/>
          <a:sy n="73" d="100"/>
        </p:scale>
        <p:origin x="-984" y="-240"/>
      </p:cViewPr>
      <p:guideLst>
        <p:guide orient="horz" pos="2160"/>
        <p:guide pos="2880"/>
      </p:guideLst>
    </p:cSldViewPr>
  </p:slideViewPr>
  <p:notesTextViewPr>
    <p:cViewPr>
      <p:scale>
        <a:sx n="1" d="1"/>
        <a:sy n="1" d="1"/>
      </p:scale>
      <p:origin x="0" y="0"/>
    </p:cViewPr>
  </p:notesTextViewPr>
  <p:sorterViewPr>
    <p:cViewPr>
      <p:scale>
        <a:sx n="100" d="100"/>
        <a:sy n="100" d="100"/>
      </p:scale>
      <p:origin x="0" y="70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A29276-9DB3-465B-9780-76F137435FB6}" type="datetimeFigureOut">
              <a:rPr lang="en-US" smtClean="0"/>
              <a:t>5/18/2017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7200AB-CFE5-436C-83D0-C6DC75EB0A74}" type="slidenum">
              <a:rPr lang="en-US" smtClean="0"/>
              <a:t>‹#›</a:t>
            </a:fld>
            <a:endParaRPr lang="en-US"/>
          </a:p>
        </p:txBody>
      </p:sp>
    </p:spTree>
    <p:extLst>
      <p:ext uri="{BB962C8B-B14F-4D97-AF65-F5344CB8AC3E}">
        <p14:creationId xmlns:p14="http://schemas.microsoft.com/office/powerpoint/2010/main" val="1209797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7200AB-CFE5-436C-83D0-C6DC75EB0A74}" type="slidenum">
              <a:rPr lang="en-US" smtClean="0"/>
              <a:t>2</a:t>
            </a:fld>
            <a:endParaRPr lang="en-US"/>
          </a:p>
        </p:txBody>
      </p:sp>
    </p:spTree>
    <p:extLst>
      <p:ext uri="{BB962C8B-B14F-4D97-AF65-F5344CB8AC3E}">
        <p14:creationId xmlns:p14="http://schemas.microsoft.com/office/powerpoint/2010/main" val="2918943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7200AB-CFE5-436C-83D0-C6DC75EB0A74}" type="slidenum">
              <a:rPr lang="en-US" smtClean="0"/>
              <a:t>3</a:t>
            </a:fld>
            <a:endParaRPr lang="en-US"/>
          </a:p>
        </p:txBody>
      </p:sp>
    </p:spTree>
    <p:extLst>
      <p:ext uri="{BB962C8B-B14F-4D97-AF65-F5344CB8AC3E}">
        <p14:creationId xmlns:p14="http://schemas.microsoft.com/office/powerpoint/2010/main" val="2918943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012E45-CDB4-4A78-B545-5B50A7EFAF36}" type="datetimeFigureOut">
              <a:rPr lang="en-US" smtClean="0"/>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4E7E6-AF09-4DEE-AFB4-DB819A4CD625}" type="slidenum">
              <a:rPr lang="en-US" smtClean="0"/>
              <a:t>‹#›</a:t>
            </a:fld>
            <a:endParaRPr lang="en-US"/>
          </a:p>
        </p:txBody>
      </p:sp>
    </p:spTree>
    <p:extLst>
      <p:ext uri="{BB962C8B-B14F-4D97-AF65-F5344CB8AC3E}">
        <p14:creationId xmlns:p14="http://schemas.microsoft.com/office/powerpoint/2010/main" val="862994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012E45-CDB4-4A78-B545-5B50A7EFAF36}" type="datetimeFigureOut">
              <a:rPr lang="en-US" smtClean="0"/>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4E7E6-AF09-4DEE-AFB4-DB819A4CD625}" type="slidenum">
              <a:rPr lang="en-US" smtClean="0"/>
              <a:t>‹#›</a:t>
            </a:fld>
            <a:endParaRPr lang="en-US"/>
          </a:p>
        </p:txBody>
      </p:sp>
    </p:spTree>
    <p:extLst>
      <p:ext uri="{BB962C8B-B14F-4D97-AF65-F5344CB8AC3E}">
        <p14:creationId xmlns:p14="http://schemas.microsoft.com/office/powerpoint/2010/main" val="3760673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012E45-CDB4-4A78-B545-5B50A7EFAF36}" type="datetimeFigureOut">
              <a:rPr lang="en-US" smtClean="0"/>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4E7E6-AF09-4DEE-AFB4-DB819A4CD625}" type="slidenum">
              <a:rPr lang="en-US" smtClean="0"/>
              <a:t>‹#›</a:t>
            </a:fld>
            <a:endParaRPr lang="en-US"/>
          </a:p>
        </p:txBody>
      </p:sp>
    </p:spTree>
    <p:extLst>
      <p:ext uri="{BB962C8B-B14F-4D97-AF65-F5344CB8AC3E}">
        <p14:creationId xmlns:p14="http://schemas.microsoft.com/office/powerpoint/2010/main" val="790539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012E45-CDB4-4A78-B545-5B50A7EFAF36}" type="datetimeFigureOut">
              <a:rPr lang="en-US" smtClean="0"/>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4E7E6-AF09-4DEE-AFB4-DB819A4CD625}" type="slidenum">
              <a:rPr lang="en-US" smtClean="0"/>
              <a:t>‹#›</a:t>
            </a:fld>
            <a:endParaRPr lang="en-US"/>
          </a:p>
        </p:txBody>
      </p:sp>
    </p:spTree>
    <p:extLst>
      <p:ext uri="{BB962C8B-B14F-4D97-AF65-F5344CB8AC3E}">
        <p14:creationId xmlns:p14="http://schemas.microsoft.com/office/powerpoint/2010/main" val="1476528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012E45-CDB4-4A78-B545-5B50A7EFAF36}" type="datetimeFigureOut">
              <a:rPr lang="en-US" smtClean="0"/>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4E7E6-AF09-4DEE-AFB4-DB819A4CD625}" type="slidenum">
              <a:rPr lang="en-US" smtClean="0"/>
              <a:t>‹#›</a:t>
            </a:fld>
            <a:endParaRPr lang="en-US"/>
          </a:p>
        </p:txBody>
      </p:sp>
    </p:spTree>
    <p:extLst>
      <p:ext uri="{BB962C8B-B14F-4D97-AF65-F5344CB8AC3E}">
        <p14:creationId xmlns:p14="http://schemas.microsoft.com/office/powerpoint/2010/main" val="2066592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012E45-CDB4-4A78-B545-5B50A7EFAF36}" type="datetimeFigureOut">
              <a:rPr lang="en-US" smtClean="0"/>
              <a:t>5/18/2017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4E7E6-AF09-4DEE-AFB4-DB819A4CD625}" type="slidenum">
              <a:rPr lang="en-US" smtClean="0"/>
              <a:t>‹#›</a:t>
            </a:fld>
            <a:endParaRPr lang="en-US"/>
          </a:p>
        </p:txBody>
      </p:sp>
    </p:spTree>
    <p:extLst>
      <p:ext uri="{BB962C8B-B14F-4D97-AF65-F5344CB8AC3E}">
        <p14:creationId xmlns:p14="http://schemas.microsoft.com/office/powerpoint/2010/main" val="1903008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012E45-CDB4-4A78-B545-5B50A7EFAF36}" type="datetimeFigureOut">
              <a:rPr lang="en-US" smtClean="0"/>
              <a:t>5/18/2017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E4E7E6-AF09-4DEE-AFB4-DB819A4CD625}" type="slidenum">
              <a:rPr lang="en-US" smtClean="0"/>
              <a:t>‹#›</a:t>
            </a:fld>
            <a:endParaRPr lang="en-US"/>
          </a:p>
        </p:txBody>
      </p:sp>
    </p:spTree>
    <p:extLst>
      <p:ext uri="{BB962C8B-B14F-4D97-AF65-F5344CB8AC3E}">
        <p14:creationId xmlns:p14="http://schemas.microsoft.com/office/powerpoint/2010/main" val="4038765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012E45-CDB4-4A78-B545-5B50A7EFAF36}" type="datetimeFigureOut">
              <a:rPr lang="en-US" smtClean="0"/>
              <a:t>5/18/2017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E4E7E6-AF09-4DEE-AFB4-DB819A4CD625}" type="slidenum">
              <a:rPr lang="en-US" smtClean="0"/>
              <a:t>‹#›</a:t>
            </a:fld>
            <a:endParaRPr lang="en-US"/>
          </a:p>
        </p:txBody>
      </p:sp>
    </p:spTree>
    <p:extLst>
      <p:ext uri="{BB962C8B-B14F-4D97-AF65-F5344CB8AC3E}">
        <p14:creationId xmlns:p14="http://schemas.microsoft.com/office/powerpoint/2010/main" val="3110211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012E45-CDB4-4A78-B545-5B50A7EFAF36}" type="datetimeFigureOut">
              <a:rPr lang="en-US" smtClean="0"/>
              <a:t>5/18/2017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E4E7E6-AF09-4DEE-AFB4-DB819A4CD625}" type="slidenum">
              <a:rPr lang="en-US" smtClean="0"/>
              <a:t>‹#›</a:t>
            </a:fld>
            <a:endParaRPr lang="en-US"/>
          </a:p>
        </p:txBody>
      </p:sp>
    </p:spTree>
    <p:extLst>
      <p:ext uri="{BB962C8B-B14F-4D97-AF65-F5344CB8AC3E}">
        <p14:creationId xmlns:p14="http://schemas.microsoft.com/office/powerpoint/2010/main" val="1508786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012E45-CDB4-4A78-B545-5B50A7EFAF36}" type="datetimeFigureOut">
              <a:rPr lang="en-US" smtClean="0"/>
              <a:t>5/18/2017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4E7E6-AF09-4DEE-AFB4-DB819A4CD625}" type="slidenum">
              <a:rPr lang="en-US" smtClean="0"/>
              <a:t>‹#›</a:t>
            </a:fld>
            <a:endParaRPr lang="en-US"/>
          </a:p>
        </p:txBody>
      </p:sp>
    </p:spTree>
    <p:extLst>
      <p:ext uri="{BB962C8B-B14F-4D97-AF65-F5344CB8AC3E}">
        <p14:creationId xmlns:p14="http://schemas.microsoft.com/office/powerpoint/2010/main" val="1083932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012E45-CDB4-4A78-B545-5B50A7EFAF36}" type="datetimeFigureOut">
              <a:rPr lang="en-US" smtClean="0"/>
              <a:t>5/18/2017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4E7E6-AF09-4DEE-AFB4-DB819A4CD625}" type="slidenum">
              <a:rPr lang="en-US" smtClean="0"/>
              <a:t>‹#›</a:t>
            </a:fld>
            <a:endParaRPr lang="en-US"/>
          </a:p>
        </p:txBody>
      </p:sp>
    </p:spTree>
    <p:extLst>
      <p:ext uri="{BB962C8B-B14F-4D97-AF65-F5344CB8AC3E}">
        <p14:creationId xmlns:p14="http://schemas.microsoft.com/office/powerpoint/2010/main" val="3414835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12E45-CDB4-4A78-B545-5B50A7EFAF36}" type="datetimeFigureOut">
              <a:rPr lang="en-US" smtClean="0"/>
              <a:t>5/18/2017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E4E7E6-AF09-4DEE-AFB4-DB819A4CD625}" type="slidenum">
              <a:rPr lang="en-US" smtClean="0"/>
              <a:t>‹#›</a:t>
            </a:fld>
            <a:endParaRPr lang="en-US"/>
          </a:p>
        </p:txBody>
      </p:sp>
      <p:pic>
        <p:nvPicPr>
          <p:cNvPr id="12"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52400" y="533400"/>
            <a:ext cx="547561"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454391" y="6331526"/>
            <a:ext cx="2495971" cy="354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Rectangle 14"/>
          <p:cNvSpPr/>
          <p:nvPr userDrawn="1"/>
        </p:nvSpPr>
        <p:spPr>
          <a:xfrm>
            <a:off x="914400" y="1173481"/>
            <a:ext cx="7959762" cy="4571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914400" y="6126481"/>
            <a:ext cx="7959762" cy="45719"/>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9165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28440"/>
            <a:ext cx="9144000" cy="3976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0" y="1143000"/>
            <a:ext cx="9144000" cy="3962400"/>
          </a:xfrm>
          <a:prstGeom prst="rect">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p:cNvGrpSpPr/>
          <p:nvPr/>
        </p:nvGrpSpPr>
        <p:grpSpPr>
          <a:xfrm>
            <a:off x="5060219" y="304800"/>
            <a:ext cx="3778981" cy="533400"/>
            <a:chOff x="5060219" y="386834"/>
            <a:chExt cx="3778981" cy="533400"/>
          </a:xfrm>
        </p:grpSpPr>
        <p:sp>
          <p:nvSpPr>
            <p:cNvPr id="7" name="TextBox 6"/>
            <p:cNvSpPr txBox="1"/>
            <p:nvPr/>
          </p:nvSpPr>
          <p:spPr>
            <a:xfrm>
              <a:off x="5334000" y="468868"/>
              <a:ext cx="3505200" cy="369332"/>
            </a:xfrm>
            <a:prstGeom prst="rect">
              <a:avLst/>
            </a:prstGeom>
            <a:noFill/>
          </p:spPr>
          <p:txBody>
            <a:bodyPr wrap="square" rtlCol="0">
              <a:spAutoFit/>
            </a:bodyPr>
            <a:lstStyle/>
            <a:p>
              <a:pPr algn="r"/>
              <a:r>
                <a:rPr lang="en-US" sz="1600" b="1" dirty="0" smtClean="0">
                  <a:solidFill>
                    <a:srgbClr val="FF0000"/>
                  </a:solidFill>
                  <a:latin typeface="Mongolian Baiti" panose="03000500000000000000" pitchFamily="66" charset="0"/>
                  <a:cs typeface="Mongolian Baiti" panose="03000500000000000000" pitchFamily="66" charset="0"/>
                </a:rPr>
                <a:t>AMERICAN</a:t>
              </a:r>
              <a:r>
                <a:rPr lang="en-US" dirty="0" smtClean="0">
                  <a:latin typeface="Mongolian Baiti" panose="03000500000000000000" pitchFamily="66" charset="0"/>
                  <a:cs typeface="Mongolian Baiti" panose="03000500000000000000" pitchFamily="66" charset="0"/>
                </a:rPr>
                <a:t>  </a:t>
              </a:r>
              <a:r>
                <a:rPr lang="en-US" sz="1600" b="1" dirty="0" smtClean="0">
                  <a:solidFill>
                    <a:schemeClr val="tx2"/>
                  </a:solidFill>
                  <a:latin typeface="Mongolian Baiti" panose="03000500000000000000" pitchFamily="66" charset="0"/>
                  <a:cs typeface="Mongolian Baiti" panose="03000500000000000000" pitchFamily="66" charset="0"/>
                </a:rPr>
                <a:t>BAIL COALITION</a:t>
              </a:r>
              <a:endParaRPr lang="en-US" sz="1600" b="1" dirty="0">
                <a:solidFill>
                  <a:schemeClr val="tx2"/>
                </a:solidFill>
                <a:latin typeface="Mongolian Baiti" panose="03000500000000000000" pitchFamily="66" charset="0"/>
                <a:cs typeface="Mongolian Baiti" panose="03000500000000000000" pitchFamily="66" charset="0"/>
              </a:endParaRPr>
            </a:p>
          </p:txBody>
        </p:sp>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0219" y="386834"/>
              <a:ext cx="547561"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 name="Title 1"/>
          <p:cNvSpPr>
            <a:spLocks noGrp="1"/>
          </p:cNvSpPr>
          <p:nvPr>
            <p:ph type="ctrTitle"/>
          </p:nvPr>
        </p:nvSpPr>
        <p:spPr>
          <a:xfrm>
            <a:off x="381000" y="1447800"/>
            <a:ext cx="7772400" cy="1470025"/>
          </a:xfrm>
        </p:spPr>
        <p:txBody>
          <a:bodyPr>
            <a:normAutofit/>
          </a:bodyPr>
          <a:lstStyle/>
          <a:p>
            <a:pPr algn="l"/>
            <a:r>
              <a:rPr lang="en-US" sz="3600" b="1" dirty="0" smtClean="0"/>
              <a:t>Presentation to the California State Association of Counties</a:t>
            </a:r>
            <a:endParaRPr lang="en-US" sz="3600" b="1" dirty="0"/>
          </a:p>
        </p:txBody>
      </p:sp>
      <p:sp>
        <p:nvSpPr>
          <p:cNvPr id="5" name="Rectangle 4"/>
          <p:cNvSpPr/>
          <p:nvPr/>
        </p:nvSpPr>
        <p:spPr>
          <a:xfrm>
            <a:off x="457200" y="2974032"/>
            <a:ext cx="3200400" cy="830997"/>
          </a:xfrm>
          <a:prstGeom prst="rect">
            <a:avLst/>
          </a:prstGeom>
        </p:spPr>
        <p:txBody>
          <a:bodyPr wrap="square">
            <a:spAutoFit/>
          </a:bodyPr>
          <a:lstStyle/>
          <a:p>
            <a:r>
              <a:rPr lang="en-US" sz="2400" dirty="0" smtClean="0"/>
              <a:t>May 17, 2017</a:t>
            </a:r>
          </a:p>
          <a:p>
            <a:r>
              <a:rPr lang="en-US" sz="2400" dirty="0" smtClean="0"/>
              <a:t>Sacramento, California</a:t>
            </a:r>
            <a:endParaRPr lang="en-US" sz="2400" dirty="0"/>
          </a:p>
        </p:txBody>
      </p:sp>
      <p:sp>
        <p:nvSpPr>
          <p:cNvPr id="9" name="Rectangle 8"/>
          <p:cNvSpPr/>
          <p:nvPr/>
        </p:nvSpPr>
        <p:spPr>
          <a:xfrm>
            <a:off x="152400" y="5867400"/>
            <a:ext cx="8839200" cy="381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0" y="967868"/>
            <a:ext cx="9144000" cy="17513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386834"/>
            <a:ext cx="1066800" cy="7561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457200" y="5194300"/>
            <a:ext cx="6477000" cy="1752600"/>
          </a:xfrm>
        </p:spPr>
        <p:txBody>
          <a:bodyPr>
            <a:normAutofit/>
          </a:bodyPr>
          <a:lstStyle/>
          <a:p>
            <a:pPr algn="l"/>
            <a:r>
              <a:rPr lang="en-US" sz="2400" b="1" dirty="0" smtClean="0">
                <a:solidFill>
                  <a:schemeClr val="tx1"/>
                </a:solidFill>
              </a:rPr>
              <a:t>Jeff Clayton, M.S., J.D.</a:t>
            </a:r>
            <a:br>
              <a:rPr lang="en-US" sz="2400" b="1" dirty="0" smtClean="0">
                <a:solidFill>
                  <a:schemeClr val="tx1"/>
                </a:solidFill>
              </a:rPr>
            </a:br>
            <a:r>
              <a:rPr lang="en-US" sz="2000" dirty="0" smtClean="0">
                <a:solidFill>
                  <a:schemeClr val="tx1"/>
                </a:solidFill>
              </a:rPr>
              <a:t>Executive Director</a:t>
            </a:r>
            <a:br>
              <a:rPr lang="en-US" sz="2000" dirty="0" smtClean="0">
                <a:solidFill>
                  <a:schemeClr val="tx1"/>
                </a:solidFill>
              </a:rPr>
            </a:br>
            <a:r>
              <a:rPr lang="en-US" sz="2000" dirty="0" smtClean="0">
                <a:solidFill>
                  <a:schemeClr val="tx1"/>
                </a:solidFill>
              </a:rPr>
              <a:t>American Bail Coalition</a:t>
            </a:r>
          </a:p>
        </p:txBody>
      </p:sp>
      <p:sp>
        <p:nvSpPr>
          <p:cNvPr id="11" name="Rectangle 10"/>
          <p:cNvSpPr/>
          <p:nvPr/>
        </p:nvSpPr>
        <p:spPr>
          <a:xfrm>
            <a:off x="6172200" y="6057900"/>
            <a:ext cx="2971800" cy="723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03756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83072" y="274638"/>
            <a:ext cx="790372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t>Assumptions in “Pretrial Justice”</a:t>
            </a:r>
            <a:endParaRPr lang="en-US" sz="3200" dirty="0"/>
          </a:p>
        </p:txBody>
      </p:sp>
      <p:sp>
        <p:nvSpPr>
          <p:cNvPr id="5" name="TextBox 4"/>
          <p:cNvSpPr txBox="1"/>
          <p:nvPr/>
        </p:nvSpPr>
        <p:spPr>
          <a:xfrm>
            <a:off x="971698" y="2590800"/>
            <a:ext cx="6419702" cy="1723549"/>
          </a:xfrm>
          <a:prstGeom prst="rect">
            <a:avLst/>
          </a:prstGeom>
          <a:noFill/>
        </p:spPr>
        <p:txBody>
          <a:bodyPr wrap="square" rtlCol="0">
            <a:spAutoFit/>
          </a:bodyPr>
          <a:lstStyle/>
          <a:p>
            <a:pPr marL="285750" indent="-285750">
              <a:buFont typeface="Arial" panose="020B0604020202020204" pitchFamily="34" charset="0"/>
              <a:buChar char="•"/>
            </a:pPr>
            <a:r>
              <a:rPr lang="en-US" b="1" dirty="0" smtClean="0"/>
              <a:t>3,501</a:t>
            </a:r>
            <a:r>
              <a:rPr lang="en-US" dirty="0" smtClean="0"/>
              <a:t> already sentenced for another crime – </a:t>
            </a:r>
            <a:r>
              <a:rPr lang="en-US" b="1" dirty="0" smtClean="0">
                <a:solidFill>
                  <a:srgbClr val="FF0000"/>
                </a:solidFill>
              </a:rPr>
              <a:t>NO BAIL</a:t>
            </a:r>
          </a:p>
          <a:p>
            <a:pPr marL="285750" indent="-285750">
              <a:buFont typeface="Arial" panose="020B0604020202020204" pitchFamily="34" charset="0"/>
              <a:buChar char="•"/>
            </a:pPr>
            <a:r>
              <a:rPr lang="en-US" b="1" dirty="0" smtClean="0"/>
              <a:t>2,066 </a:t>
            </a:r>
            <a:r>
              <a:rPr lang="en-US" dirty="0" smtClean="0"/>
              <a:t>with outstanding warrants – </a:t>
            </a:r>
            <a:r>
              <a:rPr lang="en-US" b="1" dirty="0" smtClean="0">
                <a:solidFill>
                  <a:srgbClr val="FF0000"/>
                </a:solidFill>
              </a:rPr>
              <a:t>NO BAIL</a:t>
            </a:r>
          </a:p>
          <a:p>
            <a:pPr marL="285750" indent="-285750">
              <a:buFont typeface="Arial" panose="020B0604020202020204" pitchFamily="34" charset="0"/>
              <a:buChar char="•"/>
            </a:pPr>
            <a:r>
              <a:rPr lang="en-US" b="1" dirty="0" smtClean="0"/>
              <a:t>2,014</a:t>
            </a:r>
            <a:r>
              <a:rPr lang="en-US" dirty="0" smtClean="0"/>
              <a:t> with “no bail” designations – </a:t>
            </a:r>
            <a:r>
              <a:rPr lang="en-US" b="1" dirty="0" smtClean="0">
                <a:solidFill>
                  <a:srgbClr val="FF0000"/>
                </a:solidFill>
              </a:rPr>
              <a:t>NO BAIL</a:t>
            </a:r>
          </a:p>
          <a:p>
            <a:pPr marL="285750" indent="-285750">
              <a:buFont typeface="Arial" panose="020B0604020202020204" pitchFamily="34" charset="0"/>
              <a:buChar char="•"/>
            </a:pPr>
            <a:r>
              <a:rPr lang="en-US" b="1" dirty="0" smtClean="0"/>
              <a:t>1,229</a:t>
            </a:r>
            <a:r>
              <a:rPr lang="en-US" dirty="0" smtClean="0"/>
              <a:t> with assaultive crimes – </a:t>
            </a:r>
            <a:r>
              <a:rPr lang="en-US" b="1" dirty="0" smtClean="0">
                <a:solidFill>
                  <a:srgbClr val="FF0000"/>
                </a:solidFill>
              </a:rPr>
              <a:t>NO BAIL</a:t>
            </a:r>
          </a:p>
          <a:p>
            <a:pPr marL="285750" indent="-285750">
              <a:buFont typeface="Arial" panose="020B0604020202020204" pitchFamily="34" charset="0"/>
              <a:buChar char="•"/>
            </a:pPr>
            <a:r>
              <a:rPr lang="en-US" b="1" dirty="0" smtClean="0"/>
              <a:t>386</a:t>
            </a:r>
            <a:r>
              <a:rPr lang="en-US" dirty="0" smtClean="0"/>
              <a:t> who are classified as high security – </a:t>
            </a:r>
            <a:r>
              <a:rPr lang="en-US" b="1" dirty="0" smtClean="0">
                <a:solidFill>
                  <a:srgbClr val="FF0000"/>
                </a:solidFill>
              </a:rPr>
              <a:t>NO BAIL</a:t>
            </a:r>
            <a:r>
              <a:rPr lang="en-US" sz="1600" dirty="0" smtClean="0"/>
              <a:t/>
            </a:r>
            <a:br>
              <a:rPr lang="en-US" sz="1600" dirty="0" smtClean="0"/>
            </a:br>
            <a:endParaRPr lang="en-US" sz="1600" dirty="0" smtClean="0"/>
          </a:p>
        </p:txBody>
      </p:sp>
      <p:sp>
        <p:nvSpPr>
          <p:cNvPr id="6" name="Rectangle 5"/>
          <p:cNvSpPr/>
          <p:nvPr/>
        </p:nvSpPr>
        <p:spPr>
          <a:xfrm>
            <a:off x="914400" y="1578648"/>
            <a:ext cx="7751618" cy="1200329"/>
          </a:xfrm>
          <a:prstGeom prst="rect">
            <a:avLst/>
          </a:prstGeom>
        </p:spPr>
        <p:txBody>
          <a:bodyPr wrap="square">
            <a:spAutoFit/>
          </a:bodyPr>
          <a:lstStyle/>
          <a:p>
            <a:r>
              <a:rPr lang="en-US" sz="2400" dirty="0"/>
              <a:t>The following is a snapshot of </a:t>
            </a:r>
            <a:r>
              <a:rPr lang="en-US" sz="2400" b="1" dirty="0"/>
              <a:t>10,545</a:t>
            </a:r>
            <a:r>
              <a:rPr lang="en-US" sz="2400" dirty="0"/>
              <a:t> pretrial inmates in the LA County Jail and who </a:t>
            </a:r>
            <a:r>
              <a:rPr lang="en-US" sz="2400" dirty="0" smtClean="0"/>
              <a:t>are eligible </a:t>
            </a:r>
            <a:r>
              <a:rPr lang="en-US" sz="2400" dirty="0"/>
              <a:t>for bail:</a:t>
            </a:r>
            <a:br>
              <a:rPr lang="en-US" sz="2400" dirty="0"/>
            </a:br>
            <a:endParaRPr lang="en-US" sz="2400" dirty="0"/>
          </a:p>
        </p:txBody>
      </p:sp>
      <p:sp>
        <p:nvSpPr>
          <p:cNvPr id="7" name="Rectangle 6"/>
          <p:cNvSpPr/>
          <p:nvPr/>
        </p:nvSpPr>
        <p:spPr>
          <a:xfrm>
            <a:off x="3337560" y="4419600"/>
            <a:ext cx="2636520" cy="117779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124200" y="4465320"/>
            <a:ext cx="3002280" cy="1077218"/>
          </a:xfrm>
          <a:prstGeom prst="rect">
            <a:avLst/>
          </a:prstGeom>
        </p:spPr>
        <p:txBody>
          <a:bodyPr wrap="square">
            <a:spAutoFit/>
          </a:bodyPr>
          <a:lstStyle/>
          <a:p>
            <a:pPr algn="ctr"/>
            <a:r>
              <a:rPr lang="en-US" dirty="0"/>
              <a:t> </a:t>
            </a:r>
            <a:r>
              <a:rPr lang="en-US" b="1" dirty="0">
                <a:solidFill>
                  <a:schemeClr val="bg1"/>
                </a:solidFill>
              </a:rPr>
              <a:t>TOTAL ELIGIBLE FOR </a:t>
            </a:r>
            <a:r>
              <a:rPr lang="en-US" b="1" dirty="0" smtClean="0">
                <a:solidFill>
                  <a:schemeClr val="bg1"/>
                </a:solidFill>
              </a:rPr>
              <a:t>BAIL</a:t>
            </a:r>
          </a:p>
          <a:p>
            <a:pPr algn="ctr"/>
            <a:r>
              <a:rPr lang="en-US" sz="2800" b="1" dirty="0" smtClean="0">
                <a:solidFill>
                  <a:schemeClr val="bg1"/>
                </a:solidFill>
              </a:rPr>
              <a:t>1,349 </a:t>
            </a:r>
            <a:r>
              <a:rPr lang="en-US" b="1" dirty="0" smtClean="0">
                <a:solidFill>
                  <a:schemeClr val="bg1"/>
                </a:solidFill>
              </a:rPr>
              <a:t/>
            </a:r>
            <a:br>
              <a:rPr lang="en-US" b="1" dirty="0" smtClean="0">
                <a:solidFill>
                  <a:schemeClr val="bg1"/>
                </a:solidFill>
              </a:rPr>
            </a:br>
            <a:r>
              <a:rPr lang="en-US" b="1" dirty="0" smtClean="0">
                <a:solidFill>
                  <a:schemeClr val="bg1"/>
                </a:solidFill>
              </a:rPr>
              <a:t>(</a:t>
            </a:r>
            <a:r>
              <a:rPr lang="en-US" b="1" dirty="0">
                <a:solidFill>
                  <a:schemeClr val="bg1"/>
                </a:solidFill>
              </a:rPr>
              <a:t>or 12% … NOT 70%)</a:t>
            </a:r>
            <a:endParaRPr lang="en-US" dirty="0">
              <a:solidFill>
                <a:schemeClr val="bg1"/>
              </a:solidFill>
            </a:endParaRPr>
          </a:p>
        </p:txBody>
      </p:sp>
    </p:spTree>
    <p:extLst>
      <p:ext uri="{BB962C8B-B14F-4D97-AF65-F5344CB8AC3E}">
        <p14:creationId xmlns:p14="http://schemas.microsoft.com/office/powerpoint/2010/main" val="12504572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072" y="1600200"/>
            <a:ext cx="7903728" cy="4525963"/>
          </a:xfrm>
        </p:spPr>
        <p:txBody>
          <a:bodyPr>
            <a:normAutofit fontScale="92500"/>
          </a:bodyPr>
          <a:lstStyle/>
          <a:p>
            <a:pPr>
              <a:spcBef>
                <a:spcPts val="600"/>
              </a:spcBef>
              <a:spcAft>
                <a:spcPts val="600"/>
              </a:spcAft>
            </a:pPr>
            <a:r>
              <a:rPr lang="en-US" sz="2500" dirty="0" smtClean="0"/>
              <a:t>Charge stacking</a:t>
            </a:r>
          </a:p>
          <a:p>
            <a:pPr>
              <a:spcBef>
                <a:spcPts val="600"/>
              </a:spcBef>
              <a:spcAft>
                <a:spcPts val="600"/>
              </a:spcAft>
            </a:pPr>
            <a:r>
              <a:rPr lang="en-US" sz="2500" dirty="0" smtClean="0"/>
              <a:t>Non-monetary holds in low level cases</a:t>
            </a:r>
          </a:p>
          <a:p>
            <a:pPr>
              <a:spcBef>
                <a:spcPts val="600"/>
              </a:spcBef>
              <a:spcAft>
                <a:spcPts val="600"/>
              </a:spcAft>
            </a:pPr>
            <a:r>
              <a:rPr lang="en-US" sz="2500" dirty="0" smtClean="0"/>
              <a:t>Better review procedures to make sure review process from a bond schedule or initial setting is expedited—</a:t>
            </a:r>
            <a:r>
              <a:rPr lang="en-US" sz="2500" i="1" dirty="0" smtClean="0"/>
              <a:t>City of Riverside</a:t>
            </a:r>
          </a:p>
          <a:p>
            <a:pPr>
              <a:spcBef>
                <a:spcPts val="600"/>
              </a:spcBef>
              <a:spcAft>
                <a:spcPts val="600"/>
              </a:spcAft>
            </a:pPr>
            <a:r>
              <a:rPr lang="en-US" sz="2500" dirty="0" smtClean="0"/>
              <a:t>California Penal Code needs improvement on due process</a:t>
            </a:r>
          </a:p>
          <a:p>
            <a:pPr>
              <a:spcBef>
                <a:spcPts val="600"/>
              </a:spcBef>
              <a:spcAft>
                <a:spcPts val="600"/>
              </a:spcAft>
            </a:pPr>
            <a:r>
              <a:rPr lang="en-US" sz="2500" dirty="0" smtClean="0"/>
              <a:t>Public-private partnerships—state pay or state contracted surety bail as an insurance product—lift the indigent up, not drag everyone else down</a:t>
            </a:r>
          </a:p>
          <a:p>
            <a:pPr>
              <a:spcBef>
                <a:spcPts val="600"/>
              </a:spcBef>
              <a:spcAft>
                <a:spcPts val="600"/>
              </a:spcAft>
            </a:pPr>
            <a:r>
              <a:rPr lang="en-US" sz="2500" dirty="0" smtClean="0"/>
              <a:t>Bail schedule consistency, transparency and other reforms</a:t>
            </a:r>
          </a:p>
          <a:p>
            <a:pPr>
              <a:spcBef>
                <a:spcPts val="600"/>
              </a:spcBef>
              <a:spcAft>
                <a:spcPts val="600"/>
              </a:spcAft>
            </a:pPr>
            <a:endParaRPr lang="en-US" sz="2400" dirty="0" smtClean="0"/>
          </a:p>
          <a:p>
            <a:pPr>
              <a:spcBef>
                <a:spcPts val="600"/>
              </a:spcBef>
              <a:spcAft>
                <a:spcPts val="600"/>
              </a:spcAft>
            </a:pPr>
            <a:endParaRPr lang="en-US" sz="2400" dirty="0"/>
          </a:p>
        </p:txBody>
      </p:sp>
      <p:sp>
        <p:nvSpPr>
          <p:cNvPr id="4" name="Title 1"/>
          <p:cNvSpPr txBox="1">
            <a:spLocks/>
          </p:cNvSpPr>
          <p:nvPr/>
        </p:nvSpPr>
        <p:spPr>
          <a:xfrm>
            <a:off x="783072" y="274638"/>
            <a:ext cx="790372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t>ABC Has Proposed Solutions</a:t>
            </a:r>
            <a:endParaRPr lang="en-US" sz="3200" dirty="0"/>
          </a:p>
        </p:txBody>
      </p:sp>
    </p:spTree>
    <p:extLst>
      <p:ext uri="{BB962C8B-B14F-4D97-AF65-F5344CB8AC3E}">
        <p14:creationId xmlns:p14="http://schemas.microsoft.com/office/powerpoint/2010/main" val="6353483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072" y="1600200"/>
            <a:ext cx="7903728" cy="4525963"/>
          </a:xfrm>
        </p:spPr>
        <p:txBody>
          <a:bodyPr>
            <a:noAutofit/>
          </a:bodyPr>
          <a:lstStyle/>
          <a:p>
            <a:pPr>
              <a:spcBef>
                <a:spcPts val="600"/>
              </a:spcBef>
              <a:spcAft>
                <a:spcPts val="600"/>
              </a:spcAft>
            </a:pPr>
            <a:r>
              <a:rPr lang="en-US" sz="2400" dirty="0" smtClean="0"/>
              <a:t>It is easy to say we don’t want a “wealth-based” bail system</a:t>
            </a:r>
          </a:p>
          <a:p>
            <a:pPr>
              <a:spcBef>
                <a:spcPts val="600"/>
              </a:spcBef>
              <a:spcAft>
                <a:spcPts val="600"/>
              </a:spcAft>
            </a:pPr>
            <a:r>
              <a:rPr lang="en-US" sz="2400" dirty="0" smtClean="0"/>
              <a:t>Ability to pay is one of a basket of factors, and is a consideration as to whether bail is excessive</a:t>
            </a:r>
          </a:p>
          <a:p>
            <a:pPr>
              <a:spcBef>
                <a:spcPts val="600"/>
              </a:spcBef>
              <a:spcAft>
                <a:spcPts val="600"/>
              </a:spcAft>
            </a:pPr>
            <a:r>
              <a:rPr lang="en-US" sz="2400" dirty="0" smtClean="0"/>
              <a:t>The cost of bail is marginal compared to all of the other costs that offenders will be expected to pay</a:t>
            </a:r>
          </a:p>
          <a:p>
            <a:pPr>
              <a:spcBef>
                <a:spcPts val="600"/>
              </a:spcBef>
              <a:spcAft>
                <a:spcPts val="600"/>
              </a:spcAft>
            </a:pPr>
            <a:r>
              <a:rPr lang="en-US" sz="2400" dirty="0" smtClean="0"/>
              <a:t>Typically, third-parties are providing a surety (financial guarantee) to the Courts and the defendant at their own expense—you would be cutting off a private benefit provided to a defendant and the Courts</a:t>
            </a:r>
          </a:p>
          <a:p>
            <a:pPr>
              <a:spcBef>
                <a:spcPts val="600"/>
              </a:spcBef>
              <a:spcAft>
                <a:spcPts val="600"/>
              </a:spcAft>
            </a:pPr>
            <a:r>
              <a:rPr lang="en-US" sz="2400" dirty="0" smtClean="0"/>
              <a:t>Protects community’s associational and familial rights</a:t>
            </a:r>
          </a:p>
        </p:txBody>
      </p:sp>
      <p:sp>
        <p:nvSpPr>
          <p:cNvPr id="4" name="Title 1"/>
          <p:cNvSpPr txBox="1">
            <a:spLocks/>
          </p:cNvSpPr>
          <p:nvPr/>
        </p:nvSpPr>
        <p:spPr>
          <a:xfrm>
            <a:off x="783072" y="274638"/>
            <a:ext cx="790372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t>Problems With No Money System</a:t>
            </a:r>
            <a:endParaRPr lang="en-US" sz="3200" dirty="0"/>
          </a:p>
        </p:txBody>
      </p:sp>
    </p:spTree>
    <p:extLst>
      <p:ext uri="{BB962C8B-B14F-4D97-AF65-F5344CB8AC3E}">
        <p14:creationId xmlns:p14="http://schemas.microsoft.com/office/powerpoint/2010/main" val="11436041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072" y="1600200"/>
            <a:ext cx="8056128" cy="4525963"/>
          </a:xfrm>
        </p:spPr>
        <p:txBody>
          <a:bodyPr>
            <a:noAutofit/>
          </a:bodyPr>
          <a:lstStyle/>
          <a:p>
            <a:pPr>
              <a:spcBef>
                <a:spcPts val="600"/>
              </a:spcBef>
              <a:spcAft>
                <a:spcPts val="600"/>
              </a:spcAft>
            </a:pPr>
            <a:r>
              <a:rPr lang="en-US" sz="2300" u="sng" dirty="0" smtClean="0"/>
              <a:t>Financial conditions should have a role in the system</a:t>
            </a:r>
            <a:r>
              <a:rPr lang="en-US" sz="2300" dirty="0" smtClean="0"/>
              <a:t>—this option should fit within the framework and not be excluded simply because the proponents of some risk instruments designed them to eliminate financial conditions</a:t>
            </a:r>
            <a:endParaRPr lang="en-US" sz="2300" dirty="0"/>
          </a:p>
          <a:p>
            <a:pPr>
              <a:spcBef>
                <a:spcPts val="600"/>
              </a:spcBef>
              <a:spcAft>
                <a:spcPts val="600"/>
              </a:spcAft>
            </a:pPr>
            <a:r>
              <a:rPr lang="en-US" sz="2300" dirty="0" smtClean="0"/>
              <a:t>Eliminating financial conditions means </a:t>
            </a:r>
            <a:r>
              <a:rPr lang="en-US" sz="2300" b="1" dirty="0" smtClean="0"/>
              <a:t>preventative detention will be used</a:t>
            </a:r>
            <a:r>
              <a:rPr lang="en-US" sz="2300" dirty="0" smtClean="0"/>
              <a:t>—clear and convincing evidence, court time, due process, heightened speedy trial requirements—New Jersey</a:t>
            </a:r>
          </a:p>
          <a:p>
            <a:pPr>
              <a:spcBef>
                <a:spcPts val="600"/>
              </a:spcBef>
              <a:spcAft>
                <a:spcPts val="600"/>
              </a:spcAft>
            </a:pPr>
            <a:r>
              <a:rPr lang="en-US" sz="2300" dirty="0" smtClean="0"/>
              <a:t>Preventative detention in the federal system keeps 64% of all defendants arrested detained with no bail </a:t>
            </a:r>
          </a:p>
          <a:p>
            <a:pPr>
              <a:spcBef>
                <a:spcPts val="600"/>
              </a:spcBef>
              <a:spcAft>
                <a:spcPts val="600"/>
              </a:spcAft>
            </a:pPr>
            <a:r>
              <a:rPr lang="en-US" sz="2300" dirty="0" smtClean="0"/>
              <a:t>D.C. incarcerates 15-20% of all arrestees with no bail pending trial—what is California’s number?  New York’s is around 10%.  </a:t>
            </a:r>
          </a:p>
        </p:txBody>
      </p:sp>
      <p:sp>
        <p:nvSpPr>
          <p:cNvPr id="4" name="Title 1"/>
          <p:cNvSpPr txBox="1">
            <a:spLocks/>
          </p:cNvSpPr>
          <p:nvPr/>
        </p:nvSpPr>
        <p:spPr>
          <a:xfrm>
            <a:off x="783072" y="274638"/>
            <a:ext cx="790372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t>Problems With No Money System</a:t>
            </a:r>
            <a:endParaRPr lang="en-US" sz="3200" dirty="0"/>
          </a:p>
        </p:txBody>
      </p:sp>
    </p:spTree>
    <p:extLst>
      <p:ext uri="{BB962C8B-B14F-4D97-AF65-F5344CB8AC3E}">
        <p14:creationId xmlns:p14="http://schemas.microsoft.com/office/powerpoint/2010/main" val="31634008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072" y="1600200"/>
            <a:ext cx="7903728" cy="4525963"/>
          </a:xfrm>
        </p:spPr>
        <p:txBody>
          <a:bodyPr>
            <a:noAutofit/>
          </a:bodyPr>
          <a:lstStyle/>
          <a:p>
            <a:pPr>
              <a:spcBef>
                <a:spcPts val="600"/>
              </a:spcBef>
              <a:spcAft>
                <a:spcPts val="600"/>
              </a:spcAft>
            </a:pPr>
            <a:r>
              <a:rPr lang="en-US" sz="2400" dirty="0" smtClean="0"/>
              <a:t>Too costly to go to a system with </a:t>
            </a:r>
            <a:r>
              <a:rPr lang="en-US" sz="2400" i="1" dirty="0" smtClean="0"/>
              <a:t>no</a:t>
            </a:r>
            <a:r>
              <a:rPr lang="en-US" sz="2400" dirty="0" smtClean="0"/>
              <a:t> financial conditions</a:t>
            </a:r>
          </a:p>
          <a:p>
            <a:pPr>
              <a:spcBef>
                <a:spcPts val="600"/>
              </a:spcBef>
              <a:spcAft>
                <a:spcPts val="600"/>
              </a:spcAft>
            </a:pPr>
            <a:r>
              <a:rPr lang="en-US" sz="2400" dirty="0" smtClean="0"/>
              <a:t>D.C. $65.2 million to handle pretrial services supervision and evaluation in a city population of 660,000 </a:t>
            </a:r>
          </a:p>
          <a:p>
            <a:pPr>
              <a:spcBef>
                <a:spcPts val="600"/>
              </a:spcBef>
              <a:spcAft>
                <a:spcPts val="600"/>
              </a:spcAft>
            </a:pPr>
            <a:r>
              <a:rPr lang="en-US" sz="2400" dirty="0" smtClean="0"/>
              <a:t>California’s population is 5</a:t>
            </a:r>
            <a:r>
              <a:rPr lang="en-US" sz="2400" dirty="0"/>
              <a:t>8</a:t>
            </a:r>
            <a:r>
              <a:rPr lang="en-US" sz="2400" dirty="0" smtClean="0"/>
              <a:t> times larger—on per capita basis that is a $3.8 billion price tag for California to implement such a system</a:t>
            </a:r>
          </a:p>
          <a:p>
            <a:pPr>
              <a:spcBef>
                <a:spcPts val="600"/>
              </a:spcBef>
              <a:spcAft>
                <a:spcPts val="600"/>
              </a:spcAft>
            </a:pPr>
            <a:r>
              <a:rPr lang="en-US" sz="2400" dirty="0" smtClean="0"/>
              <a:t>New Jersey--$100 million first year, total annual economic cost to the state of New Jersey of $510 million</a:t>
            </a:r>
          </a:p>
        </p:txBody>
      </p:sp>
      <p:sp>
        <p:nvSpPr>
          <p:cNvPr id="4" name="Title 1"/>
          <p:cNvSpPr txBox="1">
            <a:spLocks/>
          </p:cNvSpPr>
          <p:nvPr/>
        </p:nvSpPr>
        <p:spPr>
          <a:xfrm>
            <a:off x="783072" y="274638"/>
            <a:ext cx="790372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t>Problems With No Money System</a:t>
            </a:r>
            <a:endParaRPr lang="en-US" sz="3200" dirty="0"/>
          </a:p>
        </p:txBody>
      </p:sp>
    </p:spTree>
    <p:extLst>
      <p:ext uri="{BB962C8B-B14F-4D97-AF65-F5344CB8AC3E}">
        <p14:creationId xmlns:p14="http://schemas.microsoft.com/office/powerpoint/2010/main" val="22574410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8274" y="3733800"/>
            <a:ext cx="1533526"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a:bodyPr>
          <a:lstStyle/>
          <a:p>
            <a:pPr algn="l"/>
            <a:r>
              <a:rPr lang="en-US" sz="3200" dirty="0" smtClean="0"/>
              <a:t>    Effectiveness </a:t>
            </a:r>
            <a:r>
              <a:rPr lang="en-US" sz="3200" dirty="0"/>
              <a:t>of Surety Bonds</a:t>
            </a:r>
          </a:p>
        </p:txBody>
      </p:sp>
      <p:sp>
        <p:nvSpPr>
          <p:cNvPr id="3" name="Content Placeholder 2"/>
          <p:cNvSpPr>
            <a:spLocks noGrp="1"/>
          </p:cNvSpPr>
          <p:nvPr>
            <p:ph idx="1"/>
          </p:nvPr>
        </p:nvSpPr>
        <p:spPr>
          <a:xfrm>
            <a:off x="838200" y="1600200"/>
            <a:ext cx="7848600" cy="4525963"/>
          </a:xfrm>
        </p:spPr>
        <p:txBody>
          <a:bodyPr>
            <a:normAutofit/>
          </a:bodyPr>
          <a:lstStyle/>
          <a:p>
            <a:pPr marL="0" indent="0">
              <a:buNone/>
            </a:pPr>
            <a:endParaRPr lang="en-US" sz="2400" dirty="0" smtClean="0"/>
          </a:p>
          <a:p>
            <a:pPr marL="0" indent="0">
              <a:buNone/>
            </a:pPr>
            <a:r>
              <a:rPr lang="en-US" sz="2400" i="1" dirty="0" smtClean="0"/>
              <a:t>“</a:t>
            </a:r>
            <a:r>
              <a:rPr lang="en-US" sz="2400" i="1" dirty="0"/>
              <a:t>Compared to release on recognizance, defendants </a:t>
            </a:r>
            <a:r>
              <a:rPr lang="en-US" sz="2400" i="1" dirty="0" smtClean="0"/>
              <a:t>on financial </a:t>
            </a:r>
            <a:r>
              <a:rPr lang="en-US" sz="2400" i="1" dirty="0"/>
              <a:t>release were more likely to make all </a:t>
            </a:r>
            <a:r>
              <a:rPr lang="en-US" sz="2400" i="1" dirty="0" smtClean="0"/>
              <a:t>scheduled court </a:t>
            </a:r>
            <a:r>
              <a:rPr lang="en-US" sz="2400" i="1" dirty="0"/>
              <a:t>appearances</a:t>
            </a:r>
            <a:r>
              <a:rPr lang="en-US" sz="2400" i="1" dirty="0" smtClean="0"/>
              <a:t>.”</a:t>
            </a:r>
          </a:p>
          <a:p>
            <a:pPr marL="0" indent="0">
              <a:buNone/>
            </a:pPr>
            <a:endParaRPr lang="en-US" sz="2400" dirty="0" smtClean="0"/>
          </a:p>
          <a:p>
            <a:pPr marL="0" indent="0">
              <a:buNone/>
            </a:pPr>
            <a:r>
              <a:rPr lang="en-US" sz="2400" dirty="0" smtClean="0"/>
              <a:t/>
            </a:r>
            <a:br>
              <a:rPr lang="en-US" sz="2400" dirty="0" smtClean="0"/>
            </a:br>
            <a:r>
              <a:rPr lang="en-US" sz="2400" dirty="0" smtClean="0"/>
              <a:t/>
            </a:r>
            <a:br>
              <a:rPr lang="en-US" sz="2400" dirty="0" smtClean="0"/>
            </a:br>
            <a:r>
              <a:rPr lang="en-US" sz="1800" b="1" dirty="0" smtClean="0"/>
              <a:t>U.S</a:t>
            </a:r>
            <a:r>
              <a:rPr lang="en-US" sz="1800" b="1" dirty="0"/>
              <a:t>. Department of </a:t>
            </a:r>
            <a:r>
              <a:rPr lang="en-US" sz="1800" b="1" dirty="0" smtClean="0"/>
              <a:t>Justice</a:t>
            </a:r>
            <a:r>
              <a:rPr lang="en-US" sz="1800" dirty="0" smtClean="0"/>
              <a:t/>
            </a:r>
            <a:br>
              <a:rPr lang="en-US" sz="1800" dirty="0" smtClean="0"/>
            </a:br>
            <a:r>
              <a:rPr lang="en-US" sz="1800" dirty="0" smtClean="0"/>
              <a:t>Bureau of Justice Statistics</a:t>
            </a:r>
            <a:br>
              <a:rPr lang="en-US" sz="1800" dirty="0" smtClean="0"/>
            </a:br>
            <a:r>
              <a:rPr lang="en-US" sz="1800" i="1" dirty="0" smtClean="0"/>
              <a:t>State Court Processing Statistics 1990-2004</a:t>
            </a:r>
            <a:br>
              <a:rPr lang="en-US" sz="1800" i="1" dirty="0" smtClean="0"/>
            </a:br>
            <a:r>
              <a:rPr lang="en-US" sz="1800" i="1" dirty="0" smtClean="0"/>
              <a:t>Release of Felony Defendants in State Courts</a:t>
            </a:r>
            <a:r>
              <a:rPr lang="en-US" sz="2400" dirty="0" smtClean="0"/>
              <a:t/>
            </a:r>
            <a:br>
              <a:rPr lang="en-US" sz="2400" dirty="0" smtClean="0"/>
            </a:br>
            <a:endParaRPr lang="en-US" sz="2400" dirty="0"/>
          </a:p>
          <a:p>
            <a:pPr marL="0" indent="0">
              <a:buNone/>
            </a:pPr>
            <a:endParaRPr lang="en-US" sz="2400" i="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657600"/>
            <a:ext cx="628650" cy="642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067013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072" y="1600200"/>
            <a:ext cx="7903728" cy="4525963"/>
          </a:xfrm>
        </p:spPr>
        <p:txBody>
          <a:bodyPr>
            <a:normAutofit/>
          </a:bodyPr>
          <a:lstStyle/>
          <a:p>
            <a:pPr>
              <a:spcBef>
                <a:spcPts val="600"/>
              </a:spcBef>
              <a:spcAft>
                <a:spcPts val="600"/>
              </a:spcAft>
            </a:pPr>
            <a:r>
              <a:rPr lang="en-US" sz="2400" dirty="0" smtClean="0"/>
              <a:t>Do not reform California’s bail system based on national talking points—California’s system is truly unique</a:t>
            </a:r>
          </a:p>
          <a:p>
            <a:pPr>
              <a:spcBef>
                <a:spcPts val="600"/>
              </a:spcBef>
              <a:spcAft>
                <a:spcPts val="600"/>
              </a:spcAft>
            </a:pPr>
            <a:r>
              <a:rPr lang="en-US" sz="2400" dirty="0" smtClean="0"/>
              <a:t>Get to file-level data and analyze</a:t>
            </a:r>
            <a:r>
              <a:rPr lang="en-US" sz="2400" dirty="0"/>
              <a:t> </a:t>
            </a:r>
            <a:r>
              <a:rPr lang="en-US" sz="2400" dirty="0" smtClean="0"/>
              <a:t>it</a:t>
            </a:r>
          </a:p>
          <a:p>
            <a:pPr>
              <a:spcBef>
                <a:spcPts val="600"/>
              </a:spcBef>
              <a:spcAft>
                <a:spcPts val="600"/>
              </a:spcAft>
            </a:pPr>
            <a:r>
              <a:rPr lang="en-US" sz="2400" dirty="0" smtClean="0"/>
              <a:t>Example—in one county jail in California 30% of all defendants awaiting trial are facing homicide charges</a:t>
            </a:r>
          </a:p>
          <a:p>
            <a:pPr>
              <a:spcBef>
                <a:spcPts val="600"/>
              </a:spcBef>
              <a:spcAft>
                <a:spcPts val="600"/>
              </a:spcAft>
            </a:pPr>
            <a:r>
              <a:rPr lang="en-US" sz="2400" dirty="0" smtClean="0"/>
              <a:t>Costs at the local level must be considered—the D.C. system may be a fine system, but is it more “fair”?  </a:t>
            </a:r>
          </a:p>
          <a:p>
            <a:pPr>
              <a:spcBef>
                <a:spcPts val="600"/>
              </a:spcBef>
              <a:spcAft>
                <a:spcPts val="600"/>
              </a:spcAft>
            </a:pPr>
            <a:r>
              <a:rPr lang="en-US" sz="2400" dirty="0" smtClean="0"/>
              <a:t>One Judge: “They have a lot of nice bells and whistles down there that would be nice to have, but which we cannot afford.”</a:t>
            </a:r>
          </a:p>
        </p:txBody>
      </p:sp>
      <p:sp>
        <p:nvSpPr>
          <p:cNvPr id="5" name="Title 1"/>
          <p:cNvSpPr txBox="1">
            <a:spLocks/>
          </p:cNvSpPr>
          <p:nvPr/>
        </p:nvSpPr>
        <p:spPr>
          <a:xfrm>
            <a:off x="783072" y="274638"/>
            <a:ext cx="805612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t>Bail Systems—Get Local</a:t>
            </a:r>
            <a:endParaRPr lang="en-US" sz="3200" dirty="0"/>
          </a:p>
        </p:txBody>
      </p:sp>
    </p:spTree>
    <p:extLst>
      <p:ext uri="{BB962C8B-B14F-4D97-AF65-F5344CB8AC3E}">
        <p14:creationId xmlns:p14="http://schemas.microsoft.com/office/powerpoint/2010/main" val="34702552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83072" y="274638"/>
            <a:ext cx="805612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t>Bond Schedules—Consistency Needed </a:t>
            </a:r>
            <a:endParaRPr lang="en-US" sz="32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389063"/>
            <a:ext cx="7467600" cy="440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52676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072" y="1600200"/>
            <a:ext cx="7903728" cy="4525963"/>
          </a:xfrm>
        </p:spPr>
        <p:txBody>
          <a:bodyPr>
            <a:noAutofit/>
          </a:bodyPr>
          <a:lstStyle/>
          <a:p>
            <a:pPr>
              <a:spcBef>
                <a:spcPts val="600"/>
              </a:spcBef>
              <a:spcAft>
                <a:spcPts val="600"/>
              </a:spcAft>
            </a:pPr>
            <a:r>
              <a:rPr lang="en-US" sz="2400" dirty="0" smtClean="0"/>
              <a:t>It is not free—someone must pay</a:t>
            </a:r>
          </a:p>
          <a:p>
            <a:pPr>
              <a:spcBef>
                <a:spcPts val="600"/>
              </a:spcBef>
              <a:spcAft>
                <a:spcPts val="600"/>
              </a:spcAft>
            </a:pPr>
            <a:r>
              <a:rPr lang="en-US" sz="2400" dirty="0" smtClean="0"/>
              <a:t>Monthly tabs in many jurisdictions can be as high as $500 (Antonio Green case)</a:t>
            </a:r>
          </a:p>
          <a:p>
            <a:pPr>
              <a:spcBef>
                <a:spcPts val="600"/>
              </a:spcBef>
              <a:spcAft>
                <a:spcPts val="600"/>
              </a:spcAft>
            </a:pPr>
            <a:r>
              <a:rPr lang="en-US" sz="2400" dirty="0" smtClean="0"/>
              <a:t>Even a $100 a month tab will add up to $1,000 over 10 months—that is a financial condition of bail, to be borne by a county government or a defendant</a:t>
            </a:r>
          </a:p>
          <a:p>
            <a:pPr>
              <a:spcBef>
                <a:spcPts val="600"/>
              </a:spcBef>
              <a:spcAft>
                <a:spcPts val="600"/>
              </a:spcAft>
            </a:pPr>
            <a:r>
              <a:rPr lang="en-US" sz="2400" dirty="0"/>
              <a:t>Continuous payments can ensnare defendants—miss a payment, what happens?  Re-arrest?</a:t>
            </a:r>
          </a:p>
          <a:p>
            <a:pPr>
              <a:spcBef>
                <a:spcPts val="600"/>
              </a:spcBef>
              <a:spcAft>
                <a:spcPts val="600"/>
              </a:spcAft>
            </a:pPr>
            <a:r>
              <a:rPr lang="en-US" sz="2400" dirty="0"/>
              <a:t>Who will pay for the indigent?  Someone must pay</a:t>
            </a:r>
          </a:p>
          <a:p>
            <a:pPr>
              <a:spcBef>
                <a:spcPts val="600"/>
              </a:spcBef>
              <a:spcAft>
                <a:spcPts val="600"/>
              </a:spcAft>
            </a:pPr>
            <a:endParaRPr lang="en-US" sz="2400" dirty="0" smtClean="0"/>
          </a:p>
        </p:txBody>
      </p:sp>
      <p:sp>
        <p:nvSpPr>
          <p:cNvPr id="4" name="Title 1"/>
          <p:cNvSpPr txBox="1">
            <a:spLocks/>
          </p:cNvSpPr>
          <p:nvPr/>
        </p:nvSpPr>
        <p:spPr>
          <a:xfrm>
            <a:off x="783072" y="274638"/>
            <a:ext cx="805612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t>Cost of Supervision and Monitoring</a:t>
            </a:r>
            <a:endParaRPr lang="en-US" sz="3200" dirty="0"/>
          </a:p>
        </p:txBody>
      </p:sp>
    </p:spTree>
    <p:extLst>
      <p:ext uri="{BB962C8B-B14F-4D97-AF65-F5344CB8AC3E}">
        <p14:creationId xmlns:p14="http://schemas.microsoft.com/office/powerpoint/2010/main" val="4927227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072" y="1600200"/>
            <a:ext cx="8056128" cy="4525963"/>
          </a:xfrm>
        </p:spPr>
        <p:txBody>
          <a:bodyPr>
            <a:noAutofit/>
          </a:bodyPr>
          <a:lstStyle/>
          <a:p>
            <a:pPr marL="0" indent="0">
              <a:spcBef>
                <a:spcPts val="600"/>
              </a:spcBef>
              <a:spcAft>
                <a:spcPts val="600"/>
              </a:spcAft>
              <a:buNone/>
            </a:pPr>
            <a:r>
              <a:rPr lang="en-US" sz="2400" i="1" dirty="0"/>
              <a:t>“You go to the National Association of Pretrial Services Conference, or the American Parole and Probation Association, and in the vendor room is all this technology for </a:t>
            </a:r>
            <a:r>
              <a:rPr lang="en-US" sz="2400" i="1" dirty="0" smtClean="0"/>
              <a:t>tracking</a:t>
            </a:r>
            <a:r>
              <a:rPr lang="en-US" sz="2400" i="1" dirty="0"/>
              <a:t>.</a:t>
            </a:r>
            <a:r>
              <a:rPr lang="en-US" sz="2400" i="1" dirty="0" smtClean="0"/>
              <a:t>” </a:t>
            </a:r>
          </a:p>
          <a:p>
            <a:pPr marL="0" indent="0">
              <a:spcBef>
                <a:spcPts val="600"/>
              </a:spcBef>
              <a:spcAft>
                <a:spcPts val="600"/>
              </a:spcAft>
              <a:buNone/>
            </a:pPr>
            <a:r>
              <a:rPr lang="en-US" sz="2400" i="1" dirty="0" smtClean="0"/>
              <a:t>“They </a:t>
            </a:r>
            <a:r>
              <a:rPr lang="en-US" sz="2400" i="1" dirty="0"/>
              <a:t>portray it as a great technology, and they tell all these county folks, “</a:t>
            </a:r>
            <a:r>
              <a:rPr lang="en-US" sz="2400" b="1" i="1" dirty="0"/>
              <a:t>This doesn’t cost you anything; the defendant pays for it all</a:t>
            </a:r>
            <a:r>
              <a:rPr lang="en-US" sz="2400" i="1" dirty="0" smtClean="0"/>
              <a:t>!”</a:t>
            </a:r>
          </a:p>
          <a:p>
            <a:pPr marL="0" indent="0">
              <a:spcBef>
                <a:spcPts val="600"/>
              </a:spcBef>
              <a:spcAft>
                <a:spcPts val="600"/>
              </a:spcAft>
              <a:buNone/>
            </a:pPr>
            <a:endParaRPr lang="en-US" sz="1800" dirty="0" smtClean="0"/>
          </a:p>
          <a:p>
            <a:pPr marL="0" indent="0">
              <a:spcBef>
                <a:spcPts val="600"/>
              </a:spcBef>
              <a:spcAft>
                <a:spcPts val="600"/>
              </a:spcAft>
              <a:buNone/>
            </a:pPr>
            <a:r>
              <a:rPr lang="en-US" sz="1800" dirty="0" err="1" smtClean="0"/>
              <a:t>Cherisse</a:t>
            </a:r>
            <a:r>
              <a:rPr lang="en-US" sz="1800" dirty="0" smtClean="0"/>
              <a:t> </a:t>
            </a:r>
            <a:r>
              <a:rPr lang="en-US" sz="1800" dirty="0" err="1" smtClean="0"/>
              <a:t>Fanno</a:t>
            </a:r>
            <a:r>
              <a:rPr lang="en-US" sz="1800" dirty="0" smtClean="0"/>
              <a:t> </a:t>
            </a:r>
            <a:r>
              <a:rPr lang="en-US" sz="1800" dirty="0" err="1" smtClean="0"/>
              <a:t>Burdeen</a:t>
            </a:r>
            <a:r>
              <a:rPr lang="en-US" sz="1800" dirty="0" smtClean="0"/>
              <a:t/>
            </a:r>
            <a:br>
              <a:rPr lang="en-US" sz="1800" dirty="0" smtClean="0"/>
            </a:br>
            <a:r>
              <a:rPr lang="en-US" sz="1800" dirty="0" smtClean="0"/>
              <a:t>Executive Director</a:t>
            </a:r>
            <a:br>
              <a:rPr lang="en-US" sz="1800" dirty="0" smtClean="0"/>
            </a:br>
            <a:r>
              <a:rPr lang="en-US" sz="1800" dirty="0" smtClean="0"/>
              <a:t>Pretrial Justice Institute</a:t>
            </a:r>
          </a:p>
        </p:txBody>
      </p:sp>
      <p:sp>
        <p:nvSpPr>
          <p:cNvPr id="4" name="Title 1"/>
          <p:cNvSpPr txBox="1">
            <a:spLocks/>
          </p:cNvSpPr>
          <p:nvPr/>
        </p:nvSpPr>
        <p:spPr>
          <a:xfrm>
            <a:off x="783072" y="274638"/>
            <a:ext cx="805612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t>Costs of Supervision and Monitoring</a:t>
            </a:r>
            <a:endParaRPr lang="en-US" sz="3200" dirty="0"/>
          </a:p>
        </p:txBody>
      </p:sp>
    </p:spTree>
    <p:extLst>
      <p:ext uri="{BB962C8B-B14F-4D97-AF65-F5344CB8AC3E}">
        <p14:creationId xmlns:p14="http://schemas.microsoft.com/office/powerpoint/2010/main" val="78272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072" y="274638"/>
            <a:ext cx="7903728" cy="1143000"/>
          </a:xfrm>
        </p:spPr>
        <p:txBody>
          <a:bodyPr>
            <a:normAutofit/>
          </a:bodyPr>
          <a:lstStyle/>
          <a:p>
            <a:pPr algn="l"/>
            <a:r>
              <a:rPr lang="en-US" sz="3200" dirty="0" smtClean="0"/>
              <a:t>Who Are We, What Do We Do?</a:t>
            </a:r>
            <a:endParaRPr lang="en-US" sz="3200" dirty="0"/>
          </a:p>
        </p:txBody>
      </p:sp>
      <p:sp>
        <p:nvSpPr>
          <p:cNvPr id="3" name="Content Placeholder 2"/>
          <p:cNvSpPr>
            <a:spLocks noGrp="1"/>
          </p:cNvSpPr>
          <p:nvPr>
            <p:ph idx="1"/>
          </p:nvPr>
        </p:nvSpPr>
        <p:spPr>
          <a:xfrm>
            <a:off x="783072" y="1600200"/>
            <a:ext cx="8167290" cy="4540877"/>
          </a:xfrm>
        </p:spPr>
        <p:txBody>
          <a:bodyPr>
            <a:noAutofit/>
          </a:bodyPr>
          <a:lstStyle/>
          <a:p>
            <a:pPr marL="0" indent="0">
              <a:buNone/>
            </a:pPr>
            <a:r>
              <a:rPr lang="en-US" i="1" dirty="0"/>
              <a:t>“Bail is among the oldest of ‘evidence-based’ tools to ensure the defendant’s presence at trial. It is vital to public safety and the integrity of the criminal justice system</a:t>
            </a:r>
            <a:r>
              <a:rPr lang="en-US" i="1" dirty="0" smtClean="0"/>
              <a:t>.”</a:t>
            </a:r>
          </a:p>
          <a:p>
            <a:pPr marL="0" indent="0">
              <a:buNone/>
            </a:pPr>
            <a:endParaRPr lang="en-US" sz="2400" dirty="0" smtClean="0"/>
          </a:p>
          <a:p>
            <a:pPr marL="0" indent="0">
              <a:buNone/>
            </a:pPr>
            <a:endParaRPr lang="en-US" sz="2400" dirty="0"/>
          </a:p>
          <a:p>
            <a:pPr marL="0" indent="0">
              <a:buNone/>
            </a:pPr>
            <a:endParaRPr lang="en-US" sz="2400" dirty="0" smtClean="0"/>
          </a:p>
          <a:p>
            <a:pPr marL="0" indent="0">
              <a:buNone/>
            </a:pPr>
            <a:r>
              <a:rPr lang="en-US" sz="2400" dirty="0" smtClean="0"/>
              <a:t/>
            </a:r>
            <a:br>
              <a:rPr lang="en-US" sz="2400" dirty="0" smtClean="0"/>
            </a:br>
            <a:r>
              <a:rPr lang="en-US" sz="1800" dirty="0" smtClean="0"/>
              <a:t>May </a:t>
            </a:r>
            <a:r>
              <a:rPr lang="en-US" sz="1800" dirty="0"/>
              <a:t>30, 2013</a:t>
            </a:r>
            <a:br>
              <a:rPr lang="en-US" sz="1800" dirty="0"/>
            </a:br>
            <a:r>
              <a:rPr lang="en-US" sz="1800" dirty="0"/>
              <a:t>Letter to Governor Brown and the Legislature on Bail and Pre-Trial Services</a:t>
            </a:r>
          </a:p>
          <a:p>
            <a:pPr marL="0" indent="0">
              <a:buNone/>
            </a:pPr>
            <a:endParaRPr lang="en-US" sz="2400" dirty="0" smtClean="0"/>
          </a:p>
          <a:p>
            <a:pPr marL="0" indent="0">
              <a:buNone/>
            </a:pPr>
            <a:endParaRPr lang="en-US" sz="2400" dirty="0" smtClean="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345" y="4198342"/>
            <a:ext cx="3198055" cy="11356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506744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072" y="1600200"/>
            <a:ext cx="8056128" cy="4525963"/>
          </a:xfrm>
        </p:spPr>
        <p:txBody>
          <a:bodyPr>
            <a:noAutofit/>
          </a:bodyPr>
          <a:lstStyle/>
          <a:p>
            <a:pPr>
              <a:spcBef>
                <a:spcPts val="600"/>
              </a:spcBef>
              <a:spcAft>
                <a:spcPts val="600"/>
              </a:spcAft>
            </a:pPr>
            <a:r>
              <a:rPr lang="en-US" sz="2400" dirty="0" smtClean="0"/>
              <a:t>Each county will be required to create a county pretrial program to: (1) assess all defendants’ risk within ______ ; (2) supervise defendants; (3) provide and monitor non-monetary conditions of bail (ankle monitors, etc.); (4) provide transportation to court for defendants.</a:t>
            </a:r>
          </a:p>
          <a:p>
            <a:pPr>
              <a:spcBef>
                <a:spcPts val="600"/>
              </a:spcBef>
              <a:spcAft>
                <a:spcPts val="600"/>
              </a:spcAft>
            </a:pPr>
            <a:r>
              <a:rPr lang="en-US" sz="2400" dirty="0" smtClean="0"/>
              <a:t>Costs will be borne by county governments—they can file a claim to be reimbursed later—Commission on State Mandates</a:t>
            </a:r>
          </a:p>
          <a:p>
            <a:pPr>
              <a:spcBef>
                <a:spcPts val="600"/>
              </a:spcBef>
              <a:spcAft>
                <a:spcPts val="600"/>
              </a:spcAft>
            </a:pPr>
            <a:r>
              <a:rPr lang="en-US" sz="2400" dirty="0" smtClean="0"/>
              <a:t>No bail schedules—all bails will have to be set in open court and evidence presented in all cases—judges will blanket defendants with conditions that counties will pay for</a:t>
            </a:r>
          </a:p>
          <a:p>
            <a:pPr>
              <a:spcBef>
                <a:spcPts val="600"/>
              </a:spcBef>
              <a:spcAft>
                <a:spcPts val="600"/>
              </a:spcAft>
            </a:pPr>
            <a:endParaRPr lang="en-US" sz="2400" dirty="0"/>
          </a:p>
          <a:p>
            <a:pPr marL="0" indent="0">
              <a:spcBef>
                <a:spcPts val="600"/>
              </a:spcBef>
              <a:spcAft>
                <a:spcPts val="600"/>
              </a:spcAft>
              <a:buNone/>
            </a:pPr>
            <a:endParaRPr lang="en-US" sz="2400" dirty="0" smtClean="0"/>
          </a:p>
        </p:txBody>
      </p:sp>
      <p:sp>
        <p:nvSpPr>
          <p:cNvPr id="4" name="Title 1"/>
          <p:cNvSpPr txBox="1">
            <a:spLocks/>
          </p:cNvSpPr>
          <p:nvPr/>
        </p:nvSpPr>
        <p:spPr>
          <a:xfrm>
            <a:off x="783072" y="274638"/>
            <a:ext cx="805612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t>Senate Bill 10/Assembly Bill 42</a:t>
            </a:r>
            <a:endParaRPr lang="en-US" sz="3200" dirty="0"/>
          </a:p>
        </p:txBody>
      </p:sp>
    </p:spTree>
    <p:extLst>
      <p:ext uri="{BB962C8B-B14F-4D97-AF65-F5344CB8AC3E}">
        <p14:creationId xmlns:p14="http://schemas.microsoft.com/office/powerpoint/2010/main" val="17069722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072" y="1600200"/>
            <a:ext cx="8056128" cy="4525963"/>
          </a:xfrm>
        </p:spPr>
        <p:txBody>
          <a:bodyPr>
            <a:noAutofit/>
          </a:bodyPr>
          <a:lstStyle/>
          <a:p>
            <a:pPr>
              <a:spcBef>
                <a:spcPts val="600"/>
              </a:spcBef>
              <a:spcAft>
                <a:spcPts val="600"/>
              </a:spcAft>
            </a:pPr>
            <a:r>
              <a:rPr lang="en-US" sz="2400" dirty="0" smtClean="0"/>
              <a:t>Fugitive recovery borne by local governments</a:t>
            </a:r>
          </a:p>
          <a:p>
            <a:pPr>
              <a:spcBef>
                <a:spcPts val="600"/>
              </a:spcBef>
              <a:spcAft>
                <a:spcPts val="600"/>
              </a:spcAft>
            </a:pPr>
            <a:r>
              <a:rPr lang="en-US" sz="2400" dirty="0" smtClean="0"/>
              <a:t>Right to a bail a person can afford—contrast, current law, right to a bail that is </a:t>
            </a:r>
            <a:r>
              <a:rPr lang="en-US" sz="2400" dirty="0" err="1" smtClean="0"/>
              <a:t>inexessive</a:t>
            </a:r>
            <a:endParaRPr lang="en-US" sz="2400" dirty="0" smtClean="0"/>
          </a:p>
          <a:p>
            <a:pPr>
              <a:spcBef>
                <a:spcPts val="600"/>
              </a:spcBef>
              <a:spcAft>
                <a:spcPts val="600"/>
              </a:spcAft>
            </a:pPr>
            <a:r>
              <a:rPr lang="en-US" sz="2400" dirty="0" smtClean="0"/>
              <a:t>No one who bails today can get out of jail until a county program assessed them—this will keep everyone in jail longer at the front end</a:t>
            </a:r>
          </a:p>
          <a:p>
            <a:pPr>
              <a:spcBef>
                <a:spcPts val="600"/>
              </a:spcBef>
              <a:spcAft>
                <a:spcPts val="600"/>
              </a:spcAft>
            </a:pPr>
            <a:r>
              <a:rPr lang="en-US" sz="2400" dirty="0" smtClean="0"/>
              <a:t>Constitutional questions—victims constitutional rights in bail context presuppose current system</a:t>
            </a:r>
          </a:p>
          <a:p>
            <a:pPr>
              <a:spcBef>
                <a:spcPts val="600"/>
              </a:spcBef>
              <a:spcAft>
                <a:spcPts val="600"/>
              </a:spcAft>
            </a:pPr>
            <a:r>
              <a:rPr lang="en-US" sz="2400" dirty="0" smtClean="0"/>
              <a:t>Creation of ______ state agency to oversee and regulate work of each county program</a:t>
            </a:r>
          </a:p>
          <a:p>
            <a:pPr marL="0" indent="0">
              <a:spcBef>
                <a:spcPts val="600"/>
              </a:spcBef>
              <a:spcAft>
                <a:spcPts val="600"/>
              </a:spcAft>
              <a:buNone/>
            </a:pPr>
            <a:endParaRPr lang="en-US" sz="2400" dirty="0" smtClean="0"/>
          </a:p>
          <a:p>
            <a:pPr>
              <a:spcBef>
                <a:spcPts val="600"/>
              </a:spcBef>
              <a:spcAft>
                <a:spcPts val="600"/>
              </a:spcAft>
            </a:pPr>
            <a:endParaRPr lang="en-US" sz="2400" dirty="0" smtClean="0"/>
          </a:p>
          <a:p>
            <a:pPr>
              <a:spcBef>
                <a:spcPts val="600"/>
              </a:spcBef>
              <a:spcAft>
                <a:spcPts val="600"/>
              </a:spcAft>
            </a:pPr>
            <a:endParaRPr lang="en-US" sz="2400" dirty="0" smtClean="0"/>
          </a:p>
          <a:p>
            <a:pPr>
              <a:spcBef>
                <a:spcPts val="600"/>
              </a:spcBef>
              <a:spcAft>
                <a:spcPts val="600"/>
              </a:spcAft>
            </a:pPr>
            <a:endParaRPr lang="en-US" sz="2400" dirty="0"/>
          </a:p>
          <a:p>
            <a:pPr marL="0" indent="0">
              <a:spcBef>
                <a:spcPts val="600"/>
              </a:spcBef>
              <a:spcAft>
                <a:spcPts val="600"/>
              </a:spcAft>
              <a:buNone/>
            </a:pPr>
            <a:endParaRPr lang="en-US" sz="2400" dirty="0" smtClean="0"/>
          </a:p>
        </p:txBody>
      </p:sp>
      <p:sp>
        <p:nvSpPr>
          <p:cNvPr id="4" name="Title 1"/>
          <p:cNvSpPr txBox="1">
            <a:spLocks/>
          </p:cNvSpPr>
          <p:nvPr/>
        </p:nvSpPr>
        <p:spPr>
          <a:xfrm>
            <a:off x="783072" y="274638"/>
            <a:ext cx="805612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t>Senate Bill 10/Assembly Bill 42</a:t>
            </a:r>
            <a:endParaRPr lang="en-US" sz="3200" dirty="0"/>
          </a:p>
        </p:txBody>
      </p:sp>
    </p:spTree>
    <p:extLst>
      <p:ext uri="{BB962C8B-B14F-4D97-AF65-F5344CB8AC3E}">
        <p14:creationId xmlns:p14="http://schemas.microsoft.com/office/powerpoint/2010/main" val="30312345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072" y="1600200"/>
            <a:ext cx="8056128" cy="4525963"/>
          </a:xfrm>
        </p:spPr>
        <p:txBody>
          <a:bodyPr>
            <a:noAutofit/>
          </a:bodyPr>
          <a:lstStyle/>
          <a:p>
            <a:pPr>
              <a:spcBef>
                <a:spcPts val="600"/>
              </a:spcBef>
              <a:spcAft>
                <a:spcPts val="600"/>
              </a:spcAft>
            </a:pPr>
            <a:r>
              <a:rPr lang="en-US" sz="2400" dirty="0"/>
              <a:t>“Ongoing reimbursable state-mandated costs in the hundreds of millions of dollars for each county to establish and administer the pretrial services agencies</a:t>
            </a:r>
            <a:r>
              <a:rPr lang="en-US" sz="2400" dirty="0" smtClean="0"/>
              <a:t>.”</a:t>
            </a:r>
          </a:p>
          <a:p>
            <a:pPr>
              <a:spcBef>
                <a:spcPts val="600"/>
              </a:spcBef>
              <a:spcAft>
                <a:spcPts val="600"/>
              </a:spcAft>
            </a:pPr>
            <a:r>
              <a:rPr lang="en-US" sz="2400" dirty="0"/>
              <a:t>“Ongoing annual costs in the tens to hundreds of millions of dollars for court appointed </a:t>
            </a:r>
            <a:r>
              <a:rPr lang="en-US" sz="2400" dirty="0" smtClean="0"/>
              <a:t>counsel.”</a:t>
            </a:r>
          </a:p>
          <a:p>
            <a:pPr>
              <a:spcBef>
                <a:spcPts val="600"/>
              </a:spcBef>
              <a:spcAft>
                <a:spcPts val="600"/>
              </a:spcAft>
            </a:pPr>
            <a:r>
              <a:rPr lang="en-US" sz="2400" dirty="0"/>
              <a:t>“Ongoing costs in the tens of millions of dollars for the unnamed agency to comply with the provisions of this bill, which include one-time costs for the development of the risk assessment by an unspecified date, and ongoing annual costs to provide monitoring and assistance to pretrial services agencies</a:t>
            </a:r>
            <a:r>
              <a:rPr lang="en-US" sz="2400" dirty="0" smtClean="0"/>
              <a:t>.”</a:t>
            </a:r>
          </a:p>
          <a:p>
            <a:pPr>
              <a:spcBef>
                <a:spcPts val="600"/>
              </a:spcBef>
              <a:spcAft>
                <a:spcPts val="600"/>
              </a:spcAft>
            </a:pPr>
            <a:endParaRPr lang="en-US" sz="2400" dirty="0"/>
          </a:p>
          <a:p>
            <a:pPr marL="0" indent="0">
              <a:spcBef>
                <a:spcPts val="600"/>
              </a:spcBef>
              <a:spcAft>
                <a:spcPts val="600"/>
              </a:spcAft>
              <a:buNone/>
            </a:pPr>
            <a:endParaRPr lang="en-US" sz="2400" dirty="0" smtClean="0"/>
          </a:p>
        </p:txBody>
      </p:sp>
      <p:sp>
        <p:nvSpPr>
          <p:cNvPr id="4" name="Title 1"/>
          <p:cNvSpPr txBox="1">
            <a:spLocks/>
          </p:cNvSpPr>
          <p:nvPr/>
        </p:nvSpPr>
        <p:spPr>
          <a:xfrm>
            <a:off x="783072" y="274638"/>
            <a:ext cx="805612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t>Senate Bill 10/Assembly Bill 42</a:t>
            </a:r>
            <a:endParaRPr lang="en-US" sz="3200" dirty="0"/>
          </a:p>
        </p:txBody>
      </p:sp>
    </p:spTree>
    <p:extLst>
      <p:ext uri="{BB962C8B-B14F-4D97-AF65-F5344CB8AC3E}">
        <p14:creationId xmlns:p14="http://schemas.microsoft.com/office/powerpoint/2010/main" val="30312345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072" y="1600200"/>
            <a:ext cx="8056128" cy="4525963"/>
          </a:xfrm>
        </p:spPr>
        <p:txBody>
          <a:bodyPr>
            <a:noAutofit/>
          </a:bodyPr>
          <a:lstStyle/>
          <a:p>
            <a:pPr>
              <a:spcBef>
                <a:spcPts val="600"/>
              </a:spcBef>
              <a:spcAft>
                <a:spcPts val="600"/>
              </a:spcAft>
            </a:pPr>
            <a:r>
              <a:rPr lang="en-US" sz="2400" dirty="0"/>
              <a:t>“Unknown but significant savings to counties for reduced incarceration </a:t>
            </a:r>
            <a:r>
              <a:rPr lang="en-US" sz="2400" dirty="0" smtClean="0"/>
              <a:t>costs.”</a:t>
            </a:r>
          </a:p>
          <a:p>
            <a:pPr>
              <a:spcBef>
                <a:spcPts val="600"/>
              </a:spcBef>
              <a:spcAft>
                <a:spcPts val="600"/>
              </a:spcAft>
            </a:pPr>
            <a:r>
              <a:rPr lang="en-US" sz="2400" dirty="0" smtClean="0"/>
              <a:t>Savings are unlikely to overwhelm the costs</a:t>
            </a:r>
          </a:p>
          <a:p>
            <a:pPr>
              <a:spcBef>
                <a:spcPts val="600"/>
              </a:spcBef>
              <a:spcAft>
                <a:spcPts val="600"/>
              </a:spcAft>
            </a:pPr>
            <a:r>
              <a:rPr lang="en-US" sz="2400" dirty="0" smtClean="0"/>
              <a:t>In New Jersey, one county reduced year over year jail population by 20% but still could not say they achieved any savings</a:t>
            </a:r>
          </a:p>
          <a:p>
            <a:pPr>
              <a:spcBef>
                <a:spcPts val="600"/>
              </a:spcBef>
              <a:spcAft>
                <a:spcPts val="600"/>
              </a:spcAft>
            </a:pPr>
            <a:r>
              <a:rPr lang="en-US" sz="2400" dirty="0" smtClean="0"/>
              <a:t>Risk-based system—SB 10/AB 42 lack the hammer of expanded preventative detention, which has been a key part of the reforms proposed and adopted in other states (NJ, NM)</a:t>
            </a:r>
          </a:p>
          <a:p>
            <a:pPr>
              <a:spcBef>
                <a:spcPts val="600"/>
              </a:spcBef>
              <a:spcAft>
                <a:spcPts val="600"/>
              </a:spcAft>
            </a:pPr>
            <a:endParaRPr lang="en-US" sz="2400" dirty="0" smtClean="0"/>
          </a:p>
          <a:p>
            <a:pPr>
              <a:spcBef>
                <a:spcPts val="600"/>
              </a:spcBef>
              <a:spcAft>
                <a:spcPts val="600"/>
              </a:spcAft>
            </a:pPr>
            <a:endParaRPr lang="en-US" sz="2400" dirty="0"/>
          </a:p>
          <a:p>
            <a:pPr marL="0" indent="0">
              <a:spcBef>
                <a:spcPts val="600"/>
              </a:spcBef>
              <a:spcAft>
                <a:spcPts val="600"/>
              </a:spcAft>
              <a:buNone/>
            </a:pPr>
            <a:endParaRPr lang="en-US" sz="2400" dirty="0" smtClean="0"/>
          </a:p>
        </p:txBody>
      </p:sp>
      <p:sp>
        <p:nvSpPr>
          <p:cNvPr id="4" name="Title 1"/>
          <p:cNvSpPr txBox="1">
            <a:spLocks/>
          </p:cNvSpPr>
          <p:nvPr/>
        </p:nvSpPr>
        <p:spPr>
          <a:xfrm>
            <a:off x="783072" y="274638"/>
            <a:ext cx="805612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t>Senate Bill 10/Assembly Bill 42</a:t>
            </a:r>
            <a:endParaRPr lang="en-US" sz="3200" dirty="0"/>
          </a:p>
        </p:txBody>
      </p:sp>
    </p:spTree>
    <p:extLst>
      <p:ext uri="{BB962C8B-B14F-4D97-AF65-F5344CB8AC3E}">
        <p14:creationId xmlns:p14="http://schemas.microsoft.com/office/powerpoint/2010/main" val="30312345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072" y="1600200"/>
            <a:ext cx="8056128" cy="4525963"/>
          </a:xfrm>
        </p:spPr>
        <p:txBody>
          <a:bodyPr>
            <a:noAutofit/>
          </a:bodyPr>
          <a:lstStyle/>
          <a:p>
            <a:pPr>
              <a:spcBef>
                <a:spcPts val="600"/>
              </a:spcBef>
              <a:spcAft>
                <a:spcPts val="600"/>
              </a:spcAft>
            </a:pPr>
            <a:r>
              <a:rPr lang="en-US" sz="2400" dirty="0" smtClean="0"/>
              <a:t>Eliminates local control—pretrial services was created to address this very problem of lack of access to bail and allow local governments to manage their jail populations by giving judges other alternatives</a:t>
            </a:r>
          </a:p>
          <a:p>
            <a:pPr>
              <a:spcBef>
                <a:spcPts val="600"/>
              </a:spcBef>
              <a:spcAft>
                <a:spcPts val="600"/>
              </a:spcAft>
            </a:pPr>
            <a:r>
              <a:rPr lang="en-US" sz="2400" dirty="0" smtClean="0"/>
              <a:t>Local governments can carefully weigh the costs and benefits (Santa Clara example)</a:t>
            </a:r>
          </a:p>
          <a:p>
            <a:pPr>
              <a:spcBef>
                <a:spcPts val="600"/>
              </a:spcBef>
              <a:spcAft>
                <a:spcPts val="600"/>
              </a:spcAft>
            </a:pPr>
            <a:r>
              <a:rPr lang="en-US" sz="2400" dirty="0" smtClean="0"/>
              <a:t>Under this legislation, local government programs will be regulated by the state and forced to comply with a host of state regulatory mandates in addition to bearing the costs</a:t>
            </a:r>
          </a:p>
          <a:p>
            <a:pPr>
              <a:spcBef>
                <a:spcPts val="600"/>
              </a:spcBef>
              <a:spcAft>
                <a:spcPts val="600"/>
              </a:spcAft>
            </a:pPr>
            <a:endParaRPr lang="en-US" sz="2400" dirty="0"/>
          </a:p>
          <a:p>
            <a:pPr marL="0" indent="0">
              <a:spcBef>
                <a:spcPts val="600"/>
              </a:spcBef>
              <a:spcAft>
                <a:spcPts val="600"/>
              </a:spcAft>
              <a:buNone/>
            </a:pPr>
            <a:endParaRPr lang="en-US" sz="2400" dirty="0" smtClean="0"/>
          </a:p>
        </p:txBody>
      </p:sp>
      <p:sp>
        <p:nvSpPr>
          <p:cNvPr id="4" name="Title 1"/>
          <p:cNvSpPr txBox="1">
            <a:spLocks/>
          </p:cNvSpPr>
          <p:nvPr/>
        </p:nvSpPr>
        <p:spPr>
          <a:xfrm>
            <a:off x="783072" y="274638"/>
            <a:ext cx="805612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t>Senate Bill 10/Assembly Bill 42</a:t>
            </a:r>
            <a:endParaRPr lang="en-US" sz="3200" dirty="0"/>
          </a:p>
        </p:txBody>
      </p:sp>
    </p:spTree>
    <p:extLst>
      <p:ext uri="{BB962C8B-B14F-4D97-AF65-F5344CB8AC3E}">
        <p14:creationId xmlns:p14="http://schemas.microsoft.com/office/powerpoint/2010/main" val="17388211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28440"/>
            <a:ext cx="9144000" cy="3976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Rectangle 13"/>
          <p:cNvSpPr/>
          <p:nvPr/>
        </p:nvSpPr>
        <p:spPr>
          <a:xfrm>
            <a:off x="0" y="1128440"/>
            <a:ext cx="9144000" cy="3976960"/>
          </a:xfrm>
          <a:prstGeom prst="rect">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2263775"/>
            <a:ext cx="7772400" cy="1470025"/>
          </a:xfrm>
        </p:spPr>
        <p:txBody>
          <a:bodyPr>
            <a:normAutofit/>
          </a:bodyPr>
          <a:lstStyle/>
          <a:p>
            <a:r>
              <a:rPr lang="en-US" sz="3600" b="1" dirty="0" smtClean="0"/>
              <a:t>We are here to help</a:t>
            </a:r>
            <a:endParaRPr lang="en-US" sz="3600" b="1" dirty="0"/>
          </a:p>
        </p:txBody>
      </p:sp>
      <p:sp>
        <p:nvSpPr>
          <p:cNvPr id="7" name="Subtitle 6"/>
          <p:cNvSpPr>
            <a:spLocks noGrp="1"/>
          </p:cNvSpPr>
          <p:nvPr>
            <p:ph type="subTitle" idx="1"/>
          </p:nvPr>
        </p:nvSpPr>
        <p:spPr/>
        <p:txBody>
          <a:bodyPr/>
          <a:lstStyle/>
          <a:p>
            <a:r>
              <a:rPr lang="en-US" dirty="0" smtClean="0">
                <a:solidFill>
                  <a:schemeClr val="tx1"/>
                </a:solidFill>
              </a:rPr>
              <a:t>Thank you for your time</a:t>
            </a:r>
            <a:endParaRPr lang="en-US" dirty="0">
              <a:solidFill>
                <a:schemeClr val="tx1"/>
              </a:solidFill>
            </a:endParaRPr>
          </a:p>
        </p:txBody>
      </p:sp>
      <p:grpSp>
        <p:nvGrpSpPr>
          <p:cNvPr id="10" name="Group 9"/>
          <p:cNvGrpSpPr/>
          <p:nvPr/>
        </p:nvGrpSpPr>
        <p:grpSpPr>
          <a:xfrm>
            <a:off x="381000" y="386834"/>
            <a:ext cx="3778981" cy="533400"/>
            <a:chOff x="5060219" y="386834"/>
            <a:chExt cx="3778981" cy="533400"/>
          </a:xfrm>
        </p:grpSpPr>
        <p:sp>
          <p:nvSpPr>
            <p:cNvPr id="12" name="TextBox 11"/>
            <p:cNvSpPr txBox="1"/>
            <p:nvPr/>
          </p:nvSpPr>
          <p:spPr>
            <a:xfrm>
              <a:off x="5334000" y="468868"/>
              <a:ext cx="3505200" cy="369332"/>
            </a:xfrm>
            <a:prstGeom prst="rect">
              <a:avLst/>
            </a:prstGeom>
            <a:noFill/>
          </p:spPr>
          <p:txBody>
            <a:bodyPr wrap="square" rtlCol="0">
              <a:spAutoFit/>
            </a:bodyPr>
            <a:lstStyle/>
            <a:p>
              <a:pPr algn="r"/>
              <a:r>
                <a:rPr lang="en-US" sz="1600" b="1" dirty="0" smtClean="0">
                  <a:solidFill>
                    <a:srgbClr val="FF0000"/>
                  </a:solidFill>
                  <a:latin typeface="Mongolian Baiti" panose="03000500000000000000" pitchFamily="66" charset="0"/>
                  <a:cs typeface="Mongolian Baiti" panose="03000500000000000000" pitchFamily="66" charset="0"/>
                </a:rPr>
                <a:t>AMERICAN</a:t>
              </a:r>
              <a:r>
                <a:rPr lang="en-US" dirty="0" smtClean="0">
                  <a:latin typeface="Mongolian Baiti" panose="03000500000000000000" pitchFamily="66" charset="0"/>
                  <a:cs typeface="Mongolian Baiti" panose="03000500000000000000" pitchFamily="66" charset="0"/>
                </a:rPr>
                <a:t>  </a:t>
              </a:r>
              <a:r>
                <a:rPr lang="en-US" b="1" dirty="0" smtClean="0">
                  <a:solidFill>
                    <a:schemeClr val="tx2"/>
                  </a:solidFill>
                  <a:latin typeface="Mongolian Baiti" panose="03000500000000000000" pitchFamily="66" charset="0"/>
                  <a:cs typeface="Mongolian Baiti" panose="03000500000000000000" pitchFamily="66" charset="0"/>
                </a:rPr>
                <a:t>BAIL COALITION</a:t>
              </a:r>
              <a:endParaRPr lang="en-US" b="1" dirty="0">
                <a:solidFill>
                  <a:schemeClr val="tx2"/>
                </a:solidFill>
                <a:latin typeface="Mongolian Baiti" panose="03000500000000000000" pitchFamily="66" charset="0"/>
                <a:cs typeface="Mongolian Baiti" panose="03000500000000000000" pitchFamily="66" charset="0"/>
              </a:endParaRPr>
            </a:p>
          </p:txBody>
        </p:sp>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0219" y="386834"/>
              <a:ext cx="547561"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2704704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072" y="274638"/>
            <a:ext cx="7903728" cy="1143000"/>
          </a:xfrm>
        </p:spPr>
        <p:txBody>
          <a:bodyPr>
            <a:normAutofit/>
          </a:bodyPr>
          <a:lstStyle/>
          <a:p>
            <a:pPr algn="l"/>
            <a:r>
              <a:rPr lang="en-US" sz="3200" dirty="0" smtClean="0"/>
              <a:t>Who Are We, What Do We Do?</a:t>
            </a:r>
            <a:endParaRPr lang="en-US" sz="3200" dirty="0"/>
          </a:p>
        </p:txBody>
      </p:sp>
      <p:sp>
        <p:nvSpPr>
          <p:cNvPr id="3" name="Content Placeholder 2"/>
          <p:cNvSpPr>
            <a:spLocks noGrp="1"/>
          </p:cNvSpPr>
          <p:nvPr>
            <p:ph idx="1"/>
          </p:nvPr>
        </p:nvSpPr>
        <p:spPr>
          <a:xfrm>
            <a:off x="783072" y="1600200"/>
            <a:ext cx="8167290" cy="4540877"/>
          </a:xfrm>
        </p:spPr>
        <p:txBody>
          <a:bodyPr>
            <a:noAutofit/>
          </a:bodyPr>
          <a:lstStyle/>
          <a:p>
            <a:pPr>
              <a:spcBef>
                <a:spcPts val="600"/>
              </a:spcBef>
              <a:spcAft>
                <a:spcPts val="600"/>
              </a:spcAft>
            </a:pPr>
            <a:r>
              <a:rPr lang="en-US" sz="2400" dirty="0" smtClean="0"/>
              <a:t>California bail agents have over </a:t>
            </a:r>
            <a:r>
              <a:rPr lang="en-US" sz="2400" dirty="0"/>
              <a:t>300,000 defendants out on bail at any one </a:t>
            </a:r>
            <a:r>
              <a:rPr lang="en-US" sz="2400" dirty="0" smtClean="0"/>
              <a:t>time.  </a:t>
            </a:r>
          </a:p>
          <a:p>
            <a:pPr>
              <a:spcBef>
                <a:spcPts val="600"/>
              </a:spcBef>
              <a:spcAft>
                <a:spcPts val="600"/>
              </a:spcAft>
            </a:pPr>
            <a:r>
              <a:rPr lang="en-US" sz="2400" dirty="0" smtClean="0"/>
              <a:t>Those defendants have over </a:t>
            </a:r>
            <a:r>
              <a:rPr lang="en-US" sz="2400" dirty="0"/>
              <a:t>600,000 </a:t>
            </a:r>
            <a:r>
              <a:rPr lang="en-US" sz="2400" dirty="0" smtClean="0"/>
              <a:t>friends </a:t>
            </a:r>
            <a:r>
              <a:rPr lang="en-US" sz="2400" dirty="0"/>
              <a:t>and family members that are legally involved, in addition to the licensed </a:t>
            </a:r>
            <a:r>
              <a:rPr lang="en-US" sz="2400" dirty="0" smtClean="0"/>
              <a:t>sureties, </a:t>
            </a:r>
            <a:r>
              <a:rPr lang="en-US" sz="2400" dirty="0"/>
              <a:t>in the process to monitor, support and insure that the defendants go to </a:t>
            </a:r>
            <a:r>
              <a:rPr lang="en-US" sz="2400" dirty="0" smtClean="0"/>
              <a:t>court. </a:t>
            </a:r>
            <a:r>
              <a:rPr lang="en-US" sz="2400" dirty="0"/>
              <a:t> </a:t>
            </a:r>
            <a:r>
              <a:rPr lang="en-US" sz="2400" dirty="0" smtClean="0"/>
              <a:t> </a:t>
            </a:r>
          </a:p>
          <a:p>
            <a:pPr>
              <a:spcBef>
                <a:spcPts val="600"/>
              </a:spcBef>
              <a:spcAft>
                <a:spcPts val="600"/>
              </a:spcAft>
            </a:pPr>
            <a:r>
              <a:rPr lang="en-US" sz="2400" dirty="0" smtClean="0"/>
              <a:t>If </a:t>
            </a:r>
            <a:r>
              <a:rPr lang="en-US" sz="2400" dirty="0"/>
              <a:t>they </a:t>
            </a:r>
            <a:r>
              <a:rPr lang="en-US" sz="2400" dirty="0" smtClean="0"/>
              <a:t>don't go to court, these individuals all play a role in </a:t>
            </a:r>
            <a:r>
              <a:rPr lang="en-US" sz="2400" dirty="0"/>
              <a:t>the process of returning  the defendants </a:t>
            </a:r>
            <a:r>
              <a:rPr lang="en-US" sz="2400" dirty="0" smtClean="0"/>
              <a:t>to </a:t>
            </a:r>
            <a:r>
              <a:rPr lang="en-US" sz="2400" dirty="0"/>
              <a:t>court or </a:t>
            </a:r>
            <a:r>
              <a:rPr lang="en-US" sz="2400" dirty="0" smtClean="0"/>
              <a:t>custody or otherwise pay a bond forfeiture</a:t>
            </a:r>
          </a:p>
        </p:txBody>
      </p:sp>
    </p:spTree>
    <p:extLst>
      <p:ext uri="{BB962C8B-B14F-4D97-AF65-F5344CB8AC3E}">
        <p14:creationId xmlns:p14="http://schemas.microsoft.com/office/powerpoint/2010/main" val="1245648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524000"/>
            <a:ext cx="7315200" cy="1143000"/>
          </a:xfrm>
          <a:prstGeom prst="rect">
            <a:avLst/>
          </a:prstGeom>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914400" y="2971800"/>
            <a:ext cx="7315200" cy="1143000"/>
          </a:xfrm>
          <a:prstGeom prst="rect">
            <a:avLst/>
          </a:prstGeom>
          <a:solidFill>
            <a:srgbClr val="FF00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14400" y="4419600"/>
            <a:ext cx="7315200" cy="1143000"/>
          </a:xfrm>
          <a:prstGeom prst="rect">
            <a:avLst/>
          </a:prstGeom>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0"/>
            <a:ext cx="7848600" cy="1143000"/>
          </a:xfrm>
        </p:spPr>
        <p:txBody>
          <a:bodyPr anchor="b">
            <a:noAutofit/>
          </a:bodyPr>
          <a:lstStyle/>
          <a:p>
            <a:pPr algn="l"/>
            <a:r>
              <a:rPr lang="en-US" sz="2800" dirty="0" smtClean="0"/>
              <a:t>Evidence-Based Practices/“Scientific” Justice System</a:t>
            </a:r>
            <a:endParaRPr lang="en-US" sz="2800" dirty="0"/>
          </a:p>
        </p:txBody>
      </p:sp>
      <p:sp>
        <p:nvSpPr>
          <p:cNvPr id="3" name="Content Placeholder 2"/>
          <p:cNvSpPr>
            <a:spLocks noGrp="1"/>
          </p:cNvSpPr>
          <p:nvPr>
            <p:ph idx="1"/>
          </p:nvPr>
        </p:nvSpPr>
        <p:spPr/>
        <p:txBody>
          <a:bodyPr/>
          <a:lstStyle/>
          <a:p>
            <a:pPr marL="0" indent="0" algn="ctr">
              <a:buNone/>
            </a:pPr>
            <a:r>
              <a:rPr lang="en-US" dirty="0" smtClean="0">
                <a:solidFill>
                  <a:schemeClr val="bg1"/>
                </a:solidFill>
              </a:rPr>
              <a:t>A philosophy shift from punishment to rehabilitation</a:t>
            </a:r>
          </a:p>
          <a:p>
            <a:pPr marL="0" indent="0" algn="ctr">
              <a:buNone/>
            </a:pPr>
            <a:endParaRPr lang="en-US" dirty="0">
              <a:solidFill>
                <a:schemeClr val="bg1"/>
              </a:solidFill>
            </a:endParaRPr>
          </a:p>
          <a:p>
            <a:pPr marL="0" indent="0" algn="ctr">
              <a:buNone/>
            </a:pPr>
            <a:r>
              <a:rPr lang="en-US" dirty="0" smtClean="0">
                <a:solidFill>
                  <a:schemeClr val="bg1"/>
                </a:solidFill>
              </a:rPr>
              <a:t>“Using stuff that works?”</a:t>
            </a:r>
          </a:p>
          <a:p>
            <a:pPr marL="0" indent="0" algn="ctr">
              <a:buNone/>
            </a:pPr>
            <a:endParaRPr lang="en-US" dirty="0">
              <a:solidFill>
                <a:schemeClr val="bg1"/>
              </a:solidFill>
            </a:endParaRPr>
          </a:p>
          <a:p>
            <a:pPr marL="0" indent="0" algn="ctr">
              <a:buNone/>
            </a:pPr>
            <a:r>
              <a:rPr lang="en-US" dirty="0" smtClean="0">
                <a:solidFill>
                  <a:schemeClr val="bg1"/>
                </a:solidFill>
              </a:rPr>
              <a:t>Will never replace human judgment, will </a:t>
            </a:r>
            <a:br>
              <a:rPr lang="en-US" dirty="0" smtClean="0">
                <a:solidFill>
                  <a:schemeClr val="bg1"/>
                </a:solidFill>
              </a:rPr>
            </a:br>
            <a:r>
              <a:rPr lang="en-US" dirty="0" smtClean="0">
                <a:solidFill>
                  <a:schemeClr val="bg1"/>
                </a:solidFill>
              </a:rPr>
              <a:t>only complement and inform it</a:t>
            </a:r>
          </a:p>
        </p:txBody>
      </p:sp>
    </p:spTree>
    <p:extLst>
      <p:ext uri="{BB962C8B-B14F-4D97-AF65-F5344CB8AC3E}">
        <p14:creationId xmlns:p14="http://schemas.microsoft.com/office/powerpoint/2010/main" val="922515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83072" y="274638"/>
            <a:ext cx="790372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a:t>Current National Picture</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1417638"/>
            <a:ext cx="5562600" cy="3263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990600" y="4724400"/>
            <a:ext cx="7696200" cy="1200329"/>
          </a:xfrm>
          <a:prstGeom prst="rect">
            <a:avLst/>
          </a:prstGeom>
          <a:noFill/>
        </p:spPr>
        <p:txBody>
          <a:bodyPr wrap="square" rtlCol="0">
            <a:spAutoFit/>
          </a:bodyPr>
          <a:lstStyle/>
          <a:p>
            <a:r>
              <a:rPr lang="en-US" sz="2400" dirty="0" smtClean="0"/>
              <a:t>--1567, First National Lottery in England—ten schillings</a:t>
            </a:r>
          </a:p>
          <a:p>
            <a:r>
              <a:rPr lang="en-US" sz="2400" dirty="0" smtClean="0"/>
              <a:t>--Prevented arrest and excused crimes for anything but murder, felonies, piracy, or treason</a:t>
            </a:r>
            <a:endParaRPr lang="en-US" sz="2400" dirty="0"/>
          </a:p>
        </p:txBody>
      </p:sp>
    </p:spTree>
    <p:extLst>
      <p:ext uri="{BB962C8B-B14F-4D97-AF65-F5344CB8AC3E}">
        <p14:creationId xmlns:p14="http://schemas.microsoft.com/office/powerpoint/2010/main" val="35397400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072" y="1600200"/>
            <a:ext cx="7903728" cy="4983163"/>
          </a:xfrm>
        </p:spPr>
        <p:txBody>
          <a:bodyPr>
            <a:normAutofit/>
          </a:bodyPr>
          <a:lstStyle/>
          <a:p>
            <a:r>
              <a:rPr lang="en-US" sz="2800" dirty="0"/>
              <a:t>Bond schedules—reduce or eliminate</a:t>
            </a:r>
          </a:p>
          <a:p>
            <a:r>
              <a:rPr lang="en-US" sz="2800" dirty="0"/>
              <a:t>Use </a:t>
            </a:r>
            <a:r>
              <a:rPr lang="en-US" sz="2800" dirty="0" smtClean="0"/>
              <a:t>computer risk-assessments </a:t>
            </a:r>
            <a:r>
              <a:rPr lang="en-US" sz="2800" dirty="0"/>
              <a:t>to help judges sort people</a:t>
            </a:r>
          </a:p>
          <a:p>
            <a:r>
              <a:rPr lang="en-US" sz="2800" dirty="0"/>
              <a:t>More recognizance bonds</a:t>
            </a:r>
          </a:p>
          <a:p>
            <a:r>
              <a:rPr lang="en-US" sz="2800" dirty="0"/>
              <a:t>Reducing/eliminating the use of financial bonds and surety bail agents</a:t>
            </a:r>
          </a:p>
          <a:p>
            <a:r>
              <a:rPr lang="en-US" sz="2800" dirty="0"/>
              <a:t>Using </a:t>
            </a:r>
            <a:r>
              <a:rPr lang="en-US" sz="2800" dirty="0" smtClean="0"/>
              <a:t>supervision </a:t>
            </a:r>
            <a:r>
              <a:rPr lang="en-US" sz="2800" dirty="0"/>
              <a:t>in place of financial conditions</a:t>
            </a:r>
          </a:p>
          <a:p>
            <a:r>
              <a:rPr lang="en-US" sz="2800" dirty="0"/>
              <a:t>Adopting the New </a:t>
            </a:r>
            <a:r>
              <a:rPr lang="en-US" sz="2800" dirty="0" smtClean="0"/>
              <a:t>Jersey or Washington, D.C. </a:t>
            </a:r>
            <a:r>
              <a:rPr lang="en-US" sz="2800" dirty="0"/>
              <a:t>model</a:t>
            </a:r>
          </a:p>
          <a:p>
            <a:pPr marL="0" indent="0">
              <a:spcBef>
                <a:spcPts val="600"/>
              </a:spcBef>
              <a:spcAft>
                <a:spcPts val="600"/>
              </a:spcAft>
              <a:buNone/>
            </a:pPr>
            <a:endParaRPr lang="en-US" sz="2400" dirty="0"/>
          </a:p>
        </p:txBody>
      </p:sp>
      <p:sp>
        <p:nvSpPr>
          <p:cNvPr id="4" name="Title 1"/>
          <p:cNvSpPr txBox="1">
            <a:spLocks/>
          </p:cNvSpPr>
          <p:nvPr/>
        </p:nvSpPr>
        <p:spPr>
          <a:xfrm>
            <a:off x="783072" y="274638"/>
            <a:ext cx="790372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a:t>Current National Picture</a:t>
            </a:r>
          </a:p>
        </p:txBody>
      </p:sp>
    </p:spTree>
    <p:extLst>
      <p:ext uri="{BB962C8B-B14F-4D97-AF65-F5344CB8AC3E}">
        <p14:creationId xmlns:p14="http://schemas.microsoft.com/office/powerpoint/2010/main" val="1361729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072" y="1600200"/>
            <a:ext cx="7903728" cy="4525963"/>
          </a:xfrm>
        </p:spPr>
        <p:txBody>
          <a:bodyPr>
            <a:normAutofit/>
          </a:bodyPr>
          <a:lstStyle/>
          <a:p>
            <a:pPr>
              <a:spcBef>
                <a:spcPts val="600"/>
              </a:spcBef>
              <a:spcAft>
                <a:spcPts val="600"/>
              </a:spcAft>
            </a:pPr>
            <a:r>
              <a:rPr lang="en-US" sz="2400" dirty="0" smtClean="0"/>
              <a:t>Increased use of risk assessments, which if used properly, may assist judges in being better informed prior to making a decision on bail</a:t>
            </a:r>
          </a:p>
          <a:p>
            <a:pPr>
              <a:spcBef>
                <a:spcPts val="600"/>
              </a:spcBef>
              <a:spcAft>
                <a:spcPts val="600"/>
              </a:spcAft>
            </a:pPr>
            <a:r>
              <a:rPr lang="en-US" sz="2400" dirty="0" smtClean="0"/>
              <a:t>Most jurisdictions have not taken the step of eliminating all financial conditions or surety bonds but rather create alternatives or supplements to financial conditions</a:t>
            </a:r>
          </a:p>
          <a:p>
            <a:pPr>
              <a:spcBef>
                <a:spcPts val="600"/>
              </a:spcBef>
              <a:spcAft>
                <a:spcPts val="600"/>
              </a:spcAft>
            </a:pPr>
            <a:r>
              <a:rPr lang="en-US" sz="2400" dirty="0" smtClean="0"/>
              <a:t>Kentucky still has financial bail—just no surety bonds—majority of people who were released from jail posted cash up until a couple of years ago—now the number is about 1/3 of all defendants posting a financial bail bond</a:t>
            </a:r>
            <a:endParaRPr lang="en-US" sz="2400" dirty="0"/>
          </a:p>
        </p:txBody>
      </p:sp>
      <p:sp>
        <p:nvSpPr>
          <p:cNvPr id="5" name="Title 1"/>
          <p:cNvSpPr txBox="1">
            <a:spLocks/>
          </p:cNvSpPr>
          <p:nvPr/>
        </p:nvSpPr>
        <p:spPr>
          <a:xfrm>
            <a:off x="783072" y="274638"/>
            <a:ext cx="790372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a:t>Current National Picture</a:t>
            </a:r>
          </a:p>
        </p:txBody>
      </p:sp>
    </p:spTree>
    <p:extLst>
      <p:ext uri="{BB962C8B-B14F-4D97-AF65-F5344CB8AC3E}">
        <p14:creationId xmlns:p14="http://schemas.microsoft.com/office/powerpoint/2010/main" val="432322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072" y="1600200"/>
            <a:ext cx="7903728" cy="4525963"/>
          </a:xfrm>
        </p:spPr>
        <p:txBody>
          <a:bodyPr>
            <a:normAutofit/>
          </a:bodyPr>
          <a:lstStyle/>
          <a:p>
            <a:r>
              <a:rPr lang="en-US" sz="2400" dirty="0"/>
              <a:t>Judicial costs—having bail setting hearings rather than letting the schedule do most of it, obtaining data, conducting risk assessments, increases in bench warrants</a:t>
            </a:r>
          </a:p>
          <a:p>
            <a:r>
              <a:rPr lang="en-US" sz="2400" dirty="0"/>
              <a:t>Jail costs—will they increase or decrease? </a:t>
            </a:r>
          </a:p>
          <a:p>
            <a:r>
              <a:rPr lang="en-US" sz="2400" dirty="0"/>
              <a:t>Costs of supervision and monitoring—local governments or the State will pick up the tab</a:t>
            </a:r>
          </a:p>
          <a:p>
            <a:r>
              <a:rPr lang="en-US" sz="2400" dirty="0"/>
              <a:t>Law enforcement—failure to appear warrants will rise under the current concept of bail </a:t>
            </a:r>
            <a:r>
              <a:rPr lang="en-US" sz="2400" dirty="0" smtClean="0"/>
              <a:t>reform</a:t>
            </a:r>
          </a:p>
          <a:p>
            <a:r>
              <a:rPr lang="en-US" sz="2400" dirty="0" smtClean="0"/>
              <a:t>New Jersey Counties sued the State due to the costs of bail reform</a:t>
            </a:r>
            <a:endParaRPr lang="en-US" sz="2400" dirty="0"/>
          </a:p>
        </p:txBody>
      </p:sp>
      <p:sp>
        <p:nvSpPr>
          <p:cNvPr id="5" name="Title 1"/>
          <p:cNvSpPr txBox="1">
            <a:spLocks/>
          </p:cNvSpPr>
          <p:nvPr/>
        </p:nvSpPr>
        <p:spPr>
          <a:xfrm>
            <a:off x="783072" y="274638"/>
            <a:ext cx="790372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t>Cost Indicators for Local Officials</a:t>
            </a:r>
            <a:endParaRPr lang="en-US" sz="3200" dirty="0"/>
          </a:p>
        </p:txBody>
      </p:sp>
    </p:spTree>
    <p:extLst>
      <p:ext uri="{BB962C8B-B14F-4D97-AF65-F5344CB8AC3E}">
        <p14:creationId xmlns:p14="http://schemas.microsoft.com/office/powerpoint/2010/main" val="23129726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072" y="1600200"/>
            <a:ext cx="8056128" cy="4525963"/>
          </a:xfrm>
        </p:spPr>
        <p:txBody>
          <a:bodyPr>
            <a:noAutofit/>
          </a:bodyPr>
          <a:lstStyle/>
          <a:p>
            <a:pPr>
              <a:spcBef>
                <a:spcPts val="600"/>
              </a:spcBef>
              <a:spcAft>
                <a:spcPts val="600"/>
              </a:spcAft>
            </a:pPr>
            <a:r>
              <a:rPr lang="en-US" sz="2400" dirty="0" smtClean="0"/>
              <a:t>70% of people in jail nationally are there “pretrial” and are  “innocent,” “have been convicted of no crime,” and “cannot afford their bail”—example, Connecticut: 78% had three or more prior convictions, and 60% had 1 or more prior felony convictions</a:t>
            </a:r>
          </a:p>
          <a:p>
            <a:pPr>
              <a:spcBef>
                <a:spcPts val="600"/>
              </a:spcBef>
              <a:spcAft>
                <a:spcPts val="600"/>
              </a:spcAft>
            </a:pPr>
            <a:r>
              <a:rPr lang="en-US" sz="2400" dirty="0" smtClean="0"/>
              <a:t>ABC has identified at least ten administrative or other legal reasons other than “affordability” of bail that keep people in jail</a:t>
            </a:r>
          </a:p>
          <a:p>
            <a:pPr>
              <a:spcBef>
                <a:spcPts val="600"/>
              </a:spcBef>
              <a:spcAft>
                <a:spcPts val="600"/>
              </a:spcAft>
            </a:pPr>
            <a:r>
              <a:rPr lang="en-US" sz="2400" dirty="0" smtClean="0"/>
              <a:t>Only a real localized jail study at the file level can isolate the magnitude of the problem and what factors, financial or not, drive it</a:t>
            </a:r>
          </a:p>
        </p:txBody>
      </p:sp>
      <p:sp>
        <p:nvSpPr>
          <p:cNvPr id="4" name="Title 1"/>
          <p:cNvSpPr txBox="1">
            <a:spLocks/>
          </p:cNvSpPr>
          <p:nvPr/>
        </p:nvSpPr>
        <p:spPr>
          <a:xfrm>
            <a:off x="783072" y="274638"/>
            <a:ext cx="790372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t>Assumptions in “Pretrial Justice”</a:t>
            </a:r>
            <a:endParaRPr lang="en-US" sz="3200" dirty="0"/>
          </a:p>
        </p:txBody>
      </p:sp>
    </p:spTree>
    <p:extLst>
      <p:ext uri="{BB962C8B-B14F-4D97-AF65-F5344CB8AC3E}">
        <p14:creationId xmlns:p14="http://schemas.microsoft.com/office/powerpoint/2010/main" val="42383820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9220</TotalTime>
  <Words>1694</Words>
  <Application>Microsoft Office PowerPoint</Application>
  <PresentationFormat>On-screen Show (4:3)</PresentationFormat>
  <Paragraphs>132</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Presentation to the California State Association of Counties</vt:lpstr>
      <vt:lpstr>Who Are We, What Do We Do?</vt:lpstr>
      <vt:lpstr>Who Are We, What Do We Do?</vt:lpstr>
      <vt:lpstr>Evidence-Based Practices/“Scientific” Justice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Effectiveness of Surety Bonds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We are here to help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Nevada Supreme Court Committee on Pretrial Justice Reform</dc:title>
  <dc:creator>jeff</dc:creator>
  <cp:lastModifiedBy>Darby Kernan</cp:lastModifiedBy>
  <cp:revision>116</cp:revision>
  <dcterms:created xsi:type="dcterms:W3CDTF">2015-11-24T14:29:54Z</dcterms:created>
  <dcterms:modified xsi:type="dcterms:W3CDTF">2017-05-18T17:14:59Z</dcterms:modified>
</cp:coreProperties>
</file>