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4"/>
  </p:notesMasterIdLst>
  <p:sldIdLst>
    <p:sldId id="256" r:id="rId2"/>
    <p:sldId id="265" r:id="rId3"/>
    <p:sldId id="258" r:id="rId4"/>
    <p:sldId id="257" r:id="rId5"/>
    <p:sldId id="266" r:id="rId6"/>
    <p:sldId id="259" r:id="rId7"/>
    <p:sldId id="260" r:id="rId8"/>
    <p:sldId id="261" r:id="rId9"/>
    <p:sldId id="270" r:id="rId10"/>
    <p:sldId id="267" r:id="rId11"/>
    <p:sldId id="268" r:id="rId12"/>
    <p:sldId id="262" r:id="rId1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1446" y="90"/>
      </p:cViewPr>
      <p:guideLst/>
    </p:cSldViewPr>
  </p:slideViewPr>
  <p:notesTextViewPr>
    <p:cViewPr>
      <p:scale>
        <a:sx n="1" d="1"/>
        <a:sy n="1" d="1"/>
      </p:scale>
      <p:origin x="0" y="0"/>
    </p:cViewPr>
  </p:notesTextViewPr>
  <p:notesViewPr>
    <p:cSldViewPr snapToGrid="0">
      <p:cViewPr varScale="1">
        <p:scale>
          <a:sx n="65" d="100"/>
          <a:sy n="65" d="100"/>
        </p:scale>
        <p:origin x="239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mcoy\AppData\Local\Microsoft\Windows\INetCache\Content.Outlook\Y4G9QUS0\chronic_homeless_chart%20(0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v>California</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Sheet1!$E$1:$E$7</c:f>
              <c:numCache>
                <c:formatCode>General</c:formatCode>
                <c:ptCount val="7"/>
                <c:pt idx="0">
                  <c:v>2009</c:v>
                </c:pt>
                <c:pt idx="1">
                  <c:v>2010</c:v>
                </c:pt>
                <c:pt idx="2">
                  <c:v>2011</c:v>
                </c:pt>
                <c:pt idx="3">
                  <c:v>2012</c:v>
                </c:pt>
                <c:pt idx="4">
                  <c:v>2013</c:v>
                </c:pt>
                <c:pt idx="5">
                  <c:v>2014</c:v>
                </c:pt>
                <c:pt idx="6">
                  <c:v>2015</c:v>
                </c:pt>
              </c:numCache>
            </c:numRef>
          </c:cat>
          <c:val>
            <c:numRef>
              <c:f>Sheet1!$C$1:$C$7</c:f>
              <c:numCache>
                <c:formatCode>General</c:formatCode>
                <c:ptCount val="7"/>
                <c:pt idx="0">
                  <c:v>31412</c:v>
                </c:pt>
                <c:pt idx="1">
                  <c:v>31235</c:v>
                </c:pt>
                <c:pt idx="2">
                  <c:v>34589</c:v>
                </c:pt>
                <c:pt idx="3">
                  <c:v>33356</c:v>
                </c:pt>
                <c:pt idx="4">
                  <c:v>33112</c:v>
                </c:pt>
                <c:pt idx="5">
                  <c:v>31078</c:v>
                </c:pt>
                <c:pt idx="6">
                  <c:v>32227</c:v>
                </c:pt>
              </c:numCache>
            </c:numRef>
          </c:val>
          <c:extLst>
            <c:ext xmlns:c16="http://schemas.microsoft.com/office/drawing/2014/chart" uri="{C3380CC4-5D6E-409C-BE32-E72D297353CC}">
              <c16:uniqueId val="{00000000-CEFF-4F21-BD1E-61ACBFCF12F1}"/>
            </c:ext>
          </c:extLst>
        </c:ser>
        <c:ser>
          <c:idx val="1"/>
          <c:order val="1"/>
          <c:tx>
            <c:v>United States</c:v>
          </c:tx>
          <c:spPr>
            <a:solidFill>
              <a:schemeClr val="accent2"/>
            </a:solidFill>
            <a:ln>
              <a:noFill/>
            </a:ln>
            <a:effectLst/>
          </c:spPr>
          <c:invertIfNegative val="0"/>
          <c:dLbls>
            <c:delete val="1"/>
          </c:dLbls>
          <c:cat>
            <c:numRef>
              <c:f>Sheet1!$E$1:$E$7</c:f>
              <c:numCache>
                <c:formatCode>General</c:formatCode>
                <c:ptCount val="7"/>
                <c:pt idx="0">
                  <c:v>2009</c:v>
                </c:pt>
                <c:pt idx="1">
                  <c:v>2010</c:v>
                </c:pt>
                <c:pt idx="2">
                  <c:v>2011</c:v>
                </c:pt>
                <c:pt idx="3">
                  <c:v>2012</c:v>
                </c:pt>
                <c:pt idx="4">
                  <c:v>2013</c:v>
                </c:pt>
                <c:pt idx="5">
                  <c:v>2014</c:v>
                </c:pt>
                <c:pt idx="6">
                  <c:v>2015</c:v>
                </c:pt>
              </c:numCache>
            </c:numRef>
          </c:cat>
          <c:val>
            <c:numRef>
              <c:f>Sheet1!$D$1:$D$7</c:f>
              <c:numCache>
                <c:formatCode>General</c:formatCode>
                <c:ptCount val="7"/>
                <c:pt idx="0">
                  <c:v>75800</c:v>
                </c:pt>
                <c:pt idx="1">
                  <c:v>74827</c:v>
                </c:pt>
                <c:pt idx="2">
                  <c:v>84444</c:v>
                </c:pt>
                <c:pt idx="3">
                  <c:v>78681</c:v>
                </c:pt>
                <c:pt idx="4">
                  <c:v>69716</c:v>
                </c:pt>
                <c:pt idx="5">
                  <c:v>68054</c:v>
                </c:pt>
                <c:pt idx="6">
                  <c:v>64048</c:v>
                </c:pt>
              </c:numCache>
            </c:numRef>
          </c:val>
          <c:extLst>
            <c:ext xmlns:c16="http://schemas.microsoft.com/office/drawing/2014/chart" uri="{C3380CC4-5D6E-409C-BE32-E72D297353CC}">
              <c16:uniqueId val="{00000001-CEFF-4F21-BD1E-61ACBFCF12F1}"/>
            </c:ext>
          </c:extLst>
        </c:ser>
        <c:dLbls>
          <c:showLegendKey val="0"/>
          <c:showVal val="1"/>
          <c:showCatName val="0"/>
          <c:showSerName val="0"/>
          <c:showPercent val="0"/>
          <c:showBubbleSize val="0"/>
        </c:dLbls>
        <c:gapWidth val="75"/>
        <c:overlap val="100"/>
        <c:axId val="383427551"/>
        <c:axId val="383427967"/>
      </c:barChart>
      <c:catAx>
        <c:axId val="383427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3427967"/>
        <c:crosses val="autoZero"/>
        <c:auto val="1"/>
        <c:lblAlgn val="ctr"/>
        <c:lblOffset val="100"/>
        <c:noMultiLvlLbl val="0"/>
      </c:catAx>
      <c:valAx>
        <c:axId val="38342796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34275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9A0254A2-326E-45C7-BF71-82A130994A16}" type="datetimeFigureOut">
              <a:rPr lang="en-US" smtClean="0"/>
              <a:t>9/21/2016</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6776AE70-EEAE-491D-A695-32050C775DD6}" type="slidenum">
              <a:rPr lang="en-US" smtClean="0"/>
              <a:t>‹#›</a:t>
            </a:fld>
            <a:endParaRPr lang="en-US"/>
          </a:p>
        </p:txBody>
      </p:sp>
    </p:spTree>
    <p:extLst>
      <p:ext uri="{BB962C8B-B14F-4D97-AF65-F5344CB8AC3E}">
        <p14:creationId xmlns:p14="http://schemas.microsoft.com/office/powerpoint/2010/main" val="4274719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6776AE70-EEAE-491D-A695-32050C775DD6}" type="slidenum">
              <a:rPr lang="en-US" smtClean="0"/>
              <a:t>1</a:t>
            </a:fld>
            <a:endParaRPr lang="en-US"/>
          </a:p>
        </p:txBody>
      </p:sp>
    </p:spTree>
    <p:extLst>
      <p:ext uri="{BB962C8B-B14F-4D97-AF65-F5344CB8AC3E}">
        <p14:creationId xmlns:p14="http://schemas.microsoft.com/office/powerpoint/2010/main" val="322609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This year, the </a:t>
            </a:r>
            <a:r>
              <a:rPr lang="en-US" dirty="0"/>
              <a:t>governor has signed </a:t>
            </a:r>
            <a:r>
              <a:rPr lang="en-US" dirty="0" smtClean="0"/>
              <a:t>legislation </a:t>
            </a:r>
            <a:r>
              <a:rPr lang="en-US" dirty="0"/>
              <a:t>authorizing the No Place like Home Program.  The Program dedicates $2 billion in bond proceeds to invest in the development of permanent supportive housing for persons who are in need of mental health services and are experiencing homelessness, chronic homelessness, or at risk of chronic homelessness.  The bonds are repaid by funding from the Mental Health Services Act (MHSA).  Under the legislation the program has three parts: A competitive program which will have a small county set-aside, a $200 million over-the counter program, and a Technical Assistance Grant. </a:t>
            </a:r>
            <a:endParaRPr lang="en-US" dirty="0" smtClean="0"/>
          </a:p>
          <a:p>
            <a:pPr lvl="0"/>
            <a:endParaRPr lang="en-US" dirty="0"/>
          </a:p>
          <a:p>
            <a:endParaRPr lang="en-US" dirty="0"/>
          </a:p>
        </p:txBody>
      </p:sp>
      <p:sp>
        <p:nvSpPr>
          <p:cNvPr id="4" name="Slide Number Placeholder 3"/>
          <p:cNvSpPr>
            <a:spLocks noGrp="1"/>
          </p:cNvSpPr>
          <p:nvPr>
            <p:ph type="sldNum" sz="quarter" idx="10"/>
          </p:nvPr>
        </p:nvSpPr>
        <p:spPr/>
        <p:txBody>
          <a:bodyPr/>
          <a:lstStyle/>
          <a:p>
            <a:fld id="{6776AE70-EEAE-491D-A695-32050C775DD6}" type="slidenum">
              <a:rPr lang="en-US" smtClean="0"/>
              <a:t>10</a:t>
            </a:fld>
            <a:endParaRPr lang="en-US"/>
          </a:p>
        </p:txBody>
      </p:sp>
    </p:spTree>
    <p:extLst>
      <p:ext uri="{BB962C8B-B14F-4D97-AF65-F5344CB8AC3E}">
        <p14:creationId xmlns:p14="http://schemas.microsoft.com/office/powerpoint/2010/main" val="1773905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395" indent="-232395">
              <a:spcAft>
                <a:spcPts val="600"/>
              </a:spcAft>
              <a:buFontTx/>
              <a:buAutoNum type="arabicParenR"/>
            </a:pPr>
            <a:r>
              <a:rPr lang="en-US" dirty="0" smtClean="0"/>
              <a:t>As you begin to expand homeless networks and build new systems across agencies, ensure that those systems are designed to achieve the end results envisioned by your homeless plan.  Service contracts can also be negotiated to pay for outcomes achieved rather than the services rendered. Plans should also evaluate whether  </a:t>
            </a:r>
            <a:r>
              <a:rPr lang="en-US" dirty="0"/>
              <a:t>the community have the right balance of interventions (permanent supportive housing, rapid </a:t>
            </a:r>
            <a:r>
              <a:rPr lang="en-US" dirty="0" smtClean="0"/>
              <a:t>re-housing</a:t>
            </a:r>
            <a:r>
              <a:rPr lang="en-US" dirty="0"/>
              <a:t>, etc…) to respond to local needs</a:t>
            </a:r>
          </a:p>
          <a:p>
            <a:pPr marL="232395" indent="-232395">
              <a:spcAft>
                <a:spcPts val="600"/>
              </a:spcAft>
              <a:buAutoNum type="arabicParenR"/>
            </a:pPr>
            <a:endParaRPr lang="en-US" dirty="0" smtClean="0"/>
          </a:p>
          <a:p>
            <a:pPr marL="232395" indent="-232395">
              <a:spcAft>
                <a:spcPts val="600"/>
              </a:spcAft>
              <a:buAutoNum type="arabicParenR"/>
            </a:pPr>
            <a:r>
              <a:rPr lang="en-US" dirty="0" smtClean="0"/>
              <a:t>Look to identify people </a:t>
            </a:r>
            <a:r>
              <a:rPr lang="en-US" dirty="0"/>
              <a:t>by name and assess and address their specific </a:t>
            </a:r>
            <a:r>
              <a:rPr lang="en-US" dirty="0" smtClean="0"/>
              <a:t>needs.  Provision of coordinated wraparound services allow for the individual to have greater outcomes and increase likelihood of being stability housed. </a:t>
            </a:r>
          </a:p>
          <a:p>
            <a:pPr marL="232395" indent="-232395">
              <a:buAutoNum type="arabicParenR"/>
            </a:pPr>
            <a:r>
              <a:rPr lang="en-US" dirty="0" smtClean="0"/>
              <a:t>Have </a:t>
            </a:r>
            <a:r>
              <a:rPr lang="en-US" dirty="0"/>
              <a:t>measurable </a:t>
            </a:r>
            <a:r>
              <a:rPr lang="en-US" dirty="0" smtClean="0"/>
              <a:t>time bound </a:t>
            </a:r>
            <a:r>
              <a:rPr lang="en-US" dirty="0"/>
              <a:t>goals and monitor progress </a:t>
            </a:r>
            <a:r>
              <a:rPr lang="en-US" dirty="0" smtClean="0"/>
              <a:t>towards </a:t>
            </a:r>
            <a:r>
              <a:rPr lang="en-US" dirty="0"/>
              <a:t>that </a:t>
            </a:r>
            <a:r>
              <a:rPr lang="en-US" dirty="0" smtClean="0"/>
              <a:t>goal. For example, Is </a:t>
            </a:r>
            <a:r>
              <a:rPr lang="en-US" dirty="0"/>
              <a:t>the system reducing the number of people experiencing homelessness? </a:t>
            </a:r>
            <a:r>
              <a:rPr lang="en-US" dirty="0" smtClean="0"/>
              <a:t>Are </a:t>
            </a:r>
            <a:r>
              <a:rPr lang="en-US" dirty="0"/>
              <a:t>resources targeted effectively to those with the greatest needs, including those who are unsheltered?</a:t>
            </a:r>
          </a:p>
          <a:p>
            <a:pPr marL="232395" indent="-232395">
              <a:buAutoNum type="arabicParenR"/>
            </a:pPr>
            <a:endParaRPr lang="en-US" dirty="0"/>
          </a:p>
        </p:txBody>
      </p:sp>
      <p:sp>
        <p:nvSpPr>
          <p:cNvPr id="4" name="Slide Number Placeholder 3"/>
          <p:cNvSpPr>
            <a:spLocks noGrp="1"/>
          </p:cNvSpPr>
          <p:nvPr>
            <p:ph type="sldNum" sz="quarter" idx="10"/>
          </p:nvPr>
        </p:nvSpPr>
        <p:spPr/>
        <p:txBody>
          <a:bodyPr/>
          <a:lstStyle/>
          <a:p>
            <a:fld id="{6776AE70-EEAE-491D-A695-32050C775DD6}" type="slidenum">
              <a:rPr lang="en-US" smtClean="0"/>
              <a:t>11</a:t>
            </a:fld>
            <a:endParaRPr lang="en-US"/>
          </a:p>
        </p:txBody>
      </p:sp>
    </p:spTree>
    <p:extLst>
      <p:ext uri="{BB962C8B-B14F-4D97-AF65-F5344CB8AC3E}">
        <p14:creationId xmlns:p14="http://schemas.microsoft.com/office/powerpoint/2010/main" val="2561107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p:spPr>
      </p:sp>
      <p:sp>
        <p:nvSpPr>
          <p:cNvPr id="3" name="Notes Placeholder 2"/>
          <p:cNvSpPr>
            <a:spLocks noGrp="1"/>
          </p:cNvSpPr>
          <p:nvPr>
            <p:ph type="body" idx="1"/>
          </p:nvPr>
        </p:nvSpPr>
        <p:spPr/>
        <p:txBody>
          <a:bodyPr/>
          <a:lstStyle/>
          <a:p>
            <a:r>
              <a:rPr lang="en-US" smtClean="0"/>
              <a:t>Thank you. </a:t>
            </a:r>
            <a:endParaRPr lang="en-US"/>
          </a:p>
        </p:txBody>
      </p:sp>
      <p:sp>
        <p:nvSpPr>
          <p:cNvPr id="4" name="Slide Number Placeholder 3"/>
          <p:cNvSpPr>
            <a:spLocks noGrp="1"/>
          </p:cNvSpPr>
          <p:nvPr>
            <p:ph type="sldNum" sz="quarter" idx="10"/>
          </p:nvPr>
        </p:nvSpPr>
        <p:spPr/>
        <p:txBody>
          <a:bodyPr/>
          <a:lstStyle/>
          <a:p>
            <a:fld id="{6776AE70-EEAE-491D-A695-32050C775DD6}" type="slidenum">
              <a:rPr lang="en-US" smtClean="0"/>
              <a:t>12</a:t>
            </a:fld>
            <a:endParaRPr lang="en-US"/>
          </a:p>
        </p:txBody>
      </p:sp>
    </p:spTree>
    <p:extLst>
      <p:ext uri="{BB962C8B-B14F-4D97-AF65-F5344CB8AC3E}">
        <p14:creationId xmlns:p14="http://schemas.microsoft.com/office/powerpoint/2010/main" val="591432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p:spPr>
      </p:sp>
      <p:sp>
        <p:nvSpPr>
          <p:cNvPr id="3" name="Notes Placeholder 2"/>
          <p:cNvSpPr>
            <a:spLocks noGrp="1"/>
          </p:cNvSpPr>
          <p:nvPr>
            <p:ph type="body" idx="1"/>
          </p:nvPr>
        </p:nvSpPr>
        <p:spPr/>
        <p:txBody>
          <a:bodyPr/>
          <a:lstStyle/>
          <a:p>
            <a:pPr lvl="0"/>
            <a:r>
              <a:rPr lang="en-US" dirty="0" smtClean="0"/>
              <a:t>California is first in the nation in number of persons experiencing homelessness.  Currently </a:t>
            </a:r>
            <a:r>
              <a:rPr lang="en-US" dirty="0"/>
              <a:t>there are more than 115,000 people experiencing homelessness in California. That’s 21 percent of the nation’s homeless population. </a:t>
            </a:r>
            <a:r>
              <a:rPr lang="en-US" dirty="0" smtClean="0"/>
              <a:t>In comparison California has only 12% of the Nation’s population. </a:t>
            </a:r>
            <a:endParaRPr lang="en-US" dirty="0"/>
          </a:p>
        </p:txBody>
      </p:sp>
      <p:sp>
        <p:nvSpPr>
          <p:cNvPr id="4" name="Slide Number Placeholder 3"/>
          <p:cNvSpPr>
            <a:spLocks noGrp="1"/>
          </p:cNvSpPr>
          <p:nvPr>
            <p:ph type="sldNum" sz="quarter" idx="10"/>
          </p:nvPr>
        </p:nvSpPr>
        <p:spPr/>
        <p:txBody>
          <a:bodyPr/>
          <a:lstStyle/>
          <a:p>
            <a:fld id="{6776AE70-EEAE-491D-A695-32050C775DD6}" type="slidenum">
              <a:rPr lang="en-US" smtClean="0"/>
              <a:t>2</a:t>
            </a:fld>
            <a:endParaRPr lang="en-US"/>
          </a:p>
        </p:txBody>
      </p:sp>
    </p:spTree>
    <p:extLst>
      <p:ext uri="{BB962C8B-B14F-4D97-AF65-F5344CB8AC3E}">
        <p14:creationId xmlns:p14="http://schemas.microsoft.com/office/powerpoint/2010/main" val="167429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p:spPr>
      </p:sp>
      <p:sp>
        <p:nvSpPr>
          <p:cNvPr id="3" name="Notes Placeholder 2"/>
          <p:cNvSpPr>
            <a:spLocks noGrp="1"/>
          </p:cNvSpPr>
          <p:nvPr>
            <p:ph type="body" idx="1"/>
          </p:nvPr>
        </p:nvSpPr>
        <p:spPr/>
        <p:txBody>
          <a:bodyPr/>
          <a:lstStyle/>
          <a:p>
            <a:endParaRPr lang="en-US" dirty="0" smtClean="0"/>
          </a:p>
          <a:p>
            <a:r>
              <a:rPr lang="en-US" dirty="0">
                <a:solidFill>
                  <a:srgbClr val="000000"/>
                </a:solidFill>
              </a:rPr>
              <a:t>California also has the highest numbers of other vulnerable populations, with nearly one-third of the nation’s youth, nearly one-fourth of the nation’s homeless veterans, and more than one-third of the nation’s chronically homeless residents.   </a:t>
            </a:r>
          </a:p>
          <a:p>
            <a:endParaRPr lang="en-US" dirty="0">
              <a:solidFill>
                <a:srgbClr val="000000"/>
              </a:solidFill>
            </a:endParaRPr>
          </a:p>
          <a:p>
            <a:r>
              <a:rPr lang="en-US" dirty="0">
                <a:solidFill>
                  <a:srgbClr val="000000"/>
                </a:solidFill>
              </a:rPr>
              <a:t>As you can see, while overall those who experience chronic homelessness have declined, the chronically homeless population has remained steady or in some areas of the State has risen. For example, Los Angeles experienced a 55 percent rise in chronic homelessness from 2014 to 2015.</a:t>
            </a:r>
          </a:p>
          <a:p>
            <a:endParaRPr lang="en-US" dirty="0"/>
          </a:p>
        </p:txBody>
      </p:sp>
      <p:sp>
        <p:nvSpPr>
          <p:cNvPr id="4" name="Slide Number Placeholder 3"/>
          <p:cNvSpPr>
            <a:spLocks noGrp="1"/>
          </p:cNvSpPr>
          <p:nvPr>
            <p:ph type="sldNum" sz="quarter" idx="10"/>
          </p:nvPr>
        </p:nvSpPr>
        <p:spPr/>
        <p:txBody>
          <a:bodyPr/>
          <a:lstStyle/>
          <a:p>
            <a:fld id="{6776AE70-EEAE-491D-A695-32050C775DD6}" type="slidenum">
              <a:rPr lang="en-US" smtClean="0"/>
              <a:t>3</a:t>
            </a:fld>
            <a:endParaRPr lang="en-US"/>
          </a:p>
        </p:txBody>
      </p:sp>
    </p:spTree>
    <p:extLst>
      <p:ext uri="{BB962C8B-B14F-4D97-AF65-F5344CB8AC3E}">
        <p14:creationId xmlns:p14="http://schemas.microsoft.com/office/powerpoint/2010/main" val="851350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p:spPr>
      </p:sp>
      <p:sp>
        <p:nvSpPr>
          <p:cNvPr id="3" name="Notes Placeholder 2"/>
          <p:cNvSpPr>
            <a:spLocks noGrp="1"/>
          </p:cNvSpPr>
          <p:nvPr>
            <p:ph type="body" idx="1"/>
          </p:nvPr>
        </p:nvSpPr>
        <p:spPr/>
        <p:txBody>
          <a:bodyPr/>
          <a:lstStyle/>
          <a:p>
            <a:r>
              <a:rPr lang="en-US" dirty="0"/>
              <a:t>There are people </a:t>
            </a:r>
            <a:r>
              <a:rPr lang="en-US" dirty="0">
                <a:solidFill>
                  <a:srgbClr val="000000"/>
                </a:solidFill>
              </a:rPr>
              <a:t>experiencing homelessness in every county in the State. Most of the people experiencing homelessness are along the coastal regions.  One third are in Los Angeles. </a:t>
            </a:r>
          </a:p>
        </p:txBody>
      </p:sp>
      <p:sp>
        <p:nvSpPr>
          <p:cNvPr id="4" name="Slide Number Placeholder 3"/>
          <p:cNvSpPr>
            <a:spLocks noGrp="1"/>
          </p:cNvSpPr>
          <p:nvPr>
            <p:ph type="sldNum" sz="quarter" idx="10"/>
          </p:nvPr>
        </p:nvSpPr>
        <p:spPr/>
        <p:txBody>
          <a:bodyPr/>
          <a:lstStyle/>
          <a:p>
            <a:fld id="{6776AE70-EEAE-491D-A695-32050C775DD6}" type="slidenum">
              <a:rPr lang="en-US" smtClean="0"/>
              <a:t>4</a:t>
            </a:fld>
            <a:endParaRPr lang="en-US"/>
          </a:p>
        </p:txBody>
      </p:sp>
    </p:spTree>
    <p:extLst>
      <p:ext uri="{BB962C8B-B14F-4D97-AF65-F5344CB8AC3E}">
        <p14:creationId xmlns:p14="http://schemas.microsoft.com/office/powerpoint/2010/main" val="65910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causes of homelessness are complex. In most cases, homelessness can be associated with a combination of structural and individual factors. Some of these factors include access to housing, size and availability of social safety-net programs (including income-support and behavioral-health programs), poverty and unemployment, and mental health and/or other debilitating illness (including veterans with war-related disabilities). </a:t>
            </a:r>
            <a:r>
              <a:rPr lang="en-US" dirty="0" smtClean="0"/>
              <a:t>Unfortunately accurate </a:t>
            </a:r>
            <a:r>
              <a:rPr lang="en-US" dirty="0"/>
              <a:t>data to assess or determine who is likely to become homeless, and therefore target prevention efforts to those individuals and families, is not available or reliable.</a:t>
            </a:r>
          </a:p>
        </p:txBody>
      </p:sp>
      <p:sp>
        <p:nvSpPr>
          <p:cNvPr id="4" name="Slide Number Placeholder 3"/>
          <p:cNvSpPr>
            <a:spLocks noGrp="1"/>
          </p:cNvSpPr>
          <p:nvPr>
            <p:ph type="sldNum" sz="quarter" idx="10"/>
          </p:nvPr>
        </p:nvSpPr>
        <p:spPr/>
        <p:txBody>
          <a:bodyPr/>
          <a:lstStyle/>
          <a:p>
            <a:fld id="{6776AE70-EEAE-491D-A695-32050C775DD6}" type="slidenum">
              <a:rPr lang="en-US" smtClean="0"/>
              <a:t>5</a:t>
            </a:fld>
            <a:endParaRPr lang="en-US"/>
          </a:p>
        </p:txBody>
      </p:sp>
    </p:spTree>
    <p:extLst>
      <p:ext uri="{BB962C8B-B14F-4D97-AF65-F5344CB8AC3E}">
        <p14:creationId xmlns:p14="http://schemas.microsoft.com/office/powerpoint/2010/main" val="288190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p:spPr>
      </p:sp>
      <p:sp>
        <p:nvSpPr>
          <p:cNvPr id="3" name="Notes Placeholder 2"/>
          <p:cNvSpPr>
            <a:spLocks noGrp="1"/>
          </p:cNvSpPr>
          <p:nvPr>
            <p:ph type="body" idx="1"/>
          </p:nvPr>
        </p:nvSpPr>
        <p:spPr/>
        <p:txBody>
          <a:bodyPr/>
          <a:lstStyle/>
          <a:p>
            <a:pPr lvl="0"/>
            <a:r>
              <a:rPr lang="en-US" dirty="0"/>
              <a:t>Though research has shown that the shortfall of affordable housing has led to increases in homelessness rates, Homelessness is not just a housing problem. Homelessness, especially chronic homelessness, is a health problem.</a:t>
            </a:r>
          </a:p>
          <a:p>
            <a:pPr lvl="0"/>
            <a:endParaRPr lang="en-US" dirty="0" smtClean="0"/>
          </a:p>
          <a:p>
            <a:pPr lvl="0"/>
            <a:r>
              <a:rPr lang="en-US" dirty="0" smtClean="0"/>
              <a:t>The </a:t>
            </a:r>
            <a:r>
              <a:rPr lang="en-US" dirty="0"/>
              <a:t>upcoming draft Statewide Housing Plan, we look at some of the health impacts facing people who experience homelessness.</a:t>
            </a:r>
          </a:p>
          <a:p>
            <a:pPr lvl="1"/>
            <a:r>
              <a:rPr lang="en-US" dirty="0" smtClean="0"/>
              <a:t>For example The </a:t>
            </a:r>
            <a:r>
              <a:rPr lang="en-US" dirty="0"/>
              <a:t>mortality rate is four to nine times higher and chronically homeless individuals die 30 years younger than the life expectancy.</a:t>
            </a:r>
            <a:r>
              <a:rPr lang="en-US" baseline="30000" dirty="0"/>
              <a:t> </a:t>
            </a:r>
            <a:endParaRPr lang="en-US" sz="1000" dirty="0"/>
          </a:p>
          <a:p>
            <a:pPr lvl="1"/>
            <a:r>
              <a:rPr lang="en-US" dirty="0"/>
              <a:t>Children experiencing homelessness are more likely than their peers to suffer from acute and chronic illness.</a:t>
            </a:r>
            <a:endParaRPr lang="en-US" sz="1000" dirty="0"/>
          </a:p>
          <a:p>
            <a:r>
              <a:rPr lang="en-US" dirty="0"/>
              <a:t> </a:t>
            </a:r>
            <a:endParaRPr lang="en-US" sz="1000" dirty="0"/>
          </a:p>
          <a:p>
            <a:pPr lvl="0"/>
            <a:r>
              <a:rPr lang="en-US" dirty="0"/>
              <a:t>Homelessness also increases societal costs as homeless individuals cycle between homelessness, incarceration, nursing homes, and hospitals at public expense:</a:t>
            </a:r>
          </a:p>
          <a:p>
            <a:pPr lvl="1"/>
            <a:r>
              <a:rPr lang="en-US" dirty="0"/>
              <a:t>For example, A recent study in Santa Clara County looked at the public cost of homelessness across the healthcare, social welfare, and correctional systems and found that five percent of the homeless population who are also frequent users of public and medical services use about 47 percent of all public costs with an average individual cost of $100,000 per year.</a:t>
            </a:r>
            <a:endParaRPr lang="en-US" sz="1000" dirty="0"/>
          </a:p>
          <a:p>
            <a:pPr lvl="1"/>
            <a:r>
              <a:rPr lang="en-US" dirty="0"/>
              <a:t>A study in Los Angeles showed typical public cost for residents in supportive housing is only $605 a month, while the typical public cost for similar homeless persons is $2,897 per person, per month.</a:t>
            </a:r>
            <a:endParaRPr lang="en-US" sz="1000" dirty="0"/>
          </a:p>
          <a:p>
            <a:r>
              <a:rPr lang="en-US" dirty="0"/>
              <a:t> </a:t>
            </a:r>
            <a:endParaRPr lang="en-US" sz="1000" dirty="0"/>
          </a:p>
          <a:p>
            <a:r>
              <a:rPr lang="en-US" dirty="0"/>
              <a:t>  </a:t>
            </a:r>
          </a:p>
        </p:txBody>
      </p:sp>
      <p:sp>
        <p:nvSpPr>
          <p:cNvPr id="4" name="Slide Number Placeholder 3"/>
          <p:cNvSpPr>
            <a:spLocks noGrp="1"/>
          </p:cNvSpPr>
          <p:nvPr>
            <p:ph type="sldNum" sz="quarter" idx="10"/>
          </p:nvPr>
        </p:nvSpPr>
        <p:spPr/>
        <p:txBody>
          <a:bodyPr/>
          <a:lstStyle/>
          <a:p>
            <a:fld id="{6776AE70-EEAE-491D-A695-32050C775DD6}" type="slidenum">
              <a:rPr lang="en-US" smtClean="0"/>
              <a:t>6</a:t>
            </a:fld>
            <a:endParaRPr lang="en-US"/>
          </a:p>
        </p:txBody>
      </p:sp>
    </p:spTree>
    <p:extLst>
      <p:ext uri="{BB962C8B-B14F-4D97-AF65-F5344CB8AC3E}">
        <p14:creationId xmlns:p14="http://schemas.microsoft.com/office/powerpoint/2010/main" val="256000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p:spPr>
      </p:sp>
      <p:sp>
        <p:nvSpPr>
          <p:cNvPr id="3" name="Notes Placeholder 2"/>
          <p:cNvSpPr>
            <a:spLocks noGrp="1"/>
          </p:cNvSpPr>
          <p:nvPr>
            <p:ph type="body" idx="1"/>
          </p:nvPr>
        </p:nvSpPr>
        <p:spPr/>
        <p:txBody>
          <a:bodyPr/>
          <a:lstStyle/>
          <a:p>
            <a:r>
              <a:rPr lang="en-US" dirty="0">
                <a:solidFill>
                  <a:srgbClr val="000000"/>
                </a:solidFill>
              </a:rPr>
              <a:t>Collaboration among many fields and levels of government is becoming increasingly necessary to address the State’s homeless crisis. The State has increased collaboration between health, housing, and social services agencies to inform policy to guide homeless programs to achieve better outcomes and bring to scale permanent supportive housing (PSH).   Examples of these are the 2013 Housing policy academy, the Statewide plan, the redesign of the ESG program, and will be seen in the NPLH program.  In addition, HCD coordinated with the Department of Health Care Services on their Whole Person Care Pilot.</a:t>
            </a:r>
          </a:p>
          <a:p>
            <a:endParaRPr lang="en-US" dirty="0">
              <a:solidFill>
                <a:srgbClr val="000000"/>
              </a:solidFill>
            </a:endParaRPr>
          </a:p>
          <a:p>
            <a:r>
              <a:rPr lang="en-US" dirty="0">
                <a:solidFill>
                  <a:srgbClr val="000000"/>
                </a:solidFill>
              </a:rPr>
              <a:t>This is not a top down system.  What happens at the local level in implementing local homeless plans, and lessons learned from program implementation, also informs policy at the state level.  It is the goal of the State to make accessing our programs as simple as possible so we can get out of the way of the local governments who know how best to spend the homeless resources.</a:t>
            </a:r>
          </a:p>
          <a:p>
            <a:endParaRPr lang="en-US" dirty="0">
              <a:solidFill>
                <a:srgbClr val="000000"/>
              </a:solidFill>
            </a:endParaRPr>
          </a:p>
          <a:p>
            <a:pPr lvl="0"/>
            <a:r>
              <a:rPr lang="en-US" dirty="0">
                <a:solidFill>
                  <a:srgbClr val="000000"/>
                </a:solidFill>
              </a:rPr>
              <a:t>However, in order to do that, counties will have to connect health and social services systems with housing systems to create successful projects. For example, counties will be instrumental in building relationships  between behavioral health departments, public housing authorities, service providers, and housing developers to be well positioned to access NPLH dollars once released. </a:t>
            </a:r>
          </a:p>
          <a:p>
            <a:endParaRPr lang="en-US" dirty="0"/>
          </a:p>
        </p:txBody>
      </p:sp>
      <p:sp>
        <p:nvSpPr>
          <p:cNvPr id="4" name="Slide Number Placeholder 3"/>
          <p:cNvSpPr>
            <a:spLocks noGrp="1"/>
          </p:cNvSpPr>
          <p:nvPr>
            <p:ph type="sldNum" sz="quarter" idx="10"/>
          </p:nvPr>
        </p:nvSpPr>
        <p:spPr/>
        <p:txBody>
          <a:bodyPr/>
          <a:lstStyle/>
          <a:p>
            <a:fld id="{6776AE70-EEAE-491D-A695-32050C775DD6}" type="slidenum">
              <a:rPr lang="en-US" smtClean="0"/>
              <a:t>7</a:t>
            </a:fld>
            <a:endParaRPr lang="en-US" dirty="0"/>
          </a:p>
        </p:txBody>
      </p:sp>
    </p:spTree>
    <p:extLst>
      <p:ext uri="{BB962C8B-B14F-4D97-AF65-F5344CB8AC3E}">
        <p14:creationId xmlns:p14="http://schemas.microsoft.com/office/powerpoint/2010/main" val="3398467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p:spPr>
      </p:sp>
      <p:sp>
        <p:nvSpPr>
          <p:cNvPr id="3" name="Notes Placeholder 2"/>
          <p:cNvSpPr>
            <a:spLocks noGrp="1"/>
          </p:cNvSpPr>
          <p:nvPr>
            <p:ph type="body" idx="1"/>
          </p:nvPr>
        </p:nvSpPr>
        <p:spPr>
          <a:xfrm>
            <a:off x="665239" y="4467781"/>
            <a:ext cx="5621262" cy="4521198"/>
          </a:xfrm>
        </p:spPr>
        <p:txBody>
          <a:bodyPr/>
          <a:lstStyle/>
          <a:p>
            <a:r>
              <a:rPr lang="en-US" sz="1000" dirty="0">
                <a:solidFill>
                  <a:srgbClr val="000000"/>
                </a:solidFill>
                <a:latin typeface="Arial" panose="020B0604020202020204" pitchFamily="34" charset="0"/>
                <a:cs typeface="Arial" panose="020B0604020202020204" pitchFamily="34" charset="0"/>
              </a:rPr>
              <a:t>Here are several programs the State is administering that target homeless populations.</a:t>
            </a:r>
          </a:p>
          <a:p>
            <a:endParaRPr lang="en-US" sz="1000" dirty="0">
              <a:solidFill>
                <a:srgbClr val="000000"/>
              </a:solidFill>
              <a:latin typeface="Arial" panose="020B0604020202020204" pitchFamily="34" charset="0"/>
              <a:cs typeface="Arial" panose="020B0604020202020204" pitchFamily="34" charset="0"/>
            </a:endParaRPr>
          </a:p>
          <a:p>
            <a:r>
              <a:rPr lang="en-US" sz="1000" dirty="0">
                <a:solidFill>
                  <a:srgbClr val="000000"/>
                </a:solidFill>
                <a:latin typeface="Arial" panose="020B0604020202020204" pitchFamily="34" charset="0"/>
                <a:cs typeface="Arial" panose="020B0604020202020204" pitchFamily="34" charset="0"/>
              </a:rPr>
              <a:t>The Emergency Solutions Grant Program (ESG) is a federal program that funds a variety of activities to address homelessness. The governor also included a $35 million dollar state allocation in this year’s budget. This past year, the program went through a major redesign in an effort to align State ESG with federal ESG and the HEARTH Act priorities.  One round of funding has been completed under this new system and the next round will be available next spring. </a:t>
            </a:r>
            <a:r>
              <a:rPr lang="en-US" sz="1000" i="1" dirty="0">
                <a:solidFill>
                  <a:srgbClr val="000000"/>
                </a:solidFill>
                <a:latin typeface="Arial" panose="020B0604020202020204" pitchFamily="34" charset="0"/>
                <a:cs typeface="Arial" panose="020B0604020202020204" pitchFamily="34" charset="0"/>
              </a:rPr>
              <a:t>(if asked: The redesigned ESG program aims align with local systems’ federal ESG and HEARTH goals; invest in impactful activities based on key performance goals and outcomes; improve geographic distribution of funded activities and continuity of funded activities, and create a streamlined delivery mechanism.)</a:t>
            </a:r>
            <a:endParaRPr lang="en-US" sz="1000" dirty="0">
              <a:solidFill>
                <a:srgbClr val="000000"/>
              </a:solidFill>
              <a:latin typeface="Arial" panose="020B0604020202020204" pitchFamily="34" charset="0"/>
              <a:cs typeface="Arial" panose="020B0604020202020204" pitchFamily="34" charset="0"/>
            </a:endParaRPr>
          </a:p>
          <a:p>
            <a:r>
              <a:rPr lang="en-US" sz="1000" i="1" dirty="0">
                <a:solidFill>
                  <a:srgbClr val="000000"/>
                </a:solidFill>
                <a:latin typeface="Arial" panose="020B0604020202020204" pitchFamily="34" charset="0"/>
                <a:cs typeface="Arial" panose="020B0604020202020204" pitchFamily="34" charset="0"/>
              </a:rPr>
              <a:t> </a:t>
            </a:r>
            <a:endParaRPr lang="en-US" sz="1000" dirty="0">
              <a:solidFill>
                <a:srgbClr val="000000"/>
              </a:solidFill>
              <a:latin typeface="Arial" panose="020B0604020202020204" pitchFamily="34" charset="0"/>
              <a:cs typeface="Arial" panose="020B0604020202020204" pitchFamily="34" charset="0"/>
            </a:endParaRPr>
          </a:p>
          <a:p>
            <a:r>
              <a:rPr lang="en-US" sz="1000" dirty="0">
                <a:solidFill>
                  <a:srgbClr val="000000"/>
                </a:solidFill>
                <a:latin typeface="Arial" panose="020B0604020202020204" pitchFamily="34" charset="0"/>
                <a:cs typeface="Arial" panose="020B0604020202020204" pitchFamily="34" charset="0"/>
              </a:rPr>
              <a:t>The Veterans Housing &amp; Homelessness Prevention program funds the acquisition, construction, rehabilitation and preservation of affordable multi-family housing for veterans and their families to allow veterans to access and maintain housing stability. After two rounds 31% of the funds have been allocated and over a thousand units of vets housing has been funded in Southern California. </a:t>
            </a:r>
          </a:p>
          <a:p>
            <a:endParaRPr lang="en-US" sz="1000" dirty="0">
              <a:solidFill>
                <a:srgbClr val="000000"/>
              </a:solidFill>
              <a:latin typeface="Arial" panose="020B0604020202020204" pitchFamily="34" charset="0"/>
              <a:cs typeface="Arial" panose="020B0604020202020204" pitchFamily="34" charset="0"/>
            </a:endParaRPr>
          </a:p>
          <a:p>
            <a:r>
              <a:rPr lang="en-US" sz="1000" dirty="0">
                <a:solidFill>
                  <a:srgbClr val="000000"/>
                </a:solidFill>
                <a:latin typeface="Arial" panose="020B0604020202020204" pitchFamily="34" charset="0"/>
                <a:cs typeface="Arial" panose="020B0604020202020204" pitchFamily="34" charset="0"/>
              </a:rPr>
              <a:t>Section 811 provides project based rental subsidizes for permanent supportive housing targeting extremely low-income persons with disabilities, particularly those who reside in a long-term care facility and desire to return to community living. There are two over-the-funding rounds totaling over 22 million dollars though the round 2 funding is specifically for Los Angeles County.  Both rounds still have funding available.  </a:t>
            </a:r>
          </a:p>
          <a:p>
            <a:endParaRPr lang="en-US" sz="1000" dirty="0">
              <a:solidFill>
                <a:srgbClr val="000000"/>
              </a:solidFill>
              <a:latin typeface="Arial" panose="020B0604020202020204" pitchFamily="34" charset="0"/>
              <a:cs typeface="Arial" panose="020B0604020202020204" pitchFamily="34" charset="0"/>
            </a:endParaRPr>
          </a:p>
          <a:p>
            <a:r>
              <a:rPr lang="en-US" sz="1000" dirty="0">
                <a:solidFill>
                  <a:srgbClr val="000000"/>
                </a:solidFill>
                <a:latin typeface="Arial" panose="020B0604020202020204" pitchFamily="34" charset="0"/>
                <a:cs typeface="Arial" panose="020B0604020202020204" pitchFamily="34" charset="0"/>
              </a:rPr>
              <a:t>In addition, for non-entitlement jurisdiction there are CDBG block grant funds that are available for planning and technical assistance grants and if you are an entitlement jurisdiction, that is a way you can use your own CDBG money</a:t>
            </a:r>
          </a:p>
          <a:p>
            <a:endParaRPr lang="en-US" sz="1000" dirty="0">
              <a:latin typeface="Arial" panose="020B0604020202020204" pitchFamily="34" charset="0"/>
              <a:cs typeface="Arial" panose="020B0604020202020204" pitchFamily="34" charset="0"/>
            </a:endParaRPr>
          </a:p>
          <a:p>
            <a:pPr lvl="0"/>
            <a:r>
              <a:rPr lang="en-US" sz="1000" dirty="0">
                <a:latin typeface="Arial" panose="020B0604020202020204" pitchFamily="34" charset="0"/>
                <a:cs typeface="Arial" panose="020B0604020202020204" pitchFamily="34" charset="0"/>
              </a:rPr>
              <a:t> </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776AE70-EEAE-491D-A695-32050C775DD6}" type="slidenum">
              <a:rPr lang="en-US" smtClean="0"/>
              <a:t>8</a:t>
            </a:fld>
            <a:endParaRPr lang="en-US"/>
          </a:p>
        </p:txBody>
      </p:sp>
    </p:spTree>
    <p:extLst>
      <p:ext uri="{BB962C8B-B14F-4D97-AF65-F5344CB8AC3E}">
        <p14:creationId xmlns:p14="http://schemas.microsoft.com/office/powerpoint/2010/main" val="1070684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60463"/>
            <a:ext cx="4178300" cy="3133725"/>
          </a:xfrm>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There are also additional </a:t>
            </a:r>
            <a:r>
              <a:rPr lang="en-US" sz="1000" dirty="0" smtClean="0">
                <a:latin typeface="Arial" panose="020B0604020202020204" pitchFamily="34" charset="0"/>
                <a:cs typeface="Arial" panose="020B0604020202020204" pitchFamily="34" charset="0"/>
              </a:rPr>
              <a:t>funds </a:t>
            </a:r>
            <a:r>
              <a:rPr lang="en-US" sz="1000" dirty="0">
                <a:latin typeface="Arial" panose="020B0604020202020204" pitchFamily="34" charset="0"/>
                <a:cs typeface="Arial" panose="020B0604020202020204" pitchFamily="34" charset="0"/>
              </a:rPr>
              <a:t>available to address homelessness through other state departments.  For example, Department of Social Services  administers the CalWORKs  Homeless Assistance Program which provides aid to homeless individuals to help pay some housing related expenses.  </a:t>
            </a:r>
          </a:p>
          <a:p>
            <a:endParaRPr lang="en-US" sz="1000" dirty="0">
              <a:latin typeface="Arial" panose="020B0604020202020204" pitchFamily="34" charset="0"/>
              <a:cs typeface="Arial" panose="020B0604020202020204" pitchFamily="34" charset="0"/>
            </a:endParaRPr>
          </a:p>
          <a:p>
            <a:pPr lvl="0"/>
            <a:r>
              <a:rPr lang="en-US" sz="1000" dirty="0">
                <a:latin typeface="Arial" panose="020B0604020202020204" pitchFamily="34" charset="0"/>
                <a:cs typeface="Arial" panose="020B0604020202020204" pitchFamily="34" charset="0"/>
              </a:rPr>
              <a:t> </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776AE70-EEAE-491D-A695-32050C775DD6}" type="slidenum">
              <a:rPr lang="en-US" smtClean="0"/>
              <a:t>9</a:t>
            </a:fld>
            <a:endParaRPr lang="en-US"/>
          </a:p>
        </p:txBody>
      </p:sp>
    </p:spTree>
    <p:extLst>
      <p:ext uri="{BB962C8B-B14F-4D97-AF65-F5344CB8AC3E}">
        <p14:creationId xmlns:p14="http://schemas.microsoft.com/office/powerpoint/2010/main" val="2629200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00200" y="1143000"/>
            <a:ext cx="6019800" cy="2362200"/>
          </a:xfrm>
        </p:spPr>
        <p:txBody>
          <a:bodyPr lIns="0" tIns="0" rIns="0" bIns="0" anchor="b" anchorCtr="0">
            <a:noAutofit/>
          </a:bodyPr>
          <a:lstStyle>
            <a:lvl1pPr algn="l">
              <a:defRPr sz="3675" b="0" baseline="0">
                <a:solidFill>
                  <a:srgbClr val="F69B11"/>
                </a:solidFill>
                <a:latin typeface="Avenir LT Std 65 Medium" pitchFamily="34" charset="0"/>
              </a:defRPr>
            </a:lvl1pPr>
          </a:lstStyle>
          <a:p>
            <a:r>
              <a:rPr lang="en-US" dirty="0" smtClean="0"/>
              <a:t>HCD Printer-Friendly Presentation Name</a:t>
            </a:r>
          </a:p>
        </p:txBody>
      </p:sp>
      <p:sp>
        <p:nvSpPr>
          <p:cNvPr id="3" name="Subtitle 2"/>
          <p:cNvSpPr>
            <a:spLocks noGrp="1"/>
          </p:cNvSpPr>
          <p:nvPr>
            <p:ph type="subTitle" idx="1" hasCustomPrompt="1"/>
          </p:nvPr>
        </p:nvSpPr>
        <p:spPr>
          <a:xfrm>
            <a:off x="1600200" y="4114800"/>
            <a:ext cx="4191000" cy="1676400"/>
          </a:xfrm>
        </p:spPr>
        <p:txBody>
          <a:bodyPr lIns="0" tIns="0" rIns="0" bIns="0" anchor="t" anchorCtr="0">
            <a:normAutofit/>
          </a:bodyPr>
          <a:lstStyle>
            <a:lvl1pPr marL="0" indent="0" algn="l">
              <a:buNone/>
              <a:defRPr sz="1350" b="0">
                <a:solidFill>
                  <a:srgbClr val="000000"/>
                </a:solidFill>
                <a:latin typeface="Avenir LT Std 65 Medium"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 Information</a:t>
            </a:r>
          </a:p>
          <a:p>
            <a:r>
              <a:rPr lang="en-US" dirty="0" smtClean="0"/>
              <a:t>Presenter Division/Office</a:t>
            </a:r>
          </a:p>
          <a:p>
            <a:r>
              <a:rPr lang="en-US" dirty="0" smtClean="0"/>
              <a:t>Contact Information</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5351980"/>
            <a:ext cx="1143000" cy="1143000"/>
          </a:xfrm>
          <a:prstGeom prst="rect">
            <a:avLst/>
          </a:prstGeom>
        </p:spPr>
      </p:pic>
    </p:spTree>
    <p:extLst>
      <p:ext uri="{BB962C8B-B14F-4D97-AF65-F5344CB8AC3E}">
        <p14:creationId xmlns:p14="http://schemas.microsoft.com/office/powerpoint/2010/main" val="11292231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524000" y="457200"/>
            <a:ext cx="6781800" cy="1066800"/>
          </a:xfrm>
          <a:prstGeom prst="rect">
            <a:avLst/>
          </a:prstGeom>
        </p:spPr>
        <p:txBody>
          <a:bodyPr vert="horz" lIns="0" tIns="0" rIns="0" bIns="0" rtlCol="0" anchor="ctr">
            <a:normAutofit/>
          </a:bodyPr>
          <a:lstStyle>
            <a:lvl1pPr>
              <a:defRPr b="0"/>
            </a:lvl1pPr>
          </a:lstStyle>
          <a:p>
            <a:r>
              <a:rPr lang="en-US" smtClean="0"/>
              <a:t>Click to edit Master title style</a:t>
            </a:r>
            <a:endParaRPr lang="en-US" dirty="0"/>
          </a:p>
        </p:txBody>
      </p:sp>
      <p:sp>
        <p:nvSpPr>
          <p:cNvPr id="6" name="Text Placeholder 2"/>
          <p:cNvSpPr>
            <a:spLocks noGrp="1"/>
          </p:cNvSpPr>
          <p:nvPr>
            <p:ph idx="1"/>
          </p:nvPr>
        </p:nvSpPr>
        <p:spPr>
          <a:xfrm>
            <a:off x="914400" y="1752602"/>
            <a:ext cx="7391400" cy="4373563"/>
          </a:xfrm>
          <a:prstGeom prst="rect">
            <a:avLst/>
          </a:prstGeom>
        </p:spPr>
        <p:txBody>
          <a:bodyPr vert="horz" lIns="0" tIns="0" rIns="0" bIns="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bg1">
                    <a:lumMod val="50000"/>
                  </a:schemeClr>
                </a:solidFill>
              </a:defRPr>
            </a:lvl1pPr>
          </a:lstStyle>
          <a:p>
            <a:fld id="{63BC888A-2CD1-4DCB-9486-64ACC7F3F752}" type="datetimeFigureOut">
              <a:rPr lang="en-US" smtClean="0"/>
              <a:t>9/21/2016</a:t>
            </a:fld>
            <a:endParaRPr lang="en-US"/>
          </a:p>
        </p:txBody>
      </p:sp>
      <p:sp>
        <p:nvSpPr>
          <p:cNvPr id="8"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bg1">
                    <a:lumMod val="50000"/>
                  </a:schemeClr>
                </a:solidFill>
              </a:defRPr>
            </a:lvl1pPr>
          </a:lstStyle>
          <a:p>
            <a:endParaRPr lang="en-US"/>
          </a:p>
        </p:txBody>
      </p:sp>
      <p:sp>
        <p:nvSpPr>
          <p:cNvPr id="10"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bg1">
                    <a:lumMod val="50000"/>
                  </a:schemeClr>
                </a:solidFill>
              </a:defRPr>
            </a:lvl1pPr>
          </a:lstStyle>
          <a:p>
            <a:fld id="{2F2EF5C0-B3DC-466E-8AB0-57B72D1C588F}" type="slidenum">
              <a:rPr lang="en-US" smtClean="0"/>
              <a:t>‹#›</a:t>
            </a:fld>
            <a:endParaRPr lang="en-US"/>
          </a:p>
        </p:txBody>
      </p:sp>
    </p:spTree>
    <p:extLst>
      <p:ext uri="{BB962C8B-B14F-4D97-AF65-F5344CB8AC3E}">
        <p14:creationId xmlns:p14="http://schemas.microsoft.com/office/powerpoint/2010/main" val="32060607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raph/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lvl1pPr>
              <a:defRPr b="0">
                <a:solidFill>
                  <a:srgbClr val="F69B1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63BC888A-2CD1-4DCB-9486-64ACC7F3F752}" type="datetimeFigureOut">
              <a:rPr lang="en-US" smtClean="0"/>
              <a:t>9/21/2016</a:t>
            </a:fld>
            <a:endParaRPr lang="en-US"/>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2F2EF5C0-B3DC-466E-8AB0-57B72D1C588F}" type="slidenum">
              <a:rPr lang="en-US" smtClean="0"/>
              <a:t>‹#›</a:t>
            </a:fld>
            <a:endParaRPr lang="en-US"/>
          </a:p>
        </p:txBody>
      </p:sp>
    </p:spTree>
    <p:extLst>
      <p:ext uri="{BB962C8B-B14F-4D97-AF65-F5344CB8AC3E}">
        <p14:creationId xmlns:p14="http://schemas.microsoft.com/office/powerpoint/2010/main" val="29420663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33400"/>
            <a:ext cx="9144000" cy="4343400"/>
          </a:xfrm>
        </p:spPr>
        <p:txBody>
          <a:bodyPr anchor="ctr" anchorCtr="1">
            <a:noAutofit/>
          </a:bodyPr>
          <a:lstStyle>
            <a:lvl1pPr algn="l">
              <a:defRPr sz="3750" b="0" cap="none">
                <a:solidFill>
                  <a:srgbClr val="F69B11"/>
                </a:solidFill>
              </a:defRPr>
            </a:lvl1pPr>
          </a:lstStyle>
          <a:p>
            <a:r>
              <a:rPr lang="en-US" dirty="0" smtClean="0"/>
              <a:t>Click To Edit Chapter Title</a:t>
            </a:r>
            <a:endParaRPr lang="en-US" dirty="0"/>
          </a:p>
        </p:txBody>
      </p:sp>
    </p:spTree>
    <p:extLst>
      <p:ext uri="{BB962C8B-B14F-4D97-AF65-F5344CB8AC3E}">
        <p14:creationId xmlns:p14="http://schemas.microsoft.com/office/powerpoint/2010/main" val="1973571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ext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752600" y="457200"/>
            <a:ext cx="6553200" cy="10668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6" name="Text Placeholder 2"/>
          <p:cNvSpPr>
            <a:spLocks noGrp="1"/>
          </p:cNvSpPr>
          <p:nvPr>
            <p:ph idx="1"/>
          </p:nvPr>
        </p:nvSpPr>
        <p:spPr>
          <a:xfrm>
            <a:off x="914400" y="1752602"/>
            <a:ext cx="7391400" cy="4373563"/>
          </a:xfrm>
          <a:prstGeom prst="rect">
            <a:avLst/>
          </a:prstGeom>
        </p:spPr>
        <p:txBody>
          <a:bodyPr vert="horz" lIns="0" tIns="0" rIns="0" bIns="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bg1">
                    <a:lumMod val="50000"/>
                  </a:schemeClr>
                </a:solidFill>
              </a:defRPr>
            </a:lvl1pPr>
          </a:lstStyle>
          <a:p>
            <a:fld id="{63BC888A-2CD1-4DCB-9486-64ACC7F3F752}" type="datetimeFigureOut">
              <a:rPr lang="en-US" smtClean="0"/>
              <a:t>9/21/2016</a:t>
            </a:fld>
            <a:endParaRPr lang="en-US"/>
          </a:p>
        </p:txBody>
      </p:sp>
      <p:sp>
        <p:nvSpPr>
          <p:cNvPr id="8"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bg1">
                    <a:lumMod val="50000"/>
                  </a:schemeClr>
                </a:solidFill>
              </a:defRPr>
            </a:lvl1pPr>
          </a:lstStyle>
          <a:p>
            <a:endParaRPr lang="en-US"/>
          </a:p>
        </p:txBody>
      </p:sp>
      <p:sp>
        <p:nvSpPr>
          <p:cNvPr id="10"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bg1">
                    <a:lumMod val="50000"/>
                  </a:schemeClr>
                </a:solidFill>
              </a:defRPr>
            </a:lvl1pPr>
          </a:lstStyle>
          <a:p>
            <a:fld id="{2F2EF5C0-B3DC-466E-8AB0-57B72D1C588F}" type="slidenum">
              <a:rPr lang="en-US" smtClean="0"/>
              <a:t>‹#›</a:t>
            </a:fld>
            <a:endParaRPr lang="en-US"/>
          </a:p>
        </p:txBody>
      </p:sp>
    </p:spTree>
    <p:extLst>
      <p:ext uri="{BB962C8B-B14F-4D97-AF65-F5344CB8AC3E}">
        <p14:creationId xmlns:p14="http://schemas.microsoft.com/office/powerpoint/2010/main" val="24691223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457200"/>
            <a:ext cx="6934200" cy="1066800"/>
          </a:xfrm>
          <a:prstGeom prst="rect">
            <a:avLst/>
          </a:prstGeom>
        </p:spPr>
        <p:txBody>
          <a:bodyPr vert="horz" lIns="0" tIns="0" rIns="0" bIns="0" rtlCol="0" anchor="ctr">
            <a:normAutofit/>
          </a:bodyPr>
          <a:lstStyle/>
          <a:p>
            <a:r>
              <a:rPr lang="en-US" dirty="0" smtClean="0"/>
              <a:t>Click to edit Slide Header</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bg1">
                    <a:lumMod val="50000"/>
                  </a:schemeClr>
                </a:solidFill>
              </a:defRPr>
            </a:lvl1pPr>
          </a:lstStyle>
          <a:p>
            <a:fld id="{63BC888A-2CD1-4DCB-9486-64ACC7F3F752}" type="datetimeFigureOut">
              <a:rPr lang="en-US" smtClean="0"/>
              <a:t>9/21/2016</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bg1">
                    <a:lumMod val="50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bg1">
                    <a:lumMod val="50000"/>
                  </a:schemeClr>
                </a:solidFill>
              </a:defRPr>
            </a:lvl1pPr>
          </a:lstStyle>
          <a:p>
            <a:fld id="{2F2EF5C0-B3DC-466E-8AB0-57B72D1C588F}" type="slidenum">
              <a:rPr lang="en-US" smtClean="0"/>
              <a:t>‹#›</a:t>
            </a:fld>
            <a:endParaRPr lang="en-US"/>
          </a:p>
        </p:txBody>
      </p:sp>
    </p:spTree>
    <p:extLst>
      <p:ext uri="{BB962C8B-B14F-4D97-AF65-F5344CB8AC3E}">
        <p14:creationId xmlns:p14="http://schemas.microsoft.com/office/powerpoint/2010/main" val="35340119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iming>
    <p:tnLst>
      <p:par>
        <p:cTn id="1" dur="indefinite" restart="never" nodeType="tmRoot"/>
      </p:par>
    </p:tnLst>
  </p:timing>
  <p:txStyles>
    <p:titleStyle>
      <a:lvl1pPr algn="l" defTabSz="685800" rtl="0" eaLnBrk="1" latinLnBrk="0" hangingPunct="1">
        <a:spcBef>
          <a:spcPct val="0"/>
        </a:spcBef>
        <a:buNone/>
        <a:defRPr sz="2700" b="1" kern="1200">
          <a:solidFill>
            <a:srgbClr val="F69B11"/>
          </a:solidFill>
          <a:latin typeface="Avenir LT Std 65 Medium"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rgbClr val="000000"/>
          </a:solidFill>
          <a:latin typeface="Avenir LT Std 65 Medium"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rgbClr val="000000"/>
          </a:solidFill>
          <a:latin typeface="Avenir LT Std 65 Medium"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rgbClr val="000000"/>
          </a:solidFill>
          <a:latin typeface="Avenir LT Std 65 Medium"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rgbClr val="000000"/>
          </a:solidFill>
          <a:latin typeface="Avenir LT Std 65 Medium"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rgbClr val="000000"/>
          </a:solidFill>
          <a:latin typeface="Avenir LT Std 65 Medium"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hudexchange.info/resources/documents/2007-2015-PIT-Counts-by-CoC.xls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6487" y="1990931"/>
            <a:ext cx="6339444" cy="2064634"/>
          </a:xfrm>
        </p:spPr>
        <p:txBody>
          <a:bodyPr/>
          <a:lstStyle/>
          <a:p>
            <a:pPr algn="ctr"/>
            <a:r>
              <a:rPr lang="en-US" sz="4800" dirty="0"/>
              <a:t>Bringing Californians Home:</a:t>
            </a:r>
            <a:br>
              <a:rPr lang="en-US" sz="4800" dirty="0"/>
            </a:br>
            <a:r>
              <a:rPr lang="en-US" sz="4000" dirty="0"/>
              <a:t>Homelessness in the nation’s wealthiest state</a:t>
            </a:r>
            <a:endParaRPr lang="en-US" dirty="0">
              <a:latin typeface="+mj-lt"/>
            </a:endParaRPr>
          </a:p>
        </p:txBody>
      </p:sp>
      <p:sp>
        <p:nvSpPr>
          <p:cNvPr id="3" name="Subtitle 2"/>
          <p:cNvSpPr>
            <a:spLocks noGrp="1"/>
          </p:cNvSpPr>
          <p:nvPr>
            <p:ph type="subTitle" idx="1"/>
          </p:nvPr>
        </p:nvSpPr>
        <p:spPr>
          <a:xfrm>
            <a:off x="335276" y="4847422"/>
            <a:ext cx="6274844" cy="1711217"/>
          </a:xfrm>
        </p:spPr>
        <p:txBody>
          <a:bodyPr>
            <a:noAutofit/>
          </a:bodyPr>
          <a:lstStyle/>
          <a:p>
            <a:r>
              <a:rPr lang="en-US" sz="2000" dirty="0" smtClean="0">
                <a:latin typeface="+mj-lt"/>
              </a:rPr>
              <a:t>Ben Metcalf, Director</a:t>
            </a:r>
          </a:p>
          <a:p>
            <a:r>
              <a:rPr lang="en-US" sz="2000" dirty="0" smtClean="0">
                <a:latin typeface="+mj-lt"/>
              </a:rPr>
              <a:t>Department of Housing and Community Development</a:t>
            </a:r>
          </a:p>
          <a:p>
            <a:endParaRPr lang="en-US" sz="2000" dirty="0">
              <a:latin typeface="+mj-lt"/>
            </a:endParaRPr>
          </a:p>
          <a:p>
            <a:r>
              <a:rPr lang="en-US" sz="2000" dirty="0">
                <a:latin typeface="+mj-lt"/>
              </a:rPr>
              <a:t>CSAC Southern CA Counties Regional </a:t>
            </a:r>
            <a:r>
              <a:rPr lang="en-US" sz="2000" dirty="0" smtClean="0">
                <a:latin typeface="+mj-lt"/>
              </a:rPr>
              <a:t>Meeting</a:t>
            </a:r>
          </a:p>
          <a:p>
            <a:r>
              <a:rPr lang="en-US" sz="2000" dirty="0" smtClean="0">
                <a:latin typeface="+mj-lt"/>
              </a:rPr>
              <a:t>September 22, 2016</a:t>
            </a:r>
          </a:p>
          <a:p>
            <a:endParaRPr lang="en-US" sz="1600" dirty="0"/>
          </a:p>
        </p:txBody>
      </p:sp>
    </p:spTree>
    <p:extLst>
      <p:ext uri="{BB962C8B-B14F-4D97-AF65-F5344CB8AC3E}">
        <p14:creationId xmlns:p14="http://schemas.microsoft.com/office/powerpoint/2010/main" val="2972086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No Place Like Home</a:t>
            </a:r>
            <a:endParaRPr lang="en-US"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5930431"/>
              </p:ext>
            </p:extLst>
          </p:nvPr>
        </p:nvGraphicFramePr>
        <p:xfrm>
          <a:off x="528810" y="1752602"/>
          <a:ext cx="7776990" cy="4235478"/>
        </p:xfrm>
        <a:graphic>
          <a:graphicData uri="http://schemas.openxmlformats.org/drawingml/2006/table">
            <a:tbl>
              <a:tblPr firstRow="1" bandRow="1">
                <a:tableStyleId>{93296810-A885-4BE3-A3E7-6D5BEEA58F35}</a:tableStyleId>
              </a:tblPr>
              <a:tblGrid>
                <a:gridCol w="5459639">
                  <a:extLst>
                    <a:ext uri="{9D8B030D-6E8A-4147-A177-3AD203B41FA5}">
                      <a16:colId xmlns:a16="http://schemas.microsoft.com/office/drawing/2014/main" val="3635398807"/>
                    </a:ext>
                  </a:extLst>
                </a:gridCol>
                <a:gridCol w="2317351">
                  <a:extLst>
                    <a:ext uri="{9D8B030D-6E8A-4147-A177-3AD203B41FA5}">
                      <a16:colId xmlns:a16="http://schemas.microsoft.com/office/drawing/2014/main" val="3389879410"/>
                    </a:ext>
                  </a:extLst>
                </a:gridCol>
              </a:tblGrid>
              <a:tr h="472233">
                <a:tc>
                  <a:txBody>
                    <a:bodyPr/>
                    <a:lstStyle/>
                    <a:p>
                      <a:r>
                        <a:rPr lang="en-US" sz="2000" dirty="0" smtClean="0">
                          <a:latin typeface="+mj-lt"/>
                        </a:rPr>
                        <a:t>Preliminary Timeframe</a:t>
                      </a:r>
                      <a:endParaRPr lang="en-US" sz="2000" dirty="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000" dirty="0" smtClean="0">
                          <a:latin typeface="+mj-lt"/>
                        </a:rPr>
                        <a:t>Date</a:t>
                      </a:r>
                    </a:p>
                  </a:txBody>
                  <a:tcPr/>
                </a:tc>
                <a:extLst>
                  <a:ext uri="{0D108BD9-81ED-4DB2-BD59-A6C34878D82A}">
                    <a16:rowId xmlns:a16="http://schemas.microsoft.com/office/drawing/2014/main" val="2444020993"/>
                  </a:ext>
                </a:extLst>
              </a:tr>
              <a:tr h="472233">
                <a:tc>
                  <a:txBody>
                    <a:bodyPr/>
                    <a:lstStyle/>
                    <a:p>
                      <a:r>
                        <a:rPr lang="en-US" sz="2000" dirty="0" smtClean="0">
                          <a:solidFill>
                            <a:schemeClr val="accent6"/>
                          </a:solidFill>
                          <a:latin typeface="+mj-lt"/>
                        </a:rPr>
                        <a:t>Initial Research and Stakeholder Outreach</a:t>
                      </a:r>
                      <a:endParaRPr lang="en-US" sz="2000" dirty="0">
                        <a:solidFill>
                          <a:schemeClr val="accent6"/>
                        </a:solidFill>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000" dirty="0" smtClean="0">
                          <a:solidFill>
                            <a:schemeClr val="accent6"/>
                          </a:solidFill>
                          <a:latin typeface="+mj-lt"/>
                        </a:rPr>
                        <a:t>Fall, 2016</a:t>
                      </a:r>
                    </a:p>
                  </a:txBody>
                  <a:tcPr/>
                </a:tc>
                <a:extLst>
                  <a:ext uri="{0D108BD9-81ED-4DB2-BD59-A6C34878D82A}">
                    <a16:rowId xmlns:a16="http://schemas.microsoft.com/office/drawing/2014/main" val="1180948106"/>
                  </a:ext>
                </a:extLst>
              </a:tr>
              <a:tr h="472233">
                <a:tc>
                  <a:txBody>
                    <a:bodyPr/>
                    <a:lstStyle/>
                    <a:p>
                      <a:r>
                        <a:rPr lang="en-US" sz="2000" dirty="0" smtClean="0">
                          <a:solidFill>
                            <a:schemeClr val="accent6"/>
                          </a:solidFill>
                          <a:latin typeface="+mj-lt"/>
                        </a:rPr>
                        <a:t>Development of Advisory Committee</a:t>
                      </a:r>
                      <a:endParaRPr lang="en-US" sz="2000" dirty="0">
                        <a:solidFill>
                          <a:schemeClr val="accent6"/>
                        </a:solidFill>
                        <a:latin typeface="+mj-lt"/>
                      </a:endParaRPr>
                    </a:p>
                  </a:txBody>
                  <a:tcPr/>
                </a:tc>
                <a:tc>
                  <a:txBody>
                    <a:bodyPr/>
                    <a:lstStyle/>
                    <a:p>
                      <a:r>
                        <a:rPr lang="en-US" sz="2000" dirty="0" smtClean="0">
                          <a:solidFill>
                            <a:schemeClr val="accent6"/>
                          </a:solidFill>
                          <a:latin typeface="+mj-lt"/>
                        </a:rPr>
                        <a:t>Fall, 2016</a:t>
                      </a:r>
                      <a:endParaRPr lang="en-US" sz="2000" dirty="0">
                        <a:solidFill>
                          <a:schemeClr val="accent6"/>
                        </a:solidFill>
                        <a:latin typeface="+mj-lt"/>
                      </a:endParaRPr>
                    </a:p>
                  </a:txBody>
                  <a:tcPr/>
                </a:tc>
                <a:extLst>
                  <a:ext uri="{0D108BD9-81ED-4DB2-BD59-A6C34878D82A}">
                    <a16:rowId xmlns:a16="http://schemas.microsoft.com/office/drawing/2014/main" val="927597938"/>
                  </a:ext>
                </a:extLst>
              </a:tr>
              <a:tr h="472233">
                <a:tc>
                  <a:txBody>
                    <a:bodyPr/>
                    <a:lstStyle/>
                    <a:p>
                      <a:r>
                        <a:rPr lang="en-US" sz="2000" dirty="0" smtClean="0">
                          <a:solidFill>
                            <a:schemeClr val="accent6"/>
                          </a:solidFill>
                          <a:latin typeface="+mj-lt"/>
                        </a:rPr>
                        <a:t>Framework Paper Released and Public Comment</a:t>
                      </a:r>
                      <a:endParaRPr lang="en-US" sz="2000" dirty="0">
                        <a:solidFill>
                          <a:schemeClr val="accent6"/>
                        </a:solidFill>
                        <a:latin typeface="+mj-lt"/>
                      </a:endParaRPr>
                    </a:p>
                  </a:txBody>
                  <a:tcPr/>
                </a:tc>
                <a:tc>
                  <a:txBody>
                    <a:bodyPr/>
                    <a:lstStyle/>
                    <a:p>
                      <a:r>
                        <a:rPr lang="en-US" sz="2000" dirty="0" smtClean="0">
                          <a:solidFill>
                            <a:schemeClr val="accent6"/>
                          </a:solidFill>
                          <a:latin typeface="+mj-lt"/>
                        </a:rPr>
                        <a:t>Winter, 2016</a:t>
                      </a:r>
                      <a:endParaRPr lang="en-US" sz="2000" dirty="0">
                        <a:solidFill>
                          <a:schemeClr val="accent6"/>
                        </a:solidFill>
                        <a:latin typeface="+mj-lt"/>
                      </a:endParaRPr>
                    </a:p>
                  </a:txBody>
                  <a:tcPr/>
                </a:tc>
                <a:extLst>
                  <a:ext uri="{0D108BD9-81ED-4DB2-BD59-A6C34878D82A}">
                    <a16:rowId xmlns:a16="http://schemas.microsoft.com/office/drawing/2014/main" val="3023719296"/>
                  </a:ext>
                </a:extLst>
              </a:tr>
              <a:tr h="472233">
                <a:tc>
                  <a:txBody>
                    <a:bodyPr/>
                    <a:lstStyle/>
                    <a:p>
                      <a:r>
                        <a:rPr lang="en-US" sz="2000" dirty="0" smtClean="0">
                          <a:solidFill>
                            <a:schemeClr val="accent6"/>
                          </a:solidFill>
                          <a:latin typeface="+mj-lt"/>
                        </a:rPr>
                        <a:t>Guideline Development</a:t>
                      </a:r>
                      <a:endParaRPr lang="en-US" sz="2000" dirty="0">
                        <a:solidFill>
                          <a:schemeClr val="accent6"/>
                        </a:solidFill>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000" dirty="0" smtClean="0">
                          <a:solidFill>
                            <a:schemeClr val="accent6"/>
                          </a:solidFill>
                          <a:latin typeface="+mj-lt"/>
                        </a:rPr>
                        <a:t>Spring, 2017</a:t>
                      </a:r>
                    </a:p>
                  </a:txBody>
                  <a:tcPr/>
                </a:tc>
                <a:extLst>
                  <a:ext uri="{0D108BD9-81ED-4DB2-BD59-A6C34878D82A}">
                    <a16:rowId xmlns:a16="http://schemas.microsoft.com/office/drawing/2014/main" val="2755503911"/>
                  </a:ext>
                </a:extLst>
              </a:tr>
              <a:tr h="472233">
                <a:tc>
                  <a:txBody>
                    <a:bodyPr/>
                    <a:lstStyle/>
                    <a:p>
                      <a:r>
                        <a:rPr lang="en-US" sz="2000" dirty="0" smtClean="0">
                          <a:solidFill>
                            <a:schemeClr val="accent6"/>
                          </a:solidFill>
                          <a:latin typeface="+mj-lt"/>
                        </a:rPr>
                        <a:t>Guidelines and NOFA Completion</a:t>
                      </a:r>
                      <a:endParaRPr lang="en-US" sz="2000" dirty="0">
                        <a:solidFill>
                          <a:schemeClr val="accent6"/>
                        </a:solidFill>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000" dirty="0" smtClean="0">
                          <a:solidFill>
                            <a:schemeClr val="accent6"/>
                          </a:solidFill>
                          <a:latin typeface="+mj-lt"/>
                        </a:rPr>
                        <a:t>Summer, 2017</a:t>
                      </a:r>
                    </a:p>
                  </a:txBody>
                  <a:tcPr/>
                </a:tc>
                <a:extLst>
                  <a:ext uri="{0D108BD9-81ED-4DB2-BD59-A6C34878D82A}">
                    <a16:rowId xmlns:a16="http://schemas.microsoft.com/office/drawing/2014/main" val="68016539"/>
                  </a:ext>
                </a:extLst>
              </a:tr>
              <a:tr h="472233">
                <a:tc>
                  <a:txBody>
                    <a:bodyPr/>
                    <a:lstStyle/>
                    <a:p>
                      <a:r>
                        <a:rPr lang="en-US" sz="2000" dirty="0" smtClean="0">
                          <a:solidFill>
                            <a:schemeClr val="accent6"/>
                          </a:solidFill>
                          <a:latin typeface="+mj-lt"/>
                        </a:rPr>
                        <a:t>Validation Process</a:t>
                      </a:r>
                      <a:endParaRPr lang="en-US" sz="2000" dirty="0">
                        <a:solidFill>
                          <a:schemeClr val="accent6"/>
                        </a:solidFill>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000" dirty="0" smtClean="0">
                          <a:solidFill>
                            <a:schemeClr val="accent6"/>
                          </a:solidFill>
                          <a:latin typeface="+mj-lt"/>
                        </a:rPr>
                        <a:t>Fall, 2017</a:t>
                      </a:r>
                    </a:p>
                  </a:txBody>
                  <a:tcPr/>
                </a:tc>
                <a:extLst>
                  <a:ext uri="{0D108BD9-81ED-4DB2-BD59-A6C34878D82A}">
                    <a16:rowId xmlns:a16="http://schemas.microsoft.com/office/drawing/2014/main" val="2334925054"/>
                  </a:ext>
                </a:extLst>
              </a:tr>
              <a:tr h="472233">
                <a:tc>
                  <a:txBody>
                    <a:bodyPr/>
                    <a:lstStyle/>
                    <a:p>
                      <a:r>
                        <a:rPr lang="en-US" sz="2000" dirty="0" smtClean="0">
                          <a:solidFill>
                            <a:schemeClr val="accent6"/>
                          </a:solidFill>
                          <a:latin typeface="+mj-lt"/>
                        </a:rPr>
                        <a:t>NOFA Release</a:t>
                      </a:r>
                      <a:endParaRPr lang="en-US" sz="2000" dirty="0">
                        <a:solidFill>
                          <a:schemeClr val="accent6"/>
                        </a:solidFill>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000" dirty="0" smtClean="0">
                          <a:solidFill>
                            <a:schemeClr val="accent6"/>
                          </a:solidFill>
                          <a:latin typeface="+mj-lt"/>
                        </a:rPr>
                        <a:t>December 31, 2017*</a:t>
                      </a:r>
                    </a:p>
                  </a:txBody>
                  <a:tcPr/>
                </a:tc>
                <a:extLst>
                  <a:ext uri="{0D108BD9-81ED-4DB2-BD59-A6C34878D82A}">
                    <a16:rowId xmlns:a16="http://schemas.microsoft.com/office/drawing/2014/main" val="1511325008"/>
                  </a:ext>
                </a:extLst>
              </a:tr>
            </a:tbl>
          </a:graphicData>
        </a:graphic>
      </p:graphicFrame>
      <p:sp>
        <p:nvSpPr>
          <p:cNvPr id="5" name="Rectangle 4"/>
          <p:cNvSpPr/>
          <p:nvPr/>
        </p:nvSpPr>
        <p:spPr>
          <a:xfrm>
            <a:off x="374574" y="6032016"/>
            <a:ext cx="7391400" cy="369332"/>
          </a:xfrm>
          <a:prstGeom prst="rect">
            <a:avLst/>
          </a:prstGeom>
        </p:spPr>
        <p:txBody>
          <a:bodyPr wrap="square">
            <a:spAutoFit/>
          </a:bodyPr>
          <a:lstStyle/>
          <a:p>
            <a:r>
              <a:rPr lang="en-US" dirty="0">
                <a:solidFill>
                  <a:schemeClr val="accent6"/>
                </a:solidFill>
              </a:rPr>
              <a:t>* </a:t>
            </a:r>
            <a:r>
              <a:rPr lang="en-US" sz="1400" dirty="0">
                <a:solidFill>
                  <a:schemeClr val="accent6"/>
                </a:solidFill>
              </a:rPr>
              <a:t>Assumes no contest during validation process</a:t>
            </a:r>
            <a:endParaRPr lang="en-US" dirty="0">
              <a:solidFill>
                <a:schemeClr val="accent6"/>
              </a:solidFill>
            </a:endParaRPr>
          </a:p>
        </p:txBody>
      </p:sp>
    </p:spTree>
    <p:extLst>
      <p:ext uri="{BB962C8B-B14F-4D97-AF65-F5344CB8AC3E}">
        <p14:creationId xmlns:p14="http://schemas.microsoft.com/office/powerpoint/2010/main" val="2622683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Things Counties Should Consider in Your Homeless Plan </a:t>
            </a:r>
            <a:endParaRPr lang="en-US" dirty="0"/>
          </a:p>
        </p:txBody>
      </p:sp>
      <p:sp>
        <p:nvSpPr>
          <p:cNvPr id="3" name="Content Placeholder 2"/>
          <p:cNvSpPr>
            <a:spLocks noGrp="1"/>
          </p:cNvSpPr>
          <p:nvPr>
            <p:ph idx="1"/>
          </p:nvPr>
        </p:nvSpPr>
        <p:spPr>
          <a:xfrm>
            <a:off x="914400" y="2302525"/>
            <a:ext cx="7391400" cy="4308382"/>
          </a:xfrm>
        </p:spPr>
        <p:txBody>
          <a:bodyPr>
            <a:normAutofit/>
          </a:bodyPr>
          <a:lstStyle/>
          <a:p>
            <a:pPr marL="457200" indent="-457200">
              <a:buAutoNum type="arabicParenR"/>
            </a:pPr>
            <a:r>
              <a:rPr lang="en-US" dirty="0" smtClean="0"/>
              <a:t>Set up systems to be outcome focused </a:t>
            </a:r>
          </a:p>
          <a:p>
            <a:pPr marL="0" indent="0">
              <a:buNone/>
            </a:pPr>
            <a:endParaRPr lang="en-US" dirty="0" smtClean="0"/>
          </a:p>
          <a:p>
            <a:pPr marL="457200" indent="-457200">
              <a:buAutoNum type="arabicParenR"/>
            </a:pPr>
            <a:r>
              <a:rPr lang="en-US" dirty="0" smtClean="0"/>
              <a:t>Be Person Centered –coordinate across housing, health, and social service systems</a:t>
            </a:r>
            <a:r>
              <a:rPr lang="en-US" dirty="0"/>
              <a:t>. </a:t>
            </a:r>
            <a:endParaRPr lang="en-US" dirty="0" smtClean="0"/>
          </a:p>
          <a:p>
            <a:pPr marL="457200" indent="-457200">
              <a:buNone/>
            </a:pPr>
            <a:endParaRPr lang="en-US" dirty="0" smtClean="0"/>
          </a:p>
          <a:p>
            <a:pPr marL="457200" indent="-457200">
              <a:buNone/>
            </a:pPr>
            <a:r>
              <a:rPr lang="en-US" dirty="0" smtClean="0"/>
              <a:t>3)	Measure and evaluate progress</a:t>
            </a:r>
            <a:endParaRPr lang="en-US" dirty="0"/>
          </a:p>
        </p:txBody>
      </p:sp>
    </p:spTree>
    <p:extLst>
      <p:ext uri="{BB962C8B-B14F-4D97-AF65-F5344CB8AC3E}">
        <p14:creationId xmlns:p14="http://schemas.microsoft.com/office/powerpoint/2010/main" val="63973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lgn="ctr">
              <a:buNone/>
            </a:pPr>
            <a:r>
              <a:rPr lang="en-US" dirty="0" smtClean="0"/>
              <a:t>For further information, visit our website at:</a:t>
            </a:r>
          </a:p>
          <a:p>
            <a:pPr marL="0" indent="0" algn="ctr">
              <a:buNone/>
            </a:pPr>
            <a:r>
              <a:rPr lang="en-US" dirty="0" smtClean="0"/>
              <a:t>www.hcd.ca.gov</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850" y="2773661"/>
            <a:ext cx="1714500" cy="1714500"/>
          </a:xfrm>
          <a:prstGeom prst="rect">
            <a:avLst/>
          </a:prstGeom>
        </p:spPr>
      </p:pic>
      <p:sp>
        <p:nvSpPr>
          <p:cNvPr id="5" name="TextBox 4"/>
          <p:cNvSpPr txBox="1"/>
          <p:nvPr/>
        </p:nvSpPr>
        <p:spPr>
          <a:xfrm>
            <a:off x="1944018" y="4909055"/>
            <a:ext cx="5332164" cy="1200329"/>
          </a:xfrm>
          <a:prstGeom prst="rect">
            <a:avLst/>
          </a:prstGeom>
          <a:noFill/>
        </p:spPr>
        <p:txBody>
          <a:bodyPr wrap="square" rtlCol="0">
            <a:spAutoFit/>
          </a:bodyPr>
          <a:lstStyle/>
          <a:p>
            <a:pPr algn="ctr"/>
            <a:r>
              <a:rPr lang="en-US" u="sng" dirty="0" smtClean="0">
                <a:solidFill>
                  <a:srgbClr val="000000"/>
                </a:solidFill>
              </a:rPr>
              <a:t>Contact</a:t>
            </a:r>
          </a:p>
          <a:p>
            <a:pPr algn="ctr"/>
            <a:r>
              <a:rPr lang="en-US" dirty="0" smtClean="0">
                <a:solidFill>
                  <a:srgbClr val="000000"/>
                </a:solidFill>
              </a:rPr>
              <a:t>Lisa Bates, Deputy Director</a:t>
            </a:r>
          </a:p>
          <a:p>
            <a:pPr algn="ctr"/>
            <a:r>
              <a:rPr lang="en-US" dirty="0" smtClean="0">
                <a:solidFill>
                  <a:srgbClr val="000000"/>
                </a:solidFill>
              </a:rPr>
              <a:t>Division of Housing Policy</a:t>
            </a:r>
          </a:p>
          <a:p>
            <a:pPr algn="ctr"/>
            <a:r>
              <a:rPr lang="en-US" dirty="0">
                <a:solidFill>
                  <a:srgbClr val="000000"/>
                </a:solidFill>
              </a:rPr>
              <a:t>(916) 263-2911</a:t>
            </a:r>
          </a:p>
        </p:txBody>
      </p:sp>
    </p:spTree>
    <p:extLst>
      <p:ext uri="{BB962C8B-B14F-4D97-AF65-F5344CB8AC3E}">
        <p14:creationId xmlns:p14="http://schemas.microsoft.com/office/powerpoint/2010/main" val="2035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765" y="772231"/>
            <a:ext cx="7196447" cy="800100"/>
          </a:xfrm>
        </p:spPr>
        <p:txBody>
          <a:bodyPr>
            <a:normAutofit fontScale="90000"/>
          </a:bodyPr>
          <a:lstStyle/>
          <a:p>
            <a:r>
              <a:rPr lang="en-US" dirty="0" smtClean="0">
                <a:latin typeface="+mj-lt"/>
              </a:rPr>
              <a:t>California has the Highest </a:t>
            </a:r>
            <a:r>
              <a:rPr lang="en-US" dirty="0">
                <a:latin typeface="+mj-lt"/>
              </a:rPr>
              <a:t>P</a:t>
            </a:r>
            <a:r>
              <a:rPr lang="en-US" dirty="0" smtClean="0">
                <a:latin typeface="+mj-lt"/>
              </a:rPr>
              <a:t>ercentage of People Experiencing Homelessness in the Nation</a:t>
            </a:r>
            <a:endParaRPr lang="en-US" dirty="0">
              <a:latin typeface="+mj-lt"/>
            </a:endParaRPr>
          </a:p>
        </p:txBody>
      </p:sp>
      <p:pic>
        <p:nvPicPr>
          <p:cNvPr id="4" name="Picture 3"/>
          <p:cNvPicPr>
            <a:picLocks noChangeAspect="1"/>
          </p:cNvPicPr>
          <p:nvPr/>
        </p:nvPicPr>
        <p:blipFill>
          <a:blip r:embed="rId3"/>
          <a:stretch>
            <a:fillRect/>
          </a:stretch>
        </p:blipFill>
        <p:spPr>
          <a:xfrm>
            <a:off x="367552" y="1872866"/>
            <a:ext cx="8474230" cy="4197427"/>
          </a:xfrm>
          <a:prstGeom prst="rect">
            <a:avLst/>
          </a:prstGeom>
        </p:spPr>
      </p:pic>
      <p:sp>
        <p:nvSpPr>
          <p:cNvPr id="5" name="TextBox 4"/>
          <p:cNvSpPr txBox="1"/>
          <p:nvPr/>
        </p:nvSpPr>
        <p:spPr>
          <a:xfrm>
            <a:off x="4675911" y="6233090"/>
            <a:ext cx="4248397" cy="230832"/>
          </a:xfrm>
          <a:prstGeom prst="rect">
            <a:avLst/>
          </a:prstGeom>
          <a:noFill/>
        </p:spPr>
        <p:txBody>
          <a:bodyPr wrap="square" rtlCol="0">
            <a:spAutoFit/>
          </a:bodyPr>
          <a:lstStyle/>
          <a:p>
            <a:r>
              <a:rPr lang="en-US" sz="900" dirty="0">
                <a:solidFill>
                  <a:srgbClr val="000000"/>
                </a:solidFill>
              </a:rPr>
              <a:t>Source: </a:t>
            </a:r>
            <a:r>
              <a:rPr lang="en-US" sz="900" b="1" dirty="0">
                <a:solidFill>
                  <a:srgbClr val="000000"/>
                </a:solidFill>
              </a:rPr>
              <a:t>2015 AHAR: Part 1 - PIT Estimates of Homelessness in the U.S</a:t>
            </a:r>
            <a:r>
              <a:rPr lang="en-US" sz="900" dirty="0">
                <a:solidFill>
                  <a:srgbClr val="000000"/>
                </a:solidFill>
              </a:rPr>
              <a:t> </a:t>
            </a:r>
          </a:p>
        </p:txBody>
      </p:sp>
    </p:spTree>
    <p:extLst>
      <p:ext uri="{BB962C8B-B14F-4D97-AF65-F5344CB8AC3E}">
        <p14:creationId xmlns:p14="http://schemas.microsoft.com/office/powerpoint/2010/main" val="3125049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515" y="638290"/>
            <a:ext cx="7048500" cy="800100"/>
          </a:xfrm>
        </p:spPr>
        <p:txBody>
          <a:bodyPr>
            <a:normAutofit fontScale="90000"/>
          </a:bodyPr>
          <a:lstStyle/>
          <a:p>
            <a:r>
              <a:rPr lang="en-US" dirty="0">
                <a:latin typeface="+mj-lt"/>
              </a:rPr>
              <a:t>Persons Experiencing Chronic Homelessness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54689757"/>
              </p:ext>
            </p:extLst>
          </p:nvPr>
        </p:nvGraphicFramePr>
        <p:xfrm>
          <a:off x="914400" y="1825172"/>
          <a:ext cx="7391400" cy="43735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1705981" y="2418539"/>
            <a:ext cx="1060947" cy="338554"/>
          </a:xfrm>
          <a:prstGeom prst="rect">
            <a:avLst/>
          </a:prstGeom>
        </p:spPr>
        <p:txBody>
          <a:bodyPr wrap="square">
            <a:spAutoFit/>
          </a:bodyPr>
          <a:lstStyle/>
          <a:p>
            <a:r>
              <a:rPr lang="en-US" sz="1600" dirty="0" smtClean="0">
                <a:solidFill>
                  <a:srgbClr val="000000"/>
                </a:solidFill>
              </a:rPr>
              <a:t>107,212</a:t>
            </a:r>
            <a:endParaRPr lang="en-US" sz="1600" dirty="0">
              <a:solidFill>
                <a:srgbClr val="000000"/>
              </a:solidFill>
            </a:endParaRPr>
          </a:p>
        </p:txBody>
      </p:sp>
      <p:sp>
        <p:nvSpPr>
          <p:cNvPr id="17" name="Rectangle 16"/>
          <p:cNvSpPr/>
          <p:nvPr/>
        </p:nvSpPr>
        <p:spPr>
          <a:xfrm>
            <a:off x="2665721" y="2364725"/>
            <a:ext cx="1060947" cy="338554"/>
          </a:xfrm>
          <a:prstGeom prst="rect">
            <a:avLst/>
          </a:prstGeom>
        </p:spPr>
        <p:txBody>
          <a:bodyPr wrap="square">
            <a:spAutoFit/>
          </a:bodyPr>
          <a:lstStyle/>
          <a:p>
            <a:r>
              <a:rPr lang="en-US" sz="1600" dirty="0" smtClean="0">
                <a:solidFill>
                  <a:srgbClr val="000000"/>
                </a:solidFill>
              </a:rPr>
              <a:t>106,062</a:t>
            </a:r>
            <a:endParaRPr lang="en-US" sz="1600" dirty="0">
              <a:solidFill>
                <a:srgbClr val="000000"/>
              </a:solidFill>
            </a:endParaRPr>
          </a:p>
        </p:txBody>
      </p:sp>
      <p:sp>
        <p:nvSpPr>
          <p:cNvPr id="18" name="Rectangle 17"/>
          <p:cNvSpPr/>
          <p:nvPr/>
        </p:nvSpPr>
        <p:spPr>
          <a:xfrm>
            <a:off x="3549153" y="2107970"/>
            <a:ext cx="1060947" cy="338554"/>
          </a:xfrm>
          <a:prstGeom prst="rect">
            <a:avLst/>
          </a:prstGeom>
        </p:spPr>
        <p:txBody>
          <a:bodyPr wrap="square">
            <a:spAutoFit/>
          </a:bodyPr>
          <a:lstStyle/>
          <a:p>
            <a:r>
              <a:rPr lang="en-US" sz="1600" dirty="0" smtClean="0">
                <a:solidFill>
                  <a:srgbClr val="000000"/>
                </a:solidFill>
              </a:rPr>
              <a:t>119,033</a:t>
            </a:r>
            <a:endParaRPr lang="en-US" sz="1600" dirty="0">
              <a:solidFill>
                <a:srgbClr val="000000"/>
              </a:solidFill>
            </a:endParaRPr>
          </a:p>
        </p:txBody>
      </p:sp>
      <p:sp>
        <p:nvSpPr>
          <p:cNvPr id="19" name="Rectangle 18"/>
          <p:cNvSpPr/>
          <p:nvPr/>
        </p:nvSpPr>
        <p:spPr>
          <a:xfrm>
            <a:off x="4521751" y="2302685"/>
            <a:ext cx="1060947" cy="338554"/>
          </a:xfrm>
          <a:prstGeom prst="rect">
            <a:avLst/>
          </a:prstGeom>
        </p:spPr>
        <p:txBody>
          <a:bodyPr wrap="square">
            <a:spAutoFit/>
          </a:bodyPr>
          <a:lstStyle/>
          <a:p>
            <a:r>
              <a:rPr lang="en-US" sz="1600" dirty="0" smtClean="0">
                <a:solidFill>
                  <a:srgbClr val="000000"/>
                </a:solidFill>
              </a:rPr>
              <a:t>112,037</a:t>
            </a:r>
            <a:endParaRPr lang="en-US" sz="1600" dirty="0">
              <a:solidFill>
                <a:srgbClr val="000000"/>
              </a:solidFill>
            </a:endParaRPr>
          </a:p>
        </p:txBody>
      </p:sp>
      <p:sp>
        <p:nvSpPr>
          <p:cNvPr id="20" name="Rectangle 19"/>
          <p:cNvSpPr/>
          <p:nvPr/>
        </p:nvSpPr>
        <p:spPr>
          <a:xfrm>
            <a:off x="5352828" y="2515916"/>
            <a:ext cx="1060947" cy="338554"/>
          </a:xfrm>
          <a:prstGeom prst="rect">
            <a:avLst/>
          </a:prstGeom>
        </p:spPr>
        <p:txBody>
          <a:bodyPr wrap="square">
            <a:spAutoFit/>
          </a:bodyPr>
          <a:lstStyle/>
          <a:p>
            <a:r>
              <a:rPr lang="en-US" sz="1600" dirty="0" smtClean="0">
                <a:solidFill>
                  <a:srgbClr val="000000"/>
                </a:solidFill>
              </a:rPr>
              <a:t>102,828</a:t>
            </a:r>
            <a:endParaRPr lang="en-US" sz="1600" dirty="0">
              <a:solidFill>
                <a:srgbClr val="000000"/>
              </a:solidFill>
            </a:endParaRPr>
          </a:p>
        </p:txBody>
      </p:sp>
      <p:sp>
        <p:nvSpPr>
          <p:cNvPr id="21" name="Rectangle 20"/>
          <p:cNvSpPr/>
          <p:nvPr/>
        </p:nvSpPr>
        <p:spPr>
          <a:xfrm>
            <a:off x="6364923" y="2602691"/>
            <a:ext cx="1060947" cy="338554"/>
          </a:xfrm>
          <a:prstGeom prst="rect">
            <a:avLst/>
          </a:prstGeom>
        </p:spPr>
        <p:txBody>
          <a:bodyPr wrap="square">
            <a:spAutoFit/>
          </a:bodyPr>
          <a:lstStyle/>
          <a:p>
            <a:r>
              <a:rPr lang="en-US" sz="1600" dirty="0" smtClean="0">
                <a:solidFill>
                  <a:srgbClr val="000000"/>
                </a:solidFill>
              </a:rPr>
              <a:t>99,132</a:t>
            </a:r>
            <a:endParaRPr lang="en-US" sz="1600" dirty="0">
              <a:solidFill>
                <a:srgbClr val="000000"/>
              </a:solidFill>
            </a:endParaRPr>
          </a:p>
        </p:txBody>
      </p:sp>
      <p:sp>
        <p:nvSpPr>
          <p:cNvPr id="22" name="Rectangle 21"/>
          <p:cNvSpPr/>
          <p:nvPr/>
        </p:nvSpPr>
        <p:spPr>
          <a:xfrm>
            <a:off x="7248613" y="2602691"/>
            <a:ext cx="1060947" cy="338554"/>
          </a:xfrm>
          <a:prstGeom prst="rect">
            <a:avLst/>
          </a:prstGeom>
        </p:spPr>
        <p:txBody>
          <a:bodyPr wrap="square">
            <a:spAutoFit/>
          </a:bodyPr>
          <a:lstStyle/>
          <a:p>
            <a:r>
              <a:rPr lang="en-US" sz="1600" dirty="0" smtClean="0">
                <a:solidFill>
                  <a:srgbClr val="000000"/>
                </a:solidFill>
              </a:rPr>
              <a:t>96,275</a:t>
            </a:r>
            <a:endParaRPr lang="en-US" sz="1600" dirty="0">
              <a:solidFill>
                <a:srgbClr val="000000"/>
              </a:solidFill>
            </a:endParaRPr>
          </a:p>
        </p:txBody>
      </p:sp>
    </p:spTree>
    <p:extLst>
      <p:ext uri="{BB962C8B-B14F-4D97-AF65-F5344CB8AC3E}">
        <p14:creationId xmlns:p14="http://schemas.microsoft.com/office/powerpoint/2010/main" val="1136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396" y="558569"/>
            <a:ext cx="7149947" cy="800100"/>
          </a:xfrm>
        </p:spPr>
        <p:txBody>
          <a:bodyPr>
            <a:normAutofit fontScale="90000"/>
          </a:bodyPr>
          <a:lstStyle/>
          <a:p>
            <a:pPr algn="ctr"/>
            <a:r>
              <a:rPr lang="en-US" dirty="0" smtClean="0">
                <a:latin typeface="+mj-lt"/>
              </a:rPr>
              <a:t>People Experiencing Homelessness  Reside in Every County of California</a:t>
            </a:r>
            <a:endParaRPr lang="en-US" dirty="0">
              <a:latin typeface="+mj-lt"/>
            </a:endParaRPr>
          </a:p>
        </p:txBody>
      </p:sp>
      <p:pic>
        <p:nvPicPr>
          <p:cNvPr id="1025" name="Picture 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728" y="1450022"/>
            <a:ext cx="4219459" cy="49444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12309" y="6394474"/>
            <a:ext cx="8402034"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1000" dirty="0">
                <a:solidFill>
                  <a:srgbClr val="231F20"/>
                </a:solidFill>
                <a:latin typeface="+mj-lt"/>
                <a:ea typeface="Calibri" panose="020F0502020204030204" pitchFamily="34" charset="0"/>
                <a:cs typeface="Times New Roman" panose="02020603050405020304" pitchFamily="18" charset="0"/>
              </a:rPr>
              <a:t>Source: 2015 Point-In-Time (PIT) Estimates of Homeless People by Continuum of Care </a:t>
            </a:r>
            <a:r>
              <a:rPr lang="en-US" altLang="en-US" sz="1000" dirty="0">
                <a:solidFill>
                  <a:srgbClr val="231F20"/>
                </a:solidFill>
                <a:latin typeface="+mj-lt"/>
                <a:ea typeface="Calibri" panose="020F0502020204030204" pitchFamily="34" charset="0"/>
                <a:cs typeface="Times New Roman" panose="02020603050405020304" pitchFamily="18" charset="0"/>
                <a:hlinkClick r:id="rId4"/>
              </a:rPr>
              <a:t>https://www.hudexchange.info/resources/documents/2007-2015-PIT-Counts-by-CoC.xlsx</a:t>
            </a:r>
            <a:r>
              <a:rPr lang="en-US" altLang="en-US" sz="1000" dirty="0">
                <a:solidFill>
                  <a:srgbClr val="231F20"/>
                </a:solidFill>
                <a:latin typeface="+mj-lt"/>
                <a:ea typeface="Calibri" panose="020F0502020204030204" pitchFamily="34" charset="0"/>
                <a:cs typeface="Times New Roman" panose="02020603050405020304" pitchFamily="18" charset="0"/>
              </a:rPr>
              <a:t> </a:t>
            </a:r>
            <a:endParaRPr lang="en-US" altLang="en-US" sz="2000" dirty="0">
              <a:latin typeface="+mj-lt"/>
            </a:endParaRPr>
          </a:p>
        </p:txBody>
      </p:sp>
    </p:spTree>
    <p:extLst>
      <p:ext uri="{BB962C8B-B14F-4D97-AF65-F5344CB8AC3E}">
        <p14:creationId xmlns:p14="http://schemas.microsoft.com/office/powerpoint/2010/main" val="1235424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Common Causes of Homelessness</a:t>
            </a:r>
            <a:endParaRPr lang="en-US" dirty="0">
              <a:latin typeface="+mj-lt"/>
            </a:endParaRPr>
          </a:p>
        </p:txBody>
      </p:sp>
      <p:sp>
        <p:nvSpPr>
          <p:cNvPr id="3" name="Content Placeholder 2"/>
          <p:cNvSpPr>
            <a:spLocks noGrp="1"/>
          </p:cNvSpPr>
          <p:nvPr>
            <p:ph idx="1"/>
          </p:nvPr>
        </p:nvSpPr>
        <p:spPr>
          <a:xfrm>
            <a:off x="793214" y="1873787"/>
            <a:ext cx="7391400" cy="4373563"/>
          </a:xfrm>
        </p:spPr>
        <p:txBody>
          <a:bodyPr>
            <a:normAutofit fontScale="92500" lnSpcReduction="10000"/>
          </a:bodyPr>
          <a:lstStyle/>
          <a:p>
            <a:pPr>
              <a:lnSpc>
                <a:spcPct val="150000"/>
              </a:lnSpc>
            </a:pPr>
            <a:r>
              <a:rPr lang="en-US" dirty="0"/>
              <a:t>Poverty </a:t>
            </a:r>
            <a:endParaRPr lang="en-US" dirty="0" smtClean="0"/>
          </a:p>
          <a:p>
            <a:pPr>
              <a:lnSpc>
                <a:spcPct val="150000"/>
              </a:lnSpc>
            </a:pPr>
            <a:r>
              <a:rPr lang="en-US" dirty="0" smtClean="0"/>
              <a:t>Lack of Access </a:t>
            </a:r>
            <a:r>
              <a:rPr lang="en-US" dirty="0"/>
              <a:t>to </a:t>
            </a:r>
            <a:r>
              <a:rPr lang="en-US" dirty="0" smtClean="0"/>
              <a:t>affordable housing</a:t>
            </a:r>
          </a:p>
          <a:p>
            <a:pPr>
              <a:lnSpc>
                <a:spcPct val="150000"/>
              </a:lnSpc>
            </a:pPr>
            <a:r>
              <a:rPr lang="en-US" dirty="0" smtClean="0"/>
              <a:t>Inability to access social </a:t>
            </a:r>
            <a:r>
              <a:rPr lang="en-US" dirty="0"/>
              <a:t>safety-net </a:t>
            </a:r>
            <a:r>
              <a:rPr lang="en-US" dirty="0" smtClean="0"/>
              <a:t>programs and services</a:t>
            </a:r>
          </a:p>
          <a:p>
            <a:pPr>
              <a:lnSpc>
                <a:spcPct val="150000"/>
              </a:lnSpc>
            </a:pPr>
            <a:r>
              <a:rPr lang="en-US" dirty="0" smtClean="0"/>
              <a:t>Unemployment</a:t>
            </a:r>
          </a:p>
          <a:p>
            <a:pPr>
              <a:lnSpc>
                <a:spcPct val="150000"/>
              </a:lnSpc>
            </a:pPr>
            <a:r>
              <a:rPr lang="en-US" dirty="0" smtClean="0"/>
              <a:t>Mental </a:t>
            </a:r>
            <a:r>
              <a:rPr lang="en-US" dirty="0"/>
              <a:t>health and/or other debilitating </a:t>
            </a:r>
            <a:r>
              <a:rPr lang="en-US" dirty="0" smtClean="0"/>
              <a:t>illness</a:t>
            </a:r>
          </a:p>
          <a:p>
            <a:pPr>
              <a:lnSpc>
                <a:spcPct val="150000"/>
              </a:lnSpc>
            </a:pPr>
            <a:r>
              <a:rPr lang="en-US" dirty="0" smtClean="0"/>
              <a:t>Substance abuse</a:t>
            </a:r>
          </a:p>
          <a:p>
            <a:pPr>
              <a:lnSpc>
                <a:spcPct val="150000"/>
              </a:lnSpc>
            </a:pPr>
            <a:r>
              <a:rPr lang="en-US" dirty="0" smtClean="0"/>
              <a:t>Disconnected from family and support networks</a:t>
            </a:r>
            <a:endParaRPr lang="en-US" dirty="0"/>
          </a:p>
        </p:txBody>
      </p:sp>
    </p:spTree>
    <p:extLst>
      <p:ext uri="{BB962C8B-B14F-4D97-AF65-F5344CB8AC3E}">
        <p14:creationId xmlns:p14="http://schemas.microsoft.com/office/powerpoint/2010/main" val="3846533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Homelessness is a Health Issue</a:t>
            </a:r>
            <a:endParaRPr lang="en-US" dirty="0">
              <a:latin typeface="+mj-lt"/>
            </a:endParaRPr>
          </a:p>
        </p:txBody>
      </p:sp>
      <p:sp>
        <p:nvSpPr>
          <p:cNvPr id="3" name="Content Placeholder 2"/>
          <p:cNvSpPr>
            <a:spLocks noGrp="1"/>
          </p:cNvSpPr>
          <p:nvPr>
            <p:ph idx="1"/>
          </p:nvPr>
        </p:nvSpPr>
        <p:spPr>
          <a:xfrm>
            <a:off x="539827" y="1752602"/>
            <a:ext cx="7765973" cy="4582097"/>
          </a:xfrm>
        </p:spPr>
        <p:txBody>
          <a:bodyPr>
            <a:normAutofit/>
          </a:bodyPr>
          <a:lstStyle/>
          <a:p>
            <a:pPr lvl="1">
              <a:lnSpc>
                <a:spcPct val="110000"/>
              </a:lnSpc>
              <a:spcBef>
                <a:spcPts val="1350"/>
              </a:spcBef>
            </a:pPr>
            <a:r>
              <a:rPr lang="en-US" sz="2000" dirty="0">
                <a:latin typeface="+mj-lt"/>
              </a:rPr>
              <a:t>Homelessness both causes and results from serious health issues, including mental health and addictive disorders.</a:t>
            </a:r>
          </a:p>
          <a:p>
            <a:pPr lvl="1">
              <a:lnSpc>
                <a:spcPct val="110000"/>
              </a:lnSpc>
              <a:spcBef>
                <a:spcPts val="1350"/>
              </a:spcBef>
            </a:pPr>
            <a:r>
              <a:rPr lang="en-US" sz="2000" dirty="0">
                <a:latin typeface="+mj-lt"/>
              </a:rPr>
              <a:t>The mortality rate of individuals experiencing homelessness is four to nine times higher than for the general population.</a:t>
            </a:r>
            <a:r>
              <a:rPr lang="en-US" sz="2000" baseline="30000" dirty="0">
                <a:latin typeface="+mj-lt"/>
              </a:rPr>
              <a:t> </a:t>
            </a:r>
            <a:endParaRPr lang="en-US" sz="2000" dirty="0">
              <a:latin typeface="+mj-lt"/>
            </a:endParaRPr>
          </a:p>
          <a:p>
            <a:pPr lvl="1">
              <a:lnSpc>
                <a:spcPct val="110000"/>
              </a:lnSpc>
              <a:spcBef>
                <a:spcPts val="1350"/>
              </a:spcBef>
            </a:pPr>
            <a:r>
              <a:rPr lang="en-US" sz="2000" dirty="0">
                <a:latin typeface="+mj-lt"/>
              </a:rPr>
              <a:t>Mothers experiencing homelessness are four to seven times more likely to suffer from depression than their female peers.</a:t>
            </a:r>
            <a:r>
              <a:rPr lang="en-US" sz="2000" baseline="30000" dirty="0">
                <a:latin typeface="+mj-lt"/>
              </a:rPr>
              <a:t> </a:t>
            </a:r>
            <a:endParaRPr lang="en-US" sz="2000" dirty="0">
              <a:latin typeface="+mj-lt"/>
            </a:endParaRPr>
          </a:p>
          <a:p>
            <a:pPr lvl="1">
              <a:lnSpc>
                <a:spcPct val="110000"/>
              </a:lnSpc>
              <a:spcBef>
                <a:spcPts val="1350"/>
              </a:spcBef>
            </a:pPr>
            <a:r>
              <a:rPr lang="en-US" sz="2000" dirty="0">
                <a:latin typeface="+mj-lt"/>
              </a:rPr>
              <a:t>Children experiencing homelessness are more likely than their peers to suffer from acute and chronic illness.</a:t>
            </a:r>
          </a:p>
          <a:p>
            <a:pPr lvl="1">
              <a:lnSpc>
                <a:spcPct val="110000"/>
              </a:lnSpc>
              <a:spcBef>
                <a:spcPts val="1350"/>
              </a:spcBef>
            </a:pPr>
            <a:r>
              <a:rPr lang="en-US" sz="2000" dirty="0">
                <a:latin typeface="+mj-lt"/>
              </a:rPr>
              <a:t>Chronically homeless individuals die 30 years younger than average life expectancy.</a:t>
            </a:r>
            <a:r>
              <a:rPr lang="en-US" sz="2000" baseline="30000" dirty="0">
                <a:latin typeface="+mj-lt"/>
              </a:rPr>
              <a:t> </a:t>
            </a:r>
            <a:endParaRPr lang="en-US" sz="2000" dirty="0">
              <a:latin typeface="+mj-lt"/>
            </a:endParaRPr>
          </a:p>
          <a:p>
            <a:endParaRPr lang="en-US" dirty="0"/>
          </a:p>
        </p:txBody>
      </p:sp>
    </p:spTree>
    <p:extLst>
      <p:ext uri="{BB962C8B-B14F-4D97-AF65-F5344CB8AC3E}">
        <p14:creationId xmlns:p14="http://schemas.microsoft.com/office/powerpoint/2010/main" val="86962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599" y="457200"/>
            <a:ext cx="7314283" cy="1066800"/>
          </a:xfrm>
        </p:spPr>
        <p:txBody>
          <a:bodyPr>
            <a:normAutofit/>
          </a:bodyPr>
          <a:lstStyle/>
          <a:p>
            <a:r>
              <a:rPr lang="en-US" dirty="0" smtClean="0">
                <a:latin typeface="+mj-lt"/>
              </a:rPr>
              <a:t>Increasing Coordination</a:t>
            </a:r>
            <a:endParaRPr lang="en-US" dirty="0">
              <a:latin typeface="+mj-lt"/>
            </a:endParaRPr>
          </a:p>
        </p:txBody>
      </p:sp>
      <p:sp>
        <p:nvSpPr>
          <p:cNvPr id="8" name="Rounded Rectangle 7"/>
          <p:cNvSpPr/>
          <p:nvPr/>
        </p:nvSpPr>
        <p:spPr>
          <a:xfrm>
            <a:off x="1483591" y="2048215"/>
            <a:ext cx="2161143" cy="6573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State/ Federal Policy</a:t>
            </a:r>
            <a:endParaRPr lang="en-US" dirty="0"/>
          </a:p>
        </p:txBody>
      </p:sp>
      <p:sp>
        <p:nvSpPr>
          <p:cNvPr id="9" name="Rounded Rectangle 8"/>
          <p:cNvSpPr/>
          <p:nvPr/>
        </p:nvSpPr>
        <p:spPr>
          <a:xfrm>
            <a:off x="1516643" y="3563953"/>
            <a:ext cx="2161143" cy="6573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State/Federal Programs</a:t>
            </a:r>
            <a:endParaRPr lang="en-US" dirty="0"/>
          </a:p>
        </p:txBody>
      </p:sp>
      <p:sp>
        <p:nvSpPr>
          <p:cNvPr id="10" name="Rounded Rectangle 9"/>
          <p:cNvSpPr/>
          <p:nvPr/>
        </p:nvSpPr>
        <p:spPr>
          <a:xfrm>
            <a:off x="1483591" y="5079691"/>
            <a:ext cx="2161143" cy="6573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Local Implementation</a:t>
            </a:r>
            <a:endParaRPr lang="en-US" dirty="0"/>
          </a:p>
        </p:txBody>
      </p:sp>
      <p:sp>
        <p:nvSpPr>
          <p:cNvPr id="12" name="Curved Right Arrow 11"/>
          <p:cNvSpPr/>
          <p:nvPr/>
        </p:nvSpPr>
        <p:spPr>
          <a:xfrm>
            <a:off x="975443" y="2306654"/>
            <a:ext cx="515954" cy="158596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Right Arrow 12"/>
          <p:cNvSpPr/>
          <p:nvPr/>
        </p:nvSpPr>
        <p:spPr>
          <a:xfrm>
            <a:off x="1049346" y="3983507"/>
            <a:ext cx="416804" cy="1708535"/>
          </a:xfrm>
          <a:prstGeom prst="curvedRightArrow">
            <a:avLst>
              <a:gd name="adj1" fmla="val 25000"/>
              <a:gd name="adj2" fmla="val 50000"/>
              <a:gd name="adj3" fmla="val 276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p:cNvSpPr/>
          <p:nvPr/>
        </p:nvSpPr>
        <p:spPr>
          <a:xfrm rot="10800000">
            <a:off x="3722769" y="3596078"/>
            <a:ext cx="628894" cy="1767293"/>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7" name="Curved Right Arrow 16"/>
          <p:cNvSpPr/>
          <p:nvPr/>
        </p:nvSpPr>
        <p:spPr>
          <a:xfrm rot="10800000">
            <a:off x="3662174" y="2098704"/>
            <a:ext cx="1185247" cy="3598837"/>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20" name="Rounded Rectangle 19"/>
          <p:cNvSpPr/>
          <p:nvPr/>
        </p:nvSpPr>
        <p:spPr>
          <a:xfrm>
            <a:off x="5237592" y="1990144"/>
            <a:ext cx="3048009" cy="773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Housing, Health, and Social Services Agencies</a:t>
            </a:r>
            <a:endParaRPr lang="en-US" sz="1600" dirty="0"/>
          </a:p>
        </p:txBody>
      </p:sp>
      <p:sp>
        <p:nvSpPr>
          <p:cNvPr id="21" name="Rounded Rectangle 20"/>
          <p:cNvSpPr/>
          <p:nvPr/>
        </p:nvSpPr>
        <p:spPr>
          <a:xfrm>
            <a:off x="5237592" y="3425904"/>
            <a:ext cx="3048009" cy="8666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Homeless, Medicaid, MHSA, Veterans Programs</a:t>
            </a:r>
            <a:endParaRPr lang="en-US" sz="1600" dirty="0"/>
          </a:p>
        </p:txBody>
      </p:sp>
      <p:sp>
        <p:nvSpPr>
          <p:cNvPr id="22" name="Rounded Rectangle 21"/>
          <p:cNvSpPr/>
          <p:nvPr/>
        </p:nvSpPr>
        <p:spPr>
          <a:xfrm>
            <a:off x="5237591" y="4818035"/>
            <a:ext cx="3048009" cy="1090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Counties, Cities, </a:t>
            </a:r>
            <a:r>
              <a:rPr lang="en-US" sz="1600" dirty="0" err="1" smtClean="0"/>
              <a:t>CoC</a:t>
            </a:r>
            <a:r>
              <a:rPr lang="en-US" sz="1600" dirty="0" smtClean="0"/>
              <a:t>, Behavioral Health, PHA, Service Providers, Housing Developers</a:t>
            </a:r>
            <a:endParaRPr lang="en-US" sz="1600" dirty="0"/>
          </a:p>
        </p:txBody>
      </p:sp>
    </p:spTree>
    <p:extLst>
      <p:ext uri="{BB962C8B-B14F-4D97-AF65-F5344CB8AC3E}">
        <p14:creationId xmlns:p14="http://schemas.microsoft.com/office/powerpoint/2010/main" val="2365518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HCD Housing Programs</a:t>
            </a:r>
            <a:endParaRPr lang="en-US"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3047165367"/>
              </p:ext>
            </p:extLst>
          </p:nvPr>
        </p:nvGraphicFramePr>
        <p:xfrm>
          <a:off x="622058" y="1655508"/>
          <a:ext cx="8051471" cy="4467244"/>
        </p:xfrm>
        <a:graphic>
          <a:graphicData uri="http://schemas.openxmlformats.org/drawingml/2006/table">
            <a:tbl>
              <a:tblPr firstRow="1" firstCol="1" bandRow="1">
                <a:tableStyleId>{93296810-A885-4BE3-A3E7-6D5BEEA58F35}</a:tableStyleId>
              </a:tblPr>
              <a:tblGrid>
                <a:gridCol w="1951596">
                  <a:extLst>
                    <a:ext uri="{9D8B030D-6E8A-4147-A177-3AD203B41FA5}">
                      <a16:colId xmlns:a16="http://schemas.microsoft.com/office/drawing/2014/main" val="3563824792"/>
                    </a:ext>
                  </a:extLst>
                </a:gridCol>
                <a:gridCol w="1899194">
                  <a:extLst>
                    <a:ext uri="{9D8B030D-6E8A-4147-A177-3AD203B41FA5}">
                      <a16:colId xmlns:a16="http://schemas.microsoft.com/office/drawing/2014/main" val="613951922"/>
                    </a:ext>
                  </a:extLst>
                </a:gridCol>
                <a:gridCol w="1767993">
                  <a:extLst>
                    <a:ext uri="{9D8B030D-6E8A-4147-A177-3AD203B41FA5}">
                      <a16:colId xmlns:a16="http://schemas.microsoft.com/office/drawing/2014/main" val="2710188589"/>
                    </a:ext>
                  </a:extLst>
                </a:gridCol>
                <a:gridCol w="1272663">
                  <a:extLst>
                    <a:ext uri="{9D8B030D-6E8A-4147-A177-3AD203B41FA5}">
                      <a16:colId xmlns:a16="http://schemas.microsoft.com/office/drawing/2014/main" val="974782667"/>
                    </a:ext>
                  </a:extLst>
                </a:gridCol>
                <a:gridCol w="1160025">
                  <a:extLst>
                    <a:ext uri="{9D8B030D-6E8A-4147-A177-3AD203B41FA5}">
                      <a16:colId xmlns:a16="http://schemas.microsoft.com/office/drawing/2014/main" val="1457010761"/>
                    </a:ext>
                  </a:extLst>
                </a:gridCol>
              </a:tblGrid>
              <a:tr h="624984">
                <a:tc>
                  <a:txBody>
                    <a:bodyPr/>
                    <a:lstStyle/>
                    <a:p>
                      <a:pPr marL="0" marR="0" algn="ctr">
                        <a:lnSpc>
                          <a:spcPct val="115000"/>
                        </a:lnSpc>
                        <a:spcBef>
                          <a:spcPts val="0"/>
                        </a:spcBef>
                        <a:spcAft>
                          <a:spcPts val="0"/>
                        </a:spcAft>
                      </a:pPr>
                      <a:r>
                        <a:rPr lang="en-US" sz="1400" dirty="0">
                          <a:effectLst/>
                        </a:rPr>
                        <a:t>Program</a:t>
                      </a:r>
                      <a:endParaRPr lang="en-US" sz="1400"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400" dirty="0">
                          <a:effectLst/>
                        </a:rPr>
                        <a:t>NOFA</a:t>
                      </a:r>
                    </a:p>
                    <a:p>
                      <a:pPr marL="0" marR="0" algn="ctr">
                        <a:lnSpc>
                          <a:spcPct val="115000"/>
                        </a:lnSpc>
                        <a:spcBef>
                          <a:spcPts val="0"/>
                        </a:spcBef>
                        <a:spcAft>
                          <a:spcPts val="0"/>
                        </a:spcAft>
                      </a:pPr>
                      <a:r>
                        <a:rPr lang="en-US" sz="1400" dirty="0">
                          <a:effectLst/>
                        </a:rPr>
                        <a:t>Release Date</a:t>
                      </a:r>
                      <a:endParaRPr lang="en-US" sz="1400"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400" dirty="0">
                          <a:effectLst/>
                        </a:rPr>
                        <a:t>Estimated NOFA Amount</a:t>
                      </a:r>
                      <a:endParaRPr lang="en-US" sz="1400"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400">
                          <a:effectLst/>
                        </a:rPr>
                        <a:t>Application Due Date</a:t>
                      </a:r>
                      <a:endParaRPr lang="en-US" sz="1400">
                        <a:solidFill>
                          <a:schemeClr val="accent6"/>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400" dirty="0">
                          <a:effectLst/>
                        </a:rPr>
                        <a:t>Award</a:t>
                      </a:r>
                    </a:p>
                    <a:p>
                      <a:pPr marL="0" marR="0" algn="ctr">
                        <a:lnSpc>
                          <a:spcPct val="115000"/>
                        </a:lnSpc>
                        <a:spcBef>
                          <a:spcPts val="0"/>
                        </a:spcBef>
                        <a:spcAft>
                          <a:spcPts val="0"/>
                        </a:spcAft>
                      </a:pPr>
                      <a:r>
                        <a:rPr lang="en-US" sz="1400" dirty="0">
                          <a:effectLst/>
                        </a:rPr>
                        <a:t>Date</a:t>
                      </a:r>
                      <a:endParaRPr lang="en-US" sz="1400"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extLst>
                  <a:ext uri="{0D108BD9-81ED-4DB2-BD59-A6C34878D82A}">
                    <a16:rowId xmlns:a16="http://schemas.microsoft.com/office/drawing/2014/main" val="1253590248"/>
                  </a:ext>
                </a:extLst>
              </a:tr>
              <a:tr h="955827">
                <a:tc>
                  <a:txBody>
                    <a:bodyPr/>
                    <a:lstStyle/>
                    <a:p>
                      <a:pPr marL="0" marR="0" algn="ctr">
                        <a:lnSpc>
                          <a:spcPct val="115000"/>
                        </a:lnSpc>
                        <a:spcBef>
                          <a:spcPts val="0"/>
                        </a:spcBef>
                        <a:spcAft>
                          <a:spcPts val="0"/>
                        </a:spcAft>
                      </a:pPr>
                      <a:r>
                        <a:rPr lang="en-US" sz="1400">
                          <a:effectLst/>
                        </a:rPr>
                        <a:t>No Place Like Home</a:t>
                      </a:r>
                      <a:endParaRPr lang="en-US" sz="1400">
                        <a:solidFill>
                          <a:schemeClr val="accent6"/>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400" dirty="0">
                          <a:solidFill>
                            <a:srgbClr val="000000"/>
                          </a:solidFill>
                          <a:effectLst/>
                        </a:rPr>
                        <a:t>Winter 2017</a:t>
                      </a:r>
                      <a:endPar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400" dirty="0" smtClean="0">
                          <a:solidFill>
                            <a:srgbClr val="000000"/>
                          </a:solidFill>
                          <a:effectLst/>
                        </a:rPr>
                        <a:t>Appx</a:t>
                      </a:r>
                      <a:r>
                        <a:rPr lang="en-US" sz="1400" dirty="0">
                          <a:solidFill>
                            <a:srgbClr val="000000"/>
                          </a:solidFill>
                          <a:effectLst/>
                        </a:rPr>
                        <a:t>. $260 Million first round</a:t>
                      </a:r>
                    </a:p>
                    <a:p>
                      <a:pPr marL="0" marR="0" algn="ctr">
                        <a:lnSpc>
                          <a:spcPct val="115000"/>
                        </a:lnSpc>
                        <a:spcBef>
                          <a:spcPts val="0"/>
                        </a:spcBef>
                        <a:spcAft>
                          <a:spcPts val="0"/>
                        </a:spcAft>
                      </a:pPr>
                      <a:r>
                        <a:rPr lang="en-US" sz="1400" dirty="0">
                          <a:solidFill>
                            <a:srgbClr val="000000"/>
                          </a:solidFill>
                          <a:effectLst/>
                        </a:rPr>
                        <a:t>$200 million for over the counter program</a:t>
                      </a:r>
                      <a:endPar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400">
                          <a:solidFill>
                            <a:srgbClr val="000000"/>
                          </a:solidFill>
                          <a:effectLst/>
                        </a:rPr>
                        <a:t>TBD</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400">
                          <a:solidFill>
                            <a:srgbClr val="000000"/>
                          </a:solidFill>
                          <a:effectLst/>
                        </a:rPr>
                        <a:t>TBD</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extLst>
                  <a:ext uri="{0D108BD9-81ED-4DB2-BD59-A6C34878D82A}">
                    <a16:rowId xmlns:a16="http://schemas.microsoft.com/office/drawing/2014/main" val="2654372960"/>
                  </a:ext>
                </a:extLst>
              </a:tr>
              <a:tr h="933584">
                <a:tc>
                  <a:txBody>
                    <a:bodyPr/>
                    <a:lstStyle/>
                    <a:p>
                      <a:pPr marL="0" marR="0" algn="ctr">
                        <a:lnSpc>
                          <a:spcPct val="115000"/>
                        </a:lnSpc>
                        <a:spcBef>
                          <a:spcPts val="0"/>
                        </a:spcBef>
                        <a:spcAft>
                          <a:spcPts val="0"/>
                        </a:spcAft>
                      </a:pPr>
                      <a:r>
                        <a:rPr lang="en-US" sz="1400">
                          <a:effectLst/>
                        </a:rPr>
                        <a:t>Veterans Housing and Homelessness Prevention (</a:t>
                      </a:r>
                      <a:r>
                        <a:rPr lang="en-US" sz="1400" u="sng">
                          <a:effectLst/>
                        </a:rPr>
                        <a:t>VHHP</a:t>
                      </a:r>
                      <a:r>
                        <a:rPr lang="en-US" sz="1400">
                          <a:effectLst/>
                        </a:rPr>
                        <a:t>) Program</a:t>
                      </a:r>
                      <a:endParaRPr lang="en-US" sz="1400">
                        <a:solidFill>
                          <a:schemeClr val="accent6"/>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400">
                          <a:solidFill>
                            <a:srgbClr val="000000"/>
                          </a:solidFill>
                          <a:effectLst/>
                        </a:rPr>
                        <a:t>November, 2016</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400" dirty="0">
                          <a:solidFill>
                            <a:srgbClr val="000000"/>
                          </a:solidFill>
                          <a:effectLst/>
                        </a:rPr>
                        <a:t>$75 Million</a:t>
                      </a:r>
                      <a:endPar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400" dirty="0">
                          <a:solidFill>
                            <a:srgbClr val="000000"/>
                          </a:solidFill>
                          <a:effectLst/>
                        </a:rPr>
                        <a:t>January 2017</a:t>
                      </a:r>
                      <a:endPar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400">
                          <a:solidFill>
                            <a:srgbClr val="000000"/>
                          </a:solidFill>
                          <a:effectLst/>
                        </a:rPr>
                        <a:t>April 2017</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extLst>
                  <a:ext uri="{0D108BD9-81ED-4DB2-BD59-A6C34878D82A}">
                    <a16:rowId xmlns:a16="http://schemas.microsoft.com/office/drawing/2014/main" val="2605556177"/>
                  </a:ext>
                </a:extLst>
              </a:tr>
              <a:tr h="933584">
                <a:tc>
                  <a:txBody>
                    <a:bodyPr/>
                    <a:lstStyle/>
                    <a:p>
                      <a:pPr marL="0" marR="0" algn="ctr">
                        <a:lnSpc>
                          <a:spcPct val="115000"/>
                        </a:lnSpc>
                        <a:spcBef>
                          <a:spcPts val="0"/>
                        </a:spcBef>
                        <a:spcAft>
                          <a:spcPts val="0"/>
                        </a:spcAft>
                      </a:pPr>
                      <a:r>
                        <a:rPr lang="en-US" sz="1400" dirty="0">
                          <a:effectLst/>
                        </a:rPr>
                        <a:t>State Emergency Solutions Grant (ESG) Program</a:t>
                      </a:r>
                    </a:p>
                    <a:p>
                      <a:pPr marL="0" marR="0" algn="ctr">
                        <a:lnSpc>
                          <a:spcPct val="115000"/>
                        </a:lnSpc>
                        <a:spcBef>
                          <a:spcPts val="0"/>
                        </a:spcBef>
                        <a:spcAft>
                          <a:spcPts val="0"/>
                        </a:spcAft>
                      </a:pPr>
                      <a:r>
                        <a:rPr lang="en-US" sz="1400" dirty="0">
                          <a:effectLst/>
                        </a:rPr>
                        <a:t> </a:t>
                      </a:r>
                      <a:endParaRPr lang="en-US" sz="1400"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400">
                          <a:solidFill>
                            <a:srgbClr val="000000"/>
                          </a:solidFill>
                          <a:effectLst/>
                        </a:rPr>
                        <a:t>Spring 2017</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400" dirty="0">
                          <a:solidFill>
                            <a:srgbClr val="000000"/>
                          </a:solidFill>
                          <a:effectLst/>
                        </a:rPr>
                        <a:t>$35 million</a:t>
                      </a:r>
                      <a:endPar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400" dirty="0">
                          <a:solidFill>
                            <a:srgbClr val="000000"/>
                          </a:solidFill>
                          <a:effectLst/>
                        </a:rPr>
                        <a:t>Summer 2017</a:t>
                      </a:r>
                      <a:endPar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400" dirty="0">
                          <a:solidFill>
                            <a:srgbClr val="000000"/>
                          </a:solidFill>
                          <a:effectLst/>
                        </a:rPr>
                        <a:t>Fall 2017</a:t>
                      </a:r>
                      <a:endPar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extLst>
                  <a:ext uri="{0D108BD9-81ED-4DB2-BD59-A6C34878D82A}">
                    <a16:rowId xmlns:a16="http://schemas.microsoft.com/office/drawing/2014/main" val="3034831433"/>
                  </a:ext>
                </a:extLst>
              </a:tr>
              <a:tr h="933584">
                <a:tc>
                  <a:txBody>
                    <a:bodyPr/>
                    <a:lstStyle/>
                    <a:p>
                      <a:pPr marL="0" marR="0" algn="ctr">
                        <a:lnSpc>
                          <a:spcPct val="115000"/>
                        </a:lnSpc>
                        <a:spcBef>
                          <a:spcPts val="0"/>
                        </a:spcBef>
                        <a:spcAft>
                          <a:spcPts val="0"/>
                        </a:spcAft>
                      </a:pPr>
                      <a:r>
                        <a:rPr lang="en-US" sz="14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Section 811</a:t>
                      </a:r>
                      <a:endParaRPr lang="en-US"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defTabSz="685800" rtl="0" eaLnBrk="1" latinLnBrk="0" hangingPunct="1">
                        <a:lnSpc>
                          <a:spcPct val="115000"/>
                        </a:lnSpc>
                        <a:spcBef>
                          <a:spcPts val="0"/>
                        </a:spcBef>
                        <a:spcAft>
                          <a:spcPts val="0"/>
                        </a:spcAft>
                      </a:pPr>
                      <a:r>
                        <a:rPr lang="en-US" sz="1400" kern="1200" dirty="0" smtClean="0">
                          <a:solidFill>
                            <a:srgbClr val="000000"/>
                          </a:solidFill>
                          <a:effectLst/>
                          <a:latin typeface="+mn-lt"/>
                          <a:ea typeface="+mn-ea"/>
                          <a:cs typeface="+mn-cs"/>
                        </a:rPr>
                        <a:t>Currently</a:t>
                      </a:r>
                      <a:r>
                        <a:rPr lang="en-US" sz="1400" kern="1200" baseline="0" dirty="0" smtClean="0">
                          <a:solidFill>
                            <a:srgbClr val="000000"/>
                          </a:solidFill>
                          <a:effectLst/>
                          <a:latin typeface="+mn-lt"/>
                          <a:ea typeface="+mn-ea"/>
                          <a:cs typeface="+mn-cs"/>
                        </a:rPr>
                        <a:t> Open</a:t>
                      </a:r>
                      <a:endParaRPr lang="en-US" sz="1400" kern="1200" dirty="0">
                        <a:solidFill>
                          <a:srgbClr val="000000"/>
                        </a:solidFill>
                        <a:effectLst/>
                        <a:latin typeface="+mn-lt"/>
                        <a:ea typeface="+mn-ea"/>
                        <a:cs typeface="+mn-cs"/>
                      </a:endParaRPr>
                    </a:p>
                  </a:txBody>
                  <a:tcPr marL="68580" marR="68580" marT="0" marB="0" anchor="ctr"/>
                </a:tc>
                <a:tc>
                  <a:txBody>
                    <a:bodyPr/>
                    <a:lstStyle/>
                    <a:p>
                      <a:pPr marL="0" marR="0" algn="ctr" defTabSz="685800" rtl="0" eaLnBrk="1" latinLnBrk="0" hangingPunct="1">
                        <a:lnSpc>
                          <a:spcPct val="115000"/>
                        </a:lnSpc>
                        <a:spcBef>
                          <a:spcPts val="0"/>
                        </a:spcBef>
                        <a:spcAft>
                          <a:spcPts val="0"/>
                        </a:spcAft>
                      </a:pPr>
                      <a:r>
                        <a:rPr lang="en-US" sz="1400" kern="1200" dirty="0">
                          <a:solidFill>
                            <a:srgbClr val="000000"/>
                          </a:solidFill>
                          <a:effectLst/>
                          <a:latin typeface="+mn-lt"/>
                          <a:ea typeface="+mn-ea"/>
                          <a:cs typeface="+mn-cs"/>
                        </a:rPr>
                        <a:t>Round 1- </a:t>
                      </a:r>
                    </a:p>
                    <a:p>
                      <a:pPr marL="0" marR="0" algn="ctr" defTabSz="685800" rtl="0" eaLnBrk="1" latinLnBrk="0" hangingPunct="1">
                        <a:lnSpc>
                          <a:spcPct val="115000"/>
                        </a:lnSpc>
                        <a:spcBef>
                          <a:spcPts val="0"/>
                        </a:spcBef>
                        <a:spcAft>
                          <a:spcPts val="0"/>
                        </a:spcAft>
                      </a:pPr>
                      <a:r>
                        <a:rPr lang="en-US" sz="1400" kern="1200" dirty="0">
                          <a:solidFill>
                            <a:srgbClr val="000000"/>
                          </a:solidFill>
                          <a:effectLst/>
                          <a:latin typeface="+mn-lt"/>
                          <a:ea typeface="+mn-ea"/>
                          <a:cs typeface="+mn-cs"/>
                        </a:rPr>
                        <a:t>$11.2 Million</a:t>
                      </a:r>
                    </a:p>
                    <a:p>
                      <a:pPr marL="0" marR="0" algn="ctr" defTabSz="685800" rtl="0" eaLnBrk="1" latinLnBrk="0" hangingPunct="1">
                        <a:lnSpc>
                          <a:spcPct val="115000"/>
                        </a:lnSpc>
                        <a:spcBef>
                          <a:spcPts val="0"/>
                        </a:spcBef>
                        <a:spcAft>
                          <a:spcPts val="0"/>
                        </a:spcAft>
                      </a:pPr>
                      <a:r>
                        <a:rPr lang="en-US" sz="1400" kern="1200" dirty="0">
                          <a:solidFill>
                            <a:srgbClr val="000000"/>
                          </a:solidFill>
                          <a:effectLst/>
                          <a:latin typeface="+mn-lt"/>
                          <a:ea typeface="+mn-ea"/>
                          <a:cs typeface="+mn-cs"/>
                        </a:rPr>
                        <a:t>Round 2 –</a:t>
                      </a:r>
                    </a:p>
                    <a:p>
                      <a:pPr marL="0" marR="0" algn="ctr" defTabSz="685800" rtl="0" eaLnBrk="1" latinLnBrk="0" hangingPunct="1">
                        <a:lnSpc>
                          <a:spcPct val="115000"/>
                        </a:lnSpc>
                        <a:spcBef>
                          <a:spcPts val="0"/>
                        </a:spcBef>
                        <a:spcAft>
                          <a:spcPts val="0"/>
                        </a:spcAft>
                      </a:pPr>
                      <a:r>
                        <a:rPr lang="en-US" sz="1400" kern="1200" dirty="0">
                          <a:solidFill>
                            <a:srgbClr val="000000"/>
                          </a:solidFill>
                          <a:effectLst/>
                          <a:latin typeface="+mn-lt"/>
                          <a:ea typeface="+mn-ea"/>
                          <a:cs typeface="+mn-cs"/>
                        </a:rPr>
                        <a:t>$11 million</a:t>
                      </a:r>
                    </a:p>
                  </a:txBody>
                  <a:tcPr marL="68580" marR="68580" marT="0" marB="0" anchor="ctr"/>
                </a:tc>
                <a:tc>
                  <a:txBody>
                    <a:bodyPr/>
                    <a:lstStyle/>
                    <a:p>
                      <a:pPr marL="0" marR="0" algn="ctr" defTabSz="685800" rtl="0" eaLnBrk="1" latinLnBrk="0" hangingPunct="1">
                        <a:lnSpc>
                          <a:spcPct val="115000"/>
                        </a:lnSpc>
                        <a:spcBef>
                          <a:spcPts val="0"/>
                        </a:spcBef>
                        <a:spcAft>
                          <a:spcPts val="0"/>
                        </a:spcAft>
                      </a:pPr>
                      <a:r>
                        <a:rPr lang="en-US" sz="1400" kern="1200" dirty="0">
                          <a:solidFill>
                            <a:srgbClr val="000000"/>
                          </a:solidFill>
                          <a:effectLst/>
                          <a:latin typeface="+mn-lt"/>
                          <a:ea typeface="+mn-ea"/>
                          <a:cs typeface="+mn-cs"/>
                        </a:rPr>
                        <a:t>Over the Counter</a:t>
                      </a:r>
                    </a:p>
                  </a:txBody>
                  <a:tcPr marL="68580" marR="68580" marT="0" marB="0" anchor="ctr"/>
                </a:tc>
                <a:tc>
                  <a:txBody>
                    <a:bodyPr/>
                    <a:lstStyle/>
                    <a:p>
                      <a:pPr marL="0" marR="0" algn="ctr" defTabSz="685800" rtl="0" eaLnBrk="1" latinLnBrk="0" hangingPunct="1">
                        <a:lnSpc>
                          <a:spcPct val="115000"/>
                        </a:lnSpc>
                        <a:spcBef>
                          <a:spcPts val="0"/>
                        </a:spcBef>
                        <a:spcAft>
                          <a:spcPts val="0"/>
                        </a:spcAft>
                      </a:pPr>
                      <a:r>
                        <a:rPr lang="en-US" sz="1400" kern="1200" dirty="0">
                          <a:solidFill>
                            <a:srgbClr val="000000"/>
                          </a:solidFill>
                          <a:effectLst/>
                          <a:latin typeface="+mn-lt"/>
                          <a:ea typeface="+mn-ea"/>
                          <a:cs typeface="+mn-cs"/>
                        </a:rPr>
                        <a:t>Continuous until funds exhausted</a:t>
                      </a:r>
                    </a:p>
                  </a:txBody>
                  <a:tcPr marL="68580" marR="68580" marT="0" marB="0" anchor="ctr"/>
                </a:tc>
                <a:extLst>
                  <a:ext uri="{0D108BD9-81ED-4DB2-BD59-A6C34878D82A}">
                    <a16:rowId xmlns:a16="http://schemas.microsoft.com/office/drawing/2014/main" val="339847923"/>
                  </a:ext>
                </a:extLst>
              </a:tr>
            </a:tbl>
          </a:graphicData>
        </a:graphic>
      </p:graphicFrame>
    </p:spTree>
    <p:extLst>
      <p:ext uri="{BB962C8B-B14F-4D97-AF65-F5344CB8AC3E}">
        <p14:creationId xmlns:p14="http://schemas.microsoft.com/office/powerpoint/2010/main" val="1811637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Other State Funds</a:t>
            </a:r>
            <a:endParaRPr lang="en-US"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3351264919"/>
              </p:ext>
            </p:extLst>
          </p:nvPr>
        </p:nvGraphicFramePr>
        <p:xfrm>
          <a:off x="622058" y="1953658"/>
          <a:ext cx="7683742" cy="3866040"/>
        </p:xfrm>
        <a:graphic>
          <a:graphicData uri="http://schemas.openxmlformats.org/drawingml/2006/table">
            <a:tbl>
              <a:tblPr firstRow="1" firstCol="1" bandRow="1">
                <a:tableStyleId>{93296810-A885-4BE3-A3E7-6D5BEEA58F35}</a:tableStyleId>
              </a:tblPr>
              <a:tblGrid>
                <a:gridCol w="2451648">
                  <a:extLst>
                    <a:ext uri="{9D8B030D-6E8A-4147-A177-3AD203B41FA5}">
                      <a16:colId xmlns:a16="http://schemas.microsoft.com/office/drawing/2014/main" val="3563824792"/>
                    </a:ext>
                  </a:extLst>
                </a:gridCol>
                <a:gridCol w="2423711">
                  <a:extLst>
                    <a:ext uri="{9D8B030D-6E8A-4147-A177-3AD203B41FA5}">
                      <a16:colId xmlns:a16="http://schemas.microsoft.com/office/drawing/2014/main" val="613951922"/>
                    </a:ext>
                  </a:extLst>
                </a:gridCol>
                <a:gridCol w="2808383">
                  <a:extLst>
                    <a:ext uri="{9D8B030D-6E8A-4147-A177-3AD203B41FA5}">
                      <a16:colId xmlns:a16="http://schemas.microsoft.com/office/drawing/2014/main" val="2710188589"/>
                    </a:ext>
                  </a:extLst>
                </a:gridCol>
              </a:tblGrid>
              <a:tr h="624984">
                <a:tc>
                  <a:txBody>
                    <a:bodyPr/>
                    <a:lstStyle/>
                    <a:p>
                      <a:pPr marL="0" marR="0" algn="ctr">
                        <a:lnSpc>
                          <a:spcPct val="115000"/>
                        </a:lnSpc>
                        <a:spcBef>
                          <a:spcPts val="0"/>
                        </a:spcBef>
                        <a:spcAft>
                          <a:spcPts val="0"/>
                        </a:spcAft>
                      </a:pPr>
                      <a:r>
                        <a:rPr lang="en-US" sz="1400" dirty="0">
                          <a:effectLst/>
                        </a:rPr>
                        <a:t>Program</a:t>
                      </a:r>
                      <a:endParaRPr lang="en-US" sz="1400"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400" dirty="0" smtClean="0">
                          <a:solidFill>
                            <a:schemeClr val="lt1"/>
                          </a:solidFill>
                          <a:effectLst/>
                          <a:latin typeface="+mn-lt"/>
                          <a:ea typeface="+mn-ea"/>
                          <a:cs typeface="+mn-cs"/>
                        </a:rPr>
                        <a:t>Agency</a:t>
                      </a:r>
                      <a:endParaRPr lang="en-US" sz="1400"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400" dirty="0">
                          <a:effectLst/>
                        </a:rPr>
                        <a:t>Estimated </a:t>
                      </a:r>
                      <a:r>
                        <a:rPr lang="en-US" sz="1400" dirty="0" smtClean="0">
                          <a:effectLst/>
                        </a:rPr>
                        <a:t>Amount</a:t>
                      </a:r>
                      <a:endParaRPr lang="en-US" sz="1400"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extLst>
                  <a:ext uri="{0D108BD9-81ED-4DB2-BD59-A6C34878D82A}">
                    <a16:rowId xmlns:a16="http://schemas.microsoft.com/office/drawing/2014/main" val="1253590248"/>
                  </a:ext>
                </a:extLst>
              </a:tr>
              <a:tr h="771180">
                <a:tc>
                  <a:txBody>
                    <a:bodyPr/>
                    <a:lstStyle/>
                    <a:p>
                      <a:pPr marL="0" marR="0" algn="ctr">
                        <a:lnSpc>
                          <a:spcPct val="115000"/>
                        </a:lnSpc>
                        <a:spcBef>
                          <a:spcPts val="0"/>
                        </a:spcBef>
                        <a:spcAft>
                          <a:spcPts val="0"/>
                        </a:spcAft>
                      </a:pPr>
                      <a:r>
                        <a:rPr lang="en-US" sz="1400" dirty="0" err="1"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CalWorks</a:t>
                      </a:r>
                      <a:r>
                        <a:rPr lang="en-US" sz="14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1350" b="1" kern="1200" dirty="0" smtClean="0">
                          <a:solidFill>
                            <a:schemeClr val="lt1"/>
                          </a:solidFill>
                          <a:effectLst/>
                          <a:latin typeface="+mn-lt"/>
                          <a:ea typeface="+mn-ea"/>
                          <a:cs typeface="+mn-cs"/>
                        </a:rPr>
                        <a:t>Homeless Assistance Program </a:t>
                      </a:r>
                      <a:endParaRPr lang="en-US"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Department of Social Services</a:t>
                      </a:r>
                      <a:endPar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 Million</a:t>
                      </a:r>
                      <a:endPar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extLst>
                  <a:ext uri="{0D108BD9-81ED-4DB2-BD59-A6C34878D82A}">
                    <a16:rowId xmlns:a16="http://schemas.microsoft.com/office/drawing/2014/main" val="2654372960"/>
                  </a:ext>
                </a:extLst>
              </a:tr>
              <a:tr h="738130">
                <a:tc>
                  <a:txBody>
                    <a:bodyPr/>
                    <a:lstStyle/>
                    <a:p>
                      <a:pPr marL="0" marR="0" algn="ctr">
                        <a:lnSpc>
                          <a:spcPct val="115000"/>
                        </a:lnSpc>
                        <a:spcBef>
                          <a:spcPts val="0"/>
                        </a:spcBef>
                        <a:spcAft>
                          <a:spcPts val="0"/>
                        </a:spcAft>
                      </a:pPr>
                      <a:r>
                        <a:rPr lang="en-US" sz="1350" b="1" kern="1200" dirty="0" smtClean="0">
                          <a:solidFill>
                            <a:schemeClr val="lt1"/>
                          </a:solidFill>
                          <a:effectLst/>
                          <a:latin typeface="+mn-lt"/>
                          <a:ea typeface="+mn-ea"/>
                          <a:cs typeface="+mn-cs"/>
                        </a:rPr>
                        <a:t>Bring Families Home program</a:t>
                      </a:r>
                      <a:endParaRPr lang="en-US" sz="1400"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Department of Social Services</a:t>
                      </a:r>
                    </a:p>
                    <a:p>
                      <a:pPr marL="0" marR="0" algn="ctr">
                        <a:lnSpc>
                          <a:spcPct val="115000"/>
                        </a:lnSpc>
                        <a:spcBef>
                          <a:spcPts val="0"/>
                        </a:spcBef>
                        <a:spcAft>
                          <a:spcPts val="0"/>
                        </a:spcAft>
                      </a:pPr>
                      <a:endPar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 Million</a:t>
                      </a:r>
                      <a:endPar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extLst>
                  <a:ext uri="{0D108BD9-81ED-4DB2-BD59-A6C34878D82A}">
                    <a16:rowId xmlns:a16="http://schemas.microsoft.com/office/drawing/2014/main" val="1472895046"/>
                  </a:ext>
                </a:extLst>
              </a:tr>
              <a:tr h="771181">
                <a:tc>
                  <a:txBody>
                    <a:bodyPr/>
                    <a:lstStyle/>
                    <a:p>
                      <a:pPr marL="0" marR="0" algn="ctr">
                        <a:lnSpc>
                          <a:spcPct val="115000"/>
                        </a:lnSpc>
                        <a:spcBef>
                          <a:spcPts val="0"/>
                        </a:spcBef>
                        <a:spcAft>
                          <a:spcPts val="0"/>
                        </a:spcAft>
                      </a:pPr>
                      <a:r>
                        <a:rPr lang="en-US" sz="1350" b="1" kern="1200" dirty="0" smtClean="0">
                          <a:solidFill>
                            <a:schemeClr val="lt1"/>
                          </a:solidFill>
                          <a:effectLst/>
                          <a:latin typeface="+mn-lt"/>
                          <a:ea typeface="+mn-ea"/>
                          <a:cs typeface="+mn-cs"/>
                        </a:rPr>
                        <a:t>Homeless Youth and Exploitation program</a:t>
                      </a:r>
                      <a:endParaRPr lang="en-US" sz="1400"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350" kern="1200" dirty="0" smtClean="0">
                          <a:solidFill>
                            <a:srgbClr val="000000"/>
                          </a:solidFill>
                          <a:effectLst/>
                          <a:latin typeface="+mn-lt"/>
                          <a:ea typeface="+mn-ea"/>
                          <a:cs typeface="+mn-cs"/>
                        </a:rPr>
                        <a:t>Office of Emergency Services </a:t>
                      </a:r>
                      <a:endPar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 million</a:t>
                      </a:r>
                      <a:endPar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extLst>
                  <a:ext uri="{0D108BD9-81ED-4DB2-BD59-A6C34878D82A}">
                    <a16:rowId xmlns:a16="http://schemas.microsoft.com/office/drawing/2014/main" val="2605556177"/>
                  </a:ext>
                </a:extLst>
              </a:tr>
              <a:tr h="771181">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1400" dirty="0" smtClean="0">
                          <a:solidFill>
                            <a:schemeClr val="bg1"/>
                          </a:solidFill>
                          <a:effectLst/>
                          <a:latin typeface="Arial" panose="020B0604020202020204" pitchFamily="34" charset="0"/>
                          <a:ea typeface="Calibri" panose="020F0502020204030204" pitchFamily="34" charset="0"/>
                          <a:cs typeface="Times New Roman" panose="02020603050405020304" pitchFamily="18" charset="0"/>
                        </a:rPr>
                        <a:t>9% Tax Credit Program</a:t>
                      </a:r>
                    </a:p>
                    <a:p>
                      <a:pPr marL="0" marR="0" algn="ctr">
                        <a:lnSpc>
                          <a:spcPct val="115000"/>
                        </a:lnSpc>
                        <a:spcBef>
                          <a:spcPts val="0"/>
                        </a:spcBef>
                        <a:spcAft>
                          <a:spcPts val="0"/>
                        </a:spcAft>
                      </a:pPr>
                      <a:endParaRPr lang="en-US" sz="1400" dirty="0">
                        <a:solidFill>
                          <a:schemeClr val="accent6"/>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California Tax Credit Allocation Committee</a:t>
                      </a:r>
                      <a:endPar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tc>
                  <a:txBody>
                    <a:bodyPr/>
                    <a:lstStyle/>
                    <a:p>
                      <a:pPr marL="0" marR="0" algn="ctr">
                        <a:lnSpc>
                          <a:spcPct val="115000"/>
                        </a:lnSpc>
                        <a:spcBef>
                          <a:spcPts val="0"/>
                        </a:spcBef>
                        <a:spcAft>
                          <a:spcPts val="0"/>
                        </a:spcAft>
                      </a:pP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$93 Million (2016)</a:t>
                      </a:r>
                    </a:p>
                    <a:p>
                      <a:pPr marL="0" marR="0" algn="ctr">
                        <a:lnSpc>
                          <a:spcPct val="115000"/>
                        </a:lnSpc>
                        <a:spcBef>
                          <a:spcPts val="0"/>
                        </a:spcBef>
                        <a:spcAft>
                          <a:spcPts val="0"/>
                        </a:spcAft>
                      </a:pPr>
                      <a:r>
                        <a:rPr lang="en-US"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$3.7 million special needs set-aside (more is commonly</a:t>
                      </a:r>
                      <a:r>
                        <a:rPr lang="en-US" sz="14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awarded to special needs projects)</a:t>
                      </a:r>
                      <a:endPar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0007" marR="40007" marT="0" marB="0" anchor="ctr"/>
                </a:tc>
                <a:extLst>
                  <a:ext uri="{0D108BD9-81ED-4DB2-BD59-A6C34878D82A}">
                    <a16:rowId xmlns:a16="http://schemas.microsoft.com/office/drawing/2014/main" val="3034831433"/>
                  </a:ext>
                </a:extLst>
              </a:tr>
            </a:tbl>
          </a:graphicData>
        </a:graphic>
      </p:graphicFrame>
    </p:spTree>
    <p:extLst>
      <p:ext uri="{BB962C8B-B14F-4D97-AF65-F5344CB8AC3E}">
        <p14:creationId xmlns:p14="http://schemas.microsoft.com/office/powerpoint/2010/main" val="1134719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HCDPowerPointTemplate_printfriendly">
  <a:themeElements>
    <a:clrScheme name="HCD Medium Background">
      <a:dk1>
        <a:srgbClr val="F69B11"/>
      </a:dk1>
      <a:lt1>
        <a:sysClr val="window" lastClr="FFFFFF"/>
      </a:lt1>
      <a:dk2>
        <a:srgbClr val="3396C0"/>
      </a:dk2>
      <a:lt2>
        <a:srgbClr val="FFFFFF"/>
      </a:lt2>
      <a:accent1>
        <a:srgbClr val="F69B11"/>
      </a:accent1>
      <a:accent2>
        <a:srgbClr val="EA1011"/>
      </a:accent2>
      <a:accent3>
        <a:srgbClr val="B3C042"/>
      </a:accent3>
      <a:accent4>
        <a:srgbClr val="F8F518"/>
      </a:accent4>
      <a:accent5>
        <a:srgbClr val="CFE7DE"/>
      </a:accent5>
      <a:accent6>
        <a:srgbClr val="1A468C"/>
      </a:accent6>
      <a:hlink>
        <a:srgbClr val="1A468C"/>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HCD_Curves_PrintFriendly</Template>
  <TotalTime>2598</TotalTime>
  <Words>1612</Words>
  <Application>Microsoft Office PowerPoint</Application>
  <PresentationFormat>On-screen Show (4:3)</PresentationFormat>
  <Paragraphs>176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Avenir LT Std 65 Medium</vt:lpstr>
      <vt:lpstr>Calibri</vt:lpstr>
      <vt:lpstr>Times New Roman</vt:lpstr>
      <vt:lpstr>HCDPowerPointTemplate_printfriendly</vt:lpstr>
      <vt:lpstr>Bringing Californians Home: Homelessness in the nation’s wealthiest state</vt:lpstr>
      <vt:lpstr>California has the Highest Percentage of People Experiencing Homelessness in the Nation</vt:lpstr>
      <vt:lpstr>Persons Experiencing Chronic Homelessness</vt:lpstr>
      <vt:lpstr>People Experiencing Homelessness  Reside in Every County of California</vt:lpstr>
      <vt:lpstr>Common Causes of Homelessness</vt:lpstr>
      <vt:lpstr>Homelessness is a Health Issue</vt:lpstr>
      <vt:lpstr>Increasing Coordination</vt:lpstr>
      <vt:lpstr>HCD Housing Programs</vt:lpstr>
      <vt:lpstr>Other State Funds</vt:lpstr>
      <vt:lpstr>No Place Like Home</vt:lpstr>
      <vt:lpstr>Three Things Counties Should Consider in Your Homeless Plan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Homeless and Health Policy in the State of California</dc:title>
  <dc:creator>Melinda Coy</dc:creator>
  <cp:lastModifiedBy>Coy, Melinda@HCD</cp:lastModifiedBy>
  <cp:revision>57</cp:revision>
  <cp:lastPrinted>2016-09-21T21:13:46Z</cp:lastPrinted>
  <dcterms:created xsi:type="dcterms:W3CDTF">2016-09-15T15:17:00Z</dcterms:created>
  <dcterms:modified xsi:type="dcterms:W3CDTF">2016-09-22T01:35:12Z</dcterms:modified>
</cp:coreProperties>
</file>