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tags/tag5.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5" r:id="rId2"/>
    <p:sldId id="529" r:id="rId3"/>
    <p:sldId id="530" r:id="rId4"/>
    <p:sldId id="487" r:id="rId5"/>
    <p:sldId id="488" r:id="rId6"/>
    <p:sldId id="500" r:id="rId7"/>
    <p:sldId id="524" r:id="rId8"/>
    <p:sldId id="525" r:id="rId9"/>
    <p:sldId id="527" r:id="rId10"/>
    <p:sldId id="526" r:id="rId11"/>
    <p:sldId id="528" r:id="rId12"/>
    <p:sldId id="502" r:id="rId13"/>
    <p:sldId id="467" r:id="rId14"/>
    <p:sldId id="317"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7A5"/>
    <a:srgbClr val="002B45"/>
    <a:srgbClr val="FF9900"/>
    <a:srgbClr val="2A8B16"/>
    <a:srgbClr val="3366FF"/>
    <a:srgbClr val="7AB8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05" autoAdjust="0"/>
    <p:restoredTop sz="90920" autoAdjust="0"/>
  </p:normalViewPr>
  <p:slideViewPr>
    <p:cSldViewPr>
      <p:cViewPr varScale="1">
        <p:scale>
          <a:sx n="74" d="100"/>
          <a:sy n="74" d="100"/>
        </p:scale>
        <p:origin x="-3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ohlewnas0240\Office%20of%20Chief%20Economist\2016%20Projects\HoHM%20and%20LIHHM\2016Q3\Requests\California\Annual%20California%20LIHHM%20MSA%20Stacked%20Bar%202016Q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Sheet1!$A$47</c:f>
              <c:strCache>
                <c:ptCount val="1"/>
                <c:pt idx="0">
                  <c:v>-4</c:v>
                </c:pt>
              </c:strCache>
            </c:strRef>
          </c:tx>
          <c:spPr>
            <a:solidFill>
              <a:srgbClr val="CC321C"/>
            </a:solidFill>
          </c:spPr>
          <c:invertIfNegative val="0"/>
          <c:cat>
            <c:strRef>
              <c:f>Sheet1!$B$16:$P$16</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2016Q2</c:v>
                </c:pt>
              </c:strCache>
            </c:strRef>
          </c:cat>
          <c:val>
            <c:numRef>
              <c:f>Sheet1!$B$47:$P$47</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xmlns:c16r2="http://schemas.microsoft.com/office/drawing/2015/06/chart">
            <c:ext xmlns:c16="http://schemas.microsoft.com/office/drawing/2014/chart" uri="{C3380CC4-5D6E-409C-BE32-E72D297353CC}">
              <c16:uniqueId val="{00000000-08A5-4DDB-8A40-96301A1FFCDE}"/>
            </c:ext>
          </c:extLst>
        </c:ser>
        <c:ser>
          <c:idx val="1"/>
          <c:order val="1"/>
          <c:tx>
            <c:strRef>
              <c:f>Sheet1!$A$48</c:f>
              <c:strCache>
                <c:ptCount val="1"/>
                <c:pt idx="0">
                  <c:v>-3</c:v>
                </c:pt>
              </c:strCache>
            </c:strRef>
          </c:tx>
          <c:spPr>
            <a:solidFill>
              <a:srgbClr val="E0543C"/>
            </a:solidFill>
          </c:spPr>
          <c:invertIfNegative val="0"/>
          <c:cat>
            <c:strRef>
              <c:f>Sheet1!$B$16:$P$16</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2016Q2</c:v>
                </c:pt>
              </c:strCache>
            </c:strRef>
          </c:cat>
          <c:val>
            <c:numRef>
              <c:f>Sheet1!$B$48:$P$48</c:f>
              <c:numCache>
                <c:formatCode>General</c:formatCode>
                <c:ptCount val="15"/>
                <c:pt idx="0">
                  <c:v>0</c:v>
                </c:pt>
                <c:pt idx="1">
                  <c:v>0</c:v>
                </c:pt>
                <c:pt idx="2">
                  <c:v>0</c:v>
                </c:pt>
                <c:pt idx="3">
                  <c:v>0</c:v>
                </c:pt>
                <c:pt idx="4">
                  <c:v>0</c:v>
                </c:pt>
                <c:pt idx="5">
                  <c:v>0</c:v>
                </c:pt>
                <c:pt idx="6">
                  <c:v>14</c:v>
                </c:pt>
                <c:pt idx="7">
                  <c:v>2</c:v>
                </c:pt>
                <c:pt idx="8">
                  <c:v>0</c:v>
                </c:pt>
                <c:pt idx="9">
                  <c:v>0</c:v>
                </c:pt>
                <c:pt idx="10">
                  <c:v>0</c:v>
                </c:pt>
                <c:pt idx="11">
                  <c:v>0</c:v>
                </c:pt>
                <c:pt idx="12">
                  <c:v>0</c:v>
                </c:pt>
                <c:pt idx="13">
                  <c:v>0</c:v>
                </c:pt>
                <c:pt idx="14">
                  <c:v>0</c:v>
                </c:pt>
              </c:numCache>
            </c:numRef>
          </c:val>
          <c:extLst xmlns:c16r2="http://schemas.microsoft.com/office/drawing/2015/06/chart">
            <c:ext xmlns:c16="http://schemas.microsoft.com/office/drawing/2014/chart" uri="{C3380CC4-5D6E-409C-BE32-E72D297353CC}">
              <c16:uniqueId val="{00000001-08A5-4DDB-8A40-96301A1FFCDE}"/>
            </c:ext>
          </c:extLst>
        </c:ser>
        <c:ser>
          <c:idx val="2"/>
          <c:order val="2"/>
          <c:tx>
            <c:strRef>
              <c:f>Sheet1!$A$49</c:f>
              <c:strCache>
                <c:ptCount val="1"/>
                <c:pt idx="0">
                  <c:v>-2</c:v>
                </c:pt>
              </c:strCache>
            </c:strRef>
          </c:tx>
          <c:spPr>
            <a:solidFill>
              <a:srgbClr val="F3715B"/>
            </a:solidFill>
          </c:spPr>
          <c:invertIfNegative val="0"/>
          <c:cat>
            <c:strRef>
              <c:f>Sheet1!$B$16:$P$16</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2016Q2</c:v>
                </c:pt>
              </c:strCache>
            </c:strRef>
          </c:cat>
          <c:val>
            <c:numRef>
              <c:f>Sheet1!$B$49:$P$49</c:f>
              <c:numCache>
                <c:formatCode>General</c:formatCode>
                <c:ptCount val="15"/>
                <c:pt idx="0">
                  <c:v>0</c:v>
                </c:pt>
                <c:pt idx="1">
                  <c:v>0</c:v>
                </c:pt>
                <c:pt idx="2">
                  <c:v>2</c:v>
                </c:pt>
                <c:pt idx="3">
                  <c:v>6</c:v>
                </c:pt>
                <c:pt idx="4">
                  <c:v>13</c:v>
                </c:pt>
                <c:pt idx="5">
                  <c:v>13</c:v>
                </c:pt>
                <c:pt idx="6">
                  <c:v>15</c:v>
                </c:pt>
                <c:pt idx="7">
                  <c:v>25</c:v>
                </c:pt>
                <c:pt idx="8">
                  <c:v>0</c:v>
                </c:pt>
                <c:pt idx="9">
                  <c:v>0</c:v>
                </c:pt>
                <c:pt idx="10">
                  <c:v>0</c:v>
                </c:pt>
                <c:pt idx="11">
                  <c:v>0</c:v>
                </c:pt>
                <c:pt idx="12">
                  <c:v>0</c:v>
                </c:pt>
                <c:pt idx="13">
                  <c:v>0</c:v>
                </c:pt>
                <c:pt idx="14">
                  <c:v>0</c:v>
                </c:pt>
              </c:numCache>
            </c:numRef>
          </c:val>
          <c:extLst xmlns:c16r2="http://schemas.microsoft.com/office/drawing/2015/06/chart">
            <c:ext xmlns:c16="http://schemas.microsoft.com/office/drawing/2014/chart" uri="{C3380CC4-5D6E-409C-BE32-E72D297353CC}">
              <c16:uniqueId val="{00000002-08A5-4DDB-8A40-96301A1FFCDE}"/>
            </c:ext>
          </c:extLst>
        </c:ser>
        <c:ser>
          <c:idx val="3"/>
          <c:order val="3"/>
          <c:tx>
            <c:strRef>
              <c:f>Sheet1!$A$50</c:f>
              <c:strCache>
                <c:ptCount val="1"/>
                <c:pt idx="0">
                  <c:v>-1</c:v>
                </c:pt>
              </c:strCache>
            </c:strRef>
          </c:tx>
          <c:spPr>
            <a:solidFill>
              <a:srgbClr val="FD8F7E"/>
            </a:solidFill>
          </c:spPr>
          <c:invertIfNegative val="0"/>
          <c:cat>
            <c:strRef>
              <c:f>Sheet1!$B$16:$P$16</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2016Q2</c:v>
                </c:pt>
              </c:strCache>
            </c:strRef>
          </c:cat>
          <c:val>
            <c:numRef>
              <c:f>Sheet1!$B$50:$P$50</c:f>
              <c:numCache>
                <c:formatCode>General</c:formatCode>
                <c:ptCount val="15"/>
                <c:pt idx="0">
                  <c:v>5</c:v>
                </c:pt>
                <c:pt idx="1">
                  <c:v>8</c:v>
                </c:pt>
                <c:pt idx="2">
                  <c:v>16</c:v>
                </c:pt>
                <c:pt idx="3">
                  <c:v>18</c:v>
                </c:pt>
                <c:pt idx="4">
                  <c:v>16</c:v>
                </c:pt>
                <c:pt idx="5">
                  <c:v>16</c:v>
                </c:pt>
                <c:pt idx="6">
                  <c:v>0</c:v>
                </c:pt>
                <c:pt idx="7">
                  <c:v>2</c:v>
                </c:pt>
                <c:pt idx="8">
                  <c:v>4</c:v>
                </c:pt>
                <c:pt idx="9">
                  <c:v>0</c:v>
                </c:pt>
                <c:pt idx="10">
                  <c:v>0</c:v>
                </c:pt>
                <c:pt idx="11">
                  <c:v>0</c:v>
                </c:pt>
                <c:pt idx="12">
                  <c:v>0</c:v>
                </c:pt>
                <c:pt idx="13">
                  <c:v>0</c:v>
                </c:pt>
                <c:pt idx="14">
                  <c:v>0</c:v>
                </c:pt>
              </c:numCache>
            </c:numRef>
          </c:val>
          <c:extLst xmlns:c16r2="http://schemas.microsoft.com/office/drawing/2015/06/chart">
            <c:ext xmlns:c16="http://schemas.microsoft.com/office/drawing/2014/chart" uri="{C3380CC4-5D6E-409C-BE32-E72D297353CC}">
              <c16:uniqueId val="{00000003-08A5-4DDB-8A40-96301A1FFCDE}"/>
            </c:ext>
          </c:extLst>
        </c:ser>
        <c:ser>
          <c:idx val="4"/>
          <c:order val="4"/>
          <c:tx>
            <c:strRef>
              <c:f>Sheet1!$A$51</c:f>
              <c:strCache>
                <c:ptCount val="1"/>
                <c:pt idx="0">
                  <c:v>0</c:v>
                </c:pt>
              </c:strCache>
            </c:strRef>
          </c:tx>
          <c:spPr>
            <a:solidFill>
              <a:srgbClr val="E9DBC1"/>
            </a:solidFill>
          </c:spPr>
          <c:invertIfNegative val="0"/>
          <c:cat>
            <c:strRef>
              <c:f>Sheet1!$B$16:$P$16</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2016Q2</c:v>
                </c:pt>
              </c:strCache>
            </c:strRef>
          </c:cat>
          <c:val>
            <c:numRef>
              <c:f>Sheet1!$B$51:$P$51</c:f>
              <c:numCache>
                <c:formatCode>General</c:formatCode>
                <c:ptCount val="15"/>
                <c:pt idx="0">
                  <c:v>16</c:v>
                </c:pt>
                <c:pt idx="1">
                  <c:v>18</c:v>
                </c:pt>
                <c:pt idx="2">
                  <c:v>11</c:v>
                </c:pt>
                <c:pt idx="3">
                  <c:v>5</c:v>
                </c:pt>
                <c:pt idx="4">
                  <c:v>0</c:v>
                </c:pt>
                <c:pt idx="5">
                  <c:v>0</c:v>
                </c:pt>
                <c:pt idx="6">
                  <c:v>0</c:v>
                </c:pt>
                <c:pt idx="7">
                  <c:v>0</c:v>
                </c:pt>
                <c:pt idx="8">
                  <c:v>20</c:v>
                </c:pt>
                <c:pt idx="9">
                  <c:v>3</c:v>
                </c:pt>
                <c:pt idx="10">
                  <c:v>0</c:v>
                </c:pt>
                <c:pt idx="11">
                  <c:v>0</c:v>
                </c:pt>
                <c:pt idx="12">
                  <c:v>2</c:v>
                </c:pt>
                <c:pt idx="13">
                  <c:v>3</c:v>
                </c:pt>
                <c:pt idx="14">
                  <c:v>0</c:v>
                </c:pt>
              </c:numCache>
            </c:numRef>
          </c:val>
          <c:extLst xmlns:c16r2="http://schemas.microsoft.com/office/drawing/2015/06/chart">
            <c:ext xmlns:c16="http://schemas.microsoft.com/office/drawing/2014/chart" uri="{C3380CC4-5D6E-409C-BE32-E72D297353CC}">
              <c16:uniqueId val="{00000004-08A5-4DDB-8A40-96301A1FFCDE}"/>
            </c:ext>
          </c:extLst>
        </c:ser>
        <c:ser>
          <c:idx val="5"/>
          <c:order val="5"/>
          <c:tx>
            <c:strRef>
              <c:f>Sheet1!$A$52</c:f>
              <c:strCache>
                <c:ptCount val="1"/>
                <c:pt idx="0">
                  <c:v>1</c:v>
                </c:pt>
              </c:strCache>
            </c:strRef>
          </c:tx>
          <c:spPr>
            <a:solidFill>
              <a:srgbClr val="B1DE81"/>
            </a:solidFill>
          </c:spPr>
          <c:invertIfNegative val="0"/>
          <c:cat>
            <c:strRef>
              <c:f>Sheet1!$B$16:$P$16</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2016Q2</c:v>
                </c:pt>
              </c:strCache>
            </c:strRef>
          </c:cat>
          <c:val>
            <c:numRef>
              <c:f>Sheet1!$B$52:$P$52</c:f>
              <c:numCache>
                <c:formatCode>General</c:formatCode>
                <c:ptCount val="15"/>
                <c:pt idx="0">
                  <c:v>8</c:v>
                </c:pt>
                <c:pt idx="1">
                  <c:v>3</c:v>
                </c:pt>
                <c:pt idx="2">
                  <c:v>0</c:v>
                </c:pt>
                <c:pt idx="3">
                  <c:v>0</c:v>
                </c:pt>
                <c:pt idx="4">
                  <c:v>0</c:v>
                </c:pt>
                <c:pt idx="5">
                  <c:v>0</c:v>
                </c:pt>
                <c:pt idx="6">
                  <c:v>0</c:v>
                </c:pt>
                <c:pt idx="7">
                  <c:v>0</c:v>
                </c:pt>
                <c:pt idx="8">
                  <c:v>5</c:v>
                </c:pt>
                <c:pt idx="9">
                  <c:v>23</c:v>
                </c:pt>
                <c:pt idx="10">
                  <c:v>16</c:v>
                </c:pt>
                <c:pt idx="11">
                  <c:v>27</c:v>
                </c:pt>
                <c:pt idx="12">
                  <c:v>19</c:v>
                </c:pt>
                <c:pt idx="13">
                  <c:v>25</c:v>
                </c:pt>
                <c:pt idx="14">
                  <c:v>27</c:v>
                </c:pt>
              </c:numCache>
            </c:numRef>
          </c:val>
          <c:extLst xmlns:c16r2="http://schemas.microsoft.com/office/drawing/2015/06/chart">
            <c:ext xmlns:c16="http://schemas.microsoft.com/office/drawing/2014/chart" uri="{C3380CC4-5D6E-409C-BE32-E72D297353CC}">
              <c16:uniqueId val="{00000005-08A5-4DDB-8A40-96301A1FFCDE}"/>
            </c:ext>
          </c:extLst>
        </c:ser>
        <c:ser>
          <c:idx val="6"/>
          <c:order val="6"/>
          <c:tx>
            <c:strRef>
              <c:f>Sheet1!$A$53</c:f>
              <c:strCache>
                <c:ptCount val="1"/>
                <c:pt idx="0">
                  <c:v>2</c:v>
                </c:pt>
              </c:strCache>
            </c:strRef>
          </c:tx>
          <c:spPr>
            <a:solidFill>
              <a:srgbClr val="8FC96C"/>
            </a:solidFill>
          </c:spPr>
          <c:invertIfNegative val="0"/>
          <c:cat>
            <c:strRef>
              <c:f>Sheet1!$B$16:$P$16</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2016Q2</c:v>
                </c:pt>
              </c:strCache>
            </c:strRef>
          </c:cat>
          <c:val>
            <c:numRef>
              <c:f>Sheet1!$B$53:$P$53</c:f>
              <c:numCache>
                <c:formatCode>General</c:formatCode>
                <c:ptCount val="15"/>
                <c:pt idx="0">
                  <c:v>0</c:v>
                </c:pt>
                <c:pt idx="1">
                  <c:v>0</c:v>
                </c:pt>
                <c:pt idx="2">
                  <c:v>0</c:v>
                </c:pt>
                <c:pt idx="3">
                  <c:v>0</c:v>
                </c:pt>
                <c:pt idx="4">
                  <c:v>0</c:v>
                </c:pt>
                <c:pt idx="5">
                  <c:v>0</c:v>
                </c:pt>
                <c:pt idx="6">
                  <c:v>0</c:v>
                </c:pt>
                <c:pt idx="7">
                  <c:v>0</c:v>
                </c:pt>
                <c:pt idx="8">
                  <c:v>0</c:v>
                </c:pt>
                <c:pt idx="9">
                  <c:v>3</c:v>
                </c:pt>
                <c:pt idx="10">
                  <c:v>13</c:v>
                </c:pt>
                <c:pt idx="11">
                  <c:v>2</c:v>
                </c:pt>
                <c:pt idx="12">
                  <c:v>8</c:v>
                </c:pt>
                <c:pt idx="13">
                  <c:v>1</c:v>
                </c:pt>
                <c:pt idx="14">
                  <c:v>2</c:v>
                </c:pt>
              </c:numCache>
            </c:numRef>
          </c:val>
          <c:extLst xmlns:c16r2="http://schemas.microsoft.com/office/drawing/2015/06/chart">
            <c:ext xmlns:c16="http://schemas.microsoft.com/office/drawing/2014/chart" uri="{C3380CC4-5D6E-409C-BE32-E72D297353CC}">
              <c16:uniqueId val="{00000006-08A5-4DDB-8A40-96301A1FFCDE}"/>
            </c:ext>
          </c:extLst>
        </c:ser>
        <c:ser>
          <c:idx val="7"/>
          <c:order val="7"/>
          <c:tx>
            <c:strRef>
              <c:f>Sheet1!$A$54</c:f>
              <c:strCache>
                <c:ptCount val="1"/>
                <c:pt idx="0">
                  <c:v>3</c:v>
                </c:pt>
              </c:strCache>
            </c:strRef>
          </c:tx>
          <c:spPr>
            <a:solidFill>
              <a:srgbClr val="73B260"/>
            </a:solidFill>
          </c:spPr>
          <c:invertIfNegative val="0"/>
          <c:cat>
            <c:strRef>
              <c:f>Sheet1!$B$16:$P$16</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2016Q2</c:v>
                </c:pt>
              </c:strCache>
            </c:strRef>
          </c:cat>
          <c:val>
            <c:numRef>
              <c:f>Sheet1!$B$54:$P$54</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xmlns:c16r2="http://schemas.microsoft.com/office/drawing/2015/06/chart">
            <c:ext xmlns:c16="http://schemas.microsoft.com/office/drawing/2014/chart" uri="{C3380CC4-5D6E-409C-BE32-E72D297353CC}">
              <c16:uniqueId val="{00000007-08A5-4DDB-8A40-96301A1FFCDE}"/>
            </c:ext>
          </c:extLst>
        </c:ser>
        <c:ser>
          <c:idx val="8"/>
          <c:order val="8"/>
          <c:tx>
            <c:strRef>
              <c:f>Sheet1!$A$55</c:f>
              <c:strCache>
                <c:ptCount val="1"/>
                <c:pt idx="0">
                  <c:v>4</c:v>
                </c:pt>
              </c:strCache>
            </c:strRef>
          </c:tx>
          <c:spPr>
            <a:solidFill>
              <a:srgbClr val="5C9C3D"/>
            </a:solidFill>
          </c:spPr>
          <c:invertIfNegative val="0"/>
          <c:cat>
            <c:strRef>
              <c:f>Sheet1!$B$16:$P$16</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2016Q2</c:v>
                </c:pt>
              </c:strCache>
            </c:strRef>
          </c:cat>
          <c:val>
            <c:numRef>
              <c:f>Sheet1!$B$55:$P$55</c:f>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xmlns:c16r2="http://schemas.microsoft.com/office/drawing/2015/06/chart">
            <c:ext xmlns:c16="http://schemas.microsoft.com/office/drawing/2014/chart" uri="{C3380CC4-5D6E-409C-BE32-E72D297353CC}">
              <c16:uniqueId val="{00000008-08A5-4DDB-8A40-96301A1FFCDE}"/>
            </c:ext>
          </c:extLst>
        </c:ser>
        <c:dLbls>
          <c:showLegendKey val="0"/>
          <c:showVal val="0"/>
          <c:showCatName val="0"/>
          <c:showSerName val="0"/>
          <c:showPercent val="0"/>
          <c:showBubbleSize val="0"/>
        </c:dLbls>
        <c:gapWidth val="150"/>
        <c:overlap val="100"/>
        <c:axId val="83207296"/>
        <c:axId val="83208832"/>
      </c:barChart>
      <c:catAx>
        <c:axId val="83207296"/>
        <c:scaling>
          <c:orientation val="minMax"/>
        </c:scaling>
        <c:delete val="0"/>
        <c:axPos val="b"/>
        <c:numFmt formatCode="General" sourceLinked="0"/>
        <c:majorTickMark val="out"/>
        <c:minorTickMark val="none"/>
        <c:tickLblPos val="nextTo"/>
        <c:txPr>
          <a:bodyPr/>
          <a:lstStyle/>
          <a:p>
            <a:pPr>
              <a:defRPr b="1"/>
            </a:pPr>
            <a:endParaRPr lang="en-US"/>
          </a:p>
        </c:txPr>
        <c:crossAx val="83208832"/>
        <c:crosses val="autoZero"/>
        <c:auto val="1"/>
        <c:lblAlgn val="ctr"/>
        <c:lblOffset val="100"/>
        <c:noMultiLvlLbl val="0"/>
      </c:catAx>
      <c:valAx>
        <c:axId val="83208832"/>
        <c:scaling>
          <c:orientation val="minMax"/>
          <c:max val="30"/>
          <c:min val="0"/>
        </c:scaling>
        <c:delete val="0"/>
        <c:axPos val="l"/>
        <c:majorGridlines/>
        <c:title>
          <c:tx>
            <c:rich>
              <a:bodyPr rot="-5400000" vert="horz"/>
              <a:lstStyle/>
              <a:p>
                <a:pPr>
                  <a:defRPr/>
                </a:pPr>
                <a:r>
                  <a:rPr lang="en-US"/>
                  <a:t>Number</a:t>
                </a:r>
                <a:r>
                  <a:rPr lang="en-US" baseline="0"/>
                  <a:t> of MSAs</a:t>
                </a:r>
                <a:endParaRPr lang="en-US"/>
              </a:p>
            </c:rich>
          </c:tx>
          <c:layout>
            <c:manualLayout>
              <c:xMode val="edge"/>
              <c:yMode val="edge"/>
              <c:x val="0"/>
              <c:y val="0.28265536413516756"/>
            </c:manualLayout>
          </c:layout>
          <c:overlay val="0"/>
        </c:title>
        <c:numFmt formatCode="General" sourceLinked="1"/>
        <c:majorTickMark val="out"/>
        <c:minorTickMark val="none"/>
        <c:tickLblPos val="nextTo"/>
        <c:txPr>
          <a:bodyPr/>
          <a:lstStyle/>
          <a:p>
            <a:pPr>
              <a:defRPr b="1"/>
            </a:pPr>
            <a:endParaRPr lang="en-US"/>
          </a:p>
        </c:txPr>
        <c:crossAx val="83207296"/>
        <c:crosses val="autoZero"/>
        <c:crossBetween val="between"/>
        <c:majorUnit val="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Fed Funds Rate</c:v>
                </c:pt>
              </c:strCache>
            </c:strRef>
          </c:tx>
          <c:spPr>
            <a:solidFill>
              <a:srgbClr val="3333FF"/>
            </a:solidFill>
          </c:spPr>
          <c:invertIfNegative val="0"/>
          <c:dPt>
            <c:idx val="0"/>
            <c:invertIfNegative val="0"/>
            <c:bubble3D val="0"/>
            <c:spPr>
              <a:solidFill>
                <a:srgbClr val="3333FF"/>
              </a:solidFill>
            </c:spPr>
          </c:dPt>
          <c:dPt>
            <c:idx val="5"/>
            <c:invertIfNegative val="0"/>
            <c:bubble3D val="0"/>
            <c:spPr>
              <a:solidFill>
                <a:srgbClr val="EEB500"/>
              </a:solidFill>
            </c:spPr>
          </c:dPt>
          <c:dPt>
            <c:idx val="6"/>
            <c:invertIfNegative val="0"/>
            <c:bubble3D val="0"/>
            <c:spPr>
              <a:solidFill>
                <a:srgbClr val="EEB500"/>
              </a:solidFill>
            </c:spPr>
          </c:dPt>
          <c:dPt>
            <c:idx val="7"/>
            <c:invertIfNegative val="0"/>
            <c:bubble3D val="0"/>
            <c:spPr>
              <a:solidFill>
                <a:srgbClr val="EEB500"/>
              </a:solidFill>
            </c:spPr>
          </c:dPt>
          <c:dPt>
            <c:idx val="8"/>
            <c:invertIfNegative val="0"/>
            <c:bubble3D val="0"/>
            <c:spPr>
              <a:solidFill>
                <a:srgbClr val="EEB500"/>
              </a:solidFill>
            </c:spPr>
          </c:dPt>
          <c:dPt>
            <c:idx val="9"/>
            <c:invertIfNegative val="0"/>
            <c:bubble3D val="0"/>
            <c:spPr>
              <a:solidFill>
                <a:srgbClr val="EEB500"/>
              </a:solidFill>
            </c:spPr>
          </c:dPt>
          <c:dPt>
            <c:idx val="10"/>
            <c:invertIfNegative val="0"/>
            <c:bubble3D val="0"/>
            <c:spPr>
              <a:solidFill>
                <a:srgbClr val="EEB500"/>
              </a:solidFill>
            </c:spPr>
          </c:dPt>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Sheet1!$B$2:$B$9</c:f>
              <c:numCache>
                <c:formatCode>0.00%</c:formatCode>
                <c:ptCount val="8"/>
                <c:pt idx="0">
                  <c:v>1E-3</c:v>
                </c:pt>
                <c:pt idx="1">
                  <c:v>1E-3</c:v>
                </c:pt>
                <c:pt idx="2">
                  <c:v>1E-3</c:v>
                </c:pt>
                <c:pt idx="3">
                  <c:v>1E-3</c:v>
                </c:pt>
                <c:pt idx="4">
                  <c:v>2E-3</c:v>
                </c:pt>
                <c:pt idx="5">
                  <c:v>5.0000000000000001E-3</c:v>
                </c:pt>
                <c:pt idx="6">
                  <c:v>1.2500000000000001E-2</c:v>
                </c:pt>
                <c:pt idx="7">
                  <c:v>0.02</c:v>
                </c:pt>
              </c:numCache>
            </c:numRef>
          </c:val>
        </c:ser>
        <c:dLbls>
          <c:showLegendKey val="0"/>
          <c:showVal val="0"/>
          <c:showCatName val="0"/>
          <c:showSerName val="0"/>
          <c:showPercent val="0"/>
          <c:showBubbleSize val="0"/>
        </c:dLbls>
        <c:gapWidth val="150"/>
        <c:axId val="6209920"/>
        <c:axId val="6211456"/>
      </c:barChart>
      <c:catAx>
        <c:axId val="6209920"/>
        <c:scaling>
          <c:orientation val="minMax"/>
        </c:scaling>
        <c:delete val="0"/>
        <c:axPos val="b"/>
        <c:numFmt formatCode="General" sourceLinked="1"/>
        <c:majorTickMark val="out"/>
        <c:minorTickMark val="none"/>
        <c:tickLblPos val="low"/>
        <c:txPr>
          <a:bodyPr/>
          <a:lstStyle/>
          <a:p>
            <a:pPr>
              <a:defRPr sz="1000">
                <a:latin typeface="Arial" pitchFamily="34" charset="0"/>
                <a:cs typeface="Arial" pitchFamily="34" charset="0"/>
              </a:defRPr>
            </a:pPr>
            <a:endParaRPr lang="en-US"/>
          </a:p>
        </c:txPr>
        <c:crossAx val="6211456"/>
        <c:crosses val="autoZero"/>
        <c:auto val="1"/>
        <c:lblAlgn val="ctr"/>
        <c:lblOffset val="100"/>
        <c:noMultiLvlLbl val="0"/>
      </c:catAx>
      <c:valAx>
        <c:axId val="6211456"/>
        <c:scaling>
          <c:orientation val="minMax"/>
          <c:max val="5.000000000000001E-2"/>
        </c:scaling>
        <c:delete val="0"/>
        <c:axPos val="l"/>
        <c:numFmt formatCode="0.0%" sourceLinked="0"/>
        <c:majorTickMark val="out"/>
        <c:minorTickMark val="none"/>
        <c:tickLblPos val="nextTo"/>
        <c:txPr>
          <a:bodyPr/>
          <a:lstStyle/>
          <a:p>
            <a:pPr>
              <a:defRPr sz="1000">
                <a:latin typeface="Arial" pitchFamily="34" charset="0"/>
                <a:cs typeface="Arial" pitchFamily="34" charset="0"/>
              </a:defRPr>
            </a:pPr>
            <a:endParaRPr lang="en-US"/>
          </a:p>
        </c:txPr>
        <c:crossAx val="62099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47" tIns="48324" rIns="96647" bIns="48324" rtlCol="0"/>
          <a:lstStyle>
            <a:lvl1pPr algn="r">
              <a:defRPr sz="1300"/>
            </a:lvl1pPr>
          </a:lstStyle>
          <a:p>
            <a:fld id="{0B0F2BAB-BD21-43CB-B79E-52524298F0EB}" type="datetimeFigureOut">
              <a:rPr lang="en-US" smtClean="0"/>
              <a:pPr/>
              <a:t>9/22/2016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7" tIns="48324" rIns="96647" bIns="48324" rtlCol="0" anchor="b"/>
          <a:lstStyle>
            <a:lvl1pPr algn="r">
              <a:defRPr sz="1300"/>
            </a:lvl1pPr>
          </a:lstStyle>
          <a:p>
            <a:fld id="{411D81F9-9E02-4890-8AAF-15DBD42C891B}" type="slidenum">
              <a:rPr lang="en-US" smtClean="0"/>
              <a:pPr/>
              <a:t>‹#›</a:t>
            </a:fld>
            <a:endParaRPr lang="en-US"/>
          </a:p>
        </p:txBody>
      </p:sp>
    </p:spTree>
    <p:extLst>
      <p:ext uri="{BB962C8B-B14F-4D97-AF65-F5344CB8AC3E}">
        <p14:creationId xmlns:p14="http://schemas.microsoft.com/office/powerpoint/2010/main" val="16136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47DBBDF1-AA5D-4865-BB6C-CC4A802DC003}" type="datetimeFigureOut">
              <a:rPr lang="en-US" smtClean="0"/>
              <a:pPr/>
              <a:t>9/22/2016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D4355368-A042-4688-8873-C6E42EEC7EAC}" type="slidenum">
              <a:rPr lang="en-US" smtClean="0"/>
              <a:pPr/>
              <a:t>‹#›</a:t>
            </a:fld>
            <a:endParaRPr lang="en-US"/>
          </a:p>
        </p:txBody>
      </p:sp>
    </p:spTree>
    <p:extLst>
      <p:ext uri="{BB962C8B-B14F-4D97-AF65-F5344CB8AC3E}">
        <p14:creationId xmlns:p14="http://schemas.microsoft.com/office/powerpoint/2010/main" val="132053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The labor</a:t>
            </a:r>
            <a:r>
              <a:rPr lang="en-US" baseline="0" dirty="0" smtClean="0"/>
              <a:t> market is quite strong – with +200,000 monthly job gains and an unemployment rate that is approaching full employment. These trends are supporting consumer spending and wider economic growth. </a:t>
            </a:r>
            <a:endParaRPr lang="en-US" dirty="0"/>
          </a:p>
        </p:txBody>
      </p:sp>
      <p:sp>
        <p:nvSpPr>
          <p:cNvPr id="4" name="Slide Number Placeholder 3"/>
          <p:cNvSpPr>
            <a:spLocks noGrp="1"/>
          </p:cNvSpPr>
          <p:nvPr>
            <p:ph type="sldNum" sz="quarter" idx="10"/>
          </p:nvPr>
        </p:nvSpPr>
        <p:spPr/>
        <p:txBody>
          <a:bodyPr/>
          <a:lstStyle/>
          <a:p>
            <a:pPr>
              <a:defRPr/>
            </a:pPr>
            <a:fld id="{2323508F-0C7A-47F9-8E0E-04106531456D}" type="slidenum">
              <a:rPr lang="en-US" smtClean="0"/>
              <a:pPr>
                <a:defRPr/>
              </a:pPr>
              <a:t>2</a:t>
            </a:fld>
            <a:endParaRPr lang="en-US"/>
          </a:p>
        </p:txBody>
      </p:sp>
    </p:spTree>
    <p:extLst>
      <p:ext uri="{BB962C8B-B14F-4D97-AF65-F5344CB8AC3E}">
        <p14:creationId xmlns:p14="http://schemas.microsoft.com/office/powerpoint/2010/main" val="56311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B82DAB-9773-4E61-BD8A-F4768BBF71E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1945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Fed should tighten</a:t>
            </a:r>
            <a:r>
              <a:rPr lang="en-US" baseline="0" dirty="0" smtClean="0"/>
              <a:t> very soon (probably in December). The path of policy rates remains divergent for 2016-18 with market expectations well-below the Fed’s own forecast and our own. </a:t>
            </a:r>
            <a:endParaRPr lang="en-US" dirty="0"/>
          </a:p>
        </p:txBody>
      </p:sp>
      <p:sp>
        <p:nvSpPr>
          <p:cNvPr id="4" name="Slide Number Placeholder 3"/>
          <p:cNvSpPr>
            <a:spLocks noGrp="1"/>
          </p:cNvSpPr>
          <p:nvPr>
            <p:ph type="sldNum" sz="quarter" idx="10"/>
          </p:nvPr>
        </p:nvSpPr>
        <p:spPr/>
        <p:txBody>
          <a:bodyPr/>
          <a:lstStyle/>
          <a:p>
            <a:fld id="{D4355368-A042-4688-8873-C6E42EEC7EAC}" type="slidenum">
              <a:rPr lang="en-US" smtClean="0"/>
              <a:pPr/>
              <a:t>12</a:t>
            </a:fld>
            <a:endParaRPr lang="en-US"/>
          </a:p>
        </p:txBody>
      </p:sp>
    </p:spTree>
    <p:extLst>
      <p:ext uri="{BB962C8B-B14F-4D97-AF65-F5344CB8AC3E}">
        <p14:creationId xmlns:p14="http://schemas.microsoft.com/office/powerpoint/2010/main" val="384643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Real</a:t>
            </a:r>
            <a:r>
              <a:rPr lang="en-US" baseline="0" dirty="0" smtClean="0"/>
              <a:t> GDP remains held down by weak exports and government spending. Core GDP growth is stronger – supported by strong trends in consumer activity. </a:t>
            </a:r>
            <a:endParaRPr lang="en-US" dirty="0"/>
          </a:p>
        </p:txBody>
      </p:sp>
      <p:sp>
        <p:nvSpPr>
          <p:cNvPr id="4" name="Slide Number Placeholder 3"/>
          <p:cNvSpPr>
            <a:spLocks noGrp="1"/>
          </p:cNvSpPr>
          <p:nvPr>
            <p:ph type="sldNum" sz="quarter" idx="10"/>
          </p:nvPr>
        </p:nvSpPr>
        <p:spPr/>
        <p:txBody>
          <a:bodyPr/>
          <a:lstStyle/>
          <a:p>
            <a:pPr>
              <a:defRPr/>
            </a:pPr>
            <a:fld id="{2323508F-0C7A-47F9-8E0E-04106531456D}" type="slidenum">
              <a:rPr lang="en-US" smtClean="0"/>
              <a:pPr>
                <a:defRPr/>
              </a:pPr>
              <a:t>3</a:t>
            </a:fld>
            <a:endParaRPr lang="en-US"/>
          </a:p>
        </p:txBody>
      </p:sp>
    </p:spTree>
    <p:extLst>
      <p:ext uri="{BB962C8B-B14F-4D97-AF65-F5344CB8AC3E}">
        <p14:creationId xmlns:p14="http://schemas.microsoft.com/office/powerpoint/2010/main" val="68090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Job growth is widespread</a:t>
            </a:r>
            <a:r>
              <a:rPr lang="en-US" baseline="0" dirty="0" smtClean="0"/>
              <a:t> across the country, except in areas with a high concentration of energy production. </a:t>
            </a:r>
            <a:endParaRPr lang="en-US" dirty="0"/>
          </a:p>
        </p:txBody>
      </p:sp>
      <p:sp>
        <p:nvSpPr>
          <p:cNvPr id="4" name="Slide Number Placeholder 3"/>
          <p:cNvSpPr>
            <a:spLocks noGrp="1"/>
          </p:cNvSpPr>
          <p:nvPr>
            <p:ph type="sldNum" sz="quarter" idx="10"/>
          </p:nvPr>
        </p:nvSpPr>
        <p:spPr/>
        <p:txBody>
          <a:bodyPr/>
          <a:lstStyle/>
          <a:p>
            <a:fld id="{D4355368-A042-4688-8873-C6E42EEC7EAC}" type="slidenum">
              <a:rPr lang="en-US" smtClean="0"/>
              <a:pPr/>
              <a:t>4</a:t>
            </a:fld>
            <a:endParaRPr lang="en-US"/>
          </a:p>
        </p:txBody>
      </p:sp>
    </p:spTree>
    <p:extLst>
      <p:ext uri="{BB962C8B-B14F-4D97-AF65-F5344CB8AC3E}">
        <p14:creationId xmlns:p14="http://schemas.microsoft.com/office/powerpoint/2010/main" val="281967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Unemployment rates are falling across the country as the economy expands</a:t>
            </a:r>
            <a:r>
              <a:rPr lang="en-US" baseline="0" dirty="0" smtClean="0"/>
              <a:t> and job growth remains strong. </a:t>
            </a:r>
            <a:endParaRPr lang="en-US" dirty="0"/>
          </a:p>
        </p:txBody>
      </p:sp>
      <p:sp>
        <p:nvSpPr>
          <p:cNvPr id="4" name="Slide Number Placeholder 3"/>
          <p:cNvSpPr>
            <a:spLocks noGrp="1"/>
          </p:cNvSpPr>
          <p:nvPr>
            <p:ph type="sldNum" sz="quarter" idx="10"/>
          </p:nvPr>
        </p:nvSpPr>
        <p:spPr/>
        <p:txBody>
          <a:bodyPr/>
          <a:lstStyle/>
          <a:p>
            <a:fld id="{D4355368-A042-4688-8873-C6E42EEC7EAC}" type="slidenum">
              <a:rPr lang="en-US" smtClean="0"/>
              <a:pPr/>
              <a:t>5</a:t>
            </a:fld>
            <a:endParaRPr lang="en-US"/>
          </a:p>
        </p:txBody>
      </p:sp>
    </p:spTree>
    <p:extLst>
      <p:ext uri="{BB962C8B-B14F-4D97-AF65-F5344CB8AC3E}">
        <p14:creationId xmlns:p14="http://schemas.microsoft.com/office/powerpoint/2010/main" val="305081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Oil prices</a:t>
            </a:r>
            <a:r>
              <a:rPr lang="en-US" baseline="0" dirty="0" smtClean="0"/>
              <a:t> are holding down costs for consumers – raising consumer spending power while also lowering inflation. </a:t>
            </a:r>
            <a:endParaRPr lang="en-US" dirty="0"/>
          </a:p>
        </p:txBody>
      </p:sp>
      <p:sp>
        <p:nvSpPr>
          <p:cNvPr id="4" name="Slide Number Placeholder 3"/>
          <p:cNvSpPr>
            <a:spLocks noGrp="1"/>
          </p:cNvSpPr>
          <p:nvPr>
            <p:ph type="sldNum" sz="quarter" idx="10"/>
          </p:nvPr>
        </p:nvSpPr>
        <p:spPr/>
        <p:txBody>
          <a:bodyPr/>
          <a:lstStyle/>
          <a:p>
            <a:pPr>
              <a:defRPr/>
            </a:pPr>
            <a:fld id="{2323508F-0C7A-47F9-8E0E-04106531456D}" type="slidenum">
              <a:rPr lang="en-US" smtClean="0"/>
              <a:pPr>
                <a:defRPr/>
              </a:pPr>
              <a:t>6</a:t>
            </a:fld>
            <a:endParaRPr lang="en-US"/>
          </a:p>
        </p:txBody>
      </p:sp>
    </p:spTree>
    <p:extLst>
      <p:ext uri="{BB962C8B-B14F-4D97-AF65-F5344CB8AC3E}">
        <p14:creationId xmlns:p14="http://schemas.microsoft.com/office/powerpoint/2010/main" val="2104982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 inflation</a:t>
            </a:r>
            <a:r>
              <a:rPr lang="en-US" baseline="0" dirty="0" smtClean="0"/>
              <a:t> </a:t>
            </a:r>
            <a:r>
              <a:rPr lang="en-US" dirty="0" smtClean="0"/>
              <a:t>remains held down by lower</a:t>
            </a:r>
            <a:r>
              <a:rPr lang="en-US" baseline="0" dirty="0" smtClean="0"/>
              <a:t> energy prices. Core inflation is stable and below the Fed’s 2.0 percent goal – but there are signs of a pick-up in recent months. </a:t>
            </a:r>
            <a:endParaRPr lang="en-US" dirty="0"/>
          </a:p>
        </p:txBody>
      </p:sp>
      <p:sp>
        <p:nvSpPr>
          <p:cNvPr id="4" name="Slide Number Placeholder 3"/>
          <p:cNvSpPr>
            <a:spLocks noGrp="1"/>
          </p:cNvSpPr>
          <p:nvPr>
            <p:ph type="sldNum" sz="quarter" idx="10"/>
          </p:nvPr>
        </p:nvSpPr>
        <p:spPr/>
        <p:txBody>
          <a:bodyPr/>
          <a:lstStyle/>
          <a:p>
            <a:fld id="{D4355368-A042-4688-8873-C6E42EEC7EAC}" type="slidenum">
              <a:rPr lang="en-US" smtClean="0"/>
              <a:pPr/>
              <a:t>7</a:t>
            </a:fld>
            <a:endParaRPr lang="en-US"/>
          </a:p>
        </p:txBody>
      </p:sp>
    </p:spTree>
    <p:extLst>
      <p:ext uri="{BB962C8B-B14F-4D97-AF65-F5344CB8AC3E}">
        <p14:creationId xmlns:p14="http://schemas.microsoft.com/office/powerpoint/2010/main" val="366818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Real</a:t>
            </a:r>
            <a:r>
              <a:rPr lang="en-US" baseline="0" dirty="0" smtClean="0"/>
              <a:t> GDP remains held down by weak exports and government spending. Core GDP growth is stronger – supported by strong trends in consumer activity. </a:t>
            </a:r>
            <a:endParaRPr lang="en-US" dirty="0"/>
          </a:p>
        </p:txBody>
      </p:sp>
      <p:sp>
        <p:nvSpPr>
          <p:cNvPr id="4" name="Slide Number Placeholder 3"/>
          <p:cNvSpPr>
            <a:spLocks noGrp="1"/>
          </p:cNvSpPr>
          <p:nvPr>
            <p:ph type="sldNum" sz="quarter" idx="10"/>
          </p:nvPr>
        </p:nvSpPr>
        <p:spPr/>
        <p:txBody>
          <a:bodyPr/>
          <a:lstStyle/>
          <a:p>
            <a:pPr>
              <a:defRPr/>
            </a:pPr>
            <a:fld id="{2323508F-0C7A-47F9-8E0E-04106531456D}" type="slidenum">
              <a:rPr lang="en-US" smtClean="0"/>
              <a:pPr>
                <a:defRPr/>
              </a:pPr>
              <a:t>8</a:t>
            </a:fld>
            <a:endParaRPr lang="en-US"/>
          </a:p>
        </p:txBody>
      </p:sp>
    </p:spTree>
    <p:extLst>
      <p:ext uri="{BB962C8B-B14F-4D97-AF65-F5344CB8AC3E}">
        <p14:creationId xmlns:p14="http://schemas.microsoft.com/office/powerpoint/2010/main" val="427865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B82DAB-9773-4E61-BD8A-F4768BBF71E4}" type="slidenum">
              <a:rPr lang="en-US" smtClean="0"/>
              <a:pPr/>
              <a:t>9</a:t>
            </a:fld>
            <a:endParaRPr lang="en-US" dirty="0"/>
          </a:p>
        </p:txBody>
      </p:sp>
    </p:spTree>
    <p:extLst>
      <p:ext uri="{BB962C8B-B14F-4D97-AF65-F5344CB8AC3E}">
        <p14:creationId xmlns:p14="http://schemas.microsoft.com/office/powerpoint/2010/main" val="311059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B82DAB-9773-4E61-BD8A-F4768BBF71E4}" type="slidenum">
              <a:rPr lang="en-US" smtClean="0"/>
              <a:pPr/>
              <a:t>10</a:t>
            </a:fld>
            <a:endParaRPr lang="en-US" dirty="0"/>
          </a:p>
        </p:txBody>
      </p:sp>
    </p:spTree>
    <p:extLst>
      <p:ext uri="{BB962C8B-B14F-4D97-AF65-F5344CB8AC3E}">
        <p14:creationId xmlns:p14="http://schemas.microsoft.com/office/powerpoint/2010/main" val="2294197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2897466" y="2151000"/>
            <a:ext cx="5867400" cy="278682"/>
          </a:xfrm>
          <a:prstGeom prst="rect">
            <a:avLst/>
          </a:prstGeom>
          <a:solidFill>
            <a:srgbClr val="1C5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901180" y="2490596"/>
            <a:ext cx="5870448" cy="1295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2934633" y="3827722"/>
            <a:ext cx="1797287" cy="307777"/>
          </a:xfrm>
          <a:prstGeom prst="rect">
            <a:avLst/>
          </a:prstGeom>
          <a:noFill/>
        </p:spPr>
        <p:txBody>
          <a:bodyPr wrap="none" rtlCol="0">
            <a:spAutoFit/>
          </a:bodyPr>
          <a:lstStyle/>
          <a:p>
            <a:r>
              <a:rPr lang="en-US" sz="1400" b="1" dirty="0" smtClean="0">
                <a:solidFill>
                  <a:schemeClr val="bg1">
                    <a:lumMod val="65000"/>
                  </a:schemeClr>
                </a:solidFill>
                <a:latin typeface="Arial Narrow" pitchFamily="34" charset="0"/>
              </a:rPr>
              <a:t>Nationwide Economics</a:t>
            </a:r>
            <a:endParaRPr lang="en-US" sz="1400" b="1" dirty="0">
              <a:solidFill>
                <a:schemeClr val="bg1">
                  <a:lumMod val="65000"/>
                </a:schemeClr>
              </a:solidFill>
              <a:latin typeface="Arial Narrow" pitchFamily="34" charset="0"/>
            </a:endParaRPr>
          </a:p>
        </p:txBody>
      </p:sp>
      <p:sp>
        <p:nvSpPr>
          <p:cNvPr id="18" name="Text Placeholder 16"/>
          <p:cNvSpPr>
            <a:spLocks noGrp="1"/>
          </p:cNvSpPr>
          <p:nvPr>
            <p:ph type="body" sz="quarter" idx="13" hasCustomPrompt="1"/>
          </p:nvPr>
        </p:nvSpPr>
        <p:spPr>
          <a:xfrm>
            <a:off x="2934633" y="3158747"/>
            <a:ext cx="6019800" cy="304800"/>
          </a:xfrm>
        </p:spPr>
        <p:txBody>
          <a:bodyPr>
            <a:noAutofit/>
          </a:bodyPr>
          <a:lstStyle>
            <a:lvl1pPr>
              <a:lnSpc>
                <a:spcPts val="2000"/>
              </a:lnSpc>
              <a:buNone/>
              <a:defRPr sz="2000" b="1">
                <a:solidFill>
                  <a:schemeClr val="bg1"/>
                </a:solidFill>
              </a:defRPr>
            </a:lvl1pPr>
          </a:lstStyle>
          <a:p>
            <a:pPr lvl="0"/>
            <a:r>
              <a:rPr lang="en-US" dirty="0" smtClean="0"/>
              <a:t>Date</a:t>
            </a:r>
          </a:p>
        </p:txBody>
      </p:sp>
      <p:sp>
        <p:nvSpPr>
          <p:cNvPr id="19" name="Text Placeholder 16"/>
          <p:cNvSpPr>
            <a:spLocks noGrp="1"/>
          </p:cNvSpPr>
          <p:nvPr>
            <p:ph type="body" sz="quarter" idx="14" hasCustomPrompt="1"/>
          </p:nvPr>
        </p:nvSpPr>
        <p:spPr>
          <a:xfrm>
            <a:off x="2934633" y="3463547"/>
            <a:ext cx="6019800" cy="304800"/>
          </a:xfrm>
        </p:spPr>
        <p:txBody>
          <a:bodyPr>
            <a:noAutofit/>
          </a:bodyPr>
          <a:lstStyle>
            <a:lvl1pPr>
              <a:lnSpc>
                <a:spcPts val="2000"/>
              </a:lnSpc>
              <a:buNone/>
              <a:defRPr sz="2000" b="1">
                <a:solidFill>
                  <a:schemeClr val="bg1"/>
                </a:solidFill>
              </a:defRPr>
            </a:lvl1pPr>
          </a:lstStyle>
          <a:p>
            <a:pPr lvl="0"/>
            <a:r>
              <a:rPr lang="en-US" dirty="0" smtClean="0"/>
              <a:t>Presenter</a:t>
            </a:r>
          </a:p>
        </p:txBody>
      </p:sp>
      <p:sp>
        <p:nvSpPr>
          <p:cNvPr id="21" name="Title 1"/>
          <p:cNvSpPr>
            <a:spLocks noGrp="1"/>
          </p:cNvSpPr>
          <p:nvPr>
            <p:ph type="ctrTitle" hasCustomPrompt="1"/>
          </p:nvPr>
        </p:nvSpPr>
        <p:spPr>
          <a:xfrm>
            <a:off x="2934633" y="2461278"/>
            <a:ext cx="6019800" cy="685800"/>
          </a:xfrm>
        </p:spPr>
        <p:txBody>
          <a:bodyPr>
            <a:noAutofit/>
          </a:bodyPr>
          <a:lstStyle>
            <a:lvl1pPr algn="l">
              <a:defRPr sz="2400" b="1" baseline="0">
                <a:solidFill>
                  <a:schemeClr val="bg1"/>
                </a:solidFill>
                <a:latin typeface="Arial" pitchFamily="34" charset="0"/>
                <a:cs typeface="Arial" pitchFamily="34" charset="0"/>
              </a:defRPr>
            </a:lvl1pPr>
          </a:lstStyle>
          <a:p>
            <a:r>
              <a:rPr lang="en-US" dirty="0" smtClean="0"/>
              <a:t>Title of Presentation</a:t>
            </a:r>
            <a:endParaRPr lang="en-US" dirty="0"/>
          </a:p>
        </p:txBody>
      </p:sp>
      <p:sp>
        <p:nvSpPr>
          <p:cNvPr id="9" name="Rectangle 8"/>
          <p:cNvSpPr/>
          <p:nvPr userDrawn="1"/>
        </p:nvSpPr>
        <p:spPr>
          <a:xfrm>
            <a:off x="0" y="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541020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Z:\Administration\Logos\NandEagle_Vert_NW_3C Nationwide only.jpg"/>
          <p:cNvPicPr>
            <a:picLocks noChangeAspect="1" noChangeArrowheads="1"/>
          </p:cNvPicPr>
          <p:nvPr userDrawn="1"/>
        </p:nvPicPr>
        <p:blipFill>
          <a:blip r:embed="rId2" cstate="print"/>
          <a:srcRect/>
          <a:stretch>
            <a:fillRect/>
          </a:stretch>
        </p:blipFill>
        <p:spPr bwMode="auto">
          <a:xfrm>
            <a:off x="442335" y="1905000"/>
            <a:ext cx="1828800" cy="183517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334" y="228600"/>
            <a:ext cx="8098466" cy="639762"/>
          </a:xfrm>
        </p:spPr>
        <p:txBody>
          <a:bodyPr/>
          <a:lstStyle>
            <a:lvl1pPr>
              <a:defRPr/>
            </a:lvl1pPr>
          </a:lstStyle>
          <a:p>
            <a:r>
              <a:rPr lang="en-US" dirty="0" smtClean="0"/>
              <a:t>Repeat Title of Presentation</a:t>
            </a:r>
            <a:br>
              <a:rPr lang="en-US" dirty="0" smtClean="0"/>
            </a:br>
            <a:r>
              <a:rPr lang="en-US" dirty="0" smtClean="0"/>
              <a:t>(2 Lines Max)</a:t>
            </a:r>
            <a:endParaRPr lang="en-US" dirty="0"/>
          </a:p>
        </p:txBody>
      </p:sp>
      <p:sp>
        <p:nvSpPr>
          <p:cNvPr id="3" name="Content Placeholder 2"/>
          <p:cNvSpPr>
            <a:spLocks noGrp="1"/>
          </p:cNvSpPr>
          <p:nvPr>
            <p:ph idx="1" hasCustomPrompt="1"/>
          </p:nvPr>
        </p:nvSpPr>
        <p:spPr>
          <a:xfrm>
            <a:off x="914400" y="2089299"/>
            <a:ext cx="2209800" cy="3549501"/>
          </a:xfrm>
        </p:spPr>
        <p:txBody>
          <a:bodyPr>
            <a:normAutofit/>
          </a:bodyPr>
          <a:lstStyle>
            <a:lvl1pPr marL="0" indent="0">
              <a:lnSpc>
                <a:spcPct val="100000"/>
              </a:lnSpc>
              <a:buFontTx/>
              <a:buNone/>
              <a:defRPr sz="1400">
                <a:latin typeface="Arial" pitchFamily="34" charset="0"/>
                <a:cs typeface="Arial" pitchFamily="34" charset="0"/>
              </a:defRPr>
            </a:lvl1pPr>
            <a:lvl2pPr marL="627063" indent="-169863">
              <a:defRPr/>
            </a:lvl2pPr>
          </a:lstStyle>
          <a:p>
            <a:r>
              <a:rPr lang="en-US" sz="1400" dirty="0" smtClean="0">
                <a:latin typeface="Arial" pitchFamily="34" charset="0"/>
                <a:cs typeface="Arial" pitchFamily="34" charset="0"/>
              </a:rPr>
              <a:t>Place the objective of the presentation here. Just one or two sentences.</a:t>
            </a:r>
          </a:p>
        </p:txBody>
      </p:sp>
      <p:sp>
        <p:nvSpPr>
          <p:cNvPr id="4" name="Rectangle 3"/>
          <p:cNvSpPr/>
          <p:nvPr userDrawn="1"/>
        </p:nvSpPr>
        <p:spPr>
          <a:xfrm>
            <a:off x="440375" y="1813294"/>
            <a:ext cx="428978" cy="16701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itchFamily="34" charset="0"/>
            </a:endParaRPr>
          </a:p>
        </p:txBody>
      </p:sp>
      <p:sp>
        <p:nvSpPr>
          <p:cNvPr id="5" name="TextBox 4"/>
          <p:cNvSpPr txBox="1"/>
          <p:nvPr userDrawn="1"/>
        </p:nvSpPr>
        <p:spPr>
          <a:xfrm>
            <a:off x="847480" y="1779427"/>
            <a:ext cx="1433689" cy="338554"/>
          </a:xfrm>
          <a:prstGeom prst="rect">
            <a:avLst/>
          </a:prstGeom>
          <a:noFill/>
        </p:spPr>
        <p:txBody>
          <a:bodyPr wrap="square" rtlCol="0">
            <a:spAutoFit/>
          </a:bodyPr>
          <a:lstStyle/>
          <a:p>
            <a:r>
              <a:rPr lang="en-US" sz="1600" b="1" dirty="0" smtClean="0">
                <a:latin typeface="Arial" pitchFamily="34" charset="0"/>
                <a:cs typeface="Arial" pitchFamily="34" charset="0"/>
              </a:rPr>
              <a:t>Objective:</a:t>
            </a:r>
            <a:endParaRPr lang="en-US" sz="1600" b="1" dirty="0">
              <a:latin typeface="Arial" pitchFamily="34" charset="0"/>
              <a:cs typeface="Arial" pitchFamily="34" charset="0"/>
            </a:endParaRPr>
          </a:p>
        </p:txBody>
      </p:sp>
      <p:sp>
        <p:nvSpPr>
          <p:cNvPr id="6" name="Rectangle 5"/>
          <p:cNvSpPr/>
          <p:nvPr userDrawn="1"/>
        </p:nvSpPr>
        <p:spPr>
          <a:xfrm>
            <a:off x="3184619" y="1315959"/>
            <a:ext cx="428978" cy="432284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itchFamily="34" charset="0"/>
            </a:endParaRPr>
          </a:p>
        </p:txBody>
      </p:sp>
      <p:sp>
        <p:nvSpPr>
          <p:cNvPr id="7" name="TextBox 6"/>
          <p:cNvSpPr txBox="1"/>
          <p:nvPr userDrawn="1"/>
        </p:nvSpPr>
        <p:spPr>
          <a:xfrm>
            <a:off x="3631892" y="1312783"/>
            <a:ext cx="1337734" cy="338554"/>
          </a:xfrm>
          <a:prstGeom prst="rect">
            <a:avLst/>
          </a:prstGeom>
          <a:noFill/>
        </p:spPr>
        <p:txBody>
          <a:bodyPr wrap="square" rtlCol="0">
            <a:spAutoFit/>
          </a:bodyPr>
          <a:lstStyle/>
          <a:p>
            <a:r>
              <a:rPr lang="en-US" sz="1600" b="1" dirty="0" smtClean="0">
                <a:latin typeface="Arial" pitchFamily="34" charset="0"/>
                <a:cs typeface="Arial" pitchFamily="34" charset="0"/>
              </a:rPr>
              <a:t>Agenda:</a:t>
            </a:r>
            <a:endParaRPr lang="en-US" sz="1600" b="1" dirty="0">
              <a:latin typeface="Arial" pitchFamily="34" charset="0"/>
              <a:cs typeface="Arial" pitchFamily="34" charset="0"/>
            </a:endParaRPr>
          </a:p>
        </p:txBody>
      </p:sp>
      <p:sp>
        <p:nvSpPr>
          <p:cNvPr id="8" name="Right Arrow 7"/>
          <p:cNvSpPr/>
          <p:nvPr userDrawn="1"/>
        </p:nvSpPr>
        <p:spPr>
          <a:xfrm>
            <a:off x="3173450" y="3472139"/>
            <a:ext cx="293511" cy="44026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itchFamily="34" charset="0"/>
            </a:endParaRPr>
          </a:p>
        </p:txBody>
      </p:sp>
      <p:sp>
        <p:nvSpPr>
          <p:cNvPr id="14" name="Content Placeholder 2"/>
          <p:cNvSpPr>
            <a:spLocks noGrp="1"/>
          </p:cNvSpPr>
          <p:nvPr>
            <p:ph idx="10"/>
          </p:nvPr>
        </p:nvSpPr>
        <p:spPr>
          <a:xfrm>
            <a:off x="3680634" y="1621466"/>
            <a:ext cx="5006166" cy="4017334"/>
          </a:xfrm>
        </p:spPr>
        <p:txBody>
          <a:bodyPr/>
          <a:lstStyle>
            <a:lvl1pPr marL="169863" indent="-169863">
              <a:defRPr sz="1400">
                <a:latin typeface="Arial" pitchFamily="34" charset="0"/>
                <a:cs typeface="Arial" pitchFamily="34" charset="0"/>
              </a:defRPr>
            </a:lvl1pPr>
            <a:lvl2pPr marL="627063" indent="-169863">
              <a:defRPr/>
            </a:lvl2pPr>
          </a:lstStyle>
          <a:p>
            <a:pPr lvl="0"/>
            <a:r>
              <a:rPr lang="en-US" dirty="0" smtClean="0"/>
              <a:t>Click to edit Master text styles</a:t>
            </a:r>
          </a:p>
        </p:txBody>
      </p:sp>
      <p:cxnSp>
        <p:nvCxnSpPr>
          <p:cNvPr id="15" name="Straight Connector 14"/>
          <p:cNvCxnSpPr/>
          <p:nvPr userDrawn="1"/>
        </p:nvCxnSpPr>
        <p:spPr>
          <a:xfrm>
            <a:off x="204850" y="914400"/>
            <a:ext cx="876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04850" y="914400"/>
            <a:ext cx="876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04850" y="6450683"/>
            <a:ext cx="876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br>
              <a:rPr lang="en-US" dirty="0" smtClean="0"/>
            </a:br>
            <a:r>
              <a:rPr lang="en-US" dirty="0" smtClean="0"/>
              <a:t>(2 Lines Max)</a:t>
            </a:r>
            <a:endParaRPr lang="en-US" dirty="0"/>
          </a:p>
        </p:txBody>
      </p:sp>
      <p:sp>
        <p:nvSpPr>
          <p:cNvPr id="3" name="Content Placeholder 2"/>
          <p:cNvSpPr>
            <a:spLocks noGrp="1"/>
          </p:cNvSpPr>
          <p:nvPr>
            <p:ph idx="1"/>
          </p:nvPr>
        </p:nvSpPr>
        <p:spPr>
          <a:xfrm>
            <a:off x="457200" y="1143000"/>
            <a:ext cx="8229600" cy="4983163"/>
          </a:xfrm>
        </p:spPr>
        <p:txBody>
          <a:bodyPr/>
          <a:lstStyle>
            <a:lvl1pPr marL="233363" indent="-233363">
              <a:lnSpc>
                <a:spcPct val="100000"/>
              </a:lnSpc>
              <a:spcAft>
                <a:spcPts val="600"/>
              </a:spcAft>
              <a:defRPr>
                <a:latin typeface="Arial" pitchFamily="34" charset="0"/>
                <a:cs typeface="Arial" pitchFamily="34" charset="0"/>
              </a:defRPr>
            </a:lvl1pPr>
            <a:lvl2pPr marL="690563" indent="-233363">
              <a:lnSpc>
                <a:spcPct val="100000"/>
              </a:lnSpc>
              <a:spcAft>
                <a:spcPts val="600"/>
              </a:spcAft>
              <a:defRPr>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cxnSp>
        <p:nvCxnSpPr>
          <p:cNvPr id="7" name="Straight Connector 6"/>
          <p:cNvCxnSpPr/>
          <p:nvPr userDrawn="1"/>
        </p:nvCxnSpPr>
        <p:spPr>
          <a:xfrm>
            <a:off x="204850" y="914400"/>
            <a:ext cx="876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04850" y="6450683"/>
            <a:ext cx="876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07334" y="228600"/>
            <a:ext cx="8098466" cy="639762"/>
          </a:xfrm>
          <a:prstGeom prst="rect">
            <a:avLst/>
          </a:prstGeom>
        </p:spPr>
        <p:txBody>
          <a:bodyPr vert="horz" lIns="91440" tIns="45720" rIns="91440" bIns="45720" rtlCol="0" anchor="ctr">
            <a:noAutofit/>
          </a:bodyPr>
          <a:lstStyle/>
          <a:p>
            <a:r>
              <a:rPr lang="en-US" dirty="0" smtClean="0"/>
              <a:t>Click to edit Master title style</a:t>
            </a:r>
            <a:br>
              <a:rPr lang="en-US" dirty="0" smtClean="0"/>
            </a:br>
            <a:r>
              <a:rPr lang="en-US" dirty="0" smtClean="0"/>
              <a:t>(2 Lines Max)</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br>
              <a:rPr lang="en-US" dirty="0" smtClean="0"/>
            </a:br>
            <a:r>
              <a:rPr lang="en-US" dirty="0" smtClean="0"/>
              <a:t>(2 Lines Max)</a:t>
            </a:r>
            <a:endParaRPr lang="en-US" dirty="0"/>
          </a:p>
        </p:txBody>
      </p:sp>
      <p:sp>
        <p:nvSpPr>
          <p:cNvPr id="3" name="Content Placeholder 2"/>
          <p:cNvSpPr>
            <a:spLocks noGrp="1"/>
          </p:cNvSpPr>
          <p:nvPr>
            <p:ph sz="half" idx="1"/>
          </p:nvPr>
        </p:nvSpPr>
        <p:spPr>
          <a:xfrm>
            <a:off x="457200" y="1143000"/>
            <a:ext cx="4038600" cy="4983163"/>
          </a:xfrm>
        </p:spPr>
        <p:txBody>
          <a:bodyPr/>
          <a:lstStyle>
            <a:lvl1pPr>
              <a:lnSpc>
                <a:spcPct val="150000"/>
              </a:lnSpc>
              <a:defRPr sz="1600"/>
            </a:lvl1pPr>
            <a:lvl2pPr>
              <a:lnSpc>
                <a:spcPct val="150000"/>
              </a:lnSpc>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143000"/>
            <a:ext cx="4038600" cy="4983163"/>
          </a:xfrm>
        </p:spPr>
        <p:txBody>
          <a:bodyPr/>
          <a:lstStyle>
            <a:lvl1pPr>
              <a:defRPr sz="1600"/>
            </a:lvl1pPr>
            <a:lvl2pP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cxnSp>
        <p:nvCxnSpPr>
          <p:cNvPr id="8" name="Straight Connector 7"/>
          <p:cNvCxnSpPr/>
          <p:nvPr userDrawn="1"/>
        </p:nvCxnSpPr>
        <p:spPr>
          <a:xfrm>
            <a:off x="204850" y="914400"/>
            <a:ext cx="876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04850" y="6450683"/>
            <a:ext cx="876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334" y="228600"/>
            <a:ext cx="8098466" cy="639762"/>
          </a:xfrm>
          <a:prstGeom prst="rect">
            <a:avLst/>
          </a:prstGeom>
          <a:noFill/>
        </p:spPr>
        <p:txBody>
          <a:bodyPr vert="horz" lIns="91440" tIns="45720" rIns="91440" bIns="45720" rtlCol="0" anchor="ctr">
            <a:noAutofit/>
          </a:bodyPr>
          <a:lstStyle/>
          <a:p>
            <a:r>
              <a:rPr lang="en-US" dirty="0" smtClean="0"/>
              <a:t>Click to edit Master title style</a:t>
            </a:r>
            <a:br>
              <a:rPr lang="en-US" dirty="0" smtClean="0"/>
            </a:br>
            <a:r>
              <a:rPr lang="en-US" dirty="0" smtClean="0"/>
              <a:t>(2 Lines Max)</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endParaRPr lang="en-US" dirty="0" smtClean="0"/>
          </a:p>
          <a:p>
            <a:pPr lvl="2"/>
            <a:endParaRPr lang="en-US" dirty="0" smtClean="0"/>
          </a:p>
        </p:txBody>
      </p:sp>
      <p:cxnSp>
        <p:nvCxnSpPr>
          <p:cNvPr id="17" name="Straight Connector 16"/>
          <p:cNvCxnSpPr/>
          <p:nvPr/>
        </p:nvCxnSpPr>
        <p:spPr>
          <a:xfrm>
            <a:off x="204850" y="914400"/>
            <a:ext cx="876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4850" y="6450683"/>
            <a:ext cx="876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15462" y="6228598"/>
            <a:ext cx="1447832" cy="261610"/>
          </a:xfrm>
          <a:prstGeom prst="rect">
            <a:avLst/>
          </a:prstGeom>
          <a:noFill/>
        </p:spPr>
        <p:txBody>
          <a:bodyPr wrap="none" rtlCol="0">
            <a:spAutoFit/>
          </a:bodyPr>
          <a:lstStyle/>
          <a:p>
            <a:pPr algn="r"/>
            <a:r>
              <a:rPr lang="en-US" sz="1100" b="1" dirty="0" smtClean="0">
                <a:latin typeface="Arial Narrow" pitchFamily="34" charset="0"/>
              </a:rPr>
              <a:t>Nationwide Economics</a:t>
            </a:r>
            <a:endParaRPr lang="en-US" sz="1100" b="1" dirty="0">
              <a:latin typeface="Arial Narrow" pitchFamily="34" charset="0"/>
            </a:endParaRPr>
          </a:p>
        </p:txBody>
      </p:sp>
      <p:sp>
        <p:nvSpPr>
          <p:cNvPr id="22" name="TextBox 21"/>
          <p:cNvSpPr txBox="1"/>
          <p:nvPr/>
        </p:nvSpPr>
        <p:spPr>
          <a:xfrm>
            <a:off x="8499173" y="6445489"/>
            <a:ext cx="550151" cy="230832"/>
          </a:xfrm>
          <a:prstGeom prst="rect">
            <a:avLst/>
          </a:prstGeom>
          <a:noFill/>
        </p:spPr>
        <p:txBody>
          <a:bodyPr wrap="none" rtlCol="0">
            <a:spAutoFit/>
          </a:bodyPr>
          <a:lstStyle/>
          <a:p>
            <a:r>
              <a:rPr lang="en-US" sz="900" dirty="0" smtClean="0">
                <a:latin typeface="Arial" pitchFamily="34" charset="0"/>
                <a:cs typeface="Arial" pitchFamily="34" charset="0"/>
              </a:rPr>
              <a:t>Page </a:t>
            </a:r>
            <a:fld id="{4DC00557-0525-4D50-80C6-D42BA8B35874}" type="slidenum">
              <a:rPr lang="en-US" sz="900" smtClean="0">
                <a:latin typeface="Arial" pitchFamily="34" charset="0"/>
                <a:cs typeface="Arial" pitchFamily="34" charset="0"/>
              </a:rPr>
              <a:pPr/>
              <a:t>‹#›</a:t>
            </a:fld>
            <a:endParaRPr lang="en-US" sz="800" dirty="0">
              <a:latin typeface="Arial" pitchFamily="34" charset="0"/>
              <a:cs typeface="Arial" pitchFamily="34" charset="0"/>
            </a:endParaRPr>
          </a:p>
        </p:txBody>
      </p:sp>
      <p:pic>
        <p:nvPicPr>
          <p:cNvPr id="1027" name="Picture 3" descr="Z:\Administration\Logos\NandEagle_Vert_NW_3C Nationwide only.jpg"/>
          <p:cNvPicPr>
            <a:picLocks noChangeAspect="1" noChangeArrowheads="1"/>
          </p:cNvPicPr>
          <p:nvPr userDrawn="1"/>
        </p:nvPicPr>
        <p:blipFill>
          <a:blip r:embed="rId8" cstate="print"/>
          <a:srcRect/>
          <a:stretch>
            <a:fillRect/>
          </a:stretch>
        </p:blipFill>
        <p:spPr bwMode="auto">
          <a:xfrm>
            <a:off x="8193081" y="74343"/>
            <a:ext cx="783654" cy="786384"/>
          </a:xfrm>
          <a:prstGeom prst="rect">
            <a:avLst/>
          </a:prstGeom>
          <a:noFill/>
        </p:spPr>
      </p:pic>
    </p:spTree>
  </p:cSld>
  <p:clrMap bg1="lt1" tx1="dk1" bg2="lt2" tx2="dk2" accent1="accent1" accent2="accent2" accent3="accent3" accent4="accent4" accent5="accent5" accent6="accent6" hlink="hlink" folHlink="folHlink"/>
  <p:sldLayoutIdLst>
    <p:sldLayoutId id="2147483664" r:id="rId1"/>
    <p:sldLayoutId id="2147483660" r:id="rId2"/>
    <p:sldLayoutId id="2147483650" r:id="rId3"/>
    <p:sldLayoutId id="2147483677" r:id="rId4"/>
    <p:sldLayoutId id="2147483652" r:id="rId5"/>
    <p:sldLayoutId id="2147483678" r:id="rId6"/>
  </p:sldLayoutIdLst>
  <p:txStyles>
    <p:titleStyle>
      <a:lvl1pPr algn="l" defTabSz="914400" rtl="0" eaLnBrk="1" latinLnBrk="0" hangingPunct="1">
        <a:spcBef>
          <a:spcPct val="0"/>
        </a:spcBef>
        <a:buNone/>
        <a:defRPr sz="2000" kern="1200" baseline="0">
          <a:solidFill>
            <a:schemeClr val="tx1"/>
          </a:solidFill>
          <a:latin typeface="Arial" pitchFamily="34" charset="0"/>
          <a:ea typeface="+mj-ea"/>
          <a:cs typeface="Arial" pitchFamily="34" charset="0"/>
        </a:defRPr>
      </a:lvl1pPr>
    </p:titleStyle>
    <p:bodyStyle>
      <a:lvl1pPr marL="233363" indent="-233363" algn="l" defTabSz="914400" rtl="0" eaLnBrk="1" latinLnBrk="0" hangingPunct="1">
        <a:lnSpc>
          <a:spcPct val="100000"/>
        </a:lnSpc>
        <a:spcBef>
          <a:spcPts val="0"/>
        </a:spcBef>
        <a:spcAft>
          <a:spcPts val="600"/>
        </a:spcAft>
        <a:buClr>
          <a:srgbClr val="2A8B16"/>
        </a:buClr>
        <a:buFont typeface="Wingdings" pitchFamily="2" charset="2"/>
        <a:buChar char="§"/>
        <a:defRPr sz="1600" kern="1200">
          <a:solidFill>
            <a:schemeClr val="tx1"/>
          </a:solidFill>
          <a:latin typeface="Arial" pitchFamily="34" charset="0"/>
          <a:ea typeface="+mn-ea"/>
          <a:cs typeface="Arial" pitchFamily="34" charset="0"/>
        </a:defRPr>
      </a:lvl1pPr>
      <a:lvl2pPr marL="690563" indent="-233363" algn="l" defTabSz="914400" rtl="0" eaLnBrk="1" latinLnBrk="0" hangingPunct="1">
        <a:lnSpc>
          <a:spcPct val="100000"/>
        </a:lnSpc>
        <a:spcBef>
          <a:spcPts val="0"/>
        </a:spcBef>
        <a:spcAft>
          <a:spcPts val="600"/>
        </a:spcAft>
        <a:buClr>
          <a:srgbClr val="2A8B16"/>
        </a:buClr>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0"/>
        </a:spcBef>
        <a:buClr>
          <a:srgbClr val="2A8B16"/>
        </a:buClr>
        <a:buFont typeface="Wingdings" pitchFamily="2" charset="2"/>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Clr>
          <a:srgbClr val="2A8B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2A8B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inthenation.com/hous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inthenation.com/hous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chart" Target="../charts/chart2.x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93743" y="2951355"/>
            <a:ext cx="6019800" cy="304800"/>
          </a:xfrm>
        </p:spPr>
        <p:txBody>
          <a:bodyPr/>
          <a:lstStyle/>
          <a:p>
            <a:r>
              <a:rPr lang="en-US" sz="1600" dirty="0" smtClean="0"/>
              <a:t>September 2016</a:t>
            </a:r>
            <a:endParaRPr lang="en-US" sz="1600" dirty="0"/>
          </a:p>
        </p:txBody>
      </p:sp>
      <p:sp>
        <p:nvSpPr>
          <p:cNvPr id="4" name="Title 3"/>
          <p:cNvSpPr>
            <a:spLocks noGrp="1"/>
          </p:cNvSpPr>
          <p:nvPr>
            <p:ph type="ctrTitle"/>
          </p:nvPr>
        </p:nvSpPr>
        <p:spPr>
          <a:xfrm>
            <a:off x="2893743" y="2417955"/>
            <a:ext cx="6019800" cy="685800"/>
          </a:xfrm>
        </p:spPr>
        <p:txBody>
          <a:bodyPr>
            <a:noAutofit/>
          </a:bodyPr>
          <a:lstStyle/>
          <a:p>
            <a:r>
              <a:rPr lang="en-US" dirty="0"/>
              <a:t>Jobs and Housing: Signs of </a:t>
            </a:r>
            <a:r>
              <a:rPr lang="en-US" dirty="0" smtClean="0"/>
              <a:t>Strength</a:t>
            </a:r>
            <a:endParaRPr lang="en-US" dirty="0"/>
          </a:p>
        </p:txBody>
      </p:sp>
      <p:sp>
        <p:nvSpPr>
          <p:cNvPr id="5" name="Text Placeholder 2"/>
          <p:cNvSpPr>
            <a:spLocks noGrp="1"/>
          </p:cNvSpPr>
          <p:nvPr>
            <p:ph type="body" sz="quarter" idx="14"/>
          </p:nvPr>
        </p:nvSpPr>
        <p:spPr>
          <a:xfrm>
            <a:off x="2893743" y="3430339"/>
            <a:ext cx="6019800" cy="304800"/>
          </a:xfrm>
        </p:spPr>
        <p:txBody>
          <a:bodyPr/>
          <a:lstStyle/>
          <a:p>
            <a:r>
              <a:rPr lang="en-US" dirty="0" smtClean="0"/>
              <a:t>Ben Ayers, Senior Economist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342" t="3233" r="5357" b="4816"/>
          <a:stretch/>
        </p:blipFill>
        <p:spPr>
          <a:xfrm>
            <a:off x="448667" y="1676400"/>
            <a:ext cx="8161933" cy="4495800"/>
          </a:xfrm>
          <a:prstGeom prst="rect">
            <a:avLst/>
          </a:prstGeom>
        </p:spPr>
      </p:pic>
      <p:sp>
        <p:nvSpPr>
          <p:cNvPr id="6" name="Title 5"/>
          <p:cNvSpPr>
            <a:spLocks noGrp="1"/>
          </p:cNvSpPr>
          <p:nvPr>
            <p:ph type="title"/>
          </p:nvPr>
        </p:nvSpPr>
        <p:spPr>
          <a:xfrm>
            <a:off x="197809" y="274638"/>
            <a:ext cx="8098466" cy="639762"/>
          </a:xfrm>
          <a:noFill/>
        </p:spPr>
        <p:txBody>
          <a:bodyPr>
            <a:normAutofit fontScale="90000"/>
          </a:bodyPr>
          <a:lstStyle/>
          <a:p>
            <a:r>
              <a:rPr lang="en-US" dirty="0" smtClean="0"/>
              <a:t>LIHHM </a:t>
            </a:r>
            <a:r>
              <a:rPr lang="en-US" dirty="0"/>
              <a:t>Rankings: Things look good today (other than a few energy markets)</a:t>
            </a:r>
            <a:endParaRPr lang="en-US" sz="2000" dirty="0"/>
          </a:p>
        </p:txBody>
      </p:sp>
      <p:sp>
        <p:nvSpPr>
          <p:cNvPr id="8" name="TextBox 7"/>
          <p:cNvSpPr txBox="1"/>
          <p:nvPr/>
        </p:nvSpPr>
        <p:spPr>
          <a:xfrm>
            <a:off x="228600" y="1066800"/>
            <a:ext cx="6858000" cy="523220"/>
          </a:xfrm>
          <a:prstGeom prst="rect">
            <a:avLst/>
          </a:prstGeom>
          <a:noFill/>
        </p:spPr>
        <p:txBody>
          <a:bodyPr wrap="square" rtlCol="0">
            <a:spAutoFit/>
          </a:bodyPr>
          <a:lstStyle/>
          <a:p>
            <a:r>
              <a:rPr lang="en-US" sz="1400" b="1" dirty="0" smtClean="0"/>
              <a:t>Nationwide’s Leading Index of Healthy Housing Markets (LIHHM)</a:t>
            </a:r>
          </a:p>
          <a:p>
            <a:r>
              <a:rPr lang="en-US" sz="1400" dirty="0" smtClean="0"/>
              <a:t>2016Q2</a:t>
            </a:r>
            <a:endParaRPr lang="en-US" sz="1200" dirty="0"/>
          </a:p>
        </p:txBody>
      </p:sp>
      <p:sp>
        <p:nvSpPr>
          <p:cNvPr id="25" name="Rectangle 24"/>
          <p:cNvSpPr/>
          <p:nvPr/>
        </p:nvSpPr>
        <p:spPr>
          <a:xfrm>
            <a:off x="7772400" y="3977212"/>
            <a:ext cx="13716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7" name="Rectangle 6"/>
          <p:cNvSpPr>
            <a:spLocks noChangeAspect="1"/>
          </p:cNvSpPr>
          <p:nvPr/>
        </p:nvSpPr>
        <p:spPr>
          <a:xfrm>
            <a:off x="8089808" y="5948422"/>
            <a:ext cx="171450" cy="171450"/>
          </a:xfrm>
          <a:prstGeom prst="rect">
            <a:avLst/>
          </a:prstGeom>
          <a:solidFill>
            <a:srgbClr val="C0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spect="1"/>
          </p:cNvSpPr>
          <p:nvPr/>
        </p:nvSpPr>
        <p:spPr>
          <a:xfrm>
            <a:off x="8089808" y="5746677"/>
            <a:ext cx="171450" cy="171450"/>
          </a:xfrm>
          <a:prstGeom prst="rect">
            <a:avLst/>
          </a:prstGeom>
          <a:solidFill>
            <a:srgbClr val="F2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ChangeAspect="1"/>
          </p:cNvSpPr>
          <p:nvPr/>
        </p:nvSpPr>
        <p:spPr>
          <a:xfrm>
            <a:off x="8089808" y="5543053"/>
            <a:ext cx="171450" cy="171450"/>
          </a:xfrm>
          <a:prstGeom prst="rect">
            <a:avLst/>
          </a:prstGeom>
          <a:solidFill>
            <a:srgbClr val="FF717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8089808" y="5339429"/>
            <a:ext cx="171450" cy="171450"/>
          </a:xfrm>
          <a:prstGeom prst="rect">
            <a:avLst/>
          </a:prstGeom>
          <a:solidFill>
            <a:srgbClr val="FFBDBD"/>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ChangeAspect="1"/>
          </p:cNvSpPr>
          <p:nvPr/>
        </p:nvSpPr>
        <p:spPr>
          <a:xfrm>
            <a:off x="8089808" y="5135805"/>
            <a:ext cx="171450" cy="171450"/>
          </a:xfrm>
          <a:prstGeom prst="rect">
            <a:avLst/>
          </a:prstGeom>
          <a:solidFill>
            <a:schemeClr val="bg1">
              <a:lumMod val="8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ChangeAspect="1"/>
          </p:cNvSpPr>
          <p:nvPr/>
        </p:nvSpPr>
        <p:spPr>
          <a:xfrm>
            <a:off x="8089808" y="4932181"/>
            <a:ext cx="171450" cy="171450"/>
          </a:xfrm>
          <a:prstGeom prst="rect">
            <a:avLst/>
          </a:prstGeom>
          <a:solidFill>
            <a:srgbClr val="C2D69A"/>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089808" y="4728557"/>
            <a:ext cx="171450" cy="171450"/>
          </a:xfrm>
          <a:prstGeom prst="rect">
            <a:avLst/>
          </a:prstGeom>
          <a:solidFill>
            <a:srgbClr val="9EBD5F"/>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8089808" y="4524933"/>
            <a:ext cx="171450" cy="171450"/>
          </a:xfrm>
          <a:prstGeom prst="rect">
            <a:avLst/>
          </a:prstGeom>
          <a:solidFill>
            <a:srgbClr val="7A983E"/>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ChangeAspect="1"/>
          </p:cNvSpPr>
          <p:nvPr/>
        </p:nvSpPr>
        <p:spPr>
          <a:xfrm>
            <a:off x="8089808" y="4321309"/>
            <a:ext cx="171450" cy="171450"/>
          </a:xfrm>
          <a:prstGeom prst="rect">
            <a:avLst/>
          </a:prstGeom>
          <a:solidFill>
            <a:schemeClr val="accent3">
              <a:lumMod val="5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233344" y="5925197"/>
            <a:ext cx="611065" cy="215444"/>
          </a:xfrm>
          <a:prstGeom prst="rect">
            <a:avLst/>
          </a:prstGeom>
          <a:noFill/>
        </p:spPr>
        <p:txBody>
          <a:bodyPr wrap="none" rtlCol="0">
            <a:spAutoFit/>
          </a:bodyPr>
          <a:lstStyle/>
          <a:p>
            <a:pPr algn="r"/>
            <a:r>
              <a:rPr lang="en-US" sz="800" dirty="0" smtClean="0">
                <a:latin typeface="Arial Narrow" pitchFamily="34" charset="0"/>
                <a:cs typeface="Arial" pitchFamily="34" charset="0"/>
              </a:rPr>
              <a:t>NEGATIVE</a:t>
            </a:r>
            <a:endParaRPr lang="en-US" sz="800" dirty="0">
              <a:latin typeface="Arial Narrow" pitchFamily="34" charset="0"/>
              <a:cs typeface="Arial" pitchFamily="34" charset="0"/>
            </a:endParaRPr>
          </a:p>
        </p:txBody>
      </p:sp>
      <p:sp>
        <p:nvSpPr>
          <p:cNvPr id="19" name="TextBox 18"/>
          <p:cNvSpPr txBox="1"/>
          <p:nvPr/>
        </p:nvSpPr>
        <p:spPr>
          <a:xfrm>
            <a:off x="8201445" y="4325211"/>
            <a:ext cx="574196" cy="215444"/>
          </a:xfrm>
          <a:prstGeom prst="rect">
            <a:avLst/>
          </a:prstGeom>
          <a:noFill/>
        </p:spPr>
        <p:txBody>
          <a:bodyPr wrap="none" rtlCol="0">
            <a:spAutoFit/>
          </a:bodyPr>
          <a:lstStyle/>
          <a:p>
            <a:r>
              <a:rPr lang="en-US" sz="800" dirty="0" smtClean="0">
                <a:latin typeface="Arial Narrow" pitchFamily="34" charset="0"/>
                <a:cs typeface="Arial" pitchFamily="34" charset="0"/>
              </a:rPr>
              <a:t>POSITIVE</a:t>
            </a:r>
            <a:endParaRPr lang="en-US" sz="800" dirty="0">
              <a:latin typeface="Arial Narrow" pitchFamily="34" charset="0"/>
              <a:cs typeface="Arial" pitchFamily="34" charset="0"/>
            </a:endParaRPr>
          </a:p>
        </p:txBody>
      </p:sp>
      <p:sp>
        <p:nvSpPr>
          <p:cNvPr id="20" name="TextBox 19"/>
          <p:cNvSpPr txBox="1"/>
          <p:nvPr/>
        </p:nvSpPr>
        <p:spPr>
          <a:xfrm>
            <a:off x="8210309" y="5119003"/>
            <a:ext cx="577402" cy="215444"/>
          </a:xfrm>
          <a:prstGeom prst="rect">
            <a:avLst/>
          </a:prstGeom>
          <a:noFill/>
        </p:spPr>
        <p:txBody>
          <a:bodyPr wrap="none" rtlCol="0">
            <a:spAutoFit/>
          </a:bodyPr>
          <a:lstStyle/>
          <a:p>
            <a:pPr algn="ctr"/>
            <a:r>
              <a:rPr lang="en-US" sz="800" dirty="0" smtClean="0">
                <a:latin typeface="Arial Narrow" pitchFamily="34" charset="0"/>
                <a:cs typeface="Arial" pitchFamily="34" charset="0"/>
              </a:rPr>
              <a:t>NEUTRAL</a:t>
            </a:r>
            <a:endParaRPr lang="en-US" sz="800" dirty="0">
              <a:latin typeface="Arial Narrow" pitchFamily="34" charset="0"/>
              <a:cs typeface="Arial" pitchFamily="34" charset="0"/>
            </a:endParaRPr>
          </a:p>
        </p:txBody>
      </p:sp>
      <p:sp>
        <p:nvSpPr>
          <p:cNvPr id="21" name="TextBox 20"/>
          <p:cNvSpPr txBox="1"/>
          <p:nvPr/>
        </p:nvSpPr>
        <p:spPr>
          <a:xfrm>
            <a:off x="7841711" y="4290682"/>
            <a:ext cx="338468" cy="246221"/>
          </a:xfrm>
          <a:prstGeom prst="rect">
            <a:avLst/>
          </a:prstGeom>
          <a:noFill/>
        </p:spPr>
        <p:txBody>
          <a:bodyPr wrap="square" rtlCol="0">
            <a:spAutoFit/>
          </a:bodyPr>
          <a:lstStyle/>
          <a:p>
            <a:r>
              <a:rPr lang="en-US" sz="1000" b="1" dirty="0" smtClean="0">
                <a:latin typeface="Arial Narrow" pitchFamily="34" charset="0"/>
                <a:cs typeface="Arial" pitchFamily="34" charset="0"/>
              </a:rPr>
              <a:t>+4</a:t>
            </a:r>
            <a:endParaRPr lang="en-US" sz="1000" b="1" dirty="0">
              <a:latin typeface="Arial Narrow" pitchFamily="34" charset="0"/>
              <a:cs typeface="Arial" pitchFamily="34" charset="0"/>
            </a:endParaRPr>
          </a:p>
        </p:txBody>
      </p:sp>
      <p:sp>
        <p:nvSpPr>
          <p:cNvPr id="22" name="TextBox 21"/>
          <p:cNvSpPr txBox="1"/>
          <p:nvPr/>
        </p:nvSpPr>
        <p:spPr>
          <a:xfrm>
            <a:off x="7775483" y="5903284"/>
            <a:ext cx="359734" cy="246221"/>
          </a:xfrm>
          <a:prstGeom prst="rect">
            <a:avLst/>
          </a:prstGeom>
          <a:noFill/>
        </p:spPr>
        <p:txBody>
          <a:bodyPr wrap="square" rtlCol="0">
            <a:spAutoFit/>
          </a:bodyPr>
          <a:lstStyle/>
          <a:p>
            <a:pPr algn="r"/>
            <a:r>
              <a:rPr lang="en-US" sz="1000" b="1" dirty="0" smtClean="0">
                <a:latin typeface="Arial Narrow" pitchFamily="34" charset="0"/>
                <a:cs typeface="Arial" pitchFamily="34" charset="0"/>
              </a:rPr>
              <a:t>- 4</a:t>
            </a:r>
            <a:endParaRPr lang="en-US" sz="1000" b="1" dirty="0">
              <a:latin typeface="Arial Narrow" pitchFamily="34" charset="0"/>
              <a:cs typeface="Arial" pitchFamily="34" charset="0"/>
            </a:endParaRPr>
          </a:p>
        </p:txBody>
      </p:sp>
      <p:sp>
        <p:nvSpPr>
          <p:cNvPr id="23" name="TextBox 22"/>
          <p:cNvSpPr txBox="1"/>
          <p:nvPr/>
        </p:nvSpPr>
        <p:spPr>
          <a:xfrm>
            <a:off x="7848600" y="4059079"/>
            <a:ext cx="1384207" cy="246221"/>
          </a:xfrm>
          <a:prstGeom prst="rect">
            <a:avLst/>
          </a:prstGeom>
          <a:noFill/>
        </p:spPr>
        <p:txBody>
          <a:bodyPr wrap="square" rtlCol="0">
            <a:spAutoFit/>
          </a:bodyPr>
          <a:lstStyle/>
          <a:p>
            <a:r>
              <a:rPr lang="en-US" sz="1000" dirty="0" smtClean="0">
                <a:latin typeface="Arial Narrow" pitchFamily="34" charset="0"/>
                <a:cs typeface="Arial" pitchFamily="34" charset="0"/>
              </a:rPr>
              <a:t>Performance Rankings:</a:t>
            </a:r>
            <a:endParaRPr lang="en-US" sz="1000" dirty="0">
              <a:latin typeface="Arial Narrow" pitchFamily="34" charset="0"/>
              <a:cs typeface="Arial" pitchFamily="34" charset="0"/>
            </a:endParaRPr>
          </a:p>
        </p:txBody>
      </p:sp>
      <p:sp>
        <p:nvSpPr>
          <p:cNvPr id="24" name="TextBox 23"/>
          <p:cNvSpPr txBox="1"/>
          <p:nvPr/>
        </p:nvSpPr>
        <p:spPr>
          <a:xfrm>
            <a:off x="7907340" y="5095064"/>
            <a:ext cx="338468" cy="246221"/>
          </a:xfrm>
          <a:prstGeom prst="rect">
            <a:avLst/>
          </a:prstGeom>
          <a:noFill/>
        </p:spPr>
        <p:txBody>
          <a:bodyPr wrap="square" rtlCol="0">
            <a:spAutoFit/>
          </a:bodyPr>
          <a:lstStyle/>
          <a:p>
            <a:r>
              <a:rPr lang="en-US" sz="1000" b="1" dirty="0" smtClean="0">
                <a:latin typeface="Arial Narrow" pitchFamily="34" charset="0"/>
                <a:cs typeface="Arial" pitchFamily="34" charset="0"/>
              </a:rPr>
              <a:t>0</a:t>
            </a:r>
            <a:endParaRPr lang="en-US" sz="1000" b="1" dirty="0">
              <a:latin typeface="Arial Narrow" pitchFamily="34" charset="0"/>
              <a:cs typeface="Arial" pitchFamily="34" charset="0"/>
            </a:endParaRPr>
          </a:p>
        </p:txBody>
      </p:sp>
      <p:sp>
        <p:nvSpPr>
          <p:cNvPr id="26" name="TextBox 4"/>
          <p:cNvSpPr txBox="1">
            <a:spLocks noChangeArrowheads="1"/>
          </p:cNvSpPr>
          <p:nvPr/>
        </p:nvSpPr>
        <p:spPr bwMode="auto">
          <a:xfrm>
            <a:off x="130884" y="6448239"/>
            <a:ext cx="8382000" cy="338554"/>
          </a:xfrm>
          <a:prstGeom prst="rect">
            <a:avLst/>
          </a:prstGeom>
          <a:noFill/>
          <a:ln w="9525">
            <a:noFill/>
            <a:miter lim="800000"/>
            <a:headEnd/>
            <a:tailEnd/>
          </a:ln>
        </p:spPr>
        <p:txBody>
          <a:bodyPr>
            <a:spAutoFit/>
          </a:bodyPr>
          <a:lstStyle/>
          <a:p>
            <a:r>
              <a:rPr lang="en-US" sz="800" dirty="0" smtClean="0"/>
              <a:t>See more at: </a:t>
            </a:r>
            <a:r>
              <a:rPr lang="en-US" sz="800" dirty="0" smtClean="0">
                <a:hlinkClick r:id="rId4"/>
              </a:rPr>
              <a:t>www.inthenation.com/housing</a:t>
            </a:r>
            <a:endParaRPr lang="en-US" sz="800" dirty="0" smtClean="0"/>
          </a:p>
          <a:p>
            <a:endParaRPr lang="en-US" sz="8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2353622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7334" y="276225"/>
            <a:ext cx="8098466" cy="639762"/>
          </a:xfrm>
          <a:noFill/>
        </p:spPr>
        <p:txBody>
          <a:bodyPr>
            <a:normAutofit/>
          </a:bodyPr>
          <a:lstStyle/>
          <a:p>
            <a:r>
              <a:rPr lang="en-US" sz="1800" dirty="0" smtClean="0"/>
              <a:t>California housing markets look solid</a:t>
            </a:r>
            <a:endParaRPr lang="en-US" sz="1800" dirty="0"/>
          </a:p>
        </p:txBody>
      </p:sp>
      <p:sp>
        <p:nvSpPr>
          <p:cNvPr id="8" name="TextBox 7"/>
          <p:cNvSpPr txBox="1"/>
          <p:nvPr/>
        </p:nvSpPr>
        <p:spPr>
          <a:xfrm>
            <a:off x="228600" y="1143000"/>
            <a:ext cx="4876800" cy="307777"/>
          </a:xfrm>
          <a:prstGeom prst="rect">
            <a:avLst/>
          </a:prstGeom>
          <a:noFill/>
        </p:spPr>
        <p:txBody>
          <a:bodyPr wrap="square" rtlCol="0">
            <a:spAutoFit/>
          </a:bodyPr>
          <a:lstStyle/>
          <a:p>
            <a:r>
              <a:rPr lang="en-US" sz="1400" b="1" dirty="0" smtClean="0">
                <a:solidFill>
                  <a:srgbClr val="000000"/>
                </a:solidFill>
              </a:rPr>
              <a:t>Historical LIHHM Rankings – California MSAs</a:t>
            </a:r>
            <a:endParaRPr lang="en-US" sz="1400" b="1" dirty="0">
              <a:solidFill>
                <a:srgbClr val="000000"/>
              </a:solidFill>
            </a:endParaRPr>
          </a:p>
        </p:txBody>
      </p:sp>
      <p:sp>
        <p:nvSpPr>
          <p:cNvPr id="24" name="TextBox 4"/>
          <p:cNvSpPr txBox="1">
            <a:spLocks noChangeArrowheads="1"/>
          </p:cNvSpPr>
          <p:nvPr/>
        </p:nvSpPr>
        <p:spPr bwMode="auto">
          <a:xfrm>
            <a:off x="130884" y="6448239"/>
            <a:ext cx="8382000" cy="338554"/>
          </a:xfrm>
          <a:prstGeom prst="rect">
            <a:avLst/>
          </a:prstGeom>
          <a:noFill/>
          <a:ln w="9525">
            <a:noFill/>
            <a:miter lim="800000"/>
            <a:headEnd/>
            <a:tailEnd/>
          </a:ln>
        </p:spPr>
        <p:txBody>
          <a:bodyPr>
            <a:spAutoFit/>
          </a:bodyPr>
          <a:lstStyle/>
          <a:p>
            <a:r>
              <a:rPr lang="en-US" sz="800" dirty="0" smtClean="0"/>
              <a:t>See more at: </a:t>
            </a:r>
            <a:r>
              <a:rPr lang="en-US" sz="800" dirty="0" smtClean="0">
                <a:hlinkClick r:id="rId3"/>
              </a:rPr>
              <a:t>www.inthenation.com/housing</a:t>
            </a:r>
            <a:endParaRPr lang="en-US" sz="800" dirty="0" smtClean="0"/>
          </a:p>
          <a:p>
            <a:endParaRPr lang="en-US" sz="800" dirty="0" smtClean="0">
              <a:solidFill>
                <a:prstClr val="black"/>
              </a:solidFill>
              <a:latin typeface="Arial" pitchFamily="34" charset="0"/>
              <a:cs typeface="Arial" pitchFamily="34" charset="0"/>
            </a:endParaRPr>
          </a:p>
        </p:txBody>
      </p:sp>
      <p:graphicFrame>
        <p:nvGraphicFramePr>
          <p:cNvPr id="26" name="Chart 25"/>
          <p:cNvGraphicFramePr>
            <a:graphicFrameLocks/>
          </p:cNvGraphicFramePr>
          <p:nvPr>
            <p:extLst>
              <p:ext uri="{D42A27DB-BD31-4B8C-83A1-F6EECF244321}">
                <p14:modId xmlns:p14="http://schemas.microsoft.com/office/powerpoint/2010/main" val="3009435516"/>
              </p:ext>
            </p:extLst>
          </p:nvPr>
        </p:nvGraphicFramePr>
        <p:xfrm>
          <a:off x="533400" y="1914524"/>
          <a:ext cx="7157920" cy="4105275"/>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p:cNvSpPr/>
          <p:nvPr/>
        </p:nvSpPr>
        <p:spPr>
          <a:xfrm>
            <a:off x="7772400" y="2590800"/>
            <a:ext cx="13716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46" name="Rectangle 45"/>
          <p:cNvSpPr>
            <a:spLocks noChangeAspect="1"/>
          </p:cNvSpPr>
          <p:nvPr/>
        </p:nvSpPr>
        <p:spPr>
          <a:xfrm>
            <a:off x="8089808" y="4562010"/>
            <a:ext cx="171450" cy="171450"/>
          </a:xfrm>
          <a:prstGeom prst="rect">
            <a:avLst/>
          </a:prstGeom>
          <a:solidFill>
            <a:srgbClr val="C0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a:spLocks noChangeAspect="1"/>
          </p:cNvSpPr>
          <p:nvPr/>
        </p:nvSpPr>
        <p:spPr>
          <a:xfrm>
            <a:off x="8089808" y="4360265"/>
            <a:ext cx="171450" cy="171450"/>
          </a:xfrm>
          <a:prstGeom prst="rect">
            <a:avLst/>
          </a:prstGeom>
          <a:solidFill>
            <a:srgbClr val="F2000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8089808" y="4156641"/>
            <a:ext cx="171450" cy="171450"/>
          </a:xfrm>
          <a:prstGeom prst="rect">
            <a:avLst/>
          </a:prstGeom>
          <a:solidFill>
            <a:srgbClr val="FF717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8089808" y="3953017"/>
            <a:ext cx="171450" cy="171450"/>
          </a:xfrm>
          <a:prstGeom prst="rect">
            <a:avLst/>
          </a:prstGeom>
          <a:solidFill>
            <a:srgbClr val="FFBDBD"/>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a:spLocks noChangeAspect="1"/>
          </p:cNvSpPr>
          <p:nvPr/>
        </p:nvSpPr>
        <p:spPr>
          <a:xfrm>
            <a:off x="8089808" y="3749393"/>
            <a:ext cx="171450" cy="171450"/>
          </a:xfrm>
          <a:prstGeom prst="rect">
            <a:avLst/>
          </a:prstGeom>
          <a:solidFill>
            <a:schemeClr val="bg1">
              <a:lumMod val="85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a:spLocks noChangeAspect="1"/>
          </p:cNvSpPr>
          <p:nvPr/>
        </p:nvSpPr>
        <p:spPr>
          <a:xfrm>
            <a:off x="8089808" y="3545769"/>
            <a:ext cx="171450" cy="171450"/>
          </a:xfrm>
          <a:prstGeom prst="rect">
            <a:avLst/>
          </a:prstGeom>
          <a:solidFill>
            <a:srgbClr val="C2D69A"/>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noChangeAspect="1"/>
          </p:cNvSpPr>
          <p:nvPr/>
        </p:nvSpPr>
        <p:spPr>
          <a:xfrm>
            <a:off x="8089808" y="3342145"/>
            <a:ext cx="171450" cy="171450"/>
          </a:xfrm>
          <a:prstGeom prst="rect">
            <a:avLst/>
          </a:prstGeom>
          <a:solidFill>
            <a:srgbClr val="9EBD5F"/>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a:spLocks noChangeAspect="1"/>
          </p:cNvSpPr>
          <p:nvPr/>
        </p:nvSpPr>
        <p:spPr>
          <a:xfrm>
            <a:off x="8089808" y="3138521"/>
            <a:ext cx="171450" cy="171450"/>
          </a:xfrm>
          <a:prstGeom prst="rect">
            <a:avLst/>
          </a:prstGeom>
          <a:solidFill>
            <a:srgbClr val="7A983E"/>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a:spLocks noChangeAspect="1"/>
          </p:cNvSpPr>
          <p:nvPr/>
        </p:nvSpPr>
        <p:spPr>
          <a:xfrm>
            <a:off x="8089808" y="2934897"/>
            <a:ext cx="171450" cy="171450"/>
          </a:xfrm>
          <a:prstGeom prst="rect">
            <a:avLst/>
          </a:prstGeom>
          <a:solidFill>
            <a:schemeClr val="accent3">
              <a:lumMod val="50000"/>
            </a:schemeClr>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233344" y="4538785"/>
            <a:ext cx="611065" cy="215444"/>
          </a:xfrm>
          <a:prstGeom prst="rect">
            <a:avLst/>
          </a:prstGeom>
          <a:noFill/>
        </p:spPr>
        <p:txBody>
          <a:bodyPr wrap="none" rtlCol="0">
            <a:spAutoFit/>
          </a:bodyPr>
          <a:lstStyle/>
          <a:p>
            <a:pPr algn="r"/>
            <a:r>
              <a:rPr lang="en-US" sz="800" dirty="0" smtClean="0">
                <a:latin typeface="Arial Narrow" pitchFamily="34" charset="0"/>
                <a:cs typeface="Arial" pitchFamily="34" charset="0"/>
              </a:rPr>
              <a:t>NEGATIVE</a:t>
            </a:r>
            <a:endParaRPr lang="en-US" sz="800" dirty="0">
              <a:latin typeface="Arial Narrow" pitchFamily="34" charset="0"/>
              <a:cs typeface="Arial" pitchFamily="34" charset="0"/>
            </a:endParaRPr>
          </a:p>
        </p:txBody>
      </p:sp>
      <p:sp>
        <p:nvSpPr>
          <p:cNvPr id="56" name="TextBox 55"/>
          <p:cNvSpPr txBox="1"/>
          <p:nvPr/>
        </p:nvSpPr>
        <p:spPr>
          <a:xfrm>
            <a:off x="8201445" y="2938799"/>
            <a:ext cx="574196" cy="215444"/>
          </a:xfrm>
          <a:prstGeom prst="rect">
            <a:avLst/>
          </a:prstGeom>
          <a:noFill/>
        </p:spPr>
        <p:txBody>
          <a:bodyPr wrap="none" rtlCol="0">
            <a:spAutoFit/>
          </a:bodyPr>
          <a:lstStyle/>
          <a:p>
            <a:r>
              <a:rPr lang="en-US" sz="800" dirty="0" smtClean="0">
                <a:latin typeface="Arial Narrow" pitchFamily="34" charset="0"/>
                <a:cs typeface="Arial" pitchFamily="34" charset="0"/>
              </a:rPr>
              <a:t>POSITIVE</a:t>
            </a:r>
            <a:endParaRPr lang="en-US" sz="800" dirty="0">
              <a:latin typeface="Arial Narrow" pitchFamily="34" charset="0"/>
              <a:cs typeface="Arial" pitchFamily="34" charset="0"/>
            </a:endParaRPr>
          </a:p>
        </p:txBody>
      </p:sp>
      <p:sp>
        <p:nvSpPr>
          <p:cNvPr id="57" name="TextBox 56"/>
          <p:cNvSpPr txBox="1"/>
          <p:nvPr/>
        </p:nvSpPr>
        <p:spPr>
          <a:xfrm>
            <a:off x="8210309" y="3732591"/>
            <a:ext cx="577402" cy="215444"/>
          </a:xfrm>
          <a:prstGeom prst="rect">
            <a:avLst/>
          </a:prstGeom>
          <a:noFill/>
        </p:spPr>
        <p:txBody>
          <a:bodyPr wrap="none" rtlCol="0">
            <a:spAutoFit/>
          </a:bodyPr>
          <a:lstStyle/>
          <a:p>
            <a:pPr algn="ctr"/>
            <a:r>
              <a:rPr lang="en-US" sz="800" dirty="0" smtClean="0">
                <a:latin typeface="Arial Narrow" pitchFamily="34" charset="0"/>
                <a:cs typeface="Arial" pitchFamily="34" charset="0"/>
              </a:rPr>
              <a:t>NEUTRAL</a:t>
            </a:r>
            <a:endParaRPr lang="en-US" sz="800" dirty="0">
              <a:latin typeface="Arial Narrow" pitchFamily="34" charset="0"/>
              <a:cs typeface="Arial" pitchFamily="34" charset="0"/>
            </a:endParaRPr>
          </a:p>
        </p:txBody>
      </p:sp>
      <p:sp>
        <p:nvSpPr>
          <p:cNvPr id="58" name="TextBox 57"/>
          <p:cNvSpPr txBox="1"/>
          <p:nvPr/>
        </p:nvSpPr>
        <p:spPr>
          <a:xfrm>
            <a:off x="7841711" y="2904270"/>
            <a:ext cx="338468" cy="246221"/>
          </a:xfrm>
          <a:prstGeom prst="rect">
            <a:avLst/>
          </a:prstGeom>
          <a:noFill/>
        </p:spPr>
        <p:txBody>
          <a:bodyPr wrap="square" rtlCol="0">
            <a:spAutoFit/>
          </a:bodyPr>
          <a:lstStyle/>
          <a:p>
            <a:r>
              <a:rPr lang="en-US" sz="1000" b="1" dirty="0" smtClean="0">
                <a:latin typeface="Arial Narrow" pitchFamily="34" charset="0"/>
                <a:cs typeface="Arial" pitchFamily="34" charset="0"/>
              </a:rPr>
              <a:t>+4</a:t>
            </a:r>
            <a:endParaRPr lang="en-US" sz="1000" b="1" dirty="0">
              <a:latin typeface="Arial Narrow" pitchFamily="34" charset="0"/>
              <a:cs typeface="Arial" pitchFamily="34" charset="0"/>
            </a:endParaRPr>
          </a:p>
        </p:txBody>
      </p:sp>
      <p:sp>
        <p:nvSpPr>
          <p:cNvPr id="59" name="TextBox 58"/>
          <p:cNvSpPr txBox="1"/>
          <p:nvPr/>
        </p:nvSpPr>
        <p:spPr>
          <a:xfrm>
            <a:off x="7775483" y="4516872"/>
            <a:ext cx="359734" cy="246221"/>
          </a:xfrm>
          <a:prstGeom prst="rect">
            <a:avLst/>
          </a:prstGeom>
          <a:noFill/>
        </p:spPr>
        <p:txBody>
          <a:bodyPr wrap="square" rtlCol="0">
            <a:spAutoFit/>
          </a:bodyPr>
          <a:lstStyle/>
          <a:p>
            <a:pPr algn="r"/>
            <a:r>
              <a:rPr lang="en-US" sz="1000" b="1" dirty="0" smtClean="0">
                <a:latin typeface="Arial Narrow" pitchFamily="34" charset="0"/>
                <a:cs typeface="Arial" pitchFamily="34" charset="0"/>
              </a:rPr>
              <a:t>- 4</a:t>
            </a:r>
            <a:endParaRPr lang="en-US" sz="1000" b="1" dirty="0">
              <a:latin typeface="Arial Narrow" pitchFamily="34" charset="0"/>
              <a:cs typeface="Arial" pitchFamily="34" charset="0"/>
            </a:endParaRPr>
          </a:p>
        </p:txBody>
      </p:sp>
      <p:sp>
        <p:nvSpPr>
          <p:cNvPr id="60" name="TextBox 59"/>
          <p:cNvSpPr txBox="1"/>
          <p:nvPr/>
        </p:nvSpPr>
        <p:spPr>
          <a:xfrm>
            <a:off x="7848600" y="2672667"/>
            <a:ext cx="1384207" cy="246221"/>
          </a:xfrm>
          <a:prstGeom prst="rect">
            <a:avLst/>
          </a:prstGeom>
          <a:noFill/>
        </p:spPr>
        <p:txBody>
          <a:bodyPr wrap="square" rtlCol="0">
            <a:spAutoFit/>
          </a:bodyPr>
          <a:lstStyle/>
          <a:p>
            <a:r>
              <a:rPr lang="en-US" sz="1000" dirty="0" smtClean="0">
                <a:latin typeface="Arial Narrow" pitchFamily="34" charset="0"/>
                <a:cs typeface="Arial" pitchFamily="34" charset="0"/>
              </a:rPr>
              <a:t>Performance Rankings:</a:t>
            </a:r>
            <a:endParaRPr lang="en-US" sz="1000" dirty="0">
              <a:latin typeface="Arial Narrow" pitchFamily="34" charset="0"/>
              <a:cs typeface="Arial" pitchFamily="34" charset="0"/>
            </a:endParaRPr>
          </a:p>
        </p:txBody>
      </p:sp>
      <p:sp>
        <p:nvSpPr>
          <p:cNvPr id="61" name="TextBox 60"/>
          <p:cNvSpPr txBox="1"/>
          <p:nvPr/>
        </p:nvSpPr>
        <p:spPr>
          <a:xfrm>
            <a:off x="7907340" y="3708652"/>
            <a:ext cx="338468" cy="246221"/>
          </a:xfrm>
          <a:prstGeom prst="rect">
            <a:avLst/>
          </a:prstGeom>
          <a:noFill/>
        </p:spPr>
        <p:txBody>
          <a:bodyPr wrap="square" rtlCol="0">
            <a:spAutoFit/>
          </a:bodyPr>
          <a:lstStyle/>
          <a:p>
            <a:r>
              <a:rPr lang="en-US" sz="1000" b="1" dirty="0" smtClean="0">
                <a:latin typeface="Arial Narrow" pitchFamily="34" charset="0"/>
                <a:cs typeface="Arial" pitchFamily="34" charset="0"/>
              </a:rPr>
              <a:t>0</a:t>
            </a:r>
            <a:endParaRPr lang="en-US" sz="1000" b="1" dirty="0">
              <a:latin typeface="Arial Narrow" pitchFamily="34" charset="0"/>
              <a:cs typeface="Arial" pitchFamily="34" charset="0"/>
            </a:endParaRPr>
          </a:p>
        </p:txBody>
      </p:sp>
    </p:spTree>
    <p:extLst>
      <p:ext uri="{BB962C8B-B14F-4D97-AF65-F5344CB8AC3E}">
        <p14:creationId xmlns:p14="http://schemas.microsoft.com/office/powerpoint/2010/main" val="199974082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7995"/>
            <a:ext cx="7772400" cy="563562"/>
          </a:xfrm>
        </p:spPr>
        <p:txBody>
          <a:bodyPr>
            <a:noAutofit/>
          </a:bodyPr>
          <a:lstStyle/>
          <a:p>
            <a:r>
              <a:rPr lang="en-US" sz="1800" dirty="0" smtClean="0"/>
              <a:t>The Fed has committed to a cautious approach to policy tightening</a:t>
            </a:r>
            <a:endParaRPr lang="en-US" sz="1800" dirty="0"/>
          </a:p>
        </p:txBody>
      </p:sp>
      <p:sp>
        <p:nvSpPr>
          <p:cNvPr id="15" name="TextBox 14"/>
          <p:cNvSpPr txBox="1"/>
          <p:nvPr/>
        </p:nvSpPr>
        <p:spPr>
          <a:xfrm>
            <a:off x="228600" y="6243935"/>
            <a:ext cx="5791200" cy="461665"/>
          </a:xfrm>
          <a:prstGeom prst="rect">
            <a:avLst/>
          </a:prstGeom>
          <a:noFill/>
        </p:spPr>
        <p:txBody>
          <a:bodyPr wrap="square" lIns="0" rtlCol="0">
            <a:spAutoFit/>
          </a:bodyPr>
          <a:lstStyle/>
          <a:p>
            <a:pPr>
              <a:tabLst>
                <a:tab pos="342900" algn="r"/>
                <a:tab pos="406400" algn="l"/>
              </a:tabLst>
            </a:pPr>
            <a:endParaRPr lang="en-US" sz="800" b="0" baseline="0" dirty="0" smtClean="0">
              <a:latin typeface="Arial" pitchFamily="34" charset="0"/>
              <a:cs typeface="Arial" pitchFamily="34" charset="0"/>
            </a:endParaRPr>
          </a:p>
          <a:p>
            <a:pPr>
              <a:tabLst>
                <a:tab pos="342900" algn="r"/>
                <a:tab pos="406400" algn="l"/>
              </a:tabLst>
            </a:pPr>
            <a:endParaRPr lang="en-US" sz="800" dirty="0" smtClean="0">
              <a:latin typeface="Arial" pitchFamily="34" charset="0"/>
              <a:cs typeface="Arial" pitchFamily="34" charset="0"/>
            </a:endParaRPr>
          </a:p>
          <a:p>
            <a:pPr>
              <a:tabLst>
                <a:tab pos="342900" algn="r"/>
                <a:tab pos="406400" algn="l"/>
              </a:tabLst>
            </a:pPr>
            <a:r>
              <a:rPr lang="en-US" sz="800" b="0" baseline="0" dirty="0" smtClean="0">
                <a:latin typeface="Arial" pitchFamily="34" charset="0"/>
                <a:cs typeface="Arial" pitchFamily="34" charset="0"/>
              </a:rPr>
              <a:t>Sources:</a:t>
            </a:r>
            <a:r>
              <a:rPr lang="en-US" sz="800" dirty="0" smtClean="0">
                <a:solidFill>
                  <a:srgbClr val="000000"/>
                </a:solidFill>
              </a:rPr>
              <a:t>  Federal Reserve; CME Group; Haver Analytics</a:t>
            </a:r>
            <a:endParaRPr lang="en-US" sz="800" b="1" dirty="0">
              <a:latin typeface="Arial" pitchFamily="34" charset="0"/>
              <a:cs typeface="Arial" pitchFamily="34" charset="0"/>
            </a:endParaRPr>
          </a:p>
        </p:txBody>
      </p:sp>
      <p:sp>
        <p:nvSpPr>
          <p:cNvPr id="8" name="Rectangle 7"/>
          <p:cNvSpPr>
            <a:spLocks noChangeArrowheads="1"/>
          </p:cNvSpPr>
          <p:nvPr/>
        </p:nvSpPr>
        <p:spPr bwMode="auto">
          <a:xfrm>
            <a:off x="149350" y="1054286"/>
            <a:ext cx="7804150" cy="636072"/>
          </a:xfrm>
          <a:prstGeom prst="rect">
            <a:avLst/>
          </a:prstGeom>
          <a:noFill/>
          <a:ln w="9525">
            <a:noFill/>
            <a:miter lim="800000"/>
            <a:headEnd/>
            <a:tailEnd/>
          </a:ln>
        </p:spPr>
        <p:txBody>
          <a:bodyPr wrap="square">
            <a:spAutoFit/>
          </a:bodyPr>
          <a:lstStyle/>
          <a:p>
            <a:pPr eaLnBrk="0" hangingPunct="0"/>
            <a:r>
              <a:rPr lang="en-US" sz="1400" b="1" dirty="0" smtClean="0">
                <a:solidFill>
                  <a:srgbClr val="000000"/>
                </a:solidFill>
                <a:cs typeface="Arial" pitchFamily="34" charset="0"/>
              </a:rPr>
              <a:t>Federal Funds Rate</a:t>
            </a:r>
          </a:p>
          <a:p>
            <a:pPr eaLnBrk="0" hangingPunct="0"/>
            <a:r>
              <a:rPr lang="en-US" sz="1200" dirty="0" smtClean="0">
                <a:solidFill>
                  <a:srgbClr val="000000"/>
                </a:solidFill>
                <a:cs typeface="Arial" pitchFamily="34" charset="0"/>
              </a:rPr>
              <a:t>August 2016</a:t>
            </a:r>
          </a:p>
          <a:p>
            <a:pPr eaLnBrk="0" hangingPunct="0"/>
            <a:endParaRPr lang="en-US" sz="1400" baseline="40000" dirty="0">
              <a:solidFill>
                <a:srgbClr val="000000"/>
              </a:solidFill>
              <a:cs typeface="Arial" pitchFamily="34" charset="0"/>
            </a:endParaRPr>
          </a:p>
        </p:txBody>
      </p:sp>
      <p:sp>
        <p:nvSpPr>
          <p:cNvPr id="30" name="TextBox 29"/>
          <p:cNvSpPr txBox="1"/>
          <p:nvPr/>
        </p:nvSpPr>
        <p:spPr>
          <a:xfrm>
            <a:off x="228600" y="3427909"/>
            <a:ext cx="369332" cy="621324"/>
          </a:xfrm>
          <a:prstGeom prst="rect">
            <a:avLst/>
          </a:prstGeom>
          <a:noFill/>
        </p:spPr>
        <p:txBody>
          <a:bodyPr vert="vert270" wrap="none">
            <a:spAutoFit/>
          </a:bodyPr>
          <a:lstStyle/>
          <a:p>
            <a:pPr algn="ctr" fontAlgn="auto">
              <a:spcBef>
                <a:spcPts val="0"/>
              </a:spcBef>
              <a:spcAft>
                <a:spcPts val="0"/>
              </a:spcAft>
              <a:defRPr/>
            </a:pPr>
            <a:r>
              <a:rPr lang="en-US" sz="1200" dirty="0" smtClean="0">
                <a:latin typeface="+mn-lt"/>
                <a:cs typeface="+mn-cs"/>
              </a:rPr>
              <a:t>Percent</a:t>
            </a:r>
            <a:endParaRPr lang="en-US" sz="1200" dirty="0">
              <a:latin typeface="+mn-lt"/>
              <a:cs typeface="+mn-cs"/>
            </a:endParaRPr>
          </a:p>
        </p:txBody>
      </p:sp>
      <p:pic>
        <p:nvPicPr>
          <p:cNvPr id="3" name="Picture 2"/>
          <p:cNvPicPr>
            <a:picLocks noChangeAspect="1"/>
          </p:cNvPicPr>
          <p:nvPr/>
        </p:nvPicPr>
        <p:blipFill rotWithShape="1">
          <a:blip r:embed="rId3"/>
          <a:srcRect l="6533" t="23044" r="7283" b="4077"/>
          <a:stretch/>
        </p:blipFill>
        <p:spPr>
          <a:xfrm>
            <a:off x="1219200" y="1909746"/>
            <a:ext cx="6482219" cy="4114800"/>
          </a:xfrm>
          <a:prstGeom prst="rect">
            <a:avLst/>
          </a:prstGeom>
        </p:spPr>
      </p:pic>
    </p:spTree>
    <p:extLst>
      <p:ext uri="{BB962C8B-B14F-4D97-AF65-F5344CB8AC3E}">
        <p14:creationId xmlns:p14="http://schemas.microsoft.com/office/powerpoint/2010/main" val="3418491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76" name="think-cell Slide" r:id="rId4" imgW="270" imgH="270" progId="">
                  <p:embed/>
                </p:oleObj>
              </mc:Choice>
              <mc:Fallback>
                <p:oleObj name="think-cell Slide" r:id="rId4" imgW="270" imgH="270" progId="">
                  <p:embed/>
                  <p:pic>
                    <p:nvPicPr>
                      <p:cNvPr id="0"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228600" y="342374"/>
            <a:ext cx="8763000" cy="563562"/>
          </a:xfrm>
        </p:spPr>
        <p:txBody>
          <a:bodyPr>
            <a:noAutofit/>
          </a:bodyPr>
          <a:lstStyle/>
          <a:p>
            <a:r>
              <a:rPr lang="en-US" sz="1800" dirty="0" smtClean="0"/>
              <a:t>“Lower for longer” is the expectation, but higher rates are coming</a:t>
            </a:r>
            <a:endParaRPr lang="en-US" sz="1800" dirty="0"/>
          </a:p>
        </p:txBody>
      </p:sp>
      <p:sp>
        <p:nvSpPr>
          <p:cNvPr id="15" name="TextBox 14"/>
          <p:cNvSpPr txBox="1"/>
          <p:nvPr/>
        </p:nvSpPr>
        <p:spPr>
          <a:xfrm>
            <a:off x="228600" y="6244993"/>
            <a:ext cx="5791200" cy="461665"/>
          </a:xfrm>
          <a:prstGeom prst="rect">
            <a:avLst/>
          </a:prstGeom>
          <a:noFill/>
        </p:spPr>
        <p:txBody>
          <a:bodyPr wrap="square" lIns="0" rtlCol="0">
            <a:spAutoFit/>
          </a:bodyPr>
          <a:lstStyle/>
          <a:p>
            <a:pPr>
              <a:tabLst>
                <a:tab pos="342900" algn="r"/>
                <a:tab pos="406400" algn="l"/>
              </a:tabLst>
            </a:pPr>
            <a:endParaRPr lang="en-US" sz="800" b="0" baseline="0" dirty="0" smtClean="0">
              <a:latin typeface="Arial" pitchFamily="34" charset="0"/>
              <a:cs typeface="Arial" pitchFamily="34" charset="0"/>
            </a:endParaRPr>
          </a:p>
          <a:p>
            <a:pPr>
              <a:tabLst>
                <a:tab pos="342900" algn="r"/>
                <a:tab pos="406400" algn="l"/>
              </a:tabLst>
            </a:pPr>
            <a:endParaRPr lang="en-US" sz="800" dirty="0" smtClean="0">
              <a:latin typeface="Arial" pitchFamily="34" charset="0"/>
              <a:cs typeface="Arial" pitchFamily="34" charset="0"/>
            </a:endParaRPr>
          </a:p>
          <a:p>
            <a:pPr>
              <a:tabLst>
                <a:tab pos="342900" algn="r"/>
                <a:tab pos="406400" algn="l"/>
              </a:tabLst>
            </a:pPr>
            <a:r>
              <a:rPr lang="en-US" sz="800" b="0" baseline="0" dirty="0" smtClean="0">
                <a:latin typeface="Arial" pitchFamily="34" charset="0"/>
                <a:cs typeface="Arial" pitchFamily="34" charset="0"/>
              </a:rPr>
              <a:t>Source:	</a:t>
            </a:r>
            <a:r>
              <a:rPr lang="en-US" sz="800" dirty="0" smtClean="0">
                <a:latin typeface="Arial" pitchFamily="34" charset="0"/>
                <a:cs typeface="Arial" pitchFamily="34" charset="0"/>
              </a:rPr>
              <a:t>Federal Reserve Board</a:t>
            </a:r>
            <a:r>
              <a:rPr lang="en-US" sz="800" b="0" baseline="0" dirty="0" smtClean="0">
                <a:latin typeface="Arial" pitchFamily="34" charset="0"/>
                <a:cs typeface="Arial" pitchFamily="34" charset="0"/>
              </a:rPr>
              <a:t>; </a:t>
            </a:r>
            <a:r>
              <a:rPr lang="en-US" sz="800" dirty="0" smtClean="0">
                <a:latin typeface="Arial" pitchFamily="34" charset="0"/>
                <a:cs typeface="Arial" pitchFamily="34" charset="0"/>
              </a:rPr>
              <a:t>Haver Analytics; Nationwide Economics</a:t>
            </a:r>
            <a:endParaRPr lang="en-US" sz="800" b="1" dirty="0">
              <a:latin typeface="Arial" pitchFamily="34" charset="0"/>
              <a:cs typeface="Arial" pitchFamily="34" charset="0"/>
            </a:endParaRPr>
          </a:p>
        </p:txBody>
      </p:sp>
      <p:sp>
        <p:nvSpPr>
          <p:cNvPr id="8" name="Rectangle 7"/>
          <p:cNvSpPr>
            <a:spLocks noChangeArrowheads="1"/>
          </p:cNvSpPr>
          <p:nvPr/>
        </p:nvSpPr>
        <p:spPr bwMode="auto">
          <a:xfrm>
            <a:off x="149350" y="1054286"/>
            <a:ext cx="7804150" cy="307777"/>
          </a:xfrm>
          <a:prstGeom prst="rect">
            <a:avLst/>
          </a:prstGeom>
          <a:noFill/>
          <a:ln w="9525">
            <a:noFill/>
            <a:miter lim="800000"/>
            <a:headEnd/>
            <a:tailEnd/>
          </a:ln>
        </p:spPr>
        <p:txBody>
          <a:bodyPr wrap="square">
            <a:spAutoFit/>
          </a:bodyPr>
          <a:lstStyle/>
          <a:p>
            <a:pPr eaLnBrk="0" hangingPunct="0"/>
            <a:r>
              <a:rPr lang="en-US" sz="1400" b="1" dirty="0" smtClean="0">
                <a:solidFill>
                  <a:srgbClr val="000000"/>
                </a:solidFill>
                <a:cs typeface="Arial" pitchFamily="34" charset="0"/>
              </a:rPr>
              <a:t>Effective federal funds rate, year-end</a:t>
            </a:r>
            <a:endParaRPr lang="en-US" sz="1400" baseline="40000" dirty="0">
              <a:solidFill>
                <a:srgbClr val="000000"/>
              </a:solidFill>
              <a:cs typeface="Arial" pitchFamily="34" charset="0"/>
            </a:endParaRPr>
          </a:p>
        </p:txBody>
      </p:sp>
      <p:graphicFrame>
        <p:nvGraphicFramePr>
          <p:cNvPr id="13" name="Chart 12"/>
          <p:cNvGraphicFramePr/>
          <p:nvPr>
            <p:extLst>
              <p:ext uri="{D42A27DB-BD31-4B8C-83A1-F6EECF244321}">
                <p14:modId xmlns:p14="http://schemas.microsoft.com/office/powerpoint/2010/main" val="1871058747"/>
              </p:ext>
            </p:extLst>
          </p:nvPr>
        </p:nvGraphicFramePr>
        <p:xfrm>
          <a:off x="225039" y="1447800"/>
          <a:ext cx="8610600" cy="4733936"/>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6477000" y="1254239"/>
            <a:ext cx="2133600" cy="400110"/>
          </a:xfrm>
          <a:prstGeom prst="rect">
            <a:avLst/>
          </a:prstGeom>
          <a:noFill/>
        </p:spPr>
        <p:txBody>
          <a:bodyPr wrap="square" rtlCol="0">
            <a:spAutoFit/>
          </a:bodyPr>
          <a:lstStyle/>
          <a:p>
            <a:r>
              <a:rPr lang="en-US" sz="1000" b="1" dirty="0" smtClean="0">
                <a:solidFill>
                  <a:schemeClr val="accent1"/>
                </a:solidFill>
              </a:rPr>
              <a:t>Actual</a:t>
            </a:r>
          </a:p>
          <a:p>
            <a:r>
              <a:rPr lang="en-US" sz="1000" b="1" dirty="0" smtClean="0">
                <a:solidFill>
                  <a:srgbClr val="FFC000"/>
                </a:solidFill>
              </a:rPr>
              <a:t>Forecast</a:t>
            </a:r>
            <a:endParaRPr lang="en-US" sz="1000" b="1" dirty="0">
              <a:solidFill>
                <a:srgbClr val="FFC000"/>
              </a:solidFill>
            </a:endParaRPr>
          </a:p>
        </p:txBody>
      </p:sp>
    </p:spTree>
    <p:extLst>
      <p:ext uri="{BB962C8B-B14F-4D97-AF65-F5344CB8AC3E}">
        <p14:creationId xmlns:p14="http://schemas.microsoft.com/office/powerpoint/2010/main" val="1021719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17252" y="537035"/>
            <a:ext cx="9144000" cy="643766"/>
          </a:xfrm>
          <a:prstGeom prst="rect">
            <a:avLst/>
          </a:prstGeom>
          <a:noFill/>
          <a:ln w="12700">
            <a:noFill/>
            <a:miter lim="800000"/>
            <a:headEnd/>
            <a:tailEnd/>
          </a:ln>
        </p:spPr>
        <p:txBody>
          <a:bodyPr lIns="90488" tIns="44450" rIns="90488" bIns="44450">
            <a:spAutoFit/>
          </a:bodyPr>
          <a:lstStyle/>
          <a:p>
            <a:pPr>
              <a:defRPr/>
            </a:pPr>
            <a:r>
              <a:rPr lang="en-US" dirty="0" smtClean="0">
                <a:latin typeface="Arial" pitchFamily="34" charset="0"/>
                <a:cs typeface="Arial" pitchFamily="34" charset="0"/>
              </a:rPr>
              <a:t>Important disclosures</a:t>
            </a:r>
          </a:p>
          <a:p>
            <a:pPr>
              <a:defRPr/>
            </a:pPr>
            <a:endParaRPr lang="en-US" kern="0" dirty="0">
              <a:solidFill>
                <a:schemeClr val="tx2"/>
              </a:solidFill>
              <a:latin typeface="Arial" pitchFamily="34" charset="0"/>
              <a:cs typeface="Arial" pitchFamily="34" charset="0"/>
            </a:endParaRPr>
          </a:p>
        </p:txBody>
      </p:sp>
      <p:sp>
        <p:nvSpPr>
          <p:cNvPr id="4" name="Text Box 10"/>
          <p:cNvSpPr txBox="1">
            <a:spLocks noChangeArrowheads="1"/>
          </p:cNvSpPr>
          <p:nvPr/>
        </p:nvSpPr>
        <p:spPr bwMode="auto">
          <a:xfrm>
            <a:off x="685801" y="1290754"/>
            <a:ext cx="7620000" cy="3108543"/>
          </a:xfrm>
          <a:prstGeom prst="rect">
            <a:avLst/>
          </a:prstGeom>
          <a:noFill/>
          <a:ln w="9525" algn="ctr">
            <a:noFill/>
            <a:miter lim="800000"/>
            <a:headEnd/>
            <a:tailEnd/>
          </a:ln>
          <a:effectLst>
            <a:prstShdw prst="shdw17" dist="17961" dir="2700000">
              <a:srgbClr val="999999"/>
            </a:prstShdw>
          </a:effectLst>
        </p:spPr>
        <p:txBody>
          <a:bodyPr wrap="square">
            <a:spAutoFit/>
          </a:bodyPr>
          <a:lstStyle/>
          <a:p>
            <a:r>
              <a:rPr lang="en-US" sz="1400" dirty="0"/>
              <a:t>The information in this report is provided by Nationwide Economics and is general in nature and not intended as investment or economic advice, or a recommendation to buy or sell any security or adopt any investment strategy.  Additionally, it does not take into account any specific investment objectives, tax and financial condition or particular needs of any specific person.  </a:t>
            </a:r>
            <a:endParaRPr lang="en-US" sz="1400" dirty="0" smtClean="0"/>
          </a:p>
          <a:p>
            <a:endParaRPr lang="en-US" sz="1400" dirty="0"/>
          </a:p>
          <a:p>
            <a:r>
              <a:rPr lang="en-US" sz="1400" dirty="0"/>
              <a:t>The economic and market forecasts reflect our opinion as of the date of this report and are subject to change without notice.  These forecasts show a broad range of possible outcomes.  Because they are subject to high levels of uncertainty, they will not reflect actual performance.  We obtained certain information from sources deemed reliable, but we do not guarantee its accuracy, completeness or fairness</a:t>
            </a:r>
            <a:r>
              <a:rPr lang="en-US" sz="1400" dirty="0" smtClean="0"/>
              <a:t>.</a:t>
            </a:r>
          </a:p>
          <a:p>
            <a:endParaRPr lang="en-US" sz="1400" dirty="0"/>
          </a:p>
          <a:p>
            <a:r>
              <a:rPr lang="en-US" sz="1400" dirty="0"/>
              <a:t>Nationwide, the Nationwide N and Eagle and Nationwide is on your side are service marks of Nationwide Mutual </a:t>
            </a:r>
            <a:r>
              <a:rPr lang="en-US" sz="1400" dirty="0" smtClean="0"/>
              <a:t>Insurance </a:t>
            </a:r>
            <a:r>
              <a:rPr lang="en-US" sz="1400" dirty="0"/>
              <a:t>Company. © 2016 Nationwide.</a:t>
            </a:r>
            <a:endParaRPr lang="en-US"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4"/>
          <a:srcRect l="5034" t="23044" r="5034" b="4077"/>
          <a:stretch/>
        </p:blipFill>
        <p:spPr>
          <a:xfrm>
            <a:off x="990600" y="1824421"/>
            <a:ext cx="6858000" cy="4206240"/>
          </a:xfrm>
          <a:prstGeom prst="rect">
            <a:avLst/>
          </a:prstGeom>
        </p:spPr>
      </p:pic>
      <p:sp>
        <p:nvSpPr>
          <p:cNvPr id="41985" name="TextBox 4"/>
          <p:cNvSpPr txBox="1">
            <a:spLocks noChangeArrowheads="1"/>
          </p:cNvSpPr>
          <p:nvPr/>
        </p:nvSpPr>
        <p:spPr bwMode="auto">
          <a:xfrm>
            <a:off x="130884" y="6448239"/>
            <a:ext cx="8382000" cy="215444"/>
          </a:xfrm>
          <a:prstGeom prst="rect">
            <a:avLst/>
          </a:prstGeom>
          <a:noFill/>
          <a:ln w="9525">
            <a:noFill/>
            <a:miter lim="800000"/>
            <a:headEnd/>
            <a:tailEnd/>
          </a:ln>
        </p:spPr>
        <p:txBody>
          <a:bodyPr>
            <a:spAutoFit/>
          </a:bodyPr>
          <a:lstStyle/>
          <a:p>
            <a:r>
              <a:rPr lang="en-US" sz="800" dirty="0" smtClean="0"/>
              <a:t>Sources: </a:t>
            </a:r>
            <a:r>
              <a:rPr lang="en-US" sz="800" dirty="0" err="1" smtClean="0"/>
              <a:t>BLS</a:t>
            </a:r>
            <a:r>
              <a:rPr lang="en-US" sz="800" dirty="0" smtClean="0"/>
              <a:t>/Haver Analytics</a:t>
            </a:r>
            <a:endParaRPr lang="en-US" sz="800" dirty="0"/>
          </a:p>
        </p:txBody>
      </p:sp>
      <p:sp>
        <p:nvSpPr>
          <p:cNvPr id="41987" name="TextBox 9"/>
          <p:cNvSpPr txBox="1">
            <a:spLocks noChangeArrowheads="1"/>
          </p:cNvSpPr>
          <p:nvPr/>
        </p:nvSpPr>
        <p:spPr bwMode="auto">
          <a:xfrm>
            <a:off x="152400" y="1066800"/>
            <a:ext cx="6010275" cy="492443"/>
          </a:xfrm>
          <a:prstGeom prst="rect">
            <a:avLst/>
          </a:prstGeom>
          <a:noFill/>
          <a:ln w="9525">
            <a:noFill/>
            <a:miter lim="800000"/>
            <a:headEnd/>
            <a:tailEnd/>
          </a:ln>
        </p:spPr>
        <p:txBody>
          <a:bodyPr>
            <a:spAutoFit/>
          </a:bodyPr>
          <a:lstStyle/>
          <a:p>
            <a:r>
              <a:rPr lang="en-US" sz="1400" b="1" dirty="0" smtClean="0">
                <a:solidFill>
                  <a:srgbClr val="000000"/>
                </a:solidFill>
                <a:latin typeface="Arial" pitchFamily="34" charset="0"/>
                <a:cs typeface="Arial" pitchFamily="34" charset="0"/>
              </a:rPr>
              <a:t>U.S. labor market </a:t>
            </a:r>
            <a:r>
              <a:rPr lang="en-US" sz="1400" b="1" dirty="0">
                <a:solidFill>
                  <a:srgbClr val="000000"/>
                </a:solidFill>
                <a:latin typeface="Arial" pitchFamily="34" charset="0"/>
                <a:cs typeface="Arial" pitchFamily="34" charset="0"/>
              </a:rPr>
              <a:t>c</a:t>
            </a:r>
            <a:r>
              <a:rPr lang="en-US" sz="1400" b="1" dirty="0" smtClean="0">
                <a:solidFill>
                  <a:srgbClr val="000000"/>
                </a:solidFill>
                <a:latin typeface="Arial" pitchFamily="34" charset="0"/>
                <a:cs typeface="Arial" pitchFamily="34" charset="0"/>
              </a:rPr>
              <a:t>onditions</a:t>
            </a:r>
          </a:p>
          <a:p>
            <a:r>
              <a:rPr lang="en-US" sz="1200" dirty="0" smtClean="0">
                <a:solidFill>
                  <a:srgbClr val="000000"/>
                </a:solidFill>
                <a:latin typeface="Arial" pitchFamily="34" charset="0"/>
                <a:cs typeface="Arial" pitchFamily="34" charset="0"/>
              </a:rPr>
              <a:t>August 2016</a:t>
            </a:r>
            <a:endParaRPr lang="en-US" sz="1200" dirty="0">
              <a:solidFill>
                <a:srgbClr val="000000"/>
              </a:solidFill>
              <a:latin typeface="Arial" pitchFamily="34" charset="0"/>
              <a:cs typeface="Arial" pitchFamily="34" charset="0"/>
            </a:endParaRPr>
          </a:p>
        </p:txBody>
      </p:sp>
      <p:sp>
        <p:nvSpPr>
          <p:cNvPr id="8" name="Rectangle 7"/>
          <p:cNvSpPr>
            <a:spLocks noChangeArrowheads="1"/>
          </p:cNvSpPr>
          <p:nvPr/>
        </p:nvSpPr>
        <p:spPr bwMode="auto">
          <a:xfrm>
            <a:off x="185334" y="2868467"/>
            <a:ext cx="369332" cy="2029599"/>
          </a:xfrm>
          <a:prstGeom prst="rect">
            <a:avLst/>
          </a:prstGeom>
          <a:noFill/>
          <a:ln w="9525">
            <a:noFill/>
            <a:miter lim="800000"/>
            <a:headEnd/>
            <a:tailEnd/>
          </a:ln>
        </p:spPr>
        <p:txBody>
          <a:bodyPr vert="vert270" wrap="square">
            <a:spAutoFit/>
          </a:bodyPr>
          <a:lstStyle/>
          <a:p>
            <a:pPr algn="ctr" eaLnBrk="0" hangingPunct="0"/>
            <a:r>
              <a:rPr lang="en-US" sz="1200" dirty="0" smtClean="0">
                <a:latin typeface="Arial" pitchFamily="34" charset="0"/>
                <a:cs typeface="Arial" pitchFamily="34" charset="0"/>
              </a:rPr>
              <a:t>Jobs  (thousands)</a:t>
            </a:r>
            <a:endParaRPr lang="en-US" sz="1200" dirty="0">
              <a:latin typeface="Arial" pitchFamily="34" charset="0"/>
              <a:cs typeface="Arial" pitchFamily="34" charset="0"/>
            </a:endParaRPr>
          </a:p>
        </p:txBody>
      </p:sp>
      <p:sp>
        <p:nvSpPr>
          <p:cNvPr id="7" name="Title 5"/>
          <p:cNvSpPr txBox="1">
            <a:spLocks/>
          </p:cNvSpPr>
          <p:nvPr/>
        </p:nvSpPr>
        <p:spPr>
          <a:xfrm>
            <a:off x="130884" y="444634"/>
            <a:ext cx="8077200" cy="561974"/>
          </a:xfrm>
          <a:prstGeom prst="rect">
            <a:avLst/>
          </a:prstGeom>
          <a:noFill/>
        </p:spPr>
        <p:txBody>
          <a:bodyPr>
            <a:noAutofit/>
          </a:bodyPr>
          <a:lstStyle/>
          <a:p>
            <a:pPr lvl="0">
              <a:spcBef>
                <a:spcPct val="0"/>
              </a:spcBef>
              <a:defRPr/>
            </a:pPr>
            <a:r>
              <a:rPr lang="en-US" dirty="0" smtClean="0">
                <a:latin typeface="Arial" pitchFamily="34" charset="0"/>
                <a:cs typeface="Arial" pitchFamily="34" charset="0"/>
              </a:rPr>
              <a:t>The labor market remains the engine of growth for the economy</a:t>
            </a:r>
            <a:endParaRPr lang="en-US" dirty="0">
              <a:latin typeface="Arial" pitchFamily="34" charset="0"/>
              <a:cs typeface="Arial" pitchFamily="34" charset="0"/>
            </a:endParaRPr>
          </a:p>
        </p:txBody>
      </p:sp>
      <p:sp>
        <p:nvSpPr>
          <p:cNvPr id="9" name="Rectangle 8"/>
          <p:cNvSpPr>
            <a:spLocks noChangeArrowheads="1"/>
          </p:cNvSpPr>
          <p:nvPr/>
        </p:nvSpPr>
        <p:spPr bwMode="auto">
          <a:xfrm>
            <a:off x="8088868" y="2895600"/>
            <a:ext cx="369332" cy="2029599"/>
          </a:xfrm>
          <a:prstGeom prst="rect">
            <a:avLst/>
          </a:prstGeom>
          <a:noFill/>
          <a:ln w="9525">
            <a:noFill/>
            <a:miter lim="800000"/>
            <a:headEnd/>
            <a:tailEnd/>
          </a:ln>
        </p:spPr>
        <p:txBody>
          <a:bodyPr vert="vert270" wrap="square">
            <a:spAutoFit/>
          </a:bodyPr>
          <a:lstStyle/>
          <a:p>
            <a:pPr algn="ctr" eaLnBrk="0" hangingPunct="0"/>
            <a:r>
              <a:rPr lang="en-US" sz="1200" dirty="0" smtClean="0">
                <a:latin typeface="Arial" pitchFamily="34" charset="0"/>
                <a:cs typeface="Arial" pitchFamily="34" charset="0"/>
              </a:rPr>
              <a:t>Percent</a:t>
            </a:r>
            <a:endParaRPr lang="en-US" sz="1200" dirty="0">
              <a:latin typeface="Arial" pitchFamily="34" charset="0"/>
              <a:cs typeface="Arial" pitchFamily="34" charset="0"/>
            </a:endParaRPr>
          </a:p>
        </p:txBody>
      </p:sp>
      <p:sp>
        <p:nvSpPr>
          <p:cNvPr id="19" name="Rectangle 18"/>
          <p:cNvSpPr/>
          <p:nvPr/>
        </p:nvSpPr>
        <p:spPr>
          <a:xfrm>
            <a:off x="2895600" y="2178094"/>
            <a:ext cx="228600" cy="365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0" name="TextBox 19"/>
          <p:cNvSpPr txBox="1"/>
          <p:nvPr/>
        </p:nvSpPr>
        <p:spPr>
          <a:xfrm>
            <a:off x="3076696" y="2084080"/>
            <a:ext cx="2362200" cy="246221"/>
          </a:xfrm>
          <a:prstGeom prst="rect">
            <a:avLst/>
          </a:prstGeom>
          <a:noFill/>
        </p:spPr>
        <p:txBody>
          <a:bodyPr wrap="square" rtlCol="0">
            <a:spAutoFit/>
          </a:bodyPr>
          <a:lstStyle/>
          <a:p>
            <a:r>
              <a:rPr lang="en-US" sz="1000" dirty="0" smtClean="0">
                <a:latin typeface="Arial Narrow" pitchFamily="34" charset="0"/>
                <a:cs typeface="Arial" pitchFamily="34" charset="0"/>
              </a:rPr>
              <a:t>Civilian Unemployment Rate: 16 years+ (R)</a:t>
            </a:r>
          </a:p>
        </p:txBody>
      </p:sp>
      <p:sp>
        <p:nvSpPr>
          <p:cNvPr id="21" name="Rectangle 20"/>
          <p:cNvSpPr/>
          <p:nvPr/>
        </p:nvSpPr>
        <p:spPr>
          <a:xfrm>
            <a:off x="2896246" y="1963855"/>
            <a:ext cx="228600" cy="45720"/>
          </a:xfrm>
          <a:prstGeom prst="rect">
            <a:avLst/>
          </a:prstGeom>
          <a:solidFill>
            <a:srgbClr val="0000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TextBox 21"/>
          <p:cNvSpPr txBox="1"/>
          <p:nvPr/>
        </p:nvSpPr>
        <p:spPr>
          <a:xfrm>
            <a:off x="3076696" y="1873101"/>
            <a:ext cx="2514600" cy="246221"/>
          </a:xfrm>
          <a:prstGeom prst="rect">
            <a:avLst/>
          </a:prstGeom>
          <a:noFill/>
        </p:spPr>
        <p:txBody>
          <a:bodyPr wrap="square" rtlCol="0">
            <a:spAutoFit/>
          </a:bodyPr>
          <a:lstStyle/>
          <a:p>
            <a:r>
              <a:rPr lang="en-US" sz="1000" dirty="0" smtClean="0">
                <a:latin typeface="Arial Narrow" pitchFamily="34" charset="0"/>
                <a:cs typeface="Arial" pitchFamily="34" charset="0"/>
              </a:rPr>
              <a:t>Change in nonfarm payroll employment (L)</a:t>
            </a:r>
          </a:p>
        </p:txBody>
      </p:sp>
    </p:spTree>
    <p:custDataLst>
      <p:tags r:id="rId1"/>
    </p:custDataLst>
    <p:extLst>
      <p:ext uri="{BB962C8B-B14F-4D97-AF65-F5344CB8AC3E}">
        <p14:creationId xmlns:p14="http://schemas.microsoft.com/office/powerpoint/2010/main" val="4062740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783" t="23044" r="5783" b="4077"/>
          <a:stretch/>
        </p:blipFill>
        <p:spPr>
          <a:xfrm>
            <a:off x="1143000" y="1828800"/>
            <a:ext cx="6799128" cy="4206240"/>
          </a:xfrm>
          <a:prstGeom prst="rect">
            <a:avLst/>
          </a:prstGeom>
        </p:spPr>
      </p:pic>
      <p:sp>
        <p:nvSpPr>
          <p:cNvPr id="41985" name="TextBox 4"/>
          <p:cNvSpPr txBox="1">
            <a:spLocks noChangeArrowheads="1"/>
          </p:cNvSpPr>
          <p:nvPr/>
        </p:nvSpPr>
        <p:spPr bwMode="auto">
          <a:xfrm>
            <a:off x="130884" y="6448239"/>
            <a:ext cx="8382000" cy="215444"/>
          </a:xfrm>
          <a:prstGeom prst="rect">
            <a:avLst/>
          </a:prstGeom>
          <a:noFill/>
          <a:ln w="9525">
            <a:noFill/>
            <a:miter lim="800000"/>
            <a:headEnd/>
            <a:tailEnd/>
          </a:ln>
        </p:spPr>
        <p:txBody>
          <a:bodyPr>
            <a:spAutoFit/>
          </a:bodyPr>
          <a:lstStyle/>
          <a:p>
            <a:r>
              <a:rPr lang="en-US" sz="800" dirty="0" smtClean="0"/>
              <a:t>Sources: BLS/FRB Atlanta/Haver Analytics</a:t>
            </a:r>
            <a:endParaRPr lang="en-US" sz="800" dirty="0" smtClean="0">
              <a:solidFill>
                <a:prstClr val="black"/>
              </a:solidFill>
              <a:latin typeface="Arial" pitchFamily="34" charset="0"/>
              <a:cs typeface="Arial" pitchFamily="34" charset="0"/>
            </a:endParaRPr>
          </a:p>
        </p:txBody>
      </p:sp>
      <p:sp>
        <p:nvSpPr>
          <p:cNvPr id="41987" name="TextBox 9"/>
          <p:cNvSpPr txBox="1">
            <a:spLocks noChangeArrowheads="1"/>
          </p:cNvSpPr>
          <p:nvPr/>
        </p:nvSpPr>
        <p:spPr bwMode="auto">
          <a:xfrm>
            <a:off x="152400" y="1066800"/>
            <a:ext cx="6010275" cy="492443"/>
          </a:xfrm>
          <a:prstGeom prst="rect">
            <a:avLst/>
          </a:prstGeom>
          <a:noFill/>
          <a:ln w="9525">
            <a:noFill/>
            <a:miter lim="800000"/>
            <a:headEnd/>
            <a:tailEnd/>
          </a:ln>
        </p:spPr>
        <p:txBody>
          <a:bodyPr>
            <a:spAutoFit/>
          </a:bodyPr>
          <a:lstStyle/>
          <a:p>
            <a:r>
              <a:rPr lang="en-US" sz="1400" b="1" dirty="0" smtClean="0">
                <a:solidFill>
                  <a:srgbClr val="000000"/>
                </a:solidFill>
                <a:latin typeface="Arial" pitchFamily="34" charset="0"/>
                <a:cs typeface="Arial" pitchFamily="34" charset="0"/>
              </a:rPr>
              <a:t>Wage growth measures</a:t>
            </a:r>
            <a:endParaRPr lang="en-US" sz="1400" b="1" dirty="0">
              <a:solidFill>
                <a:srgbClr val="000000"/>
              </a:solidFill>
              <a:latin typeface="Arial" pitchFamily="34" charset="0"/>
              <a:cs typeface="Arial" pitchFamily="34" charset="0"/>
            </a:endParaRPr>
          </a:p>
          <a:p>
            <a:r>
              <a:rPr lang="en-US" sz="1200" dirty="0" smtClean="0">
                <a:solidFill>
                  <a:srgbClr val="000000"/>
                </a:solidFill>
                <a:latin typeface="Arial" pitchFamily="34" charset="0"/>
                <a:cs typeface="Arial" pitchFamily="34" charset="0"/>
              </a:rPr>
              <a:t>August 2016</a:t>
            </a:r>
            <a:endParaRPr lang="en-US" sz="1200" dirty="0">
              <a:solidFill>
                <a:srgbClr val="000000"/>
              </a:solidFill>
              <a:latin typeface="Arial" pitchFamily="34" charset="0"/>
              <a:cs typeface="Arial" pitchFamily="34" charset="0"/>
            </a:endParaRPr>
          </a:p>
        </p:txBody>
      </p:sp>
      <p:sp>
        <p:nvSpPr>
          <p:cNvPr id="7" name="Rectangle 6"/>
          <p:cNvSpPr>
            <a:spLocks noChangeArrowheads="1"/>
          </p:cNvSpPr>
          <p:nvPr/>
        </p:nvSpPr>
        <p:spPr bwMode="auto">
          <a:xfrm>
            <a:off x="185334" y="2286001"/>
            <a:ext cx="553998" cy="2612066"/>
          </a:xfrm>
          <a:prstGeom prst="rect">
            <a:avLst/>
          </a:prstGeom>
          <a:noFill/>
          <a:ln w="9525">
            <a:noFill/>
            <a:miter lim="800000"/>
            <a:headEnd/>
            <a:tailEnd/>
          </a:ln>
        </p:spPr>
        <p:txBody>
          <a:bodyPr vert="vert270" wrap="square">
            <a:spAutoFit/>
          </a:bodyPr>
          <a:lstStyle/>
          <a:p>
            <a:pPr algn="ctr" eaLnBrk="0" hangingPunct="0"/>
            <a:r>
              <a:rPr lang="en-US" sz="1200" dirty="0" smtClean="0">
                <a:solidFill>
                  <a:srgbClr val="000000"/>
                </a:solidFill>
                <a:cs typeface="Arial" pitchFamily="34" charset="0"/>
              </a:rPr>
              <a:t>Percent, year-to-year change</a:t>
            </a:r>
          </a:p>
          <a:p>
            <a:pPr algn="ctr" eaLnBrk="0" hangingPunct="0"/>
            <a:endParaRPr lang="en-US" sz="1200" dirty="0">
              <a:latin typeface="Arial" pitchFamily="34" charset="0"/>
              <a:cs typeface="Arial" pitchFamily="34" charset="0"/>
            </a:endParaRPr>
          </a:p>
        </p:txBody>
      </p:sp>
      <p:sp>
        <p:nvSpPr>
          <p:cNvPr id="8" name="Title 5"/>
          <p:cNvSpPr txBox="1">
            <a:spLocks/>
          </p:cNvSpPr>
          <p:nvPr/>
        </p:nvSpPr>
        <p:spPr>
          <a:xfrm>
            <a:off x="152400" y="428626"/>
            <a:ext cx="8001000" cy="561974"/>
          </a:xfrm>
          <a:prstGeom prst="rect">
            <a:avLst/>
          </a:prstGeom>
          <a:noFill/>
        </p:spPr>
        <p:txBody>
          <a:bodyPr>
            <a:noAutofit/>
          </a:bodyPr>
          <a:lstStyle/>
          <a:p>
            <a:pPr lvl="0">
              <a:spcBef>
                <a:spcPct val="0"/>
              </a:spcBef>
              <a:defRPr/>
            </a:pPr>
            <a:r>
              <a:rPr lang="en-US" dirty="0"/>
              <a:t>Wage pressures are </a:t>
            </a:r>
            <a:r>
              <a:rPr lang="en-US" dirty="0" smtClean="0"/>
              <a:t>slowly building </a:t>
            </a:r>
            <a:r>
              <a:rPr lang="en-US" dirty="0"/>
              <a:t>– a </a:t>
            </a:r>
            <a:r>
              <a:rPr lang="en-US" dirty="0" smtClean="0"/>
              <a:t>signal </a:t>
            </a:r>
            <a:r>
              <a:rPr lang="en-US" dirty="0"/>
              <a:t>of </a:t>
            </a:r>
            <a:r>
              <a:rPr lang="en-US" dirty="0" smtClean="0"/>
              <a:t>tighter </a:t>
            </a:r>
            <a:r>
              <a:rPr lang="en-US" dirty="0"/>
              <a:t>labor markets</a:t>
            </a:r>
            <a:endParaRPr lang="en-US" dirty="0">
              <a:latin typeface="Arial" pitchFamily="34" charset="0"/>
              <a:cs typeface="Arial" pitchFamily="34" charset="0"/>
            </a:endParaRPr>
          </a:p>
        </p:txBody>
      </p:sp>
      <p:sp>
        <p:nvSpPr>
          <p:cNvPr id="10" name="Rectangle 9"/>
          <p:cNvSpPr/>
          <p:nvPr/>
        </p:nvSpPr>
        <p:spPr>
          <a:xfrm>
            <a:off x="4695704" y="2438593"/>
            <a:ext cx="228600" cy="365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TextBox 10"/>
          <p:cNvSpPr txBox="1"/>
          <p:nvPr/>
        </p:nvSpPr>
        <p:spPr>
          <a:xfrm>
            <a:off x="4876800" y="2344579"/>
            <a:ext cx="2362200" cy="246221"/>
          </a:xfrm>
          <a:prstGeom prst="rect">
            <a:avLst/>
          </a:prstGeom>
          <a:noFill/>
        </p:spPr>
        <p:txBody>
          <a:bodyPr wrap="square" rtlCol="0">
            <a:spAutoFit/>
          </a:bodyPr>
          <a:lstStyle/>
          <a:p>
            <a:r>
              <a:rPr lang="en-US" sz="1000" dirty="0" smtClean="0">
                <a:latin typeface="Arial Narrow" pitchFamily="34" charset="0"/>
                <a:cs typeface="Arial" pitchFamily="34" charset="0"/>
              </a:rPr>
              <a:t>Atlanta Fed wage growth tracker</a:t>
            </a:r>
          </a:p>
        </p:txBody>
      </p:sp>
      <p:sp>
        <p:nvSpPr>
          <p:cNvPr id="12" name="Rectangle 11"/>
          <p:cNvSpPr/>
          <p:nvPr/>
        </p:nvSpPr>
        <p:spPr>
          <a:xfrm>
            <a:off x="4696350" y="2224354"/>
            <a:ext cx="228600" cy="45720"/>
          </a:xfrm>
          <a:prstGeom prst="rect">
            <a:avLst/>
          </a:prstGeom>
          <a:solidFill>
            <a:srgbClr val="0000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3" name="TextBox 12"/>
          <p:cNvSpPr txBox="1"/>
          <p:nvPr/>
        </p:nvSpPr>
        <p:spPr>
          <a:xfrm>
            <a:off x="4876800" y="2133600"/>
            <a:ext cx="2514600" cy="246221"/>
          </a:xfrm>
          <a:prstGeom prst="rect">
            <a:avLst/>
          </a:prstGeom>
          <a:noFill/>
        </p:spPr>
        <p:txBody>
          <a:bodyPr wrap="square" rtlCol="0">
            <a:spAutoFit/>
          </a:bodyPr>
          <a:lstStyle/>
          <a:p>
            <a:r>
              <a:rPr lang="en-US" sz="1000" dirty="0" smtClean="0">
                <a:latin typeface="Arial Narrow" pitchFamily="34" charset="0"/>
                <a:cs typeface="Arial" pitchFamily="34" charset="0"/>
              </a:rPr>
              <a:t>Average hourly earnings</a:t>
            </a:r>
          </a:p>
        </p:txBody>
      </p:sp>
    </p:spTree>
    <p:custDataLst>
      <p:tags r:id="rId1"/>
    </p:custDataLst>
    <p:extLst>
      <p:ext uri="{BB962C8B-B14F-4D97-AF65-F5344CB8AC3E}">
        <p14:creationId xmlns:p14="http://schemas.microsoft.com/office/powerpoint/2010/main" val="1257637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0099" t="9994" r="9580" b="9996"/>
          <a:stretch/>
        </p:blipFill>
        <p:spPr>
          <a:xfrm>
            <a:off x="400050" y="1703867"/>
            <a:ext cx="8436429" cy="4572000"/>
          </a:xfrm>
          <a:prstGeom prst="rect">
            <a:avLst/>
          </a:prstGeom>
        </p:spPr>
      </p:pic>
      <p:sp>
        <p:nvSpPr>
          <p:cNvPr id="6" name="Title 5"/>
          <p:cNvSpPr>
            <a:spLocks noGrp="1"/>
          </p:cNvSpPr>
          <p:nvPr>
            <p:ph type="title"/>
          </p:nvPr>
        </p:nvSpPr>
        <p:spPr>
          <a:xfrm>
            <a:off x="207334" y="274638"/>
            <a:ext cx="8098466" cy="639762"/>
          </a:xfrm>
          <a:noFill/>
        </p:spPr>
        <p:txBody>
          <a:bodyPr>
            <a:noAutofit/>
          </a:bodyPr>
          <a:lstStyle/>
          <a:p>
            <a:r>
              <a:rPr lang="en-US" sz="1800" dirty="0" smtClean="0"/>
              <a:t>Most states show solid job growth (except in the energy sector)</a:t>
            </a:r>
          </a:p>
        </p:txBody>
      </p:sp>
      <p:sp>
        <p:nvSpPr>
          <p:cNvPr id="8" name="Rectangle 7"/>
          <p:cNvSpPr>
            <a:spLocks noChangeArrowheads="1"/>
          </p:cNvSpPr>
          <p:nvPr/>
        </p:nvSpPr>
        <p:spPr bwMode="auto">
          <a:xfrm>
            <a:off x="196850" y="1054286"/>
            <a:ext cx="6280150" cy="492443"/>
          </a:xfrm>
          <a:prstGeom prst="rect">
            <a:avLst/>
          </a:prstGeom>
          <a:noFill/>
          <a:ln w="9525">
            <a:noFill/>
            <a:miter lim="800000"/>
            <a:headEnd/>
            <a:tailEnd/>
          </a:ln>
        </p:spPr>
        <p:txBody>
          <a:bodyPr wrap="square">
            <a:spAutoFit/>
          </a:bodyPr>
          <a:lstStyle/>
          <a:p>
            <a:pPr eaLnBrk="0" hangingPunct="0"/>
            <a:r>
              <a:rPr lang="en-US" sz="1400" b="1" dirty="0" smtClean="0">
                <a:latin typeface="Arial" pitchFamily="34" charset="0"/>
                <a:cs typeface="Arial" pitchFamily="34" charset="0"/>
              </a:rPr>
              <a:t>Job growth by state</a:t>
            </a:r>
            <a:endParaRPr lang="en-US" sz="1400" b="1" baseline="40000" dirty="0" smtClean="0">
              <a:latin typeface="Arial" pitchFamily="34" charset="0"/>
              <a:cs typeface="Arial" pitchFamily="34" charset="0"/>
            </a:endParaRPr>
          </a:p>
          <a:p>
            <a:pPr eaLnBrk="0" hangingPunct="0"/>
            <a:r>
              <a:rPr lang="en-US" sz="1200" dirty="0" smtClean="0">
                <a:solidFill>
                  <a:srgbClr val="000000"/>
                </a:solidFill>
                <a:cs typeface="Arial" pitchFamily="34" charset="0"/>
              </a:rPr>
              <a:t>Twelve-month growth rate, August 2016</a:t>
            </a:r>
            <a:endParaRPr lang="en-US" sz="1200" dirty="0">
              <a:solidFill>
                <a:srgbClr val="000000"/>
              </a:solidFill>
              <a:cs typeface="Arial" pitchFamily="34" charset="0"/>
            </a:endParaRPr>
          </a:p>
        </p:txBody>
      </p:sp>
      <p:sp>
        <p:nvSpPr>
          <p:cNvPr id="16" name="TextBox 15"/>
          <p:cNvSpPr txBox="1"/>
          <p:nvPr/>
        </p:nvSpPr>
        <p:spPr>
          <a:xfrm>
            <a:off x="228600" y="6490156"/>
            <a:ext cx="8229600" cy="215444"/>
          </a:xfrm>
          <a:prstGeom prst="rect">
            <a:avLst/>
          </a:prstGeom>
          <a:noFill/>
        </p:spPr>
        <p:txBody>
          <a:bodyPr wrap="square" lIns="0" rtlCol="0">
            <a:spAutoFit/>
          </a:bodyPr>
          <a:lstStyle/>
          <a:p>
            <a:r>
              <a:rPr lang="en-US" sz="800" dirty="0" smtClean="0">
                <a:solidFill>
                  <a:prstClr val="black"/>
                </a:solidFill>
                <a:latin typeface="Arial" pitchFamily="34" charset="0"/>
                <a:cs typeface="Arial" pitchFamily="34" charset="0"/>
              </a:rPr>
              <a:t>Sources: </a:t>
            </a:r>
            <a:r>
              <a:rPr lang="en-US" sz="800" dirty="0" smtClean="0">
                <a:solidFill>
                  <a:prstClr val="black"/>
                </a:solidFill>
                <a:latin typeface="Arial" pitchFamily="34" charset="0"/>
              </a:rPr>
              <a:t>Bureau of Labor Statistics (</a:t>
            </a:r>
            <a:r>
              <a:rPr lang="en-US" sz="800" dirty="0" err="1" smtClean="0">
                <a:solidFill>
                  <a:prstClr val="black"/>
                </a:solidFill>
                <a:latin typeface="Arial" pitchFamily="34" charset="0"/>
              </a:rPr>
              <a:t>BLS</a:t>
            </a:r>
            <a:r>
              <a:rPr lang="en-US" sz="800" dirty="0" smtClean="0">
                <a:solidFill>
                  <a:prstClr val="black"/>
                </a:solidFill>
                <a:latin typeface="Arial" pitchFamily="34" charset="0"/>
              </a:rPr>
              <a:t>)</a:t>
            </a:r>
            <a:r>
              <a:rPr lang="en-US" sz="800" dirty="0" smtClean="0">
                <a:solidFill>
                  <a:prstClr val="black"/>
                </a:solidFill>
                <a:latin typeface="Arial" pitchFamily="34" charset="0"/>
                <a:cs typeface="Arial" pitchFamily="34" charset="0"/>
              </a:rPr>
              <a:t>/</a:t>
            </a:r>
            <a:r>
              <a:rPr lang="en-US" sz="800" dirty="0" smtClean="0">
                <a:solidFill>
                  <a:prstClr val="black"/>
                </a:solidFill>
                <a:latin typeface="Arial" pitchFamily="34" charset="0"/>
              </a:rPr>
              <a:t>Haver Analytics</a:t>
            </a:r>
            <a:endParaRPr lang="en-US" sz="800" dirty="0" smtClean="0">
              <a:solidFill>
                <a:prstClr val="black"/>
              </a:solidFill>
              <a:latin typeface="Arial" pitchFamily="34" charset="0"/>
              <a:cs typeface="Arial" pitchFamily="34" charset="0"/>
            </a:endParaRPr>
          </a:p>
        </p:txBody>
      </p:sp>
      <p:pic>
        <p:nvPicPr>
          <p:cNvPr id="9" name="Picture 3"/>
          <p:cNvPicPr>
            <a:picLocks noChangeArrowheads="1"/>
          </p:cNvPicPr>
          <p:nvPr/>
        </p:nvPicPr>
        <p:blipFill>
          <a:blip r:embed="rId4" cstate="print"/>
          <a:srcRect/>
          <a:stretch>
            <a:fillRect/>
          </a:stretch>
        </p:blipFill>
        <p:spPr bwMode="auto">
          <a:xfrm>
            <a:off x="6545263" y="1800225"/>
            <a:ext cx="1322387" cy="458788"/>
          </a:xfrm>
          <a:prstGeom prst="rect">
            <a:avLst/>
          </a:prstGeom>
          <a:noFill/>
          <a:ln w="9525">
            <a:noFill/>
            <a:miter lim="800000"/>
            <a:headEnd/>
            <a:tailEnd/>
          </a:ln>
        </p:spPr>
      </p:pic>
    </p:spTree>
    <p:extLst>
      <p:ext uri="{BB962C8B-B14F-4D97-AF65-F5344CB8AC3E}">
        <p14:creationId xmlns:p14="http://schemas.microsoft.com/office/powerpoint/2010/main" val="3311259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581" t="9994" r="9581" b="9996"/>
          <a:stretch/>
        </p:blipFill>
        <p:spPr>
          <a:xfrm>
            <a:off x="336647" y="1663869"/>
            <a:ext cx="8490858" cy="4572000"/>
          </a:xfrm>
          <a:prstGeom prst="rect">
            <a:avLst/>
          </a:prstGeom>
        </p:spPr>
      </p:pic>
      <p:sp>
        <p:nvSpPr>
          <p:cNvPr id="6" name="Title 5"/>
          <p:cNvSpPr>
            <a:spLocks noGrp="1"/>
          </p:cNvSpPr>
          <p:nvPr>
            <p:ph type="title"/>
          </p:nvPr>
        </p:nvSpPr>
        <p:spPr>
          <a:xfrm>
            <a:off x="207334" y="274638"/>
            <a:ext cx="7869866" cy="639762"/>
          </a:xfrm>
          <a:noFill/>
        </p:spPr>
        <p:txBody>
          <a:bodyPr>
            <a:noAutofit/>
          </a:bodyPr>
          <a:lstStyle/>
          <a:p>
            <a:r>
              <a:rPr lang="en-US" sz="1800" dirty="0" smtClean="0"/>
              <a:t>Despite energy weakness, areas of lower unemployment rates are expanding</a:t>
            </a:r>
          </a:p>
        </p:txBody>
      </p:sp>
      <p:sp>
        <p:nvSpPr>
          <p:cNvPr id="8" name="Rectangle 7"/>
          <p:cNvSpPr>
            <a:spLocks noChangeArrowheads="1"/>
          </p:cNvSpPr>
          <p:nvPr/>
        </p:nvSpPr>
        <p:spPr bwMode="auto">
          <a:xfrm>
            <a:off x="196850" y="1054286"/>
            <a:ext cx="6280150" cy="492443"/>
          </a:xfrm>
          <a:prstGeom prst="rect">
            <a:avLst/>
          </a:prstGeom>
          <a:noFill/>
          <a:ln w="9525">
            <a:noFill/>
            <a:miter lim="800000"/>
            <a:headEnd/>
            <a:tailEnd/>
          </a:ln>
        </p:spPr>
        <p:txBody>
          <a:bodyPr wrap="square">
            <a:spAutoFit/>
          </a:bodyPr>
          <a:lstStyle/>
          <a:p>
            <a:pPr eaLnBrk="0" hangingPunct="0"/>
            <a:r>
              <a:rPr lang="en-US" sz="1400" b="1" dirty="0" smtClean="0">
                <a:latin typeface="Arial" pitchFamily="34" charset="0"/>
                <a:cs typeface="Arial" pitchFamily="34" charset="0"/>
              </a:rPr>
              <a:t>Civilian unemployment rate by state</a:t>
            </a:r>
            <a:endParaRPr lang="en-US" sz="1400" b="1" baseline="40000" dirty="0" smtClean="0">
              <a:latin typeface="Arial" pitchFamily="34" charset="0"/>
              <a:cs typeface="Arial" pitchFamily="34" charset="0"/>
            </a:endParaRPr>
          </a:p>
          <a:p>
            <a:pPr eaLnBrk="0" hangingPunct="0"/>
            <a:r>
              <a:rPr lang="en-US" sz="1200" dirty="0" smtClean="0">
                <a:latin typeface="Arial" pitchFamily="34" charset="0"/>
                <a:cs typeface="Arial" pitchFamily="34" charset="0"/>
              </a:rPr>
              <a:t>August 2016</a:t>
            </a:r>
            <a:endParaRPr lang="en-US" sz="1200" dirty="0">
              <a:latin typeface="Arial" pitchFamily="34" charset="0"/>
              <a:cs typeface="Arial" pitchFamily="34" charset="0"/>
            </a:endParaRPr>
          </a:p>
        </p:txBody>
      </p:sp>
      <p:sp>
        <p:nvSpPr>
          <p:cNvPr id="16" name="TextBox 15"/>
          <p:cNvSpPr txBox="1"/>
          <p:nvPr/>
        </p:nvSpPr>
        <p:spPr>
          <a:xfrm>
            <a:off x="228600" y="6477000"/>
            <a:ext cx="8229600" cy="215444"/>
          </a:xfrm>
          <a:prstGeom prst="rect">
            <a:avLst/>
          </a:prstGeom>
          <a:noFill/>
        </p:spPr>
        <p:txBody>
          <a:bodyPr wrap="square" lIns="0" rtlCol="0">
            <a:spAutoFit/>
          </a:bodyPr>
          <a:lstStyle/>
          <a:p>
            <a:r>
              <a:rPr lang="en-US" sz="800" dirty="0" smtClean="0">
                <a:solidFill>
                  <a:prstClr val="black"/>
                </a:solidFill>
                <a:latin typeface="Arial" pitchFamily="34" charset="0"/>
                <a:cs typeface="Arial" pitchFamily="34" charset="0"/>
              </a:rPr>
              <a:t>Sources: </a:t>
            </a:r>
            <a:r>
              <a:rPr lang="en-US" sz="800" dirty="0" smtClean="0">
                <a:solidFill>
                  <a:prstClr val="black"/>
                </a:solidFill>
                <a:latin typeface="Arial" pitchFamily="34" charset="0"/>
              </a:rPr>
              <a:t>Bureau of Labor Statistics (</a:t>
            </a:r>
            <a:r>
              <a:rPr lang="en-US" sz="800" dirty="0" err="1" smtClean="0">
                <a:solidFill>
                  <a:prstClr val="black"/>
                </a:solidFill>
                <a:latin typeface="Arial" pitchFamily="34" charset="0"/>
              </a:rPr>
              <a:t>BLS</a:t>
            </a:r>
            <a:r>
              <a:rPr lang="en-US" sz="800" dirty="0" smtClean="0">
                <a:solidFill>
                  <a:prstClr val="black"/>
                </a:solidFill>
                <a:latin typeface="Arial" pitchFamily="34" charset="0"/>
              </a:rPr>
              <a:t>)</a:t>
            </a:r>
            <a:r>
              <a:rPr lang="en-US" sz="800" dirty="0" smtClean="0">
                <a:solidFill>
                  <a:prstClr val="black"/>
                </a:solidFill>
                <a:latin typeface="Arial" pitchFamily="34" charset="0"/>
                <a:cs typeface="Arial" pitchFamily="34" charset="0"/>
              </a:rPr>
              <a:t>/</a:t>
            </a:r>
            <a:r>
              <a:rPr lang="en-US" sz="800" dirty="0" smtClean="0">
                <a:solidFill>
                  <a:prstClr val="black"/>
                </a:solidFill>
                <a:latin typeface="Arial" pitchFamily="34" charset="0"/>
              </a:rPr>
              <a:t>Haver Analytics</a:t>
            </a:r>
            <a:endParaRPr lang="en-US" sz="800" dirty="0" smtClean="0">
              <a:solidFill>
                <a:prstClr val="black"/>
              </a:solidFill>
              <a:latin typeface="Arial" pitchFamily="34" charset="0"/>
              <a:cs typeface="Arial" pitchFamily="34" charset="0"/>
            </a:endParaRPr>
          </a:p>
        </p:txBody>
      </p:sp>
      <p:pic>
        <p:nvPicPr>
          <p:cNvPr id="6147" name="Picture 3"/>
          <p:cNvPicPr>
            <a:picLocks noChangeAspect="1" noChangeArrowheads="1"/>
          </p:cNvPicPr>
          <p:nvPr/>
        </p:nvPicPr>
        <p:blipFill>
          <a:blip r:embed="rId4" cstate="print"/>
          <a:srcRect/>
          <a:stretch>
            <a:fillRect/>
          </a:stretch>
        </p:blipFill>
        <p:spPr bwMode="auto">
          <a:xfrm>
            <a:off x="6581775" y="1828800"/>
            <a:ext cx="1333500" cy="457200"/>
          </a:xfrm>
          <a:prstGeom prst="rect">
            <a:avLst/>
          </a:prstGeom>
          <a:noFill/>
          <a:ln w="9525">
            <a:noFill/>
            <a:miter lim="800000"/>
            <a:headEnd/>
            <a:tailEnd/>
          </a:ln>
        </p:spPr>
      </p:pic>
    </p:spTree>
    <p:extLst>
      <p:ext uri="{BB962C8B-B14F-4D97-AF65-F5344CB8AC3E}">
        <p14:creationId xmlns:p14="http://schemas.microsoft.com/office/powerpoint/2010/main" val="322939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4"/>
          <p:cNvSpPr txBox="1">
            <a:spLocks noChangeArrowheads="1"/>
          </p:cNvSpPr>
          <p:nvPr/>
        </p:nvSpPr>
        <p:spPr bwMode="auto">
          <a:xfrm>
            <a:off x="130884" y="6448239"/>
            <a:ext cx="8382000" cy="215444"/>
          </a:xfrm>
          <a:prstGeom prst="rect">
            <a:avLst/>
          </a:prstGeom>
          <a:noFill/>
          <a:ln w="9525">
            <a:noFill/>
            <a:miter lim="800000"/>
            <a:headEnd/>
            <a:tailEnd/>
          </a:ln>
        </p:spPr>
        <p:txBody>
          <a:bodyPr>
            <a:spAutoFit/>
          </a:bodyPr>
          <a:lstStyle/>
          <a:p>
            <a:r>
              <a:rPr lang="en-US" sz="800" dirty="0" smtClean="0"/>
              <a:t>Sources:  </a:t>
            </a:r>
            <a:r>
              <a:rPr lang="en-US" sz="800" dirty="0" smtClean="0">
                <a:latin typeface="Arial" pitchFamily="34" charset="0"/>
                <a:cs typeface="Arial" pitchFamily="34" charset="0"/>
              </a:rPr>
              <a:t>Energy Information Administration/Haver Analytics; Shaded areas depict recessionary periods </a:t>
            </a:r>
            <a:endParaRPr lang="en-US" sz="800" dirty="0" smtClean="0">
              <a:solidFill>
                <a:prstClr val="black"/>
              </a:solidFill>
              <a:latin typeface="Arial" pitchFamily="34" charset="0"/>
              <a:cs typeface="Arial" pitchFamily="34" charset="0"/>
            </a:endParaRPr>
          </a:p>
        </p:txBody>
      </p:sp>
      <p:sp>
        <p:nvSpPr>
          <p:cNvPr id="41987" name="TextBox 9"/>
          <p:cNvSpPr txBox="1">
            <a:spLocks noChangeArrowheads="1"/>
          </p:cNvSpPr>
          <p:nvPr/>
        </p:nvSpPr>
        <p:spPr bwMode="auto">
          <a:xfrm>
            <a:off x="152400" y="1066800"/>
            <a:ext cx="6010275" cy="492443"/>
          </a:xfrm>
          <a:prstGeom prst="rect">
            <a:avLst/>
          </a:prstGeom>
          <a:noFill/>
          <a:ln w="9525">
            <a:noFill/>
            <a:miter lim="800000"/>
            <a:headEnd/>
            <a:tailEnd/>
          </a:ln>
        </p:spPr>
        <p:txBody>
          <a:bodyPr>
            <a:spAutoFit/>
          </a:bodyPr>
          <a:lstStyle/>
          <a:p>
            <a:pPr eaLnBrk="0" hangingPunct="0"/>
            <a:r>
              <a:rPr lang="en-US" sz="1400" b="1" dirty="0" smtClean="0">
                <a:solidFill>
                  <a:srgbClr val="000000"/>
                </a:solidFill>
                <a:cs typeface="Arial" pitchFamily="34" charset="0"/>
              </a:rPr>
              <a:t>Crude oil, West Texas Intermediate</a:t>
            </a:r>
            <a:endParaRPr lang="en-US" sz="1400" baseline="40000" dirty="0" smtClean="0">
              <a:solidFill>
                <a:srgbClr val="000000"/>
              </a:solidFill>
              <a:cs typeface="Arial" pitchFamily="34" charset="0"/>
            </a:endParaRPr>
          </a:p>
          <a:p>
            <a:r>
              <a:rPr lang="en-US" sz="1200" dirty="0" smtClean="0">
                <a:solidFill>
                  <a:srgbClr val="000000"/>
                </a:solidFill>
                <a:latin typeface="Arial" pitchFamily="34" charset="0"/>
                <a:cs typeface="Arial" pitchFamily="34" charset="0"/>
              </a:rPr>
              <a:t>September 13, 2016</a:t>
            </a:r>
            <a:endParaRPr lang="en-US" sz="1200" dirty="0">
              <a:solidFill>
                <a:srgbClr val="000000"/>
              </a:solidFill>
              <a:latin typeface="Arial" pitchFamily="34" charset="0"/>
              <a:cs typeface="Arial" pitchFamily="34" charset="0"/>
            </a:endParaRPr>
          </a:p>
        </p:txBody>
      </p:sp>
      <p:sp>
        <p:nvSpPr>
          <p:cNvPr id="7" name="Rectangle 6"/>
          <p:cNvSpPr>
            <a:spLocks noChangeArrowheads="1"/>
          </p:cNvSpPr>
          <p:nvPr/>
        </p:nvSpPr>
        <p:spPr bwMode="auto">
          <a:xfrm>
            <a:off x="185334" y="2438401"/>
            <a:ext cx="369332" cy="2459666"/>
          </a:xfrm>
          <a:prstGeom prst="rect">
            <a:avLst/>
          </a:prstGeom>
          <a:noFill/>
          <a:ln w="9525">
            <a:noFill/>
            <a:miter lim="800000"/>
            <a:headEnd/>
            <a:tailEnd/>
          </a:ln>
        </p:spPr>
        <p:txBody>
          <a:bodyPr vert="vert270" wrap="square">
            <a:spAutoFit/>
          </a:bodyPr>
          <a:lstStyle/>
          <a:p>
            <a:pPr algn="ctr" eaLnBrk="0" hangingPunct="0"/>
            <a:r>
              <a:rPr lang="en-US" sz="1200" dirty="0" smtClean="0">
                <a:solidFill>
                  <a:srgbClr val="000000"/>
                </a:solidFill>
                <a:cs typeface="Arial" pitchFamily="34" charset="0"/>
              </a:rPr>
              <a:t>$ per barrel</a:t>
            </a:r>
          </a:p>
        </p:txBody>
      </p:sp>
      <p:sp>
        <p:nvSpPr>
          <p:cNvPr id="8" name="Title 5"/>
          <p:cNvSpPr txBox="1">
            <a:spLocks/>
          </p:cNvSpPr>
          <p:nvPr/>
        </p:nvSpPr>
        <p:spPr>
          <a:xfrm>
            <a:off x="152400" y="228600"/>
            <a:ext cx="7924800" cy="561974"/>
          </a:xfrm>
          <a:prstGeom prst="rect">
            <a:avLst/>
          </a:prstGeom>
          <a:noFill/>
        </p:spPr>
        <p:txBody>
          <a:bodyPr>
            <a:noAutofit/>
          </a:bodyPr>
          <a:lstStyle/>
          <a:p>
            <a:pPr lvl="0">
              <a:spcBef>
                <a:spcPct val="0"/>
              </a:spcBef>
              <a:defRPr/>
            </a:pPr>
            <a:r>
              <a:rPr lang="en-US" dirty="0" smtClean="0"/>
              <a:t>Still low oil prices are providing a boost for consumer spending and overall economic growth</a:t>
            </a:r>
            <a:endParaRPr lang="en-US" dirty="0">
              <a:latin typeface="Arial" pitchFamily="34" charset="0"/>
              <a:cs typeface="Arial" pitchFamily="34" charset="0"/>
            </a:endParaRPr>
          </a:p>
        </p:txBody>
      </p:sp>
      <p:pic>
        <p:nvPicPr>
          <p:cNvPr id="3" name="Picture 2"/>
          <p:cNvPicPr>
            <a:picLocks noChangeAspect="1"/>
          </p:cNvPicPr>
          <p:nvPr/>
        </p:nvPicPr>
        <p:blipFill rotWithShape="1">
          <a:blip r:embed="rId4"/>
          <a:srcRect l="5163" t="22929" r="5783" b="4077"/>
          <a:stretch/>
        </p:blipFill>
        <p:spPr>
          <a:xfrm>
            <a:off x="1143000" y="1828800"/>
            <a:ext cx="6846753" cy="4212909"/>
          </a:xfrm>
          <a:prstGeom prst="rect">
            <a:avLst/>
          </a:prstGeom>
        </p:spPr>
      </p:pic>
    </p:spTree>
    <p:custDataLst>
      <p:tags r:id="rId1"/>
    </p:custDataLst>
    <p:extLst>
      <p:ext uri="{BB962C8B-B14F-4D97-AF65-F5344CB8AC3E}">
        <p14:creationId xmlns:p14="http://schemas.microsoft.com/office/powerpoint/2010/main" val="3855766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7334" y="272901"/>
            <a:ext cx="8098466" cy="639762"/>
          </a:xfrm>
          <a:noFill/>
        </p:spPr>
        <p:txBody>
          <a:bodyPr>
            <a:noAutofit/>
          </a:bodyPr>
          <a:lstStyle/>
          <a:p>
            <a:r>
              <a:rPr lang="en-US" sz="1800" dirty="0" smtClean="0"/>
              <a:t>Riding strong demand, home sales are back to pre-boom levels</a:t>
            </a:r>
          </a:p>
        </p:txBody>
      </p:sp>
      <p:sp>
        <p:nvSpPr>
          <p:cNvPr id="7" name="TextBox 6"/>
          <p:cNvSpPr txBox="1"/>
          <p:nvPr/>
        </p:nvSpPr>
        <p:spPr>
          <a:xfrm>
            <a:off x="184299" y="6490156"/>
            <a:ext cx="5791200" cy="215444"/>
          </a:xfrm>
          <a:prstGeom prst="rect">
            <a:avLst/>
          </a:prstGeom>
          <a:noFill/>
        </p:spPr>
        <p:txBody>
          <a:bodyPr wrap="square" lIns="0" rtlCol="0">
            <a:spAutoFit/>
          </a:bodyPr>
          <a:lstStyle/>
          <a:p>
            <a:r>
              <a:rPr lang="en-US" sz="800" dirty="0" smtClean="0">
                <a:solidFill>
                  <a:srgbClr val="000000"/>
                </a:solidFill>
              </a:rPr>
              <a:t>Sources:  Census Bureau; NAR; Haver Analytics </a:t>
            </a:r>
          </a:p>
        </p:txBody>
      </p:sp>
      <p:sp>
        <p:nvSpPr>
          <p:cNvPr id="8" name="Rectangle 7"/>
          <p:cNvSpPr>
            <a:spLocks noChangeArrowheads="1"/>
          </p:cNvSpPr>
          <p:nvPr/>
        </p:nvSpPr>
        <p:spPr bwMode="auto">
          <a:xfrm>
            <a:off x="185334" y="2743200"/>
            <a:ext cx="369332" cy="2029599"/>
          </a:xfrm>
          <a:prstGeom prst="rect">
            <a:avLst/>
          </a:prstGeom>
          <a:noFill/>
          <a:ln w="9525">
            <a:noFill/>
            <a:miter lim="800000"/>
            <a:headEnd/>
            <a:tailEnd/>
          </a:ln>
        </p:spPr>
        <p:txBody>
          <a:bodyPr vert="vert270" wrap="square">
            <a:spAutoFit/>
          </a:bodyPr>
          <a:lstStyle/>
          <a:p>
            <a:pPr algn="ctr" eaLnBrk="0" hangingPunct="0">
              <a:defRPr/>
            </a:pPr>
            <a:r>
              <a:rPr lang="en-US" sz="1200" dirty="0" smtClean="0">
                <a:solidFill>
                  <a:srgbClr val="000000"/>
                </a:solidFill>
                <a:cs typeface="Arial" pitchFamily="34" charset="0"/>
              </a:rPr>
              <a:t>Millions</a:t>
            </a:r>
            <a:endParaRPr lang="en-US" sz="1200" dirty="0">
              <a:solidFill>
                <a:srgbClr val="000000"/>
              </a:solidFill>
              <a:cs typeface="Arial" pitchFamily="34" charset="0"/>
            </a:endParaRPr>
          </a:p>
        </p:txBody>
      </p:sp>
      <p:sp>
        <p:nvSpPr>
          <p:cNvPr id="11" name="Rectangle 10"/>
          <p:cNvSpPr>
            <a:spLocks noChangeArrowheads="1"/>
          </p:cNvSpPr>
          <p:nvPr/>
        </p:nvSpPr>
        <p:spPr bwMode="auto">
          <a:xfrm>
            <a:off x="196850" y="1054286"/>
            <a:ext cx="7804150" cy="492443"/>
          </a:xfrm>
          <a:prstGeom prst="rect">
            <a:avLst/>
          </a:prstGeom>
          <a:noFill/>
          <a:ln w="9525">
            <a:noFill/>
            <a:miter lim="800000"/>
            <a:headEnd/>
            <a:tailEnd/>
          </a:ln>
        </p:spPr>
        <p:txBody>
          <a:bodyPr wrap="square">
            <a:spAutoFit/>
          </a:bodyPr>
          <a:lstStyle/>
          <a:p>
            <a:pPr eaLnBrk="0" hangingPunct="0"/>
            <a:r>
              <a:rPr lang="en-US" sz="1400" b="1" dirty="0" smtClean="0">
                <a:latin typeface="Arial" pitchFamily="34" charset="0"/>
                <a:cs typeface="Arial" pitchFamily="34" charset="0"/>
              </a:rPr>
              <a:t>Total home sales (new + existing)</a:t>
            </a:r>
          </a:p>
          <a:p>
            <a:pPr eaLnBrk="0" hangingPunct="0"/>
            <a:r>
              <a:rPr lang="en-US" sz="1200" dirty="0" smtClean="0">
                <a:latin typeface="Arial" pitchFamily="34" charset="0"/>
                <a:cs typeface="Arial" pitchFamily="34" charset="0"/>
              </a:rPr>
              <a:t>July 2016</a:t>
            </a:r>
            <a:endParaRPr lang="en-US" sz="1200" dirty="0">
              <a:latin typeface="Arial" pitchFamily="34" charset="0"/>
              <a:cs typeface="Arial" pitchFamily="34" charset="0"/>
            </a:endParaRPr>
          </a:p>
        </p:txBody>
      </p:sp>
      <p:pic>
        <p:nvPicPr>
          <p:cNvPr id="2" name="Picture 1"/>
          <p:cNvPicPr>
            <a:picLocks noChangeAspect="1"/>
          </p:cNvPicPr>
          <p:nvPr/>
        </p:nvPicPr>
        <p:blipFill rotWithShape="1">
          <a:blip r:embed="rId3"/>
          <a:srcRect l="7282" t="23045" r="8032" b="5075"/>
          <a:stretch/>
        </p:blipFill>
        <p:spPr>
          <a:xfrm>
            <a:off x="1219200" y="1905000"/>
            <a:ext cx="6457950" cy="4114800"/>
          </a:xfrm>
          <a:prstGeom prst="rect">
            <a:avLst/>
          </a:prstGeom>
        </p:spPr>
      </p:pic>
      <p:sp>
        <p:nvSpPr>
          <p:cNvPr id="9" name="TextBox 8"/>
          <p:cNvSpPr txBox="1"/>
          <p:nvPr/>
        </p:nvSpPr>
        <p:spPr>
          <a:xfrm>
            <a:off x="7439025" y="3533775"/>
            <a:ext cx="942887" cy="276999"/>
          </a:xfrm>
          <a:prstGeom prst="rect">
            <a:avLst/>
          </a:prstGeom>
          <a:noFill/>
        </p:spPr>
        <p:txBody>
          <a:bodyPr wrap="none" rtlCol="0">
            <a:spAutoFit/>
          </a:bodyPr>
          <a:lstStyle/>
          <a:p>
            <a:r>
              <a:rPr lang="en-US" sz="1200" dirty="0" smtClean="0">
                <a:latin typeface="Arial Narrow" panose="020B0606020202030204" pitchFamily="34" charset="0"/>
              </a:rPr>
              <a:t>Current value</a:t>
            </a:r>
            <a:endParaRPr lang="en-US" sz="1200" dirty="0">
              <a:latin typeface="Arial Narrow" panose="020B0606020202030204" pitchFamily="34" charset="0"/>
            </a:endParaRPr>
          </a:p>
        </p:txBody>
      </p:sp>
    </p:spTree>
    <p:extLst>
      <p:ext uri="{BB962C8B-B14F-4D97-AF65-F5344CB8AC3E}">
        <p14:creationId xmlns:p14="http://schemas.microsoft.com/office/powerpoint/2010/main" val="3556044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5783" t="23044" r="5783" b="4077"/>
          <a:stretch/>
        </p:blipFill>
        <p:spPr>
          <a:xfrm>
            <a:off x="1191607" y="1799953"/>
            <a:ext cx="6799128" cy="4206240"/>
          </a:xfrm>
          <a:prstGeom prst="rect">
            <a:avLst/>
          </a:prstGeom>
        </p:spPr>
      </p:pic>
      <p:sp>
        <p:nvSpPr>
          <p:cNvPr id="41985" name="TextBox 4"/>
          <p:cNvSpPr txBox="1">
            <a:spLocks noChangeArrowheads="1"/>
          </p:cNvSpPr>
          <p:nvPr/>
        </p:nvSpPr>
        <p:spPr bwMode="auto">
          <a:xfrm>
            <a:off x="130884" y="6448239"/>
            <a:ext cx="8382000" cy="215444"/>
          </a:xfrm>
          <a:prstGeom prst="rect">
            <a:avLst/>
          </a:prstGeom>
          <a:noFill/>
          <a:ln w="9525">
            <a:noFill/>
            <a:miter lim="800000"/>
            <a:headEnd/>
            <a:tailEnd/>
          </a:ln>
        </p:spPr>
        <p:txBody>
          <a:bodyPr>
            <a:spAutoFit/>
          </a:bodyPr>
          <a:lstStyle/>
          <a:p>
            <a:r>
              <a:rPr lang="en-US" sz="800" dirty="0" smtClean="0"/>
              <a:t>Sources: CoreLogic/Haver Analytics</a:t>
            </a:r>
            <a:endParaRPr lang="en-US" sz="800" dirty="0" smtClean="0">
              <a:solidFill>
                <a:prstClr val="black"/>
              </a:solidFill>
              <a:latin typeface="Arial" pitchFamily="34" charset="0"/>
              <a:cs typeface="Arial" pitchFamily="34" charset="0"/>
            </a:endParaRPr>
          </a:p>
        </p:txBody>
      </p:sp>
      <p:sp>
        <p:nvSpPr>
          <p:cNvPr id="41987" name="TextBox 9"/>
          <p:cNvSpPr txBox="1">
            <a:spLocks noChangeArrowheads="1"/>
          </p:cNvSpPr>
          <p:nvPr/>
        </p:nvSpPr>
        <p:spPr bwMode="auto">
          <a:xfrm>
            <a:off x="152400" y="1066800"/>
            <a:ext cx="6010275" cy="492443"/>
          </a:xfrm>
          <a:prstGeom prst="rect">
            <a:avLst/>
          </a:prstGeom>
          <a:noFill/>
          <a:ln w="9525">
            <a:noFill/>
            <a:miter lim="800000"/>
            <a:headEnd/>
            <a:tailEnd/>
          </a:ln>
        </p:spPr>
        <p:txBody>
          <a:bodyPr>
            <a:spAutoFit/>
          </a:bodyPr>
          <a:lstStyle/>
          <a:p>
            <a:r>
              <a:rPr lang="en-US" sz="1400" b="1" dirty="0" smtClean="0">
                <a:solidFill>
                  <a:srgbClr val="000000"/>
                </a:solidFill>
                <a:latin typeface="Arial" pitchFamily="34" charset="0"/>
                <a:cs typeface="Arial" pitchFamily="34" charset="0"/>
              </a:rPr>
              <a:t>National house prices </a:t>
            </a:r>
          </a:p>
          <a:p>
            <a:r>
              <a:rPr lang="en-US" sz="1200" dirty="0" smtClean="0">
                <a:solidFill>
                  <a:srgbClr val="000000"/>
                </a:solidFill>
                <a:latin typeface="Arial" pitchFamily="34" charset="0"/>
                <a:cs typeface="Arial" pitchFamily="34" charset="0"/>
              </a:rPr>
              <a:t>July 2016</a:t>
            </a:r>
            <a:endParaRPr lang="en-US" sz="1200" dirty="0">
              <a:solidFill>
                <a:srgbClr val="000000"/>
              </a:solidFill>
              <a:latin typeface="Arial" pitchFamily="34" charset="0"/>
              <a:cs typeface="Arial" pitchFamily="34" charset="0"/>
            </a:endParaRPr>
          </a:p>
        </p:txBody>
      </p:sp>
      <p:sp>
        <p:nvSpPr>
          <p:cNvPr id="7" name="Rectangle 6"/>
          <p:cNvSpPr>
            <a:spLocks noChangeArrowheads="1"/>
          </p:cNvSpPr>
          <p:nvPr/>
        </p:nvSpPr>
        <p:spPr bwMode="auto">
          <a:xfrm>
            <a:off x="185334" y="2286001"/>
            <a:ext cx="553998" cy="2612066"/>
          </a:xfrm>
          <a:prstGeom prst="rect">
            <a:avLst/>
          </a:prstGeom>
          <a:noFill/>
          <a:ln w="9525">
            <a:noFill/>
            <a:miter lim="800000"/>
            <a:headEnd/>
            <a:tailEnd/>
          </a:ln>
        </p:spPr>
        <p:txBody>
          <a:bodyPr vert="vert270" wrap="square">
            <a:spAutoFit/>
          </a:bodyPr>
          <a:lstStyle/>
          <a:p>
            <a:pPr algn="ctr" eaLnBrk="0" hangingPunct="0"/>
            <a:r>
              <a:rPr lang="en-US" sz="1200" dirty="0" smtClean="0">
                <a:solidFill>
                  <a:srgbClr val="000000"/>
                </a:solidFill>
                <a:cs typeface="Arial" pitchFamily="34" charset="0"/>
              </a:rPr>
              <a:t>Percent, year-to-year change</a:t>
            </a:r>
          </a:p>
          <a:p>
            <a:pPr algn="ctr" eaLnBrk="0" hangingPunct="0"/>
            <a:endParaRPr lang="en-US" sz="1200" dirty="0">
              <a:latin typeface="Arial" pitchFamily="34" charset="0"/>
              <a:cs typeface="Arial" pitchFamily="34" charset="0"/>
            </a:endParaRPr>
          </a:p>
        </p:txBody>
      </p:sp>
      <p:sp>
        <p:nvSpPr>
          <p:cNvPr id="8" name="Title 5"/>
          <p:cNvSpPr txBox="1">
            <a:spLocks/>
          </p:cNvSpPr>
          <p:nvPr/>
        </p:nvSpPr>
        <p:spPr>
          <a:xfrm>
            <a:off x="152400" y="264116"/>
            <a:ext cx="7696200" cy="561974"/>
          </a:xfrm>
          <a:prstGeom prst="rect">
            <a:avLst/>
          </a:prstGeom>
          <a:noFill/>
        </p:spPr>
        <p:txBody>
          <a:bodyPr>
            <a:noAutofit/>
          </a:bodyPr>
          <a:lstStyle/>
          <a:p>
            <a:pPr lvl="0">
              <a:spcBef>
                <a:spcPct val="0"/>
              </a:spcBef>
              <a:defRPr/>
            </a:pPr>
            <a:r>
              <a:rPr lang="en-US" dirty="0" smtClean="0">
                <a:latin typeface="Arial" pitchFamily="34" charset="0"/>
                <a:cs typeface="Arial" pitchFamily="34" charset="0"/>
              </a:rPr>
              <a:t>House prices are up amid tight supply/demand balance, although affordability remains positive with low mortgage rates</a:t>
            </a:r>
            <a:endParaRPr lang="en-US" dirty="0">
              <a:latin typeface="Arial" pitchFamily="34" charset="0"/>
              <a:cs typeface="Arial" pitchFamily="34" charset="0"/>
            </a:endParaRPr>
          </a:p>
        </p:txBody>
      </p:sp>
      <p:sp>
        <p:nvSpPr>
          <p:cNvPr id="10" name="Rectangle 9"/>
          <p:cNvSpPr/>
          <p:nvPr/>
        </p:nvSpPr>
        <p:spPr>
          <a:xfrm>
            <a:off x="1981200" y="5181793"/>
            <a:ext cx="228600" cy="36576"/>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TextBox 10"/>
          <p:cNvSpPr txBox="1"/>
          <p:nvPr/>
        </p:nvSpPr>
        <p:spPr>
          <a:xfrm>
            <a:off x="2162296" y="5087779"/>
            <a:ext cx="2362200" cy="246221"/>
          </a:xfrm>
          <a:prstGeom prst="rect">
            <a:avLst/>
          </a:prstGeom>
          <a:noFill/>
        </p:spPr>
        <p:txBody>
          <a:bodyPr wrap="square" rtlCol="0">
            <a:spAutoFit/>
          </a:bodyPr>
          <a:lstStyle/>
          <a:p>
            <a:r>
              <a:rPr lang="en-US" sz="1000" dirty="0">
                <a:latin typeface="Arial Narrow" pitchFamily="34" charset="0"/>
                <a:cs typeface="Arial" pitchFamily="34" charset="0"/>
              </a:rPr>
              <a:t>CoreLogic </a:t>
            </a:r>
            <a:r>
              <a:rPr lang="en-US" sz="1000" dirty="0" smtClean="0">
                <a:latin typeface="Arial Narrow" pitchFamily="34" charset="0"/>
                <a:cs typeface="Arial" pitchFamily="34" charset="0"/>
              </a:rPr>
              <a:t>HPI, ex-distressed</a:t>
            </a:r>
            <a:endParaRPr lang="en-US" sz="1000" dirty="0">
              <a:latin typeface="Arial Narrow" pitchFamily="34" charset="0"/>
              <a:cs typeface="Arial" pitchFamily="34" charset="0"/>
            </a:endParaRPr>
          </a:p>
        </p:txBody>
      </p:sp>
      <p:sp>
        <p:nvSpPr>
          <p:cNvPr id="12" name="Rectangle 11"/>
          <p:cNvSpPr/>
          <p:nvPr/>
        </p:nvSpPr>
        <p:spPr>
          <a:xfrm>
            <a:off x="1981846" y="4967554"/>
            <a:ext cx="228600" cy="45720"/>
          </a:xfrm>
          <a:prstGeom prst="rect">
            <a:avLst/>
          </a:prstGeom>
          <a:solidFill>
            <a:srgbClr val="0000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3" name="TextBox 12"/>
          <p:cNvSpPr txBox="1"/>
          <p:nvPr/>
        </p:nvSpPr>
        <p:spPr>
          <a:xfrm>
            <a:off x="2162296" y="4876800"/>
            <a:ext cx="2514600" cy="246221"/>
          </a:xfrm>
          <a:prstGeom prst="rect">
            <a:avLst/>
          </a:prstGeom>
          <a:noFill/>
        </p:spPr>
        <p:txBody>
          <a:bodyPr wrap="square" rtlCol="0">
            <a:spAutoFit/>
          </a:bodyPr>
          <a:lstStyle/>
          <a:p>
            <a:r>
              <a:rPr lang="en-US" sz="1000" dirty="0" smtClean="0">
                <a:latin typeface="Arial Narrow" pitchFamily="34" charset="0"/>
                <a:cs typeface="Arial" pitchFamily="34" charset="0"/>
              </a:rPr>
              <a:t>CoreLogic HPI</a:t>
            </a:r>
          </a:p>
        </p:txBody>
      </p:sp>
    </p:spTree>
    <p:custDataLst>
      <p:tags r:id="rId1"/>
    </p:custDataLst>
    <p:extLst>
      <p:ext uri="{BB962C8B-B14F-4D97-AF65-F5344CB8AC3E}">
        <p14:creationId xmlns:p14="http://schemas.microsoft.com/office/powerpoint/2010/main" val="1874663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7334" y="274638"/>
            <a:ext cx="8098466" cy="639762"/>
          </a:xfrm>
          <a:noFill/>
        </p:spPr>
        <p:txBody>
          <a:bodyPr>
            <a:normAutofit/>
          </a:bodyPr>
          <a:lstStyle/>
          <a:p>
            <a:r>
              <a:rPr lang="en-US" sz="1800" dirty="0" smtClean="0"/>
              <a:t>More MSAs at an all-time price peak, but no housing bubble</a:t>
            </a:r>
            <a:endParaRPr lang="en-US" sz="1800" dirty="0"/>
          </a:p>
        </p:txBody>
      </p:sp>
      <p:pic>
        <p:nvPicPr>
          <p:cNvPr id="9" name="Picture 8"/>
          <p:cNvPicPr>
            <a:picLocks noChangeAspect="1"/>
          </p:cNvPicPr>
          <p:nvPr/>
        </p:nvPicPr>
        <p:blipFill rotWithShape="1">
          <a:blip r:embed="rId3"/>
          <a:srcRect l="4516" t="8815" r="5173" b="11311"/>
          <a:stretch/>
        </p:blipFill>
        <p:spPr>
          <a:xfrm>
            <a:off x="297871" y="1562100"/>
            <a:ext cx="8465129" cy="4655820"/>
          </a:xfrm>
          <a:prstGeom prst="rect">
            <a:avLst/>
          </a:prstGeom>
        </p:spPr>
      </p:pic>
      <p:sp>
        <p:nvSpPr>
          <p:cNvPr id="7" name="TextBox 4"/>
          <p:cNvSpPr txBox="1">
            <a:spLocks noChangeArrowheads="1"/>
          </p:cNvSpPr>
          <p:nvPr/>
        </p:nvSpPr>
        <p:spPr bwMode="auto">
          <a:xfrm>
            <a:off x="130884" y="6448239"/>
            <a:ext cx="8382000" cy="215444"/>
          </a:xfrm>
          <a:prstGeom prst="rect">
            <a:avLst/>
          </a:prstGeom>
          <a:noFill/>
          <a:ln w="9525">
            <a:noFill/>
            <a:miter lim="800000"/>
            <a:headEnd/>
            <a:tailEnd/>
          </a:ln>
        </p:spPr>
        <p:txBody>
          <a:bodyPr>
            <a:spAutoFit/>
          </a:bodyPr>
          <a:lstStyle/>
          <a:p>
            <a:r>
              <a:rPr lang="en-US" sz="800" dirty="0"/>
              <a:t>Sources: CoreLogic/Haver </a:t>
            </a:r>
            <a:r>
              <a:rPr lang="en-US" sz="800" dirty="0" smtClean="0"/>
              <a:t>Analytics</a:t>
            </a:r>
            <a:endParaRPr lang="en-US" sz="800" dirty="0">
              <a:solidFill>
                <a:prstClr val="black"/>
              </a:solidFill>
              <a:latin typeface="Arial" pitchFamily="34" charset="0"/>
              <a:cs typeface="Arial" pitchFamily="34" charset="0"/>
            </a:endParaRPr>
          </a:p>
        </p:txBody>
      </p:sp>
      <p:sp>
        <p:nvSpPr>
          <p:cNvPr id="8" name="TextBox 7"/>
          <p:cNvSpPr txBox="1"/>
          <p:nvPr/>
        </p:nvSpPr>
        <p:spPr>
          <a:xfrm>
            <a:off x="228600" y="1143000"/>
            <a:ext cx="4876800" cy="307777"/>
          </a:xfrm>
          <a:prstGeom prst="rect">
            <a:avLst/>
          </a:prstGeom>
          <a:noFill/>
        </p:spPr>
        <p:txBody>
          <a:bodyPr wrap="square" rtlCol="0">
            <a:spAutoFit/>
          </a:bodyPr>
          <a:lstStyle/>
          <a:p>
            <a:r>
              <a:rPr lang="en-US" sz="1400" b="1" dirty="0" smtClean="0">
                <a:solidFill>
                  <a:srgbClr val="000000"/>
                </a:solidFill>
              </a:rPr>
              <a:t>Current House </a:t>
            </a:r>
            <a:r>
              <a:rPr lang="en-US" sz="1400" b="1" dirty="0">
                <a:solidFill>
                  <a:srgbClr val="000000"/>
                </a:solidFill>
              </a:rPr>
              <a:t>Prices </a:t>
            </a:r>
            <a:r>
              <a:rPr lang="en-US" sz="1400" b="1" dirty="0" smtClean="0">
                <a:solidFill>
                  <a:srgbClr val="000000"/>
                </a:solidFill>
              </a:rPr>
              <a:t>vs. </a:t>
            </a:r>
            <a:r>
              <a:rPr lang="en-US" sz="1400" b="1" dirty="0">
                <a:solidFill>
                  <a:srgbClr val="000000"/>
                </a:solidFill>
              </a:rPr>
              <a:t>Pre-crash </a:t>
            </a:r>
            <a:r>
              <a:rPr lang="en-US" sz="1400" b="1" dirty="0" smtClean="0">
                <a:solidFill>
                  <a:srgbClr val="000000"/>
                </a:solidFill>
              </a:rPr>
              <a:t>Peak (2005-07)</a:t>
            </a:r>
          </a:p>
        </p:txBody>
      </p:sp>
      <p:grpSp>
        <p:nvGrpSpPr>
          <p:cNvPr id="10" name="Group 9"/>
          <p:cNvGrpSpPr/>
          <p:nvPr/>
        </p:nvGrpSpPr>
        <p:grpSpPr>
          <a:xfrm>
            <a:off x="8073874" y="4140155"/>
            <a:ext cx="616252" cy="1819332"/>
            <a:chOff x="464599" y="3601054"/>
            <a:chExt cx="616252" cy="1819332"/>
          </a:xfrm>
        </p:grpSpPr>
        <p:sp>
          <p:nvSpPr>
            <p:cNvPr id="11" name="Rectangle 10"/>
            <p:cNvSpPr>
              <a:spLocks noChangeAspect="1"/>
            </p:cNvSpPr>
            <p:nvPr/>
          </p:nvSpPr>
          <p:spPr>
            <a:xfrm>
              <a:off x="464599" y="5228167"/>
              <a:ext cx="171450" cy="171450"/>
            </a:xfrm>
            <a:prstGeom prst="rect">
              <a:avLst/>
            </a:prstGeom>
            <a:solidFill>
              <a:srgbClr val="CC321C"/>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ChangeAspect="1"/>
            </p:cNvSpPr>
            <p:nvPr/>
          </p:nvSpPr>
          <p:spPr>
            <a:xfrm>
              <a:off x="464599" y="5026422"/>
              <a:ext cx="171450" cy="171450"/>
            </a:xfrm>
            <a:prstGeom prst="rect">
              <a:avLst/>
            </a:prstGeom>
            <a:solidFill>
              <a:srgbClr val="E0543C"/>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ChangeAspect="1"/>
            </p:cNvSpPr>
            <p:nvPr/>
          </p:nvSpPr>
          <p:spPr>
            <a:xfrm>
              <a:off x="464599" y="4822798"/>
              <a:ext cx="171450" cy="171450"/>
            </a:xfrm>
            <a:prstGeom prst="rect">
              <a:avLst/>
            </a:prstGeom>
            <a:solidFill>
              <a:srgbClr val="F3715B"/>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a:spLocks noChangeAspect="1"/>
            </p:cNvSpPr>
            <p:nvPr/>
          </p:nvSpPr>
          <p:spPr>
            <a:xfrm>
              <a:off x="464599" y="4619174"/>
              <a:ext cx="171450" cy="171450"/>
            </a:xfrm>
            <a:prstGeom prst="rect">
              <a:avLst/>
            </a:prstGeom>
            <a:solidFill>
              <a:srgbClr val="FD8F7E"/>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a:spLocks noChangeAspect="1"/>
            </p:cNvSpPr>
            <p:nvPr/>
          </p:nvSpPr>
          <p:spPr>
            <a:xfrm>
              <a:off x="464599" y="4415550"/>
              <a:ext cx="171450" cy="171450"/>
            </a:xfrm>
            <a:prstGeom prst="rect">
              <a:avLst/>
            </a:prstGeom>
            <a:solidFill>
              <a:srgbClr val="E9DBC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a:spLocks noChangeAspect="1"/>
            </p:cNvSpPr>
            <p:nvPr/>
          </p:nvSpPr>
          <p:spPr>
            <a:xfrm>
              <a:off x="464599" y="4211926"/>
              <a:ext cx="171450" cy="171450"/>
            </a:xfrm>
            <a:prstGeom prst="rect">
              <a:avLst/>
            </a:prstGeom>
            <a:solidFill>
              <a:srgbClr val="B1DE8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a:spLocks noChangeAspect="1"/>
            </p:cNvSpPr>
            <p:nvPr/>
          </p:nvSpPr>
          <p:spPr>
            <a:xfrm>
              <a:off x="464599" y="4008302"/>
              <a:ext cx="171450" cy="171450"/>
            </a:xfrm>
            <a:prstGeom prst="rect">
              <a:avLst/>
            </a:prstGeom>
            <a:solidFill>
              <a:srgbClr val="8FC96C"/>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ChangeAspect="1"/>
            </p:cNvSpPr>
            <p:nvPr/>
          </p:nvSpPr>
          <p:spPr>
            <a:xfrm>
              <a:off x="464599" y="3804678"/>
              <a:ext cx="171450" cy="171450"/>
            </a:xfrm>
            <a:prstGeom prst="rect">
              <a:avLst/>
            </a:prstGeom>
            <a:solidFill>
              <a:srgbClr val="73B260"/>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a:spLocks noChangeAspect="1"/>
            </p:cNvSpPr>
            <p:nvPr/>
          </p:nvSpPr>
          <p:spPr>
            <a:xfrm>
              <a:off x="464599" y="3601054"/>
              <a:ext cx="171450" cy="171450"/>
            </a:xfrm>
            <a:prstGeom prst="rect">
              <a:avLst/>
            </a:prstGeom>
            <a:solidFill>
              <a:srgbClr val="5C9C3D"/>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91615" y="5204942"/>
              <a:ext cx="489236" cy="215444"/>
            </a:xfrm>
            <a:prstGeom prst="rect">
              <a:avLst/>
            </a:prstGeom>
            <a:noFill/>
          </p:spPr>
          <p:txBody>
            <a:bodyPr wrap="none" rtlCol="0">
              <a:spAutoFit/>
            </a:bodyPr>
            <a:lstStyle/>
            <a:p>
              <a:r>
                <a:rPr lang="en-US" sz="800" dirty="0" smtClean="0">
                  <a:latin typeface="Arial Narrow" pitchFamily="34" charset="0"/>
                  <a:cs typeface="Arial" pitchFamily="34" charset="0"/>
                </a:rPr>
                <a:t>BELOW</a:t>
              </a:r>
              <a:endParaRPr lang="en-US" sz="800" dirty="0">
                <a:latin typeface="Arial Narrow" pitchFamily="34" charset="0"/>
                <a:cs typeface="Arial" pitchFamily="34" charset="0"/>
              </a:endParaRPr>
            </a:p>
          </p:txBody>
        </p:sp>
        <p:sp>
          <p:nvSpPr>
            <p:cNvPr id="23" name="TextBox 22"/>
            <p:cNvSpPr txBox="1"/>
            <p:nvPr/>
          </p:nvSpPr>
          <p:spPr>
            <a:xfrm>
              <a:off x="585761" y="3604956"/>
              <a:ext cx="474810" cy="215444"/>
            </a:xfrm>
            <a:prstGeom prst="rect">
              <a:avLst/>
            </a:prstGeom>
            <a:noFill/>
          </p:spPr>
          <p:txBody>
            <a:bodyPr wrap="none" rtlCol="0">
              <a:spAutoFit/>
            </a:bodyPr>
            <a:lstStyle/>
            <a:p>
              <a:r>
                <a:rPr lang="en-US" sz="800" dirty="0" smtClean="0">
                  <a:latin typeface="Arial Narrow" pitchFamily="34" charset="0"/>
                  <a:cs typeface="Arial" pitchFamily="34" charset="0"/>
                </a:rPr>
                <a:t>ABOVE</a:t>
              </a:r>
              <a:endParaRPr lang="en-US" sz="800" dirty="0">
                <a:latin typeface="Arial Narrow" pitchFamily="34" charset="0"/>
                <a:cs typeface="Arial" pitchFamily="34" charset="0"/>
              </a:endParaRPr>
            </a:p>
          </p:txBody>
        </p:sp>
        <p:sp>
          <p:nvSpPr>
            <p:cNvPr id="24" name="TextBox 23"/>
            <p:cNvSpPr txBox="1"/>
            <p:nvPr/>
          </p:nvSpPr>
          <p:spPr>
            <a:xfrm>
              <a:off x="581025" y="4398748"/>
              <a:ext cx="357790" cy="215444"/>
            </a:xfrm>
            <a:prstGeom prst="rect">
              <a:avLst/>
            </a:prstGeom>
            <a:noFill/>
          </p:spPr>
          <p:txBody>
            <a:bodyPr wrap="none" rtlCol="0">
              <a:spAutoFit/>
            </a:bodyPr>
            <a:lstStyle/>
            <a:p>
              <a:pPr algn="ctr"/>
              <a:r>
                <a:rPr lang="en-US" sz="800" dirty="0" smtClean="0">
                  <a:latin typeface="Arial Narrow" pitchFamily="34" charset="0"/>
                  <a:cs typeface="Arial" pitchFamily="34" charset="0"/>
                </a:rPr>
                <a:t>PAR</a:t>
              </a:r>
              <a:endParaRPr lang="en-US" sz="800" dirty="0">
                <a:latin typeface="Arial Narrow" pitchFamily="34" charset="0"/>
                <a:cs typeface="Arial" pitchFamily="34" charset="0"/>
              </a:endParaRPr>
            </a:p>
          </p:txBody>
        </p:sp>
      </p:grpSp>
    </p:spTree>
    <p:extLst>
      <p:ext uri="{BB962C8B-B14F-4D97-AF65-F5344CB8AC3E}">
        <p14:creationId xmlns:p14="http://schemas.microsoft.com/office/powerpoint/2010/main" val="119915712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OCE">
      <a:dk1>
        <a:srgbClr val="000000"/>
      </a:dk1>
      <a:lt1>
        <a:srgbClr val="FFFFFF"/>
      </a:lt1>
      <a:dk2>
        <a:srgbClr val="000000"/>
      </a:dk2>
      <a:lt2>
        <a:srgbClr val="000000"/>
      </a:lt2>
      <a:accent1>
        <a:srgbClr val="3366FF"/>
      </a:accent1>
      <a:accent2>
        <a:srgbClr val="FF9900"/>
      </a:accent2>
      <a:accent3>
        <a:srgbClr val="5CC55B"/>
      </a:accent3>
      <a:accent4>
        <a:srgbClr val="8064A2"/>
      </a:accent4>
      <a:accent5>
        <a:srgbClr val="C00000"/>
      </a:accent5>
      <a:accent6>
        <a:srgbClr val="1F497D"/>
      </a:accent6>
      <a:hlink>
        <a:srgbClr val="3366FF"/>
      </a:hlink>
      <a:folHlink>
        <a:srgbClr val="A5A5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4966</TotalTime>
  <Words>796</Words>
  <Application>Microsoft Office PowerPoint</Application>
  <PresentationFormat>On-screen Show (4:3)</PresentationFormat>
  <Paragraphs>111</Paragraphs>
  <Slides>14</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think-cell Slide</vt:lpstr>
      <vt:lpstr>Jobs and Housing: Signs of Strength</vt:lpstr>
      <vt:lpstr>PowerPoint Presentation</vt:lpstr>
      <vt:lpstr>PowerPoint Presentation</vt:lpstr>
      <vt:lpstr>Most states show solid job growth (except in the energy sector)</vt:lpstr>
      <vt:lpstr>Despite energy weakness, areas of lower unemployment rates are expanding</vt:lpstr>
      <vt:lpstr>PowerPoint Presentation</vt:lpstr>
      <vt:lpstr>Riding strong demand, home sales are back to pre-boom levels</vt:lpstr>
      <vt:lpstr>PowerPoint Presentation</vt:lpstr>
      <vt:lpstr>More MSAs at an all-time price peak, but no housing bubble</vt:lpstr>
      <vt:lpstr>LIHHM Rankings: Things look good today (other than a few energy markets)</vt:lpstr>
      <vt:lpstr>California housing markets look solid</vt:lpstr>
      <vt:lpstr>The Fed has committed to a cautious approach to policy tightening</vt:lpstr>
      <vt:lpstr>“Lower for longer” is the expectation, but higher rates are coming</vt:lpstr>
      <vt:lpstr>PowerPoint Presentation</vt:lpstr>
    </vt:vector>
  </TitlesOfParts>
  <Company>Nationwide Insurance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Brent Leciejewski</dc:creator>
  <cp:lastModifiedBy>Farrah McDaid</cp:lastModifiedBy>
  <cp:revision>905</cp:revision>
  <cp:lastPrinted>2016-09-20T18:23:44Z</cp:lastPrinted>
  <dcterms:created xsi:type="dcterms:W3CDTF">2011-10-24T15:35:00Z</dcterms:created>
  <dcterms:modified xsi:type="dcterms:W3CDTF">2016-09-22T15:35:53Z</dcterms:modified>
</cp:coreProperties>
</file>