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tmp" ContentType="image/p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70" r:id="rId2"/>
    <p:sldId id="279" r:id="rId3"/>
    <p:sldId id="263" r:id="rId4"/>
    <p:sldId id="283" r:id="rId5"/>
    <p:sldId id="463" r:id="rId6"/>
    <p:sldId id="275" r:id="rId7"/>
    <p:sldId id="464" r:id="rId8"/>
    <p:sldId id="465" r:id="rId9"/>
    <p:sldId id="476" r:id="rId10"/>
    <p:sldId id="466" r:id="rId11"/>
    <p:sldId id="467" r:id="rId12"/>
    <p:sldId id="468" r:id="rId13"/>
    <p:sldId id="499" r:id="rId14"/>
    <p:sldId id="494" r:id="rId15"/>
    <p:sldId id="495" r:id="rId16"/>
    <p:sldId id="496" r:id="rId17"/>
    <p:sldId id="498" r:id="rId18"/>
    <p:sldId id="469" r:id="rId19"/>
    <p:sldId id="488" r:id="rId20"/>
    <p:sldId id="470" r:id="rId21"/>
    <p:sldId id="477" r:id="rId22"/>
    <p:sldId id="483" r:id="rId23"/>
    <p:sldId id="482" r:id="rId24"/>
    <p:sldId id="481" r:id="rId25"/>
    <p:sldId id="257" r:id="rId26"/>
    <p:sldId id="479" r:id="rId27"/>
    <p:sldId id="480" r:id="rId28"/>
    <p:sldId id="501" r:id="rId29"/>
    <p:sldId id="503" r:id="rId30"/>
    <p:sldId id="492" r:id="rId31"/>
    <p:sldId id="505" r:id="rId32"/>
    <p:sldId id="506" r:id="rId33"/>
    <p:sldId id="502" r:id="rId34"/>
    <p:sldId id="50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222">
          <p15:clr>
            <a:srgbClr val="A4A3A4"/>
          </p15:clr>
        </p15:guide>
        <p15:guide id="3" pos="2880">
          <p15:clr>
            <a:srgbClr val="A4A3A4"/>
          </p15:clr>
        </p15:guide>
        <p15:guide id="4" pos="222">
          <p15:clr>
            <a:srgbClr val="A4A3A4"/>
          </p15:clr>
        </p15:guide>
        <p15:guide id="5" pos="554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ttany Davis" initials="BD" lastIdx="5" clrIdx="0">
    <p:extLst>
      <p:ext uri="{19B8F6BF-5375-455C-9EA6-DF929625EA0E}">
        <p15:presenceInfo xmlns:p15="http://schemas.microsoft.com/office/powerpoint/2012/main" userId="S::bdavis2@nycourts.gov::d3404baa-d546-4c25-b41b-f11cf0202628" providerId="AD"/>
      </p:ext>
    </p:extLst>
  </p:cmAuthor>
  <p:cmAuthor id="2" name="Rebecca Thomforde Hauser" initials="RTH" lastIdx="2" clrIdx="1">
    <p:extLst>
      <p:ext uri="{19B8F6BF-5375-455C-9EA6-DF929625EA0E}">
        <p15:presenceInfo xmlns:p15="http://schemas.microsoft.com/office/powerpoint/2012/main" userId="S-1-5-21-1553425286-1005264162-1301096985-227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62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9" autoAdjust="0"/>
    <p:restoredTop sz="81316" autoAdjust="0"/>
  </p:normalViewPr>
  <p:slideViewPr>
    <p:cSldViewPr snapToGrid="0" showGuides="1">
      <p:cViewPr varScale="1">
        <p:scale>
          <a:sx n="89" d="100"/>
          <a:sy n="89" d="100"/>
        </p:scale>
        <p:origin x="1446" y="84"/>
      </p:cViewPr>
      <p:guideLst>
        <p:guide orient="horz" pos="2160"/>
        <p:guide orient="horz" pos="1222"/>
        <p:guide pos="2880"/>
        <p:guide pos="222"/>
        <p:guide pos="5546"/>
      </p:guideLst>
    </p:cSldViewPr>
  </p:slideViewPr>
  <p:outlineViewPr>
    <p:cViewPr>
      <p:scale>
        <a:sx n="33" d="100"/>
        <a:sy n="33" d="100"/>
      </p:scale>
      <p:origin x="0" y="-21964"/>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51" d="100"/>
          <a:sy n="51" d="100"/>
        </p:scale>
        <p:origin x="2692"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C97141-EFF1-48FB-837E-EED3829B048F}"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EDAC71B1-67DE-4CE8-8835-A1908A91DD27}">
      <dgm:prSet/>
      <dgm:spPr/>
      <dgm:t>
        <a:bodyPr/>
        <a:lstStyle/>
        <a:p>
          <a:pPr>
            <a:lnSpc>
              <a:spcPct val="100000"/>
            </a:lnSpc>
            <a:defRPr cap="all"/>
          </a:pPr>
          <a:r>
            <a:rPr lang="en-US"/>
            <a:t>Waypower</a:t>
          </a:r>
        </a:p>
      </dgm:t>
    </dgm:pt>
    <dgm:pt modelId="{2A86F952-2635-4D31-8915-73404EB3BDDE}" type="parTrans" cxnId="{2459ABCA-47C3-410A-9B0C-BDA1E339C7C0}">
      <dgm:prSet/>
      <dgm:spPr/>
      <dgm:t>
        <a:bodyPr/>
        <a:lstStyle/>
        <a:p>
          <a:endParaRPr lang="en-US"/>
        </a:p>
      </dgm:t>
    </dgm:pt>
    <dgm:pt modelId="{1D570CFD-A2B7-4ADC-8EE5-6BF33423928B}" type="sibTrans" cxnId="{2459ABCA-47C3-410A-9B0C-BDA1E339C7C0}">
      <dgm:prSet/>
      <dgm:spPr/>
      <dgm:t>
        <a:bodyPr/>
        <a:lstStyle/>
        <a:p>
          <a:endParaRPr lang="en-US"/>
        </a:p>
      </dgm:t>
    </dgm:pt>
    <dgm:pt modelId="{DF0BD04C-5B27-4D34-B69C-0377FA3E843D}">
      <dgm:prSet/>
      <dgm:spPr/>
      <dgm:t>
        <a:bodyPr/>
        <a:lstStyle/>
        <a:p>
          <a:pPr>
            <a:lnSpc>
              <a:spcPct val="100000"/>
            </a:lnSpc>
            <a:defRPr cap="all"/>
          </a:pPr>
          <a:r>
            <a:rPr lang="en-US"/>
            <a:t>Goals</a:t>
          </a:r>
        </a:p>
      </dgm:t>
    </dgm:pt>
    <dgm:pt modelId="{2D5A1107-F3A1-48C8-A3AE-734D6F91CC53}" type="parTrans" cxnId="{8814783D-84CA-4B5C-8348-7750FD3BBE10}">
      <dgm:prSet/>
      <dgm:spPr/>
      <dgm:t>
        <a:bodyPr/>
        <a:lstStyle/>
        <a:p>
          <a:endParaRPr lang="en-US"/>
        </a:p>
      </dgm:t>
    </dgm:pt>
    <dgm:pt modelId="{50F5C7BF-51CD-4A8F-B324-570E2B85DCA2}" type="sibTrans" cxnId="{8814783D-84CA-4B5C-8348-7750FD3BBE10}">
      <dgm:prSet/>
      <dgm:spPr/>
      <dgm:t>
        <a:bodyPr/>
        <a:lstStyle/>
        <a:p>
          <a:endParaRPr lang="en-US"/>
        </a:p>
      </dgm:t>
    </dgm:pt>
    <dgm:pt modelId="{DB8D1F70-A4F4-4723-9496-8A108DAD05DF}">
      <dgm:prSet/>
      <dgm:spPr/>
      <dgm:t>
        <a:bodyPr/>
        <a:lstStyle/>
        <a:p>
          <a:pPr>
            <a:lnSpc>
              <a:spcPct val="100000"/>
            </a:lnSpc>
            <a:defRPr cap="all"/>
          </a:pPr>
          <a:r>
            <a:rPr lang="en-US"/>
            <a:t>Willpower</a:t>
          </a:r>
        </a:p>
      </dgm:t>
    </dgm:pt>
    <dgm:pt modelId="{C10CD2FF-5BAA-49C8-ACD8-69469FF600D2}" type="parTrans" cxnId="{421A4FC0-BD94-4C31-963C-47978A253289}">
      <dgm:prSet/>
      <dgm:spPr/>
      <dgm:t>
        <a:bodyPr/>
        <a:lstStyle/>
        <a:p>
          <a:endParaRPr lang="en-US"/>
        </a:p>
      </dgm:t>
    </dgm:pt>
    <dgm:pt modelId="{C58F09A1-97FD-43DE-B38D-7BB62E685480}" type="sibTrans" cxnId="{421A4FC0-BD94-4C31-963C-47978A253289}">
      <dgm:prSet/>
      <dgm:spPr/>
      <dgm:t>
        <a:bodyPr/>
        <a:lstStyle/>
        <a:p>
          <a:endParaRPr lang="en-US"/>
        </a:p>
      </dgm:t>
    </dgm:pt>
    <dgm:pt modelId="{9071287D-3153-42DF-B6AB-6C8DFBFCAE24}" type="pres">
      <dgm:prSet presAssocID="{42C97141-EFF1-48FB-837E-EED3829B048F}" presName="root" presStyleCnt="0">
        <dgm:presLayoutVars>
          <dgm:dir/>
          <dgm:resizeHandles val="exact"/>
        </dgm:presLayoutVars>
      </dgm:prSet>
      <dgm:spPr/>
    </dgm:pt>
    <dgm:pt modelId="{5C334ECA-84E5-4DB5-A364-6021F2D6A513}" type="pres">
      <dgm:prSet presAssocID="{EDAC71B1-67DE-4CE8-8835-A1908A91DD27}" presName="compNode" presStyleCnt="0"/>
      <dgm:spPr/>
    </dgm:pt>
    <dgm:pt modelId="{E1453680-D225-42CA-A0D2-AAB9086CF765}" type="pres">
      <dgm:prSet presAssocID="{EDAC71B1-67DE-4CE8-8835-A1908A91DD27}" presName="iconBgRect" presStyleLbl="bgShp" presStyleIdx="0" presStyleCnt="3"/>
      <dgm:spPr/>
    </dgm:pt>
    <dgm:pt modelId="{DEB7C789-802F-46C4-A585-AAAE0BEF0DA6}" type="pres">
      <dgm:prSet presAssocID="{EDAC71B1-67DE-4CE8-8835-A1908A91DD2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lue"/>
        </a:ext>
      </dgm:extLst>
    </dgm:pt>
    <dgm:pt modelId="{6FDB1A62-D272-432C-AC1A-52FD179BCCAC}" type="pres">
      <dgm:prSet presAssocID="{EDAC71B1-67DE-4CE8-8835-A1908A91DD27}" presName="spaceRect" presStyleCnt="0"/>
      <dgm:spPr/>
    </dgm:pt>
    <dgm:pt modelId="{4E1470FC-2CA7-451D-8F09-9227CC0FA2BD}" type="pres">
      <dgm:prSet presAssocID="{EDAC71B1-67DE-4CE8-8835-A1908A91DD27}" presName="textRect" presStyleLbl="revTx" presStyleIdx="0" presStyleCnt="3">
        <dgm:presLayoutVars>
          <dgm:chMax val="1"/>
          <dgm:chPref val="1"/>
        </dgm:presLayoutVars>
      </dgm:prSet>
      <dgm:spPr/>
    </dgm:pt>
    <dgm:pt modelId="{AF300B4D-A41A-4289-A7B1-C7D295B600D4}" type="pres">
      <dgm:prSet presAssocID="{1D570CFD-A2B7-4ADC-8EE5-6BF33423928B}" presName="sibTrans" presStyleCnt="0"/>
      <dgm:spPr/>
    </dgm:pt>
    <dgm:pt modelId="{B0664665-903E-42B7-B71B-51798BB9B31B}" type="pres">
      <dgm:prSet presAssocID="{DF0BD04C-5B27-4D34-B69C-0377FA3E843D}" presName="compNode" presStyleCnt="0"/>
      <dgm:spPr/>
    </dgm:pt>
    <dgm:pt modelId="{9E09B81A-B1CD-430A-8C13-B3579E7454A6}" type="pres">
      <dgm:prSet presAssocID="{DF0BD04C-5B27-4D34-B69C-0377FA3E843D}" presName="iconBgRect" presStyleLbl="bgShp" presStyleIdx="1" presStyleCnt="3"/>
      <dgm:spPr>
        <a:solidFill>
          <a:schemeClr val="accent2"/>
        </a:solidFill>
      </dgm:spPr>
    </dgm:pt>
    <dgm:pt modelId="{D37D77B6-3BF8-41BC-B3F7-157804474FE6}" type="pres">
      <dgm:prSet presAssocID="{DF0BD04C-5B27-4D34-B69C-0377FA3E843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list"/>
        </a:ext>
      </dgm:extLst>
    </dgm:pt>
    <dgm:pt modelId="{D42E4C44-6008-4D52-A200-134DD72FBC4F}" type="pres">
      <dgm:prSet presAssocID="{DF0BD04C-5B27-4D34-B69C-0377FA3E843D}" presName="spaceRect" presStyleCnt="0"/>
      <dgm:spPr/>
    </dgm:pt>
    <dgm:pt modelId="{8F298089-8618-425C-8C56-918AFD68436A}" type="pres">
      <dgm:prSet presAssocID="{DF0BD04C-5B27-4D34-B69C-0377FA3E843D}" presName="textRect" presStyleLbl="revTx" presStyleIdx="1" presStyleCnt="3">
        <dgm:presLayoutVars>
          <dgm:chMax val="1"/>
          <dgm:chPref val="1"/>
        </dgm:presLayoutVars>
      </dgm:prSet>
      <dgm:spPr/>
    </dgm:pt>
    <dgm:pt modelId="{DE478993-952B-4062-8769-AF27F95B8821}" type="pres">
      <dgm:prSet presAssocID="{50F5C7BF-51CD-4A8F-B324-570E2B85DCA2}" presName="sibTrans" presStyleCnt="0"/>
      <dgm:spPr/>
    </dgm:pt>
    <dgm:pt modelId="{F728FB90-C15D-431E-AC7B-E341639CCB9B}" type="pres">
      <dgm:prSet presAssocID="{DB8D1F70-A4F4-4723-9496-8A108DAD05DF}" presName="compNode" presStyleCnt="0"/>
      <dgm:spPr/>
    </dgm:pt>
    <dgm:pt modelId="{C9CE2F6A-6F9D-483D-9D63-2231016926C4}" type="pres">
      <dgm:prSet presAssocID="{DB8D1F70-A4F4-4723-9496-8A108DAD05DF}" presName="iconBgRect" presStyleLbl="bgShp" presStyleIdx="2" presStyleCnt="3"/>
      <dgm:spPr>
        <a:solidFill>
          <a:schemeClr val="accent2"/>
        </a:solidFill>
      </dgm:spPr>
    </dgm:pt>
    <dgm:pt modelId="{18C03A39-7C92-43E7-A61F-27B6903EA289}" type="pres">
      <dgm:prSet presAssocID="{DB8D1F70-A4F4-4723-9496-8A108DAD05D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uscle Arm"/>
        </a:ext>
      </dgm:extLst>
    </dgm:pt>
    <dgm:pt modelId="{B44011C3-6F9D-4DEE-9342-773255613AC1}" type="pres">
      <dgm:prSet presAssocID="{DB8D1F70-A4F4-4723-9496-8A108DAD05DF}" presName="spaceRect" presStyleCnt="0"/>
      <dgm:spPr/>
    </dgm:pt>
    <dgm:pt modelId="{8EFAAAF9-4A2D-440B-8252-DC186CD64DAB}" type="pres">
      <dgm:prSet presAssocID="{DB8D1F70-A4F4-4723-9496-8A108DAD05DF}" presName="textRect" presStyleLbl="revTx" presStyleIdx="2" presStyleCnt="3">
        <dgm:presLayoutVars>
          <dgm:chMax val="1"/>
          <dgm:chPref val="1"/>
        </dgm:presLayoutVars>
      </dgm:prSet>
      <dgm:spPr/>
    </dgm:pt>
  </dgm:ptLst>
  <dgm:cxnLst>
    <dgm:cxn modelId="{CC16DE00-5B8C-6D43-AF03-5BAFF96D6ACB}" type="presOf" srcId="{DB8D1F70-A4F4-4723-9496-8A108DAD05DF}" destId="{8EFAAAF9-4A2D-440B-8252-DC186CD64DAB}" srcOrd="0" destOrd="0" presId="urn:microsoft.com/office/officeart/2018/5/layout/IconCircleLabelList"/>
    <dgm:cxn modelId="{7A136F08-711C-4C46-AE1E-B21489FC3608}" type="presOf" srcId="{DF0BD04C-5B27-4D34-B69C-0377FA3E843D}" destId="{8F298089-8618-425C-8C56-918AFD68436A}" srcOrd="0" destOrd="0" presId="urn:microsoft.com/office/officeart/2018/5/layout/IconCircleLabelList"/>
    <dgm:cxn modelId="{8814783D-84CA-4B5C-8348-7750FD3BBE10}" srcId="{42C97141-EFF1-48FB-837E-EED3829B048F}" destId="{DF0BD04C-5B27-4D34-B69C-0377FA3E843D}" srcOrd="1" destOrd="0" parTransId="{2D5A1107-F3A1-48C8-A3AE-734D6F91CC53}" sibTransId="{50F5C7BF-51CD-4A8F-B324-570E2B85DCA2}"/>
    <dgm:cxn modelId="{409F0765-2ED6-8B4E-AA7A-DCD00A0B4E70}" type="presOf" srcId="{EDAC71B1-67DE-4CE8-8835-A1908A91DD27}" destId="{4E1470FC-2CA7-451D-8F09-9227CC0FA2BD}" srcOrd="0" destOrd="0" presId="urn:microsoft.com/office/officeart/2018/5/layout/IconCircleLabelList"/>
    <dgm:cxn modelId="{30EAD073-D7DF-B64F-87E6-9648E0E37B20}" type="presOf" srcId="{42C97141-EFF1-48FB-837E-EED3829B048F}" destId="{9071287D-3153-42DF-B6AB-6C8DFBFCAE24}" srcOrd="0" destOrd="0" presId="urn:microsoft.com/office/officeart/2018/5/layout/IconCircleLabelList"/>
    <dgm:cxn modelId="{421A4FC0-BD94-4C31-963C-47978A253289}" srcId="{42C97141-EFF1-48FB-837E-EED3829B048F}" destId="{DB8D1F70-A4F4-4723-9496-8A108DAD05DF}" srcOrd="2" destOrd="0" parTransId="{C10CD2FF-5BAA-49C8-ACD8-69469FF600D2}" sibTransId="{C58F09A1-97FD-43DE-B38D-7BB62E685480}"/>
    <dgm:cxn modelId="{2459ABCA-47C3-410A-9B0C-BDA1E339C7C0}" srcId="{42C97141-EFF1-48FB-837E-EED3829B048F}" destId="{EDAC71B1-67DE-4CE8-8835-A1908A91DD27}" srcOrd="0" destOrd="0" parTransId="{2A86F952-2635-4D31-8915-73404EB3BDDE}" sibTransId="{1D570CFD-A2B7-4ADC-8EE5-6BF33423928B}"/>
    <dgm:cxn modelId="{B991CA90-11DF-204F-A6B9-606391177F2F}" type="presParOf" srcId="{9071287D-3153-42DF-B6AB-6C8DFBFCAE24}" destId="{5C334ECA-84E5-4DB5-A364-6021F2D6A513}" srcOrd="0" destOrd="0" presId="urn:microsoft.com/office/officeart/2018/5/layout/IconCircleLabelList"/>
    <dgm:cxn modelId="{D645390B-6B6C-5144-B366-2F09151B2CC4}" type="presParOf" srcId="{5C334ECA-84E5-4DB5-A364-6021F2D6A513}" destId="{E1453680-D225-42CA-A0D2-AAB9086CF765}" srcOrd="0" destOrd="0" presId="urn:microsoft.com/office/officeart/2018/5/layout/IconCircleLabelList"/>
    <dgm:cxn modelId="{A6EEB8E4-93CD-974F-B9DE-04083DC9E9EB}" type="presParOf" srcId="{5C334ECA-84E5-4DB5-A364-6021F2D6A513}" destId="{DEB7C789-802F-46C4-A585-AAAE0BEF0DA6}" srcOrd="1" destOrd="0" presId="urn:microsoft.com/office/officeart/2018/5/layout/IconCircleLabelList"/>
    <dgm:cxn modelId="{7FC7F933-6ACE-234A-907A-AB82DD0C4C68}" type="presParOf" srcId="{5C334ECA-84E5-4DB5-A364-6021F2D6A513}" destId="{6FDB1A62-D272-432C-AC1A-52FD179BCCAC}" srcOrd="2" destOrd="0" presId="urn:microsoft.com/office/officeart/2018/5/layout/IconCircleLabelList"/>
    <dgm:cxn modelId="{9A59E8EE-7ECC-5640-9E5F-D42075712D48}" type="presParOf" srcId="{5C334ECA-84E5-4DB5-A364-6021F2D6A513}" destId="{4E1470FC-2CA7-451D-8F09-9227CC0FA2BD}" srcOrd="3" destOrd="0" presId="urn:microsoft.com/office/officeart/2018/5/layout/IconCircleLabelList"/>
    <dgm:cxn modelId="{39596A45-20F0-DC45-ABA8-34E0AA7EC6E4}" type="presParOf" srcId="{9071287D-3153-42DF-B6AB-6C8DFBFCAE24}" destId="{AF300B4D-A41A-4289-A7B1-C7D295B600D4}" srcOrd="1" destOrd="0" presId="urn:microsoft.com/office/officeart/2018/5/layout/IconCircleLabelList"/>
    <dgm:cxn modelId="{3709E331-E85E-674D-B6C4-3AA0B0C70893}" type="presParOf" srcId="{9071287D-3153-42DF-B6AB-6C8DFBFCAE24}" destId="{B0664665-903E-42B7-B71B-51798BB9B31B}" srcOrd="2" destOrd="0" presId="urn:microsoft.com/office/officeart/2018/5/layout/IconCircleLabelList"/>
    <dgm:cxn modelId="{A26CB6D1-B035-974E-A33D-0DCD9EB6AC45}" type="presParOf" srcId="{B0664665-903E-42B7-B71B-51798BB9B31B}" destId="{9E09B81A-B1CD-430A-8C13-B3579E7454A6}" srcOrd="0" destOrd="0" presId="urn:microsoft.com/office/officeart/2018/5/layout/IconCircleLabelList"/>
    <dgm:cxn modelId="{43638093-01C2-D546-942D-65023B3A5B49}" type="presParOf" srcId="{B0664665-903E-42B7-B71B-51798BB9B31B}" destId="{D37D77B6-3BF8-41BC-B3F7-157804474FE6}" srcOrd="1" destOrd="0" presId="urn:microsoft.com/office/officeart/2018/5/layout/IconCircleLabelList"/>
    <dgm:cxn modelId="{5D5FD0DE-6C76-1743-833A-0E84868E5FCE}" type="presParOf" srcId="{B0664665-903E-42B7-B71B-51798BB9B31B}" destId="{D42E4C44-6008-4D52-A200-134DD72FBC4F}" srcOrd="2" destOrd="0" presId="urn:microsoft.com/office/officeart/2018/5/layout/IconCircleLabelList"/>
    <dgm:cxn modelId="{1993F060-8783-A945-B956-A3AB9753C535}" type="presParOf" srcId="{B0664665-903E-42B7-B71B-51798BB9B31B}" destId="{8F298089-8618-425C-8C56-918AFD68436A}" srcOrd="3" destOrd="0" presId="urn:microsoft.com/office/officeart/2018/5/layout/IconCircleLabelList"/>
    <dgm:cxn modelId="{3D8F4D42-9600-D74E-AE08-0B0F94929889}" type="presParOf" srcId="{9071287D-3153-42DF-B6AB-6C8DFBFCAE24}" destId="{DE478993-952B-4062-8769-AF27F95B8821}" srcOrd="3" destOrd="0" presId="urn:microsoft.com/office/officeart/2018/5/layout/IconCircleLabelList"/>
    <dgm:cxn modelId="{9955102D-25E3-6946-92FA-1B2B8A75FFB2}" type="presParOf" srcId="{9071287D-3153-42DF-B6AB-6C8DFBFCAE24}" destId="{F728FB90-C15D-431E-AC7B-E341639CCB9B}" srcOrd="4" destOrd="0" presId="urn:microsoft.com/office/officeart/2018/5/layout/IconCircleLabelList"/>
    <dgm:cxn modelId="{4507A808-AF35-E540-A779-FA12E9621AAC}" type="presParOf" srcId="{F728FB90-C15D-431E-AC7B-E341639CCB9B}" destId="{C9CE2F6A-6F9D-483D-9D63-2231016926C4}" srcOrd="0" destOrd="0" presId="urn:microsoft.com/office/officeart/2018/5/layout/IconCircleLabelList"/>
    <dgm:cxn modelId="{0E30E8EB-BE3B-B948-A8BD-BD2CC3107A02}" type="presParOf" srcId="{F728FB90-C15D-431E-AC7B-E341639CCB9B}" destId="{18C03A39-7C92-43E7-A61F-27B6903EA289}" srcOrd="1" destOrd="0" presId="urn:microsoft.com/office/officeart/2018/5/layout/IconCircleLabelList"/>
    <dgm:cxn modelId="{3D4A019E-500D-8A4D-920D-13B53C8E1411}" type="presParOf" srcId="{F728FB90-C15D-431E-AC7B-E341639CCB9B}" destId="{B44011C3-6F9D-4DEE-9342-773255613AC1}" srcOrd="2" destOrd="0" presId="urn:microsoft.com/office/officeart/2018/5/layout/IconCircleLabelList"/>
    <dgm:cxn modelId="{F81424A3-A56D-AC46-A9C1-14EE0EA1AE9B}" type="presParOf" srcId="{F728FB90-C15D-431E-AC7B-E341639CCB9B}" destId="{8EFAAAF9-4A2D-440B-8252-DC186CD64DAB}"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453680-D225-42CA-A0D2-AAB9086CF765}">
      <dsp:nvSpPr>
        <dsp:cNvPr id="0" name=""/>
        <dsp:cNvSpPr/>
      </dsp:nvSpPr>
      <dsp:spPr>
        <a:xfrm>
          <a:off x="934349" y="17905"/>
          <a:ext cx="1200937" cy="12009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B7C789-802F-46C4-A585-AAAE0BEF0DA6}">
      <dsp:nvSpPr>
        <dsp:cNvPr id="0" name=""/>
        <dsp:cNvSpPr/>
      </dsp:nvSpPr>
      <dsp:spPr>
        <a:xfrm>
          <a:off x="1190287" y="273842"/>
          <a:ext cx="689062" cy="6890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E1470FC-2CA7-451D-8F09-9227CC0FA2BD}">
      <dsp:nvSpPr>
        <dsp:cNvPr id="0" name=""/>
        <dsp:cNvSpPr/>
      </dsp:nvSpPr>
      <dsp:spPr>
        <a:xfrm>
          <a:off x="550443" y="1592905"/>
          <a:ext cx="19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333500">
            <a:lnSpc>
              <a:spcPct val="100000"/>
            </a:lnSpc>
            <a:spcBef>
              <a:spcPct val="0"/>
            </a:spcBef>
            <a:spcAft>
              <a:spcPct val="35000"/>
            </a:spcAft>
            <a:buNone/>
            <a:defRPr cap="all"/>
          </a:pPr>
          <a:r>
            <a:rPr lang="en-US" sz="3000" kern="1200"/>
            <a:t>Waypower</a:t>
          </a:r>
        </a:p>
      </dsp:txBody>
      <dsp:txXfrm>
        <a:off x="550443" y="1592905"/>
        <a:ext cx="1968750" cy="720000"/>
      </dsp:txXfrm>
    </dsp:sp>
    <dsp:sp modelId="{9E09B81A-B1CD-430A-8C13-B3579E7454A6}">
      <dsp:nvSpPr>
        <dsp:cNvPr id="0" name=""/>
        <dsp:cNvSpPr/>
      </dsp:nvSpPr>
      <dsp:spPr>
        <a:xfrm>
          <a:off x="3247631" y="17905"/>
          <a:ext cx="1200937" cy="1200937"/>
        </a:xfrm>
        <a:prstGeom prst="ellipse">
          <a:avLst/>
        </a:prstGeom>
        <a:solidFill>
          <a:schemeClr val="accent2"/>
        </a:solidFill>
        <a:ln>
          <a:noFill/>
        </a:ln>
        <a:effectLst/>
      </dsp:spPr>
      <dsp:style>
        <a:lnRef idx="0">
          <a:scrgbClr r="0" g="0" b="0"/>
        </a:lnRef>
        <a:fillRef idx="1">
          <a:scrgbClr r="0" g="0" b="0"/>
        </a:fillRef>
        <a:effectRef idx="0">
          <a:scrgbClr r="0" g="0" b="0"/>
        </a:effectRef>
        <a:fontRef idx="minor"/>
      </dsp:style>
    </dsp:sp>
    <dsp:sp modelId="{D37D77B6-3BF8-41BC-B3F7-157804474FE6}">
      <dsp:nvSpPr>
        <dsp:cNvPr id="0" name=""/>
        <dsp:cNvSpPr/>
      </dsp:nvSpPr>
      <dsp:spPr>
        <a:xfrm>
          <a:off x="3503568" y="273842"/>
          <a:ext cx="689062" cy="6890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F298089-8618-425C-8C56-918AFD68436A}">
      <dsp:nvSpPr>
        <dsp:cNvPr id="0" name=""/>
        <dsp:cNvSpPr/>
      </dsp:nvSpPr>
      <dsp:spPr>
        <a:xfrm>
          <a:off x="2863725" y="1592905"/>
          <a:ext cx="19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333500">
            <a:lnSpc>
              <a:spcPct val="100000"/>
            </a:lnSpc>
            <a:spcBef>
              <a:spcPct val="0"/>
            </a:spcBef>
            <a:spcAft>
              <a:spcPct val="35000"/>
            </a:spcAft>
            <a:buNone/>
            <a:defRPr cap="all"/>
          </a:pPr>
          <a:r>
            <a:rPr lang="en-US" sz="3000" kern="1200"/>
            <a:t>Goals</a:t>
          </a:r>
        </a:p>
      </dsp:txBody>
      <dsp:txXfrm>
        <a:off x="2863725" y="1592905"/>
        <a:ext cx="1968750" cy="720000"/>
      </dsp:txXfrm>
    </dsp:sp>
    <dsp:sp modelId="{C9CE2F6A-6F9D-483D-9D63-2231016926C4}">
      <dsp:nvSpPr>
        <dsp:cNvPr id="0" name=""/>
        <dsp:cNvSpPr/>
      </dsp:nvSpPr>
      <dsp:spPr>
        <a:xfrm>
          <a:off x="5560912" y="17905"/>
          <a:ext cx="1200937" cy="1200937"/>
        </a:xfrm>
        <a:prstGeom prst="ellipse">
          <a:avLst/>
        </a:prstGeom>
        <a:solidFill>
          <a:schemeClr val="accent2"/>
        </a:solidFill>
        <a:ln>
          <a:noFill/>
        </a:ln>
        <a:effectLst/>
      </dsp:spPr>
      <dsp:style>
        <a:lnRef idx="0">
          <a:scrgbClr r="0" g="0" b="0"/>
        </a:lnRef>
        <a:fillRef idx="1">
          <a:scrgbClr r="0" g="0" b="0"/>
        </a:fillRef>
        <a:effectRef idx="0">
          <a:scrgbClr r="0" g="0" b="0"/>
        </a:effectRef>
        <a:fontRef idx="minor"/>
      </dsp:style>
    </dsp:sp>
    <dsp:sp modelId="{18C03A39-7C92-43E7-A61F-27B6903EA289}">
      <dsp:nvSpPr>
        <dsp:cNvPr id="0" name=""/>
        <dsp:cNvSpPr/>
      </dsp:nvSpPr>
      <dsp:spPr>
        <a:xfrm>
          <a:off x="5816849" y="273842"/>
          <a:ext cx="689062" cy="6890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EFAAAF9-4A2D-440B-8252-DC186CD64DAB}">
      <dsp:nvSpPr>
        <dsp:cNvPr id="0" name=""/>
        <dsp:cNvSpPr/>
      </dsp:nvSpPr>
      <dsp:spPr>
        <a:xfrm>
          <a:off x="5177006" y="1592905"/>
          <a:ext cx="19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333500">
            <a:lnSpc>
              <a:spcPct val="100000"/>
            </a:lnSpc>
            <a:spcBef>
              <a:spcPct val="0"/>
            </a:spcBef>
            <a:spcAft>
              <a:spcPct val="35000"/>
            </a:spcAft>
            <a:buNone/>
            <a:defRPr cap="all"/>
          </a:pPr>
          <a:r>
            <a:rPr lang="en-US" sz="3000" kern="1200"/>
            <a:t>Willpower</a:t>
          </a:r>
        </a:p>
      </dsp:txBody>
      <dsp:txXfrm>
        <a:off x="5177006" y="1592905"/>
        <a:ext cx="19687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1ACCFF-B4E8-4E9B-B71E-D6AC365961C1}" type="datetimeFigureOut">
              <a:rPr lang="en-US" smtClean="0"/>
              <a:pPr/>
              <a:t>11/14/2019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B4DD4D-5567-4DDF-A5E7-C259E9E71816}" type="slidenum">
              <a:rPr lang="en-US" smtClean="0"/>
              <a:pPr/>
              <a:t>‹#›</a:t>
            </a:fld>
            <a:endParaRPr lang="en-US"/>
          </a:p>
        </p:txBody>
      </p:sp>
    </p:spTree>
    <p:extLst>
      <p:ext uri="{BB962C8B-B14F-4D97-AF65-F5344CB8AC3E}">
        <p14:creationId xmlns:p14="http://schemas.microsoft.com/office/powerpoint/2010/main" val="3054916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953EB6-89AC-4D89-A1B3-2D2150F97882}" type="datetimeFigureOut">
              <a:rPr lang="en-US" smtClean="0"/>
              <a:pPr/>
              <a:t>11/14/2019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1A5E9-412A-48B9-A904-1EBAADBAEC90}" type="slidenum">
              <a:rPr lang="en-US" smtClean="0"/>
              <a:pPr/>
              <a:t>‹#›</a:t>
            </a:fld>
            <a:endParaRPr lang="en-US"/>
          </a:p>
        </p:txBody>
      </p:sp>
    </p:spTree>
    <p:extLst>
      <p:ext uri="{BB962C8B-B14F-4D97-AF65-F5344CB8AC3E}">
        <p14:creationId xmlns:p14="http://schemas.microsoft.com/office/powerpoint/2010/main" val="3649987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courtinnovation.org/publications/seedinggenerations"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BD and JCA</a:t>
            </a:r>
          </a:p>
        </p:txBody>
      </p:sp>
      <p:sp>
        <p:nvSpPr>
          <p:cNvPr id="4" name="Slide Number Placeholder 3"/>
          <p:cNvSpPr>
            <a:spLocks noGrp="1"/>
          </p:cNvSpPr>
          <p:nvPr>
            <p:ph type="sldNum" sz="quarter" idx="5"/>
          </p:nvPr>
        </p:nvSpPr>
        <p:spPr/>
        <p:txBody>
          <a:bodyPr/>
          <a:lstStyle/>
          <a:p>
            <a:fld id="{3EA1A5E9-412A-48B9-A904-1EBAADBAEC90}" type="slidenum">
              <a:rPr lang="en-US" smtClean="0"/>
              <a:pPr/>
              <a:t>1</a:t>
            </a:fld>
            <a:endParaRPr lang="en-US"/>
          </a:p>
        </p:txBody>
      </p:sp>
    </p:spTree>
    <p:extLst>
      <p:ext uri="{BB962C8B-B14F-4D97-AF65-F5344CB8AC3E}">
        <p14:creationId xmlns:p14="http://schemas.microsoft.com/office/powerpoint/2010/main" val="1057342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What are the goals of some of the programs?</a:t>
            </a:r>
          </a:p>
          <a:p>
            <a:endParaRPr lang="en-US" b="1" dirty="0"/>
          </a:p>
          <a:p>
            <a:pPr marL="171450" indent="-171450">
              <a:buFont typeface="Arial" panose="020B0604020202020204" pitchFamily="34" charset="0"/>
              <a:buChar char="•"/>
            </a:pPr>
            <a:r>
              <a:rPr lang="en-US" b="0" dirty="0"/>
              <a:t>Recidivism – courts and and communities want the violence to reduce/stop and use recidivism as a measure of this. </a:t>
            </a:r>
          </a:p>
          <a:p>
            <a:pPr marL="171450" indent="-171450">
              <a:buFont typeface="Arial" panose="020B0604020202020204" pitchFamily="34" charset="0"/>
              <a:buChar char="•"/>
            </a:pPr>
            <a:r>
              <a:rPr lang="en-US" b="0" dirty="0"/>
              <a:t>Accountability – appropriate sanction when jail is not an option </a:t>
            </a:r>
          </a:p>
          <a:p>
            <a:pPr marL="171450" indent="-171450">
              <a:buFont typeface="Arial" panose="020B0604020202020204" pitchFamily="34" charset="0"/>
              <a:buChar char="•"/>
            </a:pPr>
            <a:r>
              <a:rPr lang="en-US" b="0" dirty="0"/>
              <a:t>Social Change – Systemic goal of changing norms around domestic violence, MSV intentionally engages participants to think about how their community can support them (e.g., peers, community project) and works within community to train on issues as well</a:t>
            </a:r>
          </a:p>
        </p:txBody>
      </p:sp>
      <p:sp>
        <p:nvSpPr>
          <p:cNvPr id="4" name="Slide Number Placeholder 3"/>
          <p:cNvSpPr>
            <a:spLocks noGrp="1"/>
          </p:cNvSpPr>
          <p:nvPr>
            <p:ph type="sldNum" sz="quarter" idx="5"/>
          </p:nvPr>
        </p:nvSpPr>
        <p:spPr/>
        <p:txBody>
          <a:bodyPr/>
          <a:lstStyle/>
          <a:p>
            <a:fld id="{3EA1A5E9-412A-48B9-A904-1EBAADBAEC90}" type="slidenum">
              <a:rPr lang="en-US" smtClean="0"/>
              <a:pPr/>
              <a:t>10</a:t>
            </a:fld>
            <a:endParaRPr lang="en-US"/>
          </a:p>
        </p:txBody>
      </p:sp>
    </p:spTree>
    <p:extLst>
      <p:ext uri="{BB962C8B-B14F-4D97-AF65-F5344CB8AC3E}">
        <p14:creationId xmlns:p14="http://schemas.microsoft.com/office/powerpoint/2010/main" val="3930128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dirty="0"/>
              <a:t>From CCI’s national survey in 2007 about APIP programs (courts, providers, and victim advocates gave input)</a:t>
            </a:r>
          </a:p>
          <a:p>
            <a:pPr marL="171450" indent="-171450">
              <a:buFont typeface="Arial" panose="020B0604020202020204" pitchFamily="34" charset="0"/>
              <a:buChar char="•"/>
            </a:pPr>
            <a:r>
              <a:rPr lang="en-US" b="0" dirty="0"/>
              <a:t>Same type of responses re: goal of programs – accountability, appropriate sanction </a:t>
            </a:r>
          </a:p>
          <a:p>
            <a:pPr marL="171450" indent="-171450">
              <a:buFont typeface="Arial" panose="020B0604020202020204" pitchFamily="34" charset="0"/>
              <a:buChar char="•"/>
            </a:pPr>
            <a:r>
              <a:rPr lang="en-US" b="0" dirty="0"/>
              <a:t>This ties to system accountability and collaboration because you can see these 3 system players have different views of what a program should do</a:t>
            </a:r>
          </a:p>
          <a:p>
            <a:endParaRPr lang="en-US" b="0" dirty="0"/>
          </a:p>
        </p:txBody>
      </p:sp>
      <p:sp>
        <p:nvSpPr>
          <p:cNvPr id="4" name="Slide Number Placeholder 3"/>
          <p:cNvSpPr>
            <a:spLocks noGrp="1"/>
          </p:cNvSpPr>
          <p:nvPr>
            <p:ph type="sldNum" sz="quarter" idx="5"/>
          </p:nvPr>
        </p:nvSpPr>
        <p:spPr/>
        <p:txBody>
          <a:bodyPr/>
          <a:lstStyle/>
          <a:p>
            <a:fld id="{3EA1A5E9-412A-48B9-A904-1EBAADBAEC90}" type="slidenum">
              <a:rPr lang="en-US" smtClean="0"/>
              <a:pPr/>
              <a:t>11</a:t>
            </a:fld>
            <a:endParaRPr lang="en-US"/>
          </a:p>
        </p:txBody>
      </p:sp>
    </p:spTree>
    <p:extLst>
      <p:ext uri="{BB962C8B-B14F-4D97-AF65-F5344CB8AC3E}">
        <p14:creationId xmlns:p14="http://schemas.microsoft.com/office/powerpoint/2010/main" val="1339471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dirty="0"/>
              <a:t>Asked about the focus of curriculum – accountability, changing attitudes, education, and lower is addressing other co-occurring issues </a:t>
            </a:r>
          </a:p>
          <a:p>
            <a:pPr marL="171450" indent="-171450">
              <a:buFont typeface="Arial" panose="020B0604020202020204" pitchFamily="34" charset="0"/>
              <a:buChar char="•"/>
            </a:pPr>
            <a:r>
              <a:rPr lang="en-US" b="0" dirty="0"/>
              <a:t>Notice that the programs surveyed were really criminal focused.  These might look different for programs who have volunteer clients or those referred from family court.  </a:t>
            </a:r>
          </a:p>
        </p:txBody>
      </p:sp>
      <p:sp>
        <p:nvSpPr>
          <p:cNvPr id="4" name="Slide Number Placeholder 3"/>
          <p:cNvSpPr>
            <a:spLocks noGrp="1"/>
          </p:cNvSpPr>
          <p:nvPr>
            <p:ph type="sldNum" sz="quarter" idx="5"/>
          </p:nvPr>
        </p:nvSpPr>
        <p:spPr/>
        <p:txBody>
          <a:bodyPr/>
          <a:lstStyle/>
          <a:p>
            <a:fld id="{3EA1A5E9-412A-48B9-A904-1EBAADBAEC90}" type="slidenum">
              <a:rPr lang="en-US" smtClean="0"/>
              <a:pPr/>
              <a:t>12</a:t>
            </a:fld>
            <a:endParaRPr lang="en-US"/>
          </a:p>
        </p:txBody>
      </p:sp>
    </p:spTree>
    <p:extLst>
      <p:ext uri="{BB962C8B-B14F-4D97-AF65-F5344CB8AC3E}">
        <p14:creationId xmlns:p14="http://schemas.microsoft.com/office/powerpoint/2010/main" val="20218223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say here that Mirabel study in UK looked at victim autonomy and parenting and child safety as well, there is a trend to start looking at other things aside from physical violence or criminal </a:t>
            </a:r>
            <a:r>
              <a:rPr lang="en-US" dirty="0" err="1"/>
              <a:t>activitiy</a:t>
            </a:r>
            <a:r>
              <a:rPr lang="en-US" dirty="0"/>
              <a:t>….</a:t>
            </a:r>
          </a:p>
          <a:p>
            <a:r>
              <a:rPr lang="en-US" dirty="0"/>
              <a:t>IE we will talk about measuring changes in HOPE </a:t>
            </a:r>
          </a:p>
        </p:txBody>
      </p:sp>
      <p:sp>
        <p:nvSpPr>
          <p:cNvPr id="4" name="Slide Number Placeholder 3"/>
          <p:cNvSpPr>
            <a:spLocks noGrp="1"/>
          </p:cNvSpPr>
          <p:nvPr>
            <p:ph type="sldNum" sz="quarter" idx="10"/>
          </p:nvPr>
        </p:nvSpPr>
        <p:spPr/>
        <p:txBody>
          <a:bodyPr/>
          <a:lstStyle/>
          <a:p>
            <a:fld id="{3EA1A5E9-412A-48B9-A904-1EBAADBAEC90}" type="slidenum">
              <a:rPr lang="en-US" smtClean="0"/>
              <a:pPr/>
              <a:t>14</a:t>
            </a:fld>
            <a:endParaRPr lang="en-US"/>
          </a:p>
        </p:txBody>
      </p:sp>
    </p:spTree>
    <p:extLst>
      <p:ext uri="{BB962C8B-B14F-4D97-AF65-F5344CB8AC3E}">
        <p14:creationId xmlns:p14="http://schemas.microsoft.com/office/powerpoint/2010/main" val="1096903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can be fast: There are different ways to do the research.  The study the CCI did in the Bronx was RCT (this is like what they do with medical experiments)</a:t>
            </a:r>
          </a:p>
        </p:txBody>
      </p:sp>
      <p:sp>
        <p:nvSpPr>
          <p:cNvPr id="4" name="Slide Number Placeholder 3"/>
          <p:cNvSpPr>
            <a:spLocks noGrp="1"/>
          </p:cNvSpPr>
          <p:nvPr>
            <p:ph type="sldNum" sz="quarter" idx="10"/>
          </p:nvPr>
        </p:nvSpPr>
        <p:spPr/>
        <p:txBody>
          <a:bodyPr/>
          <a:lstStyle/>
          <a:p>
            <a:fld id="{3EA1A5E9-412A-48B9-A904-1EBAADBAEC90}" type="slidenum">
              <a:rPr lang="en-US" smtClean="0"/>
              <a:pPr/>
              <a:t>15</a:t>
            </a:fld>
            <a:endParaRPr lang="en-US"/>
          </a:p>
        </p:txBody>
      </p:sp>
    </p:spTree>
    <p:extLst>
      <p:ext uri="{BB962C8B-B14F-4D97-AF65-F5344CB8AC3E}">
        <p14:creationId xmlns:p14="http://schemas.microsoft.com/office/powerpoint/2010/main" val="21051745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recent research has come out with mixed results.  In last few years there is a focus on other types of outcomes: survivor safety and autonomy (Study in the UK); RJ with APIP (Circles of Peace in Utah; study by Linda Mills); and separating out family violence vs IPV (Chicago) showing more promising results.</a:t>
            </a:r>
          </a:p>
        </p:txBody>
      </p:sp>
      <p:sp>
        <p:nvSpPr>
          <p:cNvPr id="4" name="Slide Number Placeholder 3"/>
          <p:cNvSpPr>
            <a:spLocks noGrp="1"/>
          </p:cNvSpPr>
          <p:nvPr>
            <p:ph type="sldNum" sz="quarter" idx="10"/>
          </p:nvPr>
        </p:nvSpPr>
        <p:spPr/>
        <p:txBody>
          <a:bodyPr/>
          <a:lstStyle/>
          <a:p>
            <a:fld id="{3EA1A5E9-412A-48B9-A904-1EBAADBAEC90}" type="slidenum">
              <a:rPr lang="en-US" smtClean="0"/>
              <a:pPr/>
              <a:t>16</a:t>
            </a:fld>
            <a:endParaRPr lang="en-US"/>
          </a:p>
        </p:txBody>
      </p:sp>
    </p:spTree>
    <p:extLst>
      <p:ext uri="{BB962C8B-B14F-4D97-AF65-F5344CB8AC3E}">
        <p14:creationId xmlns:p14="http://schemas.microsoft.com/office/powerpoint/2010/main" val="195575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Implementation means: support and training for staff, using the curriculum as it was intended, using risk assessment to only put folks in a program who should be in a program, etc.</a:t>
            </a:r>
          </a:p>
        </p:txBody>
      </p:sp>
      <p:sp>
        <p:nvSpPr>
          <p:cNvPr id="4" name="Slide Number Placeholder 3"/>
          <p:cNvSpPr>
            <a:spLocks noGrp="1"/>
          </p:cNvSpPr>
          <p:nvPr>
            <p:ph type="sldNum" sz="quarter" idx="10"/>
          </p:nvPr>
        </p:nvSpPr>
        <p:spPr/>
        <p:txBody>
          <a:bodyPr/>
          <a:lstStyle/>
          <a:p>
            <a:fld id="{3EA1A5E9-412A-48B9-A904-1EBAADBAEC90}" type="slidenum">
              <a:rPr lang="en-US" smtClean="0"/>
              <a:pPr/>
              <a:t>17</a:t>
            </a:fld>
            <a:endParaRPr lang="en-US"/>
          </a:p>
        </p:txBody>
      </p:sp>
    </p:spTree>
    <p:extLst>
      <p:ext uri="{BB962C8B-B14F-4D97-AF65-F5344CB8AC3E}">
        <p14:creationId xmlns:p14="http://schemas.microsoft.com/office/powerpoint/2010/main" val="4251151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dirty="0"/>
              <a:t>Critical to this work is centering survivor voices and understanding what they think/feel/want related to the program</a:t>
            </a:r>
          </a:p>
          <a:p>
            <a:pPr marL="171450" indent="-171450">
              <a:buFont typeface="Arial" panose="020B0604020202020204" pitchFamily="34" charset="0"/>
              <a:buChar char="•"/>
            </a:pPr>
            <a:r>
              <a:rPr lang="en-US" b="0" dirty="0"/>
              <a:t>Survivors were MORE satisfied when partner was assigned to BIP – wanted them to get some type of programming </a:t>
            </a:r>
          </a:p>
          <a:p>
            <a:pPr marL="171450" indent="-171450">
              <a:buFont typeface="Arial" panose="020B0604020202020204" pitchFamily="34" charset="0"/>
              <a:buChar char="•"/>
            </a:pPr>
            <a:r>
              <a:rPr lang="en-US" b="0" dirty="0"/>
              <a:t>Some reasons for dissatisfaction – not harsh enough for just program (still in fear), did not get treatment in addition (substance, mental health), sometimes too harsh</a:t>
            </a:r>
          </a:p>
          <a:p>
            <a:pPr marL="171450" indent="-171450">
              <a:buFont typeface="Arial" panose="020B0604020202020204" pitchFamily="34" charset="0"/>
              <a:buChar char="•"/>
            </a:pPr>
            <a:r>
              <a:rPr lang="en-US" b="0" dirty="0"/>
              <a:t>Important to be in collaboration with advocates </a:t>
            </a:r>
          </a:p>
        </p:txBody>
      </p:sp>
      <p:sp>
        <p:nvSpPr>
          <p:cNvPr id="4" name="Slide Number Placeholder 3"/>
          <p:cNvSpPr>
            <a:spLocks noGrp="1"/>
          </p:cNvSpPr>
          <p:nvPr>
            <p:ph type="sldNum" sz="quarter" idx="5"/>
          </p:nvPr>
        </p:nvSpPr>
        <p:spPr/>
        <p:txBody>
          <a:bodyPr/>
          <a:lstStyle/>
          <a:p>
            <a:fld id="{3EA1A5E9-412A-48B9-A904-1EBAADBAEC90}" type="slidenum">
              <a:rPr lang="en-US" smtClean="0"/>
              <a:pPr/>
              <a:t>18</a:t>
            </a:fld>
            <a:endParaRPr lang="en-US"/>
          </a:p>
        </p:txBody>
      </p:sp>
    </p:spTree>
    <p:extLst>
      <p:ext uri="{BB962C8B-B14F-4D97-AF65-F5344CB8AC3E}">
        <p14:creationId xmlns:p14="http://schemas.microsoft.com/office/powerpoint/2010/main" val="2047156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a:t>TRANSITION SLIDE</a:t>
            </a:r>
          </a:p>
        </p:txBody>
      </p:sp>
      <p:sp>
        <p:nvSpPr>
          <p:cNvPr id="4" name="Slide Number Placeholder 3"/>
          <p:cNvSpPr>
            <a:spLocks noGrp="1"/>
          </p:cNvSpPr>
          <p:nvPr>
            <p:ph type="sldNum" sz="quarter" idx="10"/>
          </p:nvPr>
        </p:nvSpPr>
        <p:spPr/>
        <p:txBody>
          <a:bodyPr/>
          <a:lstStyle/>
          <a:p>
            <a:fld id="{3EA1A5E9-412A-48B9-A904-1EBAADBAEC90}" type="slidenum">
              <a:rPr lang="en-US" smtClean="0"/>
              <a:pPr/>
              <a:t>19</a:t>
            </a:fld>
            <a:endParaRPr lang="en-US"/>
          </a:p>
        </p:txBody>
      </p:sp>
    </p:spTree>
    <p:extLst>
      <p:ext uri="{BB962C8B-B14F-4D97-AF65-F5344CB8AC3E}">
        <p14:creationId xmlns:p14="http://schemas.microsoft.com/office/powerpoint/2010/main" val="22655594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are a few recent national innovations. There is a lot of conversation occurring about these issues nationally, including on the AQUILA listserv which is a national listserv of abusive partner intervention programs. Programs are starting to incorporate these things into their models.</a:t>
            </a:r>
          </a:p>
          <a:p>
            <a:endParaRPr lang="en-US" b="1" dirty="0"/>
          </a:p>
        </p:txBody>
      </p:sp>
      <p:sp>
        <p:nvSpPr>
          <p:cNvPr id="4" name="Slide Number Placeholder 3"/>
          <p:cNvSpPr>
            <a:spLocks noGrp="1"/>
          </p:cNvSpPr>
          <p:nvPr>
            <p:ph type="sldNum" sz="quarter" idx="5"/>
          </p:nvPr>
        </p:nvSpPr>
        <p:spPr/>
        <p:txBody>
          <a:bodyPr/>
          <a:lstStyle/>
          <a:p>
            <a:fld id="{3EA1A5E9-412A-48B9-A904-1EBAADBAEC90}" type="slidenum">
              <a:rPr lang="en-US" smtClean="0"/>
              <a:pPr/>
              <a:t>20</a:t>
            </a:fld>
            <a:endParaRPr lang="en-US"/>
          </a:p>
        </p:txBody>
      </p:sp>
    </p:spTree>
    <p:extLst>
      <p:ext uri="{BB962C8B-B14F-4D97-AF65-F5344CB8AC3E}">
        <p14:creationId xmlns:p14="http://schemas.microsoft.com/office/powerpoint/2010/main" val="2474310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effectLst>
                  <a:outerShdw blurRad="38100" dist="38100" dir="2700000" algn="tl">
                    <a:srgbClr val="C0C0C0"/>
                  </a:outerShdw>
                </a:effectLst>
              </a:rPr>
              <a:t>The Center for Court Innovation seeks to help create a more effective and humane justice system by designing and implementing operating programs, performing original research, and providing reformers around the world with the expert assistance they need to launch new strategies.</a:t>
            </a:r>
            <a:endParaRPr lang="en-US" altLang="en-US" sz="1200" dirty="0"/>
          </a:p>
          <a:p>
            <a:endParaRPr lang="en-US" b="1" dirty="0"/>
          </a:p>
          <a:p>
            <a:r>
              <a:rPr lang="en-CA" b="0" i="0" dirty="0"/>
              <a:t>We have three major components of our work: 1) </a:t>
            </a:r>
            <a:r>
              <a:rPr lang="en-CA" b="1" i="0" dirty="0"/>
              <a:t>RESEARCH</a:t>
            </a:r>
            <a:r>
              <a:rPr lang="en-CA" b="0" i="0" dirty="0"/>
              <a:t> - We conduct evaluations of systems and reform efforts and disseminate research on best practices and promising models for improving justice systems; 2) </a:t>
            </a:r>
            <a:r>
              <a:rPr lang="en-CA" b="1" i="0" dirty="0"/>
              <a:t>OPERATING PROGRAMS </a:t>
            </a:r>
            <a:r>
              <a:rPr lang="en-CA" b="0" i="0" dirty="0"/>
              <a:t>– We conceive, plan, and operate programs that seek to test new ideas, solve difficult problems, and achieve system change. An example of this is our community-based violence prevention projects. 3) </a:t>
            </a:r>
            <a:r>
              <a:rPr lang="en-CA" b="1" i="0" dirty="0"/>
              <a:t>EXPERT ASSISTANCE </a:t>
            </a:r>
            <a:r>
              <a:rPr lang="en-CA" b="0" i="0" dirty="0"/>
              <a:t>– We provide hands, on assistance to jurisdictions around the world who are hoping to improve their justice system response. Our Gender &amp; Family Justice team specializes in helping communities enhance their response to gender-based violence. We are </a:t>
            </a:r>
            <a:r>
              <a:rPr lang="en-CA" b="1" i="0" dirty="0"/>
              <a:t>practitioner-based</a:t>
            </a:r>
            <a:r>
              <a:rPr lang="en-CA" b="0" i="0" dirty="0"/>
              <a:t> (as in all our staff have worked with survivors in some capacity), victim safety and offender accountability focused, data-driven, and community-oriented. </a:t>
            </a:r>
            <a:endParaRPr lang="en-US" b="1" dirty="0"/>
          </a:p>
        </p:txBody>
      </p:sp>
      <p:sp>
        <p:nvSpPr>
          <p:cNvPr id="4" name="Slide Number Placeholder 3"/>
          <p:cNvSpPr>
            <a:spLocks noGrp="1"/>
          </p:cNvSpPr>
          <p:nvPr>
            <p:ph type="sldNum" sz="quarter" idx="5"/>
          </p:nvPr>
        </p:nvSpPr>
        <p:spPr/>
        <p:txBody>
          <a:bodyPr/>
          <a:lstStyle/>
          <a:p>
            <a:fld id="{3EA1A5E9-412A-48B9-A904-1EBAADBAEC90}" type="slidenum">
              <a:rPr lang="en-US" smtClean="0"/>
              <a:pPr/>
              <a:t>2</a:t>
            </a:fld>
            <a:endParaRPr lang="en-US"/>
          </a:p>
        </p:txBody>
      </p:sp>
    </p:spTree>
    <p:extLst>
      <p:ext uri="{BB962C8B-B14F-4D97-AF65-F5344CB8AC3E}">
        <p14:creationId xmlns:p14="http://schemas.microsoft.com/office/powerpoint/2010/main" val="25828674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0" dirty="0"/>
              <a:t>Risk-need-responsivity (RNR) model is a well-known model for the assessment and treatment of court-involved populations. </a:t>
            </a:r>
          </a:p>
          <a:p>
            <a:endParaRPr lang="en-US" b="0" dirty="0"/>
          </a:p>
          <a:p>
            <a:r>
              <a:rPr lang="en-US" b="0" dirty="0"/>
              <a:t>The risk principle states that you should match the level of service to the offender’s risk to re-offend. </a:t>
            </a:r>
          </a:p>
          <a:p>
            <a:endParaRPr lang="en-US" b="0" dirty="0"/>
          </a:p>
          <a:p>
            <a:r>
              <a:rPr lang="en-US" b="0" dirty="0"/>
              <a:t>The need principle states that you should assess criminogenic needs and target them in treatment.</a:t>
            </a:r>
          </a:p>
          <a:p>
            <a:endParaRPr lang="en-US" b="0" dirty="0"/>
          </a:p>
          <a:p>
            <a:r>
              <a:rPr lang="en-US" b="0" dirty="0"/>
              <a:t>The responsivity principle states that you should maximize participant’s ability to learn by providing a cognitive behavioral treatment and tailoring the intervention to the learning style, motivation, abilities, and strengths of the participants.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First, in order to accurately assess the risks and needs of participants, you can use validated risk tools – DVRNA, trauma assessment, ACEs,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Second, RNR research shows that programs that address multiple needs are more successful in reducing recidivism (e.g., substance use, employment, challenging peers).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Third, another key piece of RNR literature is separating participants by risk level.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Fourth, a huge component of successful programs is ensuring there is sufficient training and support given to the facilitators so they understand the curriculum and are implementing it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r>
              <a:rPr lang="en-US" b="0" dirty="0"/>
              <a:t>Finally, we’ve already touched about CBT but RNR research supports the use of CBT with social learning techniques as well.</a:t>
            </a:r>
          </a:p>
          <a:p>
            <a:endParaRPr lang="en-US" dirty="0"/>
          </a:p>
        </p:txBody>
      </p:sp>
      <p:sp>
        <p:nvSpPr>
          <p:cNvPr id="4" name="Slide Number Placeholder 3"/>
          <p:cNvSpPr>
            <a:spLocks noGrp="1"/>
          </p:cNvSpPr>
          <p:nvPr>
            <p:ph type="sldNum" sz="quarter" idx="5"/>
          </p:nvPr>
        </p:nvSpPr>
        <p:spPr/>
        <p:txBody>
          <a:bodyPr/>
          <a:lstStyle/>
          <a:p>
            <a:fld id="{3EA1A5E9-412A-48B9-A904-1EBAADBAEC90}" type="slidenum">
              <a:rPr lang="en-US" smtClean="0"/>
              <a:pPr/>
              <a:t>21</a:t>
            </a:fld>
            <a:endParaRPr lang="en-US"/>
          </a:p>
        </p:txBody>
      </p:sp>
    </p:spTree>
    <p:extLst>
      <p:ext uri="{BB962C8B-B14F-4D97-AF65-F5344CB8AC3E}">
        <p14:creationId xmlns:p14="http://schemas.microsoft.com/office/powerpoint/2010/main" val="2781443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Unresolved participant trauma is both a risk factor and a responsivity factor. Many studies have examined the relationship between adverse childhood experiences and a variety of known risk factors for disease, disability and early mortality. </a:t>
            </a:r>
            <a:r>
              <a:rPr lang="en-US" dirty="0"/>
              <a:t>Trauma can also alter the brain and hinder development of key skills such as emotional regulation and feeling recognition needed to successfully navigate interpersonal relationships (Terri’s article).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indent="0">
              <a:buFontTx/>
              <a:buNone/>
            </a:pPr>
            <a:r>
              <a:rPr lang="en-US" dirty="0"/>
              <a:t>To best understand participants’ past harm and trauma that may impact and inform their abusive behaviors, we will assess for adverse childhood experiences during the comprehensive assessment. The original ACE Study measured 10 types of childhood trauma seen on left; five are personal (e.g., physical abuse) and the other five are household adversities (e.g., incarcerated household member). More recently, researchers identified the potential </a:t>
            </a:r>
            <a:r>
              <a:rPr lang="en-US" sz="1200" kern="1200" dirty="0">
                <a:solidFill>
                  <a:schemeClr val="tx1"/>
                </a:solidFill>
                <a:effectLst/>
                <a:latin typeface="+mn-lt"/>
                <a:ea typeface="+mn-ea"/>
                <a:cs typeface="+mn-cs"/>
              </a:rPr>
              <a:t>limitations of the ACES tool, as those studied tended to be white, middle-class and insured.  Researchers created the Expanded ACES to identify adverse experience that reflect the realities of a more diverse population. The Expanded ACES includes five additional factors: witnessed violence, felt discrimination, unsafe neighborhood, experienced bullying, lived in foster care. </a:t>
            </a:r>
          </a:p>
          <a:p>
            <a:endParaRPr lang="en-US" b="1" dirty="0"/>
          </a:p>
        </p:txBody>
      </p:sp>
      <p:sp>
        <p:nvSpPr>
          <p:cNvPr id="4" name="Slide Number Placeholder 3"/>
          <p:cNvSpPr>
            <a:spLocks noGrp="1"/>
          </p:cNvSpPr>
          <p:nvPr>
            <p:ph type="sldNum" sz="quarter" idx="5"/>
          </p:nvPr>
        </p:nvSpPr>
        <p:spPr/>
        <p:txBody>
          <a:bodyPr/>
          <a:lstStyle/>
          <a:p>
            <a:fld id="{3EA1A5E9-412A-48B9-A904-1EBAADBAEC90}" type="slidenum">
              <a:rPr lang="en-US" smtClean="0"/>
              <a:pPr/>
              <a:t>22</a:t>
            </a:fld>
            <a:endParaRPr lang="en-US"/>
          </a:p>
        </p:txBody>
      </p:sp>
    </p:spTree>
    <p:extLst>
      <p:ext uri="{BB962C8B-B14F-4D97-AF65-F5344CB8AC3E}">
        <p14:creationId xmlns:p14="http://schemas.microsoft.com/office/powerpoint/2010/main" val="5335192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404040"/>
                </a:solidFill>
              </a:rPr>
              <a:t>Trauma lens has been adopted for interventions for other high-risk populations (e.g., substance users, sex offenders)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404040"/>
                </a:solidFill>
              </a:rPr>
              <a:t>Trauma as a risk and responsivity factor for IPV</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Psychoeducational and CBT only programs may not be sufficient to address deep emotional, psychological, and physiological aspects of trauma. </a:t>
            </a:r>
            <a:r>
              <a:rPr lang="en-US" dirty="0">
                <a:solidFill>
                  <a:srgbClr val="404040"/>
                </a:solidFill>
              </a:rPr>
              <a:t>Facilitators must understand, recognize, and respond to the effects of trauma.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rgbClr val="404040"/>
                </a:solidFill>
              </a:rPr>
              <a:t>ACES, MI, curriculum not all negative and draws on the strengths and resilience of participants and how they can work to heal the harm they’ve caused for themselves, their partners, their families, and their communities. </a:t>
            </a:r>
            <a:r>
              <a:rPr lang="en-US" sz="1200" b="0" kern="1200" dirty="0">
                <a:solidFill>
                  <a:schemeClr val="tx1"/>
                </a:solidFill>
                <a:effectLst/>
                <a:latin typeface="+mn-lt"/>
                <a:ea typeface="+mn-ea"/>
                <a:cs typeface="+mn-cs"/>
              </a:rPr>
              <a:t>Research shows that wellbeing, positive behavior and achievement are more likely to occur when pupils are aware of their cognitive and character strengths and have opportunities to demonstrate and further develop them. When individuals engage their strengths they tend to learn more readily, perform at a higher level, are more motivated and confident, and have a stronger sense of confidence and satisfaction.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rgbClr val="404040"/>
                </a:solidFill>
              </a:rPr>
              <a:t>Facilitators must work hard to build trust and rapport with participants to facilitate the change process. </a:t>
            </a:r>
            <a:endParaRPr lang="en-US" dirty="0">
              <a:solidFill>
                <a:srgbClr val="404040"/>
              </a:solidFill>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If ask about D&amp;R: </a:t>
            </a:r>
            <a:r>
              <a:rPr lang="en-US" b="0" dirty="0" err="1"/>
              <a:t>theDignity</a:t>
            </a:r>
            <a:r>
              <a:rPr lang="en-US" b="0" dirty="0"/>
              <a:t> &amp; Respect curriculum is not a therapeutic group or designed as a mental health treatment, so participants with significant trauma needs will be referred to appropriate counseling or related services. We will start to unpack how past trauma is related to IPV perpetration, however, of course, emphasizing that it is not an excuse for causing harm. </a:t>
            </a:r>
          </a:p>
          <a:p>
            <a:endParaRPr lang="en-US" dirty="0"/>
          </a:p>
        </p:txBody>
      </p:sp>
      <p:sp>
        <p:nvSpPr>
          <p:cNvPr id="4" name="Slide Number Placeholder 3"/>
          <p:cNvSpPr>
            <a:spLocks noGrp="1"/>
          </p:cNvSpPr>
          <p:nvPr>
            <p:ph type="sldNum" sz="quarter" idx="5"/>
          </p:nvPr>
        </p:nvSpPr>
        <p:spPr/>
        <p:txBody>
          <a:bodyPr/>
          <a:lstStyle/>
          <a:p>
            <a:fld id="{3EA1A5E9-412A-48B9-A904-1EBAADBAEC90}" type="slidenum">
              <a:rPr lang="en-US" smtClean="0"/>
              <a:pPr/>
              <a:t>23</a:t>
            </a:fld>
            <a:endParaRPr lang="en-US"/>
          </a:p>
        </p:txBody>
      </p:sp>
    </p:spTree>
    <p:extLst>
      <p:ext uri="{BB962C8B-B14F-4D97-AF65-F5344CB8AC3E}">
        <p14:creationId xmlns:p14="http://schemas.microsoft.com/office/powerpoint/2010/main" val="24412290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An emerging trend in abusive partner intervention work is incorporating the science of hope into the curricula. This is based on evidence regarding the importance of hope in addressing past harm and trauma and changing future behavior. </a:t>
            </a:r>
          </a:p>
          <a:p>
            <a:pPr marL="0" indent="0">
              <a:buFontTx/>
              <a:buNone/>
            </a:pPr>
            <a:endParaRPr lang="en-US" dirty="0"/>
          </a:p>
          <a:p>
            <a:pPr marL="0" indent="0">
              <a:buFontTx/>
              <a:buNone/>
            </a:pPr>
            <a:r>
              <a:rPr lang="en-US" dirty="0"/>
              <a:t>One of the program goals is to increase participants’ hope and the curriculum will work with participants to strengthen their hope.</a:t>
            </a:r>
          </a:p>
          <a:p>
            <a:endParaRPr lang="en-US" i="0" dirty="0"/>
          </a:p>
          <a:p>
            <a:r>
              <a:rPr lang="en-US" i="0" dirty="0"/>
              <a:t>High hope leads to: </a:t>
            </a:r>
            <a:r>
              <a:rPr lang="en-US" i="1" dirty="0"/>
              <a:t>Improved pro-social behaviors, Increased ability to self-</a:t>
            </a:r>
            <a:r>
              <a:rPr lang="en-US" i="1" dirty="0" err="1"/>
              <a:t>regulats</a:t>
            </a:r>
            <a:r>
              <a:rPr lang="en-US" i="1" dirty="0"/>
              <a:t>, Serves as a coping resource (e.g., cancer, HIV, spinal cord injury)</a:t>
            </a:r>
          </a:p>
          <a:p>
            <a:r>
              <a:rPr lang="en-US" i="1" dirty="0"/>
              <a:t>Predicts goal attainment, Protects against burnout, Reduces the intensity of physical suffering, Predicts substance abstinence, Predicts lower recidivism Improves well-being, </a:t>
            </a:r>
            <a:r>
              <a:rPr lang="en-US" sz="1200" dirty="0"/>
              <a:t>Higher energy (</a:t>
            </a:r>
            <a:r>
              <a:rPr lang="en-US" sz="1200" b="1" dirty="0">
                <a:solidFill>
                  <a:srgbClr val="FF0000"/>
                </a:solidFill>
              </a:rPr>
              <a:t>zest</a:t>
            </a:r>
            <a:r>
              <a:rPr lang="en-US" sz="1200" dirty="0"/>
              <a:t>), Perseverance toward goals (</a:t>
            </a:r>
            <a:r>
              <a:rPr lang="en-US" sz="1200" b="1" dirty="0">
                <a:solidFill>
                  <a:srgbClr val="FF0000"/>
                </a:solidFill>
              </a:rPr>
              <a:t>grit</a:t>
            </a:r>
            <a:r>
              <a:rPr lang="en-US" sz="1200" dirty="0"/>
              <a:t>), Ability to regulate thoughts and emotions (</a:t>
            </a:r>
            <a:r>
              <a:rPr lang="en-US" sz="1200" b="1" dirty="0">
                <a:solidFill>
                  <a:srgbClr val="FF0000"/>
                </a:solidFill>
              </a:rPr>
              <a:t>self-regulation</a:t>
            </a:r>
            <a:r>
              <a:rPr lang="en-US" sz="1200" dirty="0"/>
              <a:t>), Expectation toward a positive future (</a:t>
            </a:r>
            <a:r>
              <a:rPr lang="en-US" sz="1200" b="1" dirty="0">
                <a:solidFill>
                  <a:srgbClr val="FF0000"/>
                </a:solidFill>
              </a:rPr>
              <a:t>optimism</a:t>
            </a:r>
            <a:r>
              <a:rPr lang="en-US" sz="1200" dirty="0"/>
              <a:t>), Appreciation toward others (</a:t>
            </a:r>
            <a:r>
              <a:rPr lang="en-US" sz="1200" b="1" dirty="0">
                <a:solidFill>
                  <a:srgbClr val="FF0000"/>
                </a:solidFill>
              </a:rPr>
              <a:t>gratitude</a:t>
            </a:r>
            <a:r>
              <a:rPr lang="en-US" sz="1200" dirty="0"/>
              <a:t>), Desire to seek out new things (</a:t>
            </a:r>
            <a:r>
              <a:rPr lang="en-US" sz="1200" b="1" dirty="0">
                <a:solidFill>
                  <a:srgbClr val="FF0000"/>
                </a:solidFill>
              </a:rPr>
              <a:t>curiosity</a:t>
            </a:r>
            <a:r>
              <a:rPr lang="en-US" sz="1200" dirty="0"/>
              <a:t>), Awareness of others feelings (</a:t>
            </a:r>
            <a:r>
              <a:rPr lang="en-US" sz="1200" b="1" dirty="0">
                <a:solidFill>
                  <a:srgbClr val="FF0000"/>
                </a:solidFill>
              </a:rPr>
              <a:t>social intelligence</a:t>
            </a:r>
            <a:r>
              <a:rPr lang="en-US" sz="1200" dirty="0"/>
              <a:t>) </a:t>
            </a:r>
          </a:p>
          <a:p>
            <a:pPr marL="0" indent="0">
              <a:buFontTx/>
              <a:buNone/>
            </a:pPr>
            <a:endParaRPr lang="en-US" dirty="0"/>
          </a:p>
          <a:p>
            <a:endParaRPr lang="en-US" b="1" dirty="0"/>
          </a:p>
        </p:txBody>
      </p:sp>
      <p:sp>
        <p:nvSpPr>
          <p:cNvPr id="4" name="Slide Number Placeholder 3"/>
          <p:cNvSpPr>
            <a:spLocks noGrp="1"/>
          </p:cNvSpPr>
          <p:nvPr>
            <p:ph type="sldNum" sz="quarter" idx="5"/>
          </p:nvPr>
        </p:nvSpPr>
        <p:spPr/>
        <p:txBody>
          <a:bodyPr/>
          <a:lstStyle/>
          <a:p>
            <a:fld id="{3EA1A5E9-412A-48B9-A904-1EBAADBAEC90}" type="slidenum">
              <a:rPr lang="en-US" smtClean="0"/>
              <a:pPr/>
              <a:t>24</a:t>
            </a:fld>
            <a:endParaRPr lang="en-US"/>
          </a:p>
        </p:txBody>
      </p:sp>
    </p:spTree>
    <p:extLst>
      <p:ext uri="{BB962C8B-B14F-4D97-AF65-F5344CB8AC3E}">
        <p14:creationId xmlns:p14="http://schemas.microsoft.com/office/powerpoint/2010/main" val="5188463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According to hope research, there are three main components of hope, which is defined as a future expectation of goal attainment. The science of hope teaches that we have a role to play in making our future better.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Goals refer desired outcomes that are attainable, clearly articulated, and measurable. </a:t>
            </a:r>
          </a:p>
          <a:p>
            <a:pPr marL="171450" indent="-171450">
              <a:buFont typeface="Arial" panose="020B0604020202020204" pitchFamily="34" charset="0"/>
              <a:buChar char="•"/>
            </a:pPr>
            <a:r>
              <a:rPr lang="en-US" dirty="0" err="1"/>
              <a:t>Waypower</a:t>
            </a:r>
            <a:r>
              <a:rPr lang="en-US" dirty="0"/>
              <a:t> (pathways) refers to roadmaps in our mind that allows us to meet our goals. Hopeful people can generate multiple pathways toward their goals and possess the capacity to change to alternative pathways when needed. </a:t>
            </a:r>
          </a:p>
          <a:p>
            <a:pPr marL="171450" indent="-171450">
              <a:buFont typeface="Arial" panose="020B0604020202020204" pitchFamily="34" charset="0"/>
              <a:buChar char="•"/>
            </a:pPr>
            <a:r>
              <a:rPr lang="en-US" dirty="0"/>
              <a:t>Willpower (agency) refers to the capacity to exert mental energy to the pursuit of a pathway. This includes self-control, regulating beliefs, attitudes, and behaviors during goal pursuit, especially during stress and adversity. </a:t>
            </a:r>
          </a:p>
          <a:p>
            <a:pPr marL="171450" indent="-171450">
              <a:buFont typeface="Arial" panose="020B0604020202020204" pitchFamily="34" charset="0"/>
              <a:buChar char="•"/>
            </a:pPr>
            <a:r>
              <a:rPr lang="en-US" dirty="0"/>
              <a:t>The Adult Hope Scale (Dr. C.R. Snyder) measures for these components of hope.</a:t>
            </a:r>
          </a:p>
          <a:p>
            <a:pPr marL="171450" indent="-171450">
              <a:buFont typeface="Arial" panose="020B0604020202020204" pitchFamily="34" charset="0"/>
              <a:buChar char="•"/>
            </a:pPr>
            <a:r>
              <a:rPr lang="en-US" dirty="0"/>
              <a:t>Dignity &amp; Respect – conducted at intake with participant and upon completion of each Dignity &amp; Hope phase to evaluate if hope is rising. </a:t>
            </a:r>
          </a:p>
          <a:p>
            <a:endParaRPr lang="en-US" dirty="0"/>
          </a:p>
        </p:txBody>
      </p:sp>
      <p:sp>
        <p:nvSpPr>
          <p:cNvPr id="4" name="Slide Number Placeholder 3"/>
          <p:cNvSpPr>
            <a:spLocks noGrp="1"/>
          </p:cNvSpPr>
          <p:nvPr>
            <p:ph type="sldNum" sz="quarter" idx="5"/>
          </p:nvPr>
        </p:nvSpPr>
        <p:spPr/>
        <p:txBody>
          <a:bodyPr/>
          <a:lstStyle/>
          <a:p>
            <a:fld id="{B3E4CCEC-0389-EA45-9004-9AE06E8E4148}" type="slidenum">
              <a:rPr lang="en-US" smtClean="0"/>
              <a:t>25</a:t>
            </a:fld>
            <a:endParaRPr lang="en-US"/>
          </a:p>
        </p:txBody>
      </p:sp>
    </p:spTree>
    <p:extLst>
      <p:ext uri="{BB962C8B-B14F-4D97-AF65-F5344CB8AC3E}">
        <p14:creationId xmlns:p14="http://schemas.microsoft.com/office/powerpoint/2010/main" val="14718678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u="sng" kern="1200" dirty="0">
                <a:solidFill>
                  <a:schemeClr val="tx1"/>
                </a:solidFill>
                <a:effectLst/>
                <a:latin typeface="+mn-lt"/>
                <a:ea typeface="+mn-ea"/>
                <a:cs typeface="+mn-cs"/>
                <a:hlinkClick r:id="rId3"/>
              </a:rPr>
              <a:t>Seeding </a:t>
            </a:r>
            <a:r>
              <a:rPr lang="en-US" sz="1200" u="none" kern="1200" dirty="0">
                <a:solidFill>
                  <a:schemeClr val="tx1"/>
                </a:solidFill>
                <a:effectLst/>
                <a:latin typeface="+mn-lt"/>
                <a:ea typeface="+mn-ea"/>
                <a:cs typeface="+mn-cs"/>
                <a:hlinkClick r:id="rId3"/>
              </a:rPr>
              <a:t>Generations</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assessed the scope of current abusive partner intervention programming in NYC and recommended new solutions to create healthy relationships and communities. As part of Seeding Generations, more than 80 people, including survivors, people who have caused harm, advocates, and policymakers, were engaged in discussions about abusive partner intervention programming. </a:t>
            </a:r>
          </a:p>
          <a:p>
            <a:endParaRPr lang="en-US" dirty="0"/>
          </a:p>
        </p:txBody>
      </p:sp>
      <p:sp>
        <p:nvSpPr>
          <p:cNvPr id="4" name="Slide Number Placeholder 3"/>
          <p:cNvSpPr>
            <a:spLocks noGrp="1"/>
          </p:cNvSpPr>
          <p:nvPr>
            <p:ph type="sldNum" sz="quarter" idx="5"/>
          </p:nvPr>
        </p:nvSpPr>
        <p:spPr/>
        <p:txBody>
          <a:bodyPr/>
          <a:lstStyle/>
          <a:p>
            <a:fld id="{3EA1A5E9-412A-48B9-A904-1EBAADBAEC90}" type="slidenum">
              <a:rPr lang="en-US" smtClean="0"/>
              <a:pPr/>
              <a:t>26</a:t>
            </a:fld>
            <a:endParaRPr lang="en-US"/>
          </a:p>
        </p:txBody>
      </p:sp>
    </p:spTree>
    <p:extLst>
      <p:ext uri="{BB962C8B-B14F-4D97-AF65-F5344CB8AC3E}">
        <p14:creationId xmlns:p14="http://schemas.microsoft.com/office/powerpoint/2010/main" val="5974528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In NYC, </a:t>
            </a:r>
            <a:r>
              <a:rPr lang="en-US" sz="1200" kern="1200" dirty="0">
                <a:solidFill>
                  <a:schemeClr val="tx1"/>
                </a:solidFill>
                <a:effectLst/>
                <a:latin typeface="+mn-lt"/>
                <a:ea typeface="+mn-ea"/>
                <a:cs typeface="+mn-cs"/>
              </a:rPr>
              <a:t>we helped create the </a:t>
            </a:r>
            <a:r>
              <a:rPr lang="en-US" sz="1200" b="1" kern="1200" dirty="0">
                <a:solidFill>
                  <a:schemeClr val="tx1"/>
                </a:solidFill>
                <a:effectLst/>
                <a:latin typeface="+mn-lt"/>
                <a:ea typeface="+mn-ea"/>
                <a:cs typeface="+mn-cs"/>
              </a:rPr>
              <a:t>Dignity and Respect curriculum</a:t>
            </a:r>
            <a:r>
              <a:rPr lang="en-US" sz="1200" kern="1200" dirty="0">
                <a:solidFill>
                  <a:schemeClr val="tx1"/>
                </a:solidFill>
                <a:effectLst/>
                <a:latin typeface="+mn-lt"/>
                <a:ea typeface="+mn-ea"/>
                <a:cs typeface="+mn-cs"/>
              </a:rPr>
              <a:t>, launching in 2020.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The curriculum strives to teach participants how to </a:t>
            </a:r>
            <a:r>
              <a:rPr lang="en-US" sz="1200" b="0" kern="1200" dirty="0">
                <a:solidFill>
                  <a:schemeClr val="tx1"/>
                </a:solidFill>
                <a:effectLst/>
                <a:latin typeface="+mn-lt"/>
                <a:ea typeface="+mn-ea"/>
                <a:cs typeface="+mn-cs"/>
              </a:rPr>
              <a:t>move away from abusive behavior towards acting respectfully and with dignity to all people in their lives.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The Spheres of Influence represent the core relational spheres of one’s social network that can be impacted – both positively and negatively – by one’s actions, including the choice to abuse. The spheres include the </a:t>
            </a:r>
            <a:r>
              <a:rPr lang="en-US" sz="1200" b="1" kern="1200" dirty="0">
                <a:solidFill>
                  <a:schemeClr val="tx1"/>
                </a:solidFill>
                <a:effectLst/>
                <a:latin typeface="+mn-lt"/>
                <a:ea typeface="+mn-ea"/>
                <a:cs typeface="+mn-cs"/>
              </a:rPr>
              <a:t>self, relationship, family, and community.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graphic on the bottom right represents CBT framework. Social learning techniques used in the Dignity &amp; Respect curriculum include modeling, skill-building, cognitive restructuring (effort to disrupt the automatic thoughts and feelings that lead to violence), and role-playing. The goal is to make the program more interactive verses lecture-based to meet the needs of adult learners.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Incorporated hope theory and RNR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EA1A5E9-412A-48B9-A904-1EBAADBAEC90}" type="slidenum">
              <a:rPr lang="en-US" smtClean="0"/>
              <a:pPr/>
              <a:t>27</a:t>
            </a:fld>
            <a:endParaRPr lang="en-US"/>
          </a:p>
        </p:txBody>
      </p:sp>
    </p:spTree>
    <p:extLst>
      <p:ext uri="{BB962C8B-B14F-4D97-AF65-F5344CB8AC3E}">
        <p14:creationId xmlns:p14="http://schemas.microsoft.com/office/powerpoint/2010/main" val="14105524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Center for Court Innovation's Abusive Partner Accountability and Engagement Training and Technical Assistance is designed to help jurisdictions interested in enhancing their current approaches to domestic violence offender accountability and engagement.</a:t>
            </a:r>
          </a:p>
          <a:p>
            <a:endParaRPr lang="en-US" dirty="0"/>
          </a:p>
        </p:txBody>
      </p:sp>
      <p:sp>
        <p:nvSpPr>
          <p:cNvPr id="4" name="Slide Number Placeholder 3"/>
          <p:cNvSpPr>
            <a:spLocks noGrp="1"/>
          </p:cNvSpPr>
          <p:nvPr>
            <p:ph type="sldNum" sz="quarter" idx="5"/>
          </p:nvPr>
        </p:nvSpPr>
        <p:spPr/>
        <p:txBody>
          <a:bodyPr/>
          <a:lstStyle/>
          <a:p>
            <a:fld id="{3EA1A5E9-412A-48B9-A904-1EBAADBAEC90}" type="slidenum">
              <a:rPr lang="en-US" smtClean="0"/>
              <a:pPr/>
              <a:t>28</a:t>
            </a:fld>
            <a:endParaRPr lang="en-US"/>
          </a:p>
        </p:txBody>
      </p:sp>
    </p:spTree>
    <p:extLst>
      <p:ext uri="{BB962C8B-B14F-4D97-AF65-F5344CB8AC3E}">
        <p14:creationId xmlns:p14="http://schemas.microsoft.com/office/powerpoint/2010/main" val="16202789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Diverse group of experts</a:t>
            </a:r>
          </a:p>
          <a:p>
            <a:endParaRPr lang="en-US" dirty="0"/>
          </a:p>
        </p:txBody>
      </p:sp>
      <p:sp>
        <p:nvSpPr>
          <p:cNvPr id="4" name="Slide Number Placeholder 3"/>
          <p:cNvSpPr>
            <a:spLocks noGrp="1"/>
          </p:cNvSpPr>
          <p:nvPr>
            <p:ph type="sldNum" sz="quarter" idx="5"/>
          </p:nvPr>
        </p:nvSpPr>
        <p:spPr/>
        <p:txBody>
          <a:bodyPr/>
          <a:lstStyle/>
          <a:p>
            <a:fld id="{3EA1A5E9-412A-48B9-A904-1EBAADBAEC90}" type="slidenum">
              <a:rPr lang="en-US" smtClean="0"/>
              <a:pPr/>
              <a:t>29</a:t>
            </a:fld>
            <a:endParaRPr lang="en-US"/>
          </a:p>
        </p:txBody>
      </p:sp>
    </p:spTree>
    <p:extLst>
      <p:ext uri="{BB962C8B-B14F-4D97-AF65-F5344CB8AC3E}">
        <p14:creationId xmlns:p14="http://schemas.microsoft.com/office/powerpoint/2010/main" val="15578778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Working with Futures Without Violence (headquartered in San Fran) and a diverse group of national experts, the Center created guiding principles to inform its work with jurisdictions seeking to enhance their response to abusive partner intervention and engagement</a:t>
            </a:r>
          </a:p>
        </p:txBody>
      </p:sp>
      <p:sp>
        <p:nvSpPr>
          <p:cNvPr id="4" name="Slide Number Placeholder 3"/>
          <p:cNvSpPr>
            <a:spLocks noGrp="1"/>
          </p:cNvSpPr>
          <p:nvPr>
            <p:ph type="sldNum" sz="quarter" idx="5"/>
          </p:nvPr>
        </p:nvSpPr>
        <p:spPr/>
        <p:txBody>
          <a:bodyPr/>
          <a:lstStyle/>
          <a:p>
            <a:fld id="{3EA1A5E9-412A-48B9-A904-1EBAADBAEC90}" type="slidenum">
              <a:rPr lang="en-US" smtClean="0"/>
              <a:pPr/>
              <a:t>30</a:t>
            </a:fld>
            <a:endParaRPr lang="en-US"/>
          </a:p>
        </p:txBody>
      </p:sp>
    </p:spTree>
    <p:extLst>
      <p:ext uri="{BB962C8B-B14F-4D97-AF65-F5344CB8AC3E}">
        <p14:creationId xmlns:p14="http://schemas.microsoft.com/office/powerpoint/2010/main" val="2139193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As background: Talk about our work on pre-trial and bail reform, risk assessment, victim centered responses, and our work in NYC and nationally.  </a:t>
            </a:r>
          </a:p>
          <a:p>
            <a:pPr marL="0" lvl="0" indent="0">
              <a:spcBef>
                <a:spcPts val="0"/>
              </a:spcBef>
              <a:spcAft>
                <a:spcPts val="0"/>
              </a:spcAft>
              <a:buNone/>
            </a:pPr>
            <a:endParaRPr lang="en-US" dirty="0"/>
          </a:p>
          <a:p>
            <a:pPr marL="0" lvl="0" indent="0">
              <a:spcBef>
                <a:spcPts val="0"/>
              </a:spcBef>
              <a:spcAft>
                <a:spcPts val="0"/>
              </a:spcAft>
              <a:buNone/>
            </a:pPr>
            <a:r>
              <a:rPr lang="en-US" dirty="0"/>
              <a:t>TA is targeted</a:t>
            </a:r>
            <a:r>
              <a:rPr lang="en-US" baseline="0" dirty="0"/>
              <a:t> to the individual needs of each site. </a:t>
            </a:r>
          </a:p>
          <a:p>
            <a:pPr marL="0" lvl="0" indent="0">
              <a:spcBef>
                <a:spcPts val="0"/>
              </a:spcBef>
              <a:spcAft>
                <a:spcPts val="0"/>
              </a:spcAft>
              <a:buNone/>
            </a:pPr>
            <a:r>
              <a:rPr lang="en-US" baseline="0" dirty="0"/>
              <a:t>Build relationships with grantees and the partners within their community at local and statewide levels, helping them to “kick the tires” of their own system, look at data, observe court sessions/BIPs/</a:t>
            </a:r>
            <a:r>
              <a:rPr lang="en-US" baseline="0" dirty="0" err="1"/>
              <a:t>etc</a:t>
            </a:r>
            <a:r>
              <a:rPr lang="en-US" baseline="0" dirty="0"/>
              <a:t> and walk-through service centers, talk to survivors and other stakeholders to get a real sense for where gaps lie and to develop solutions collaboratively </a:t>
            </a:r>
          </a:p>
          <a:p>
            <a:pPr marL="0" lvl="0" indent="0">
              <a:spcBef>
                <a:spcPts val="0"/>
              </a:spcBef>
              <a:spcAft>
                <a:spcPts val="0"/>
              </a:spcAft>
              <a:buNone/>
            </a:pPr>
            <a:r>
              <a:rPr lang="en-US" dirty="0"/>
              <a:t>Continually assess needs, soliciting feedback from the community especially underserved populations, and ongoing training &amp; cross-training that is</a:t>
            </a:r>
            <a:r>
              <a:rPr lang="en-US" baseline="0" dirty="0"/>
              <a:t> responsive to where needs lie</a:t>
            </a:r>
          </a:p>
        </p:txBody>
      </p:sp>
      <p:sp>
        <p:nvSpPr>
          <p:cNvPr id="4" name="Slide Number Placeholder 3"/>
          <p:cNvSpPr>
            <a:spLocks noGrp="1"/>
          </p:cNvSpPr>
          <p:nvPr>
            <p:ph type="sldNum" sz="quarter" idx="10"/>
          </p:nvPr>
        </p:nvSpPr>
        <p:spPr/>
        <p:txBody>
          <a:bodyPr/>
          <a:lstStyle/>
          <a:p>
            <a:pPr>
              <a:defRPr/>
            </a:pPr>
            <a:fld id="{ACD8EDC3-0988-49B2-9F16-5AD1FD72D604}" type="slidenum">
              <a:rPr lang="en-US" smtClean="0"/>
              <a:pPr>
                <a:defRPr/>
              </a:pPr>
              <a:t>3</a:t>
            </a:fld>
            <a:endParaRPr lang="en-US"/>
          </a:p>
        </p:txBody>
      </p:sp>
    </p:spTree>
    <p:extLst>
      <p:ext uri="{BB962C8B-B14F-4D97-AF65-F5344CB8AC3E}">
        <p14:creationId xmlns:p14="http://schemas.microsoft.com/office/powerpoint/2010/main" val="13413023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to our values we generated</a:t>
            </a:r>
          </a:p>
        </p:txBody>
      </p:sp>
      <p:sp>
        <p:nvSpPr>
          <p:cNvPr id="4" name="Slide Number Placeholder 3"/>
          <p:cNvSpPr>
            <a:spLocks noGrp="1"/>
          </p:cNvSpPr>
          <p:nvPr>
            <p:ph type="sldNum" sz="quarter" idx="10"/>
          </p:nvPr>
        </p:nvSpPr>
        <p:spPr/>
        <p:txBody>
          <a:bodyPr/>
          <a:lstStyle/>
          <a:p>
            <a:fld id="{3EA1A5E9-412A-48B9-A904-1EBAADBAEC90}" type="slidenum">
              <a:rPr lang="en-US" smtClean="0"/>
              <a:pPr/>
              <a:t>31</a:t>
            </a:fld>
            <a:endParaRPr lang="en-US"/>
          </a:p>
        </p:txBody>
      </p:sp>
    </p:spTree>
    <p:extLst>
      <p:ext uri="{BB962C8B-B14F-4D97-AF65-F5344CB8AC3E}">
        <p14:creationId xmlns:p14="http://schemas.microsoft.com/office/powerpoint/2010/main" val="8658156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On-site work with jurisdictions seeking to enhance domestic violence offender</a:t>
            </a:r>
          </a:p>
          <a:p>
            <a:pPr marL="171450" indent="-171450">
              <a:buFont typeface="Arial" panose="020B0604020202020204" pitchFamily="34" charset="0"/>
              <a:buChar char="•"/>
            </a:pPr>
            <a:r>
              <a:rPr lang="en-US" dirty="0"/>
              <a:t>accountability and engagement.</a:t>
            </a:r>
          </a:p>
          <a:p>
            <a:pPr marL="171450" indent="-171450">
              <a:buFont typeface="Arial" panose="020B0604020202020204" pitchFamily="34" charset="0"/>
              <a:buChar char="•"/>
            </a:pPr>
            <a:r>
              <a:rPr lang="en-US" dirty="0"/>
              <a:t>Practitioner-to-practitioner learning opportunities through webinars.</a:t>
            </a:r>
          </a:p>
          <a:p>
            <a:pPr marL="171450" indent="-171450">
              <a:buFont typeface="Arial" panose="020B0604020202020204" pitchFamily="34" charset="0"/>
              <a:buChar char="•"/>
            </a:pPr>
            <a:r>
              <a:rPr lang="en-US" dirty="0"/>
              <a:t>Dissemination of model documents and emerging best practices in the field.</a:t>
            </a:r>
          </a:p>
          <a:p>
            <a:pPr marL="171450" indent="-171450">
              <a:buFont typeface="Arial" panose="020B0604020202020204" pitchFamily="34" charset="0"/>
              <a:buChar char="•"/>
            </a:pPr>
            <a:r>
              <a:rPr lang="en-US" dirty="0"/>
              <a:t>Guidance with creating holistic responses to offender accountability, promoting victim safety,</a:t>
            </a:r>
          </a:p>
          <a:p>
            <a:pPr marL="171450" indent="-171450">
              <a:buFont typeface="Arial" panose="020B0604020202020204" pitchFamily="34" charset="0"/>
              <a:buChar char="•"/>
            </a:pPr>
            <a:r>
              <a:rPr lang="en-US" dirty="0"/>
              <a:t>and developing effective partnerships with other agencies.</a:t>
            </a:r>
          </a:p>
          <a:p>
            <a:pPr marL="171450" indent="-171450">
              <a:buFont typeface="Arial" panose="020B0604020202020204" pitchFamily="34" charset="0"/>
              <a:buChar char="•"/>
            </a:pPr>
            <a:r>
              <a:rPr lang="en-US" dirty="0"/>
              <a:t>Regional Training Institutes for multi-disciplinary teams to learn from national experts and</a:t>
            </a:r>
          </a:p>
          <a:p>
            <a:pPr marL="171450" indent="-171450">
              <a:buFont typeface="Arial" panose="020B0604020202020204" pitchFamily="34" charset="0"/>
              <a:buChar char="•"/>
            </a:pPr>
            <a:r>
              <a:rPr lang="en-US" dirty="0"/>
              <a:t>develop strategies to bring back to their communities.</a:t>
            </a:r>
          </a:p>
          <a:p>
            <a:endParaRPr lang="en-US" dirty="0"/>
          </a:p>
        </p:txBody>
      </p:sp>
      <p:sp>
        <p:nvSpPr>
          <p:cNvPr id="4" name="Slide Number Placeholder 3"/>
          <p:cNvSpPr>
            <a:spLocks noGrp="1"/>
          </p:cNvSpPr>
          <p:nvPr>
            <p:ph type="sldNum" sz="quarter" idx="5"/>
          </p:nvPr>
        </p:nvSpPr>
        <p:spPr/>
        <p:txBody>
          <a:bodyPr/>
          <a:lstStyle/>
          <a:p>
            <a:fld id="{3EA1A5E9-412A-48B9-A904-1EBAADBAEC90}" type="slidenum">
              <a:rPr lang="en-US" smtClean="0"/>
              <a:pPr/>
              <a:t>33</a:t>
            </a:fld>
            <a:endParaRPr lang="en-US"/>
          </a:p>
        </p:txBody>
      </p:sp>
    </p:spTree>
    <p:extLst>
      <p:ext uri="{BB962C8B-B14F-4D97-AF65-F5344CB8AC3E}">
        <p14:creationId xmlns:p14="http://schemas.microsoft.com/office/powerpoint/2010/main" val="930811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3EA1A5E9-412A-48B9-A904-1EBAADBAEC90}" type="slidenum">
              <a:rPr lang="en-US" smtClean="0"/>
              <a:pPr/>
              <a:t>4</a:t>
            </a:fld>
            <a:endParaRPr lang="en-US"/>
          </a:p>
        </p:txBody>
      </p:sp>
    </p:spTree>
    <p:extLst>
      <p:ext uri="{BB962C8B-B14F-4D97-AF65-F5344CB8AC3E}">
        <p14:creationId xmlns:p14="http://schemas.microsoft.com/office/powerpoint/2010/main" val="3966279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a:p>
            <a:r>
              <a:rPr lang="en-US" b="0" dirty="0"/>
              <a:t>TRANSITION SLIDE</a:t>
            </a:r>
          </a:p>
        </p:txBody>
      </p:sp>
      <p:sp>
        <p:nvSpPr>
          <p:cNvPr id="4" name="Slide Number Placeholder 3"/>
          <p:cNvSpPr>
            <a:spLocks noGrp="1"/>
          </p:cNvSpPr>
          <p:nvPr>
            <p:ph type="sldNum" sz="quarter" idx="10"/>
          </p:nvPr>
        </p:nvSpPr>
        <p:spPr/>
        <p:txBody>
          <a:bodyPr/>
          <a:lstStyle/>
          <a:p>
            <a:fld id="{3EA1A5E9-412A-48B9-A904-1EBAADBAEC90}" type="slidenum">
              <a:rPr lang="en-US" smtClean="0"/>
              <a:pPr/>
              <a:t>5</a:t>
            </a:fld>
            <a:endParaRPr lang="en-US"/>
          </a:p>
        </p:txBody>
      </p:sp>
    </p:spTree>
    <p:extLst>
      <p:ext uri="{BB962C8B-B14F-4D97-AF65-F5344CB8AC3E}">
        <p14:creationId xmlns:p14="http://schemas.microsoft.com/office/powerpoint/2010/main" val="3379406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dirty="0"/>
              <a:t>Context about the history of programs over the past several decades</a:t>
            </a:r>
          </a:p>
          <a:p>
            <a:pPr marL="171450" indent="-171450">
              <a:buFont typeface="Arial" panose="020B0604020202020204" pitchFamily="34" charset="0"/>
              <a:buChar char="•"/>
            </a:pPr>
            <a:r>
              <a:rPr lang="en-US" b="0" dirty="0"/>
              <a:t>ORIGINS: As DV became more criminalized, need to figure out appropriate outcome for offenders because of lack of sentencing options. At same time, need to be part of CCR (</a:t>
            </a:r>
            <a:r>
              <a:rPr lang="en-US" sz="1200" dirty="0"/>
              <a:t>various stakeholder groups like health services, law enforcement, judicial and legal services, shelters and protection services, schools and other education institutions, religious and cultural groups) coordinate efforts to deliver comprehensive and timely support to those facing family violence to ensure accountability and safety.</a:t>
            </a:r>
          </a:p>
          <a:p>
            <a:pPr marL="171450" indent="-171450">
              <a:buFont typeface="Arial" panose="020B0604020202020204" pitchFamily="34" charset="0"/>
              <a:buChar char="•"/>
            </a:pPr>
            <a:r>
              <a:rPr lang="en-US" sz="1200" dirty="0"/>
              <a:t>PROLIFERATION – Our research showed more than 2,000 across the nation (as of 2007); many states require APIP through statutes if convicted or plead guilty to DV crime; 80% of participants were court-ordered </a:t>
            </a:r>
          </a:p>
          <a:p>
            <a:endParaRPr lang="en-US" b="0" dirty="0"/>
          </a:p>
        </p:txBody>
      </p:sp>
      <p:sp>
        <p:nvSpPr>
          <p:cNvPr id="4" name="Slide Number Placeholder 3"/>
          <p:cNvSpPr>
            <a:spLocks noGrp="1"/>
          </p:cNvSpPr>
          <p:nvPr>
            <p:ph type="sldNum" sz="quarter" idx="5"/>
          </p:nvPr>
        </p:nvSpPr>
        <p:spPr/>
        <p:txBody>
          <a:bodyPr/>
          <a:lstStyle/>
          <a:p>
            <a:fld id="{3EA1A5E9-412A-48B9-A904-1EBAADBAEC90}" type="slidenum">
              <a:rPr lang="en-US" smtClean="0"/>
              <a:pPr/>
              <a:t>6</a:t>
            </a:fld>
            <a:endParaRPr lang="en-US"/>
          </a:p>
        </p:txBody>
      </p:sp>
    </p:spTree>
    <p:extLst>
      <p:ext uri="{BB962C8B-B14F-4D97-AF65-F5344CB8AC3E}">
        <p14:creationId xmlns:p14="http://schemas.microsoft.com/office/powerpoint/2010/main" val="666403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Over past 20-30 years</a:t>
            </a:r>
          </a:p>
          <a:p>
            <a:endParaRPr lang="en-US" b="0" dirty="0"/>
          </a:p>
          <a:p>
            <a:pPr marL="171450" indent="-171450">
              <a:buFont typeface="Arial" panose="020B0604020202020204" pitchFamily="34" charset="0"/>
              <a:buChar char="•"/>
            </a:pPr>
            <a:r>
              <a:rPr lang="en-US" b="0" dirty="0"/>
              <a:t>Increased funding for VS from OVW and state agencies</a:t>
            </a:r>
          </a:p>
          <a:p>
            <a:pPr marL="171450" indent="-171450">
              <a:buFont typeface="Arial" panose="020B0604020202020204" pitchFamily="34" charset="0"/>
              <a:buChar char="•"/>
            </a:pPr>
            <a:r>
              <a:rPr lang="en-US" b="0" dirty="0"/>
              <a:t>Pro-arrest policies ensure people are arrested for DV instead of just telling people to take a walk around the block after a disturbance </a:t>
            </a:r>
          </a:p>
          <a:p>
            <a:pPr marL="171450" indent="-171450">
              <a:buFont typeface="Arial" panose="020B0604020202020204" pitchFamily="34" charset="0"/>
              <a:buChar char="•"/>
            </a:pPr>
            <a:r>
              <a:rPr lang="en-US" b="0" dirty="0"/>
              <a:t>Dedicated DV prosecution teams</a:t>
            </a:r>
          </a:p>
          <a:p>
            <a:pPr marL="171450" indent="-171450">
              <a:buFont typeface="Arial" panose="020B0604020202020204" pitchFamily="34" charset="0"/>
              <a:buChar char="•"/>
            </a:pPr>
            <a:r>
              <a:rPr lang="en-US" b="0" dirty="0"/>
              <a:t>More use of POs – growing trend that APIPs can be ordered for civil as well</a:t>
            </a:r>
          </a:p>
          <a:p>
            <a:pPr marL="171450" indent="-171450">
              <a:buFont typeface="Arial" panose="020B0604020202020204" pitchFamily="34" charset="0"/>
              <a:buChar char="•"/>
            </a:pPr>
            <a:r>
              <a:rPr lang="en-US" b="0" dirty="0"/>
              <a:t>Probations sometimes run programs, sometimes people mandated to probation and program</a:t>
            </a:r>
          </a:p>
          <a:p>
            <a:pPr marL="171450" indent="-171450">
              <a:buFont typeface="Arial" panose="020B0604020202020204" pitchFamily="34" charset="0"/>
              <a:buChar char="•"/>
            </a:pPr>
            <a:r>
              <a:rPr lang="en-US" b="0" dirty="0"/>
              <a:t>Pre-trial release post-disposition judicial monitoring – check up on compliance of program</a:t>
            </a:r>
          </a:p>
          <a:p>
            <a:pPr marL="171450" indent="-171450">
              <a:buFont typeface="Arial" panose="020B0604020202020204" pitchFamily="34" charset="0"/>
              <a:buChar char="•"/>
            </a:pPr>
            <a:r>
              <a:rPr lang="en-US" b="0" dirty="0"/>
              <a:t>Specialized DV courts – court part of CCR</a:t>
            </a:r>
          </a:p>
          <a:p>
            <a:pPr marL="171450" indent="-171450">
              <a:buFont typeface="Arial" panose="020B0604020202020204" pitchFamily="34" charset="0"/>
              <a:buChar char="•"/>
            </a:pPr>
            <a:endParaRPr lang="en-US" b="1" dirty="0"/>
          </a:p>
          <a:p>
            <a:pPr marL="171450" indent="-171450">
              <a:buFont typeface="Arial" panose="020B0604020202020204" pitchFamily="34" charset="0"/>
              <a:buChar char="•"/>
            </a:pPr>
            <a:endParaRPr lang="en-US" b="0" dirty="0"/>
          </a:p>
        </p:txBody>
      </p:sp>
      <p:sp>
        <p:nvSpPr>
          <p:cNvPr id="4" name="Slide Number Placeholder 3"/>
          <p:cNvSpPr>
            <a:spLocks noGrp="1"/>
          </p:cNvSpPr>
          <p:nvPr>
            <p:ph type="sldNum" sz="quarter" idx="5"/>
          </p:nvPr>
        </p:nvSpPr>
        <p:spPr/>
        <p:txBody>
          <a:bodyPr/>
          <a:lstStyle/>
          <a:p>
            <a:fld id="{3EA1A5E9-412A-48B9-A904-1EBAADBAEC90}" type="slidenum">
              <a:rPr lang="en-US" smtClean="0"/>
              <a:pPr/>
              <a:t>7</a:t>
            </a:fld>
            <a:endParaRPr lang="en-US"/>
          </a:p>
        </p:txBody>
      </p:sp>
    </p:spTree>
    <p:extLst>
      <p:ext uri="{BB962C8B-B14F-4D97-AF65-F5344CB8AC3E}">
        <p14:creationId xmlns:p14="http://schemas.microsoft.com/office/powerpoint/2010/main" val="2361317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pPr marL="171450" indent="-171450">
              <a:buFont typeface="Arial" panose="020B0604020202020204" pitchFamily="34" charset="0"/>
              <a:buChar char="•"/>
            </a:pPr>
            <a:r>
              <a:rPr lang="en-US" b="0" dirty="0"/>
              <a:t>Different program models developed to address DV</a:t>
            </a:r>
          </a:p>
          <a:p>
            <a:pPr marL="171450" indent="-171450">
              <a:buFont typeface="Arial" panose="020B0604020202020204" pitchFamily="34" charset="0"/>
              <a:buChar char="•"/>
            </a:pPr>
            <a:r>
              <a:rPr lang="en-US" b="0" dirty="0"/>
              <a:t>Most popular – educational programs with CBT --&gt; psychoeducational </a:t>
            </a:r>
          </a:p>
          <a:p>
            <a:pPr marL="171450" indent="-171450">
              <a:buFont typeface="Arial" panose="020B0604020202020204" pitchFamily="34" charset="0"/>
              <a:buChar char="•"/>
            </a:pPr>
            <a:r>
              <a:rPr lang="en-US" b="0" dirty="0"/>
              <a:t>Couples counseling – can be dangerous (e.g., equal responsibility, victim blaming, collusion)</a:t>
            </a:r>
          </a:p>
          <a:p>
            <a:pPr marL="171450" indent="-171450">
              <a:buFont typeface="Arial" panose="020B0604020202020204" pitchFamily="34" charset="0"/>
              <a:buChar char="•"/>
            </a:pPr>
            <a:r>
              <a:rPr lang="en-US" b="0" dirty="0"/>
              <a:t>Culturally specific (e.g., MSV AA group) – issues related to culture are brought up in group and raised as strengths/barriers</a:t>
            </a:r>
          </a:p>
          <a:p>
            <a:pPr marL="171450" indent="-171450">
              <a:buFont typeface="Arial" panose="020B0604020202020204" pitchFamily="34" charset="0"/>
              <a:buChar char="•"/>
            </a:pPr>
            <a:r>
              <a:rPr lang="en-US" b="0" dirty="0"/>
              <a:t>Recent – looking into RJ approaches (or combining with regular APIP)</a:t>
            </a:r>
          </a:p>
          <a:p>
            <a:pPr marL="171450" indent="-171450">
              <a:buFont typeface="Arial" panose="020B0604020202020204" pitchFamily="34" charset="0"/>
              <a:buChar char="•"/>
            </a:pPr>
            <a:r>
              <a:rPr lang="en-US" b="0" dirty="0"/>
              <a:t>Drug/alcohol treatment in combination with APIP</a:t>
            </a:r>
          </a:p>
          <a:p>
            <a:pPr marL="171450" indent="-171450">
              <a:buFont typeface="Arial" panose="020B0604020202020204" pitchFamily="34" charset="0"/>
              <a:buChar char="•"/>
            </a:pPr>
            <a:r>
              <a:rPr lang="en-US" b="0" dirty="0"/>
              <a:t>Accountability – strict accountability model – psychoeducational approach but programs are tool of court to enhance compliance and accountability</a:t>
            </a:r>
          </a:p>
          <a:p>
            <a:pPr marL="171450" indent="-171450">
              <a:buFont typeface="Arial" panose="020B0604020202020204" pitchFamily="34" charset="0"/>
              <a:buChar char="•"/>
            </a:pPr>
            <a:endParaRPr lang="en-US" b="0" dirty="0"/>
          </a:p>
        </p:txBody>
      </p:sp>
      <p:sp>
        <p:nvSpPr>
          <p:cNvPr id="4" name="Slide Number Placeholder 3"/>
          <p:cNvSpPr>
            <a:spLocks noGrp="1"/>
          </p:cNvSpPr>
          <p:nvPr>
            <p:ph type="sldNum" sz="quarter" idx="5"/>
          </p:nvPr>
        </p:nvSpPr>
        <p:spPr/>
        <p:txBody>
          <a:bodyPr/>
          <a:lstStyle/>
          <a:p>
            <a:fld id="{3EA1A5E9-412A-48B9-A904-1EBAADBAEC90}" type="slidenum">
              <a:rPr lang="en-US" smtClean="0"/>
              <a:pPr/>
              <a:t>8</a:t>
            </a:fld>
            <a:endParaRPr lang="en-US"/>
          </a:p>
        </p:txBody>
      </p:sp>
    </p:spTree>
    <p:extLst>
      <p:ext uri="{BB962C8B-B14F-4D97-AF65-F5344CB8AC3E}">
        <p14:creationId xmlns:p14="http://schemas.microsoft.com/office/powerpoint/2010/main" val="2620162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Research (</a:t>
            </a:r>
            <a:r>
              <a:rPr lang="en-US" dirty="0" err="1"/>
              <a:t>Radatz</a:t>
            </a:r>
            <a:r>
              <a:rPr lang="en-US" dirty="0"/>
              <a:t> &amp; Wright) supports the use of cognitive-behavioral and social learning techniques for the general criminogenic population. It is the most effective in reducing recidivism (which is just one piece of the puzzle for DV – also want to look at safety, autonomy, etc.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Many APIP programs around country utilize CBT strategies.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Key elements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Present – change current behaviors, thinking about present and surroundings (e.g., Spheres of Influence)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Thinking Errors – thought process is key. Lots of legal </a:t>
            </a:r>
            <a:r>
              <a:rPr lang="en-US" dirty="0" err="1"/>
              <a:t>cycnicism</a:t>
            </a:r>
            <a:r>
              <a:rPr lang="en-US" dirty="0"/>
              <a:t> (e.g., don’t trust the system), external locus of control (e.g., minimizing/denying/blaming as a tactic, someone else made me do it), hopeless (connection between sense of hopelessness and violent crime, more on this later), think they are the victim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Cognitive Restructuring -- </a:t>
            </a:r>
            <a:r>
              <a:rPr lang="en-US" sz="1200" kern="1200" dirty="0">
                <a:solidFill>
                  <a:schemeClr val="tx1"/>
                </a:solidFill>
                <a:effectLst/>
                <a:latin typeface="+mn-lt"/>
                <a:ea typeface="+mn-ea"/>
                <a:cs typeface="+mn-cs"/>
              </a:rPr>
              <a:t>Basic concept is that the circumstances around an event, along with our related thoughts, feelings and beliefs, impact how we choose to react or behave. With the right tools, participants can disrupt these elements, changing their behavior to move away from abuse and towards the program goals of dignity and respect.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Lack of empathy – look at hurtful and harmful behaviors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Focus on Decision Making -- change external locus of control to internal and relating to others and impact of abuse</a:t>
            </a:r>
          </a:p>
        </p:txBody>
      </p:sp>
      <p:sp>
        <p:nvSpPr>
          <p:cNvPr id="4" name="Slide Number Placeholder 3"/>
          <p:cNvSpPr>
            <a:spLocks noGrp="1"/>
          </p:cNvSpPr>
          <p:nvPr>
            <p:ph type="sldNum" sz="quarter" idx="5"/>
          </p:nvPr>
        </p:nvSpPr>
        <p:spPr/>
        <p:txBody>
          <a:bodyPr/>
          <a:lstStyle/>
          <a:p>
            <a:fld id="{3EA1A5E9-412A-48B9-A904-1EBAADBAEC90}" type="slidenum">
              <a:rPr lang="en-US" smtClean="0"/>
              <a:pPr/>
              <a:t>9</a:t>
            </a:fld>
            <a:endParaRPr lang="en-US"/>
          </a:p>
        </p:txBody>
      </p:sp>
    </p:spTree>
    <p:extLst>
      <p:ext uri="{BB962C8B-B14F-4D97-AF65-F5344CB8AC3E}">
        <p14:creationId xmlns:p14="http://schemas.microsoft.com/office/powerpoint/2010/main" val="22285864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9725" y="1736726"/>
            <a:ext cx="7053852" cy="1470025"/>
          </a:xfrm>
        </p:spPr>
        <p:txBody>
          <a:bodyPr>
            <a:noAutofit/>
          </a:bodyPr>
          <a:lstStyle>
            <a:lvl1pPr>
              <a:defRPr sz="6000"/>
            </a:lvl1pPr>
          </a:lstStyle>
          <a:p>
            <a:r>
              <a:rPr lang="en-US" dirty="0"/>
              <a:t>Click to edit Master title style</a:t>
            </a:r>
          </a:p>
        </p:txBody>
      </p:sp>
      <p:sp>
        <p:nvSpPr>
          <p:cNvPr id="3" name="Subtitle 2"/>
          <p:cNvSpPr>
            <a:spLocks noGrp="1"/>
          </p:cNvSpPr>
          <p:nvPr>
            <p:ph type="subTitle" idx="1"/>
          </p:nvPr>
        </p:nvSpPr>
        <p:spPr>
          <a:xfrm>
            <a:off x="339725" y="2774950"/>
            <a:ext cx="7053852" cy="1752600"/>
          </a:xfrm>
        </p:spPr>
        <p:txBody>
          <a:bodyPr>
            <a:normAutofit/>
          </a:bodyPr>
          <a:lstStyle>
            <a:lvl1pPr marL="0" indent="0" algn="l">
              <a:buNone/>
              <a:defRPr sz="36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en-US" dirty="0"/>
              <a:t>Center for Court Innovation</a:t>
            </a:r>
          </a:p>
        </p:txBody>
      </p:sp>
      <p:sp>
        <p:nvSpPr>
          <p:cNvPr id="6" name="Slide Number Placeholder 5"/>
          <p:cNvSpPr>
            <a:spLocks noGrp="1"/>
          </p:cNvSpPr>
          <p:nvPr>
            <p:ph type="sldNum" sz="quarter" idx="12"/>
          </p:nvPr>
        </p:nvSpPr>
        <p:spPr/>
        <p:txBody>
          <a:bodyPr/>
          <a:lstStyle/>
          <a:p>
            <a:fld id="{95A587D9-6195-48FA-90F7-11A51B4F6979}" type="slidenum">
              <a:rPr lang="en-US" smtClean="0"/>
              <a:pPr/>
              <a:t>‹#›</a:t>
            </a:fld>
            <a:endParaRPr lang="en-US"/>
          </a:p>
        </p:txBody>
      </p:sp>
      <p:sp>
        <p:nvSpPr>
          <p:cNvPr id="7" name="Rectangle 6"/>
          <p:cNvSpPr/>
          <p:nvPr userDrawn="1"/>
        </p:nvSpPr>
        <p:spPr>
          <a:xfrm>
            <a:off x="0" y="4792663"/>
            <a:ext cx="9144000" cy="114300"/>
          </a:xfrm>
          <a:prstGeom prst="rect">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8" name="Picture 7" descr="Center for Court Innovation logo">
            <a:extLst>
              <a:ext uri="{FF2B5EF4-FFF2-40B4-BE49-F238E27FC236}">
                <a16:creationId xmlns:a16="http://schemas.microsoft.com/office/drawing/2014/main" id="{CEFC3B05-425F-4CEC-B9EF-82814BEFAE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06768" y="178246"/>
            <a:ext cx="2237232" cy="1042416"/>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xt Content Side by S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Center for Court Innovation</a:t>
            </a:r>
          </a:p>
        </p:txBody>
      </p:sp>
      <p:sp>
        <p:nvSpPr>
          <p:cNvPr id="6" name="Slide Number Placeholder 5"/>
          <p:cNvSpPr>
            <a:spLocks noGrp="1"/>
          </p:cNvSpPr>
          <p:nvPr>
            <p:ph type="sldNum" sz="quarter" idx="12"/>
          </p:nvPr>
        </p:nvSpPr>
        <p:spPr/>
        <p:txBody>
          <a:bodyPr/>
          <a:lstStyle/>
          <a:p>
            <a:fld id="{95A587D9-6195-48FA-90F7-11A51B4F6979}" type="slidenum">
              <a:rPr lang="en-US" smtClean="0"/>
              <a:pPr/>
              <a:t>‹#›</a:t>
            </a:fld>
            <a:endParaRPr lang="en-US"/>
          </a:p>
        </p:txBody>
      </p:sp>
      <p:sp>
        <p:nvSpPr>
          <p:cNvPr id="7" name="Rectangle 6"/>
          <p:cNvSpPr/>
          <p:nvPr userDrawn="1"/>
        </p:nvSpPr>
        <p:spPr>
          <a:xfrm>
            <a:off x="0" y="6367463"/>
            <a:ext cx="9144000" cy="114300"/>
          </a:xfrm>
          <a:prstGeom prst="rect">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Title 1">
            <a:extLst>
              <a:ext uri="{FF2B5EF4-FFF2-40B4-BE49-F238E27FC236}">
                <a16:creationId xmlns:a16="http://schemas.microsoft.com/office/drawing/2014/main" id="{472B70B3-F1C8-4497-B2D7-2D0534505CFF}"/>
              </a:ext>
            </a:extLst>
          </p:cNvPr>
          <p:cNvSpPr>
            <a:spLocks noGrp="1"/>
          </p:cNvSpPr>
          <p:nvPr>
            <p:ph type="title"/>
          </p:nvPr>
        </p:nvSpPr>
        <p:spPr>
          <a:xfrm>
            <a:off x="457200" y="273050"/>
            <a:ext cx="3008313" cy="1162050"/>
          </a:xfrm>
        </p:spPr>
        <p:txBody>
          <a:bodyPr anchor="b">
            <a:normAutofit/>
          </a:bodyPr>
          <a:lstStyle>
            <a:lvl1pPr algn="l">
              <a:defRPr sz="2400" b="1"/>
            </a:lvl1pPr>
          </a:lstStyle>
          <a:p>
            <a:r>
              <a:rPr lang="en-US" dirty="0"/>
              <a:t>Click to edit Master title style</a:t>
            </a:r>
          </a:p>
        </p:txBody>
      </p:sp>
      <p:sp>
        <p:nvSpPr>
          <p:cNvPr id="12" name="Content Placeholder 2">
            <a:extLst>
              <a:ext uri="{FF2B5EF4-FFF2-40B4-BE49-F238E27FC236}">
                <a16:creationId xmlns:a16="http://schemas.microsoft.com/office/drawing/2014/main" id="{56246821-6B49-4F08-BD59-820FEEC537B8}"/>
              </a:ext>
            </a:extLst>
          </p:cNvPr>
          <p:cNvSpPr>
            <a:spLocks noGrp="1"/>
          </p:cNvSpPr>
          <p:nvPr>
            <p:ph idx="1"/>
          </p:nvPr>
        </p:nvSpPr>
        <p:spPr>
          <a:xfrm>
            <a:off x="3575050" y="273050"/>
            <a:ext cx="5111750" cy="5853113"/>
          </a:xfrm>
        </p:spPr>
        <p:txBody>
          <a:bodyPr>
            <a:normAutofit/>
          </a:bodyPr>
          <a:lstStyle>
            <a:lvl1pPr>
              <a:defRPr sz="2800"/>
            </a:lvl1pPr>
            <a:lvl2pPr>
              <a:defRPr sz="2800"/>
            </a:lvl2pPr>
            <a:lvl3pPr>
              <a:defRPr sz="28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p:txBody>
      </p:sp>
      <p:sp>
        <p:nvSpPr>
          <p:cNvPr id="13" name="Text Placeholder 3">
            <a:extLst>
              <a:ext uri="{FF2B5EF4-FFF2-40B4-BE49-F238E27FC236}">
                <a16:creationId xmlns:a16="http://schemas.microsoft.com/office/drawing/2014/main" id="{D62A7081-1ADB-4DFA-BAA6-CFBAD381792B}"/>
              </a:ext>
            </a:extLst>
          </p:cNvPr>
          <p:cNvSpPr>
            <a:spLocks noGrp="1"/>
          </p:cNvSpPr>
          <p:nvPr>
            <p:ph type="body" sz="half" idx="2"/>
          </p:nvPr>
        </p:nvSpPr>
        <p:spPr>
          <a:xfrm>
            <a:off x="457200" y="1435100"/>
            <a:ext cx="3008313" cy="4691063"/>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6981357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and Caption Description">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Center for Court Innovation</a:t>
            </a:r>
          </a:p>
        </p:txBody>
      </p:sp>
      <p:sp>
        <p:nvSpPr>
          <p:cNvPr id="6" name="Slide Number Placeholder 5"/>
          <p:cNvSpPr>
            <a:spLocks noGrp="1"/>
          </p:cNvSpPr>
          <p:nvPr>
            <p:ph type="sldNum" sz="quarter" idx="12"/>
          </p:nvPr>
        </p:nvSpPr>
        <p:spPr/>
        <p:txBody>
          <a:bodyPr/>
          <a:lstStyle/>
          <a:p>
            <a:fld id="{95A587D9-6195-48FA-90F7-11A51B4F6979}" type="slidenum">
              <a:rPr lang="en-US" smtClean="0"/>
              <a:pPr/>
              <a:t>‹#›</a:t>
            </a:fld>
            <a:endParaRPr lang="en-US"/>
          </a:p>
        </p:txBody>
      </p:sp>
      <p:sp>
        <p:nvSpPr>
          <p:cNvPr id="7" name="Rectangle 6"/>
          <p:cNvSpPr/>
          <p:nvPr userDrawn="1"/>
        </p:nvSpPr>
        <p:spPr>
          <a:xfrm>
            <a:off x="0" y="6367463"/>
            <a:ext cx="9144000" cy="114300"/>
          </a:xfrm>
          <a:prstGeom prst="rect">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8" name="Title 1">
            <a:extLst>
              <a:ext uri="{FF2B5EF4-FFF2-40B4-BE49-F238E27FC236}">
                <a16:creationId xmlns:a16="http://schemas.microsoft.com/office/drawing/2014/main" id="{4C67C6D3-8B79-4BFD-8E57-3D6A22F97EE3}"/>
              </a:ext>
            </a:extLst>
          </p:cNvPr>
          <p:cNvSpPr>
            <a:spLocks noGrp="1"/>
          </p:cNvSpPr>
          <p:nvPr>
            <p:ph type="title"/>
          </p:nvPr>
        </p:nvSpPr>
        <p:spPr>
          <a:xfrm>
            <a:off x="1792288" y="4800600"/>
            <a:ext cx="5486400" cy="566738"/>
          </a:xfrm>
        </p:spPr>
        <p:txBody>
          <a:bodyPr anchor="b">
            <a:normAutofit/>
          </a:bodyPr>
          <a:lstStyle>
            <a:lvl1pPr algn="l">
              <a:defRPr sz="2800" b="1"/>
            </a:lvl1pPr>
          </a:lstStyle>
          <a:p>
            <a:r>
              <a:rPr lang="en-US" dirty="0"/>
              <a:t>Click to edit Master title style</a:t>
            </a:r>
          </a:p>
        </p:txBody>
      </p:sp>
      <p:sp>
        <p:nvSpPr>
          <p:cNvPr id="10" name="Text Placeholder 3">
            <a:extLst>
              <a:ext uri="{FF2B5EF4-FFF2-40B4-BE49-F238E27FC236}">
                <a16:creationId xmlns:a16="http://schemas.microsoft.com/office/drawing/2014/main" id="{1C1A77C6-5D6B-435D-9623-7A6EF31BB124}"/>
              </a:ext>
            </a:extLst>
          </p:cNvPr>
          <p:cNvSpPr>
            <a:spLocks noGrp="1"/>
          </p:cNvSpPr>
          <p:nvPr>
            <p:ph type="body" sz="half" idx="2"/>
          </p:nvPr>
        </p:nvSpPr>
        <p:spPr>
          <a:xfrm>
            <a:off x="1792288" y="5367338"/>
            <a:ext cx="5486400" cy="804862"/>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Content Placeholder 10">
            <a:extLst>
              <a:ext uri="{FF2B5EF4-FFF2-40B4-BE49-F238E27FC236}">
                <a16:creationId xmlns:a16="http://schemas.microsoft.com/office/drawing/2014/main" id="{21E8D9B5-9D8F-4CB8-B8D2-FD4B9AD7BC5F}"/>
              </a:ext>
            </a:extLst>
          </p:cNvPr>
          <p:cNvSpPr>
            <a:spLocks noGrp="1"/>
          </p:cNvSpPr>
          <p:nvPr>
            <p:ph sz="quarter" idx="13"/>
          </p:nvPr>
        </p:nvSpPr>
        <p:spPr>
          <a:xfrm>
            <a:off x="1792288" y="674688"/>
            <a:ext cx="5486400" cy="4114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3221005"/>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Full bleed image">
    <p:bg>
      <p:bgPr>
        <a:solidFill>
          <a:schemeClr val="accent3">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9725" y="274638"/>
            <a:ext cx="4232275" cy="731202"/>
          </a:xfrm>
          <a:solidFill>
            <a:schemeClr val="bg1"/>
          </a:solidFill>
        </p:spPr>
        <p:txBody>
          <a:bodyPr/>
          <a:lstStyle/>
          <a:p>
            <a:r>
              <a:rPr lang="en-US" dirty="0"/>
              <a:t>Click to edit Master title</a:t>
            </a:r>
          </a:p>
        </p:txBody>
      </p:sp>
      <p:sp>
        <p:nvSpPr>
          <p:cNvPr id="5" name="Footer Placeholder 4"/>
          <p:cNvSpPr>
            <a:spLocks noGrp="1"/>
          </p:cNvSpPr>
          <p:nvPr>
            <p:ph type="ftr" sz="quarter" idx="11"/>
          </p:nvPr>
        </p:nvSpPr>
        <p:spPr/>
        <p:txBody>
          <a:bodyPr/>
          <a:lstStyle/>
          <a:p>
            <a:r>
              <a:rPr lang="en-US"/>
              <a:t>Center for Court Innovation</a:t>
            </a:r>
          </a:p>
        </p:txBody>
      </p:sp>
      <p:sp>
        <p:nvSpPr>
          <p:cNvPr id="6" name="Slide Number Placeholder 5"/>
          <p:cNvSpPr>
            <a:spLocks noGrp="1"/>
          </p:cNvSpPr>
          <p:nvPr>
            <p:ph type="sldNum" sz="quarter" idx="12"/>
          </p:nvPr>
        </p:nvSpPr>
        <p:spPr/>
        <p:txBody>
          <a:bodyPr/>
          <a:lstStyle/>
          <a:p>
            <a:fld id="{95A587D9-6195-48FA-90F7-11A51B4F6979}" type="slidenum">
              <a:rPr lang="en-US" smtClean="0"/>
              <a:pPr/>
              <a:t>‹#›</a:t>
            </a:fld>
            <a:endParaRPr lang="en-US" dirty="0"/>
          </a:p>
        </p:txBody>
      </p:sp>
      <p:sp>
        <p:nvSpPr>
          <p:cNvPr id="8" name="Text Placeholder 7"/>
          <p:cNvSpPr>
            <a:spLocks noGrp="1"/>
          </p:cNvSpPr>
          <p:nvPr>
            <p:ph type="body" sz="quarter" idx="13"/>
          </p:nvPr>
        </p:nvSpPr>
        <p:spPr>
          <a:xfrm>
            <a:off x="339725" y="889000"/>
            <a:ext cx="4232275" cy="835025"/>
          </a:xfrm>
          <a:solidFill>
            <a:schemeClr val="bg1"/>
          </a:solidFill>
        </p:spPr>
        <p:txBody>
          <a:bodyPr>
            <a:noAutofit/>
          </a:bodyPr>
          <a:lstStyle>
            <a:lvl1pPr>
              <a:buNone/>
              <a:defRPr sz="2400">
                <a:solidFill>
                  <a:schemeClr val="tx1">
                    <a:lumMod val="95000"/>
                    <a:lumOff val="5000"/>
                  </a:schemeClr>
                </a:solidFill>
              </a:defRPr>
            </a:lvl1pPr>
            <a:lvl2pPr>
              <a:buNone/>
              <a:defRPr sz="2400">
                <a:solidFill>
                  <a:schemeClr val="tx1">
                    <a:lumMod val="95000"/>
                    <a:lumOff val="5000"/>
                  </a:schemeClr>
                </a:solidFill>
              </a:defRPr>
            </a:lvl2pPr>
            <a:lvl3pPr>
              <a:buNone/>
              <a:defRPr sz="2400">
                <a:solidFill>
                  <a:schemeClr val="tx1">
                    <a:lumMod val="95000"/>
                    <a:lumOff val="5000"/>
                  </a:schemeClr>
                </a:solidFill>
              </a:defRPr>
            </a:lvl3pPr>
            <a:lvl4pPr>
              <a:buNone/>
              <a:defRPr sz="2400">
                <a:solidFill>
                  <a:schemeClr val="tx1">
                    <a:lumMod val="95000"/>
                    <a:lumOff val="5000"/>
                  </a:schemeClr>
                </a:solidFill>
              </a:defRPr>
            </a:lvl4pPr>
            <a:lvl5pPr>
              <a:buNone/>
              <a:defRPr sz="2400">
                <a:solidFill>
                  <a:schemeClr val="tx1">
                    <a:lumMod val="95000"/>
                    <a:lumOff val="5000"/>
                  </a:schemeClr>
                </a:solidFill>
              </a:defRPr>
            </a:lvl5pPr>
          </a:lstStyle>
          <a:p>
            <a:pPr lvl="0"/>
            <a:r>
              <a:rPr lang="en-US" dirty="0"/>
              <a:t>Click to edit Master text styles</a:t>
            </a:r>
          </a:p>
          <a:p>
            <a:pPr lvl="1"/>
            <a:r>
              <a:rPr lang="en-US" dirty="0"/>
              <a:t>Second level</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ormAutofit/>
          </a:bodyPr>
          <a:lstStyle>
            <a:lvl1pPr>
              <a:defRPr sz="2400"/>
            </a:lvl1pPr>
            <a:lvl2pPr>
              <a:defRPr sz="2400"/>
            </a:lvl2pPr>
            <a:lvl3pPr>
              <a:defRPr sz="2400"/>
            </a:lvl3p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11"/>
          </p:nvPr>
        </p:nvSpPr>
        <p:spPr/>
        <p:txBody>
          <a:bodyPr/>
          <a:lstStyle/>
          <a:p>
            <a:r>
              <a:rPr lang="en-US"/>
              <a:t>Center for Court Innovation</a:t>
            </a:r>
          </a:p>
        </p:txBody>
      </p:sp>
      <p:sp>
        <p:nvSpPr>
          <p:cNvPr id="6" name="Slide Number Placeholder 5"/>
          <p:cNvSpPr>
            <a:spLocks noGrp="1"/>
          </p:cNvSpPr>
          <p:nvPr>
            <p:ph type="sldNum" sz="quarter" idx="12"/>
          </p:nvPr>
        </p:nvSpPr>
        <p:spPr/>
        <p:txBody>
          <a:bodyPr/>
          <a:lstStyle/>
          <a:p>
            <a:fld id="{95A587D9-6195-48FA-90F7-11A51B4F6979}" type="slidenum">
              <a:rPr lang="en-US" smtClean="0"/>
              <a:pPr/>
              <a:t>‹#›</a:t>
            </a:fld>
            <a:endParaRPr lang="en-US"/>
          </a:p>
        </p:txBody>
      </p:sp>
      <p:sp>
        <p:nvSpPr>
          <p:cNvPr id="7" name="Text Placeholder 7">
            <a:extLst>
              <a:ext uri="{FF2B5EF4-FFF2-40B4-BE49-F238E27FC236}">
                <a16:creationId xmlns:a16="http://schemas.microsoft.com/office/drawing/2014/main" id="{CE910790-0F9B-4D06-8C7A-D5E8E53EF8ED}"/>
              </a:ext>
            </a:extLst>
          </p:cNvPr>
          <p:cNvSpPr>
            <a:spLocks noGrp="1"/>
          </p:cNvSpPr>
          <p:nvPr>
            <p:ph type="body" sz="quarter" idx="13"/>
          </p:nvPr>
        </p:nvSpPr>
        <p:spPr>
          <a:xfrm>
            <a:off x="339725" y="889000"/>
            <a:ext cx="8464550" cy="835025"/>
          </a:xfrm>
        </p:spPr>
        <p:txBody>
          <a:bodyPr>
            <a:noAutofit/>
          </a:bodyPr>
          <a:lstStyle>
            <a:lvl1pPr>
              <a:buNone/>
              <a:defRPr sz="2800">
                <a:solidFill>
                  <a:schemeClr val="tx1">
                    <a:lumMod val="95000"/>
                    <a:lumOff val="5000"/>
                  </a:schemeClr>
                </a:solidFill>
              </a:defRPr>
            </a:lvl1pPr>
            <a:lvl2pPr>
              <a:buNone/>
              <a:defRPr sz="2400">
                <a:solidFill>
                  <a:schemeClr val="tx1">
                    <a:lumMod val="95000"/>
                    <a:lumOff val="5000"/>
                  </a:schemeClr>
                </a:solidFill>
              </a:defRPr>
            </a:lvl2pPr>
            <a:lvl3pPr>
              <a:buNone/>
              <a:defRPr sz="2400">
                <a:solidFill>
                  <a:schemeClr val="tx1">
                    <a:lumMod val="95000"/>
                    <a:lumOff val="5000"/>
                  </a:schemeClr>
                </a:solidFill>
              </a:defRPr>
            </a:lvl3pPr>
            <a:lvl4pPr>
              <a:buNone/>
              <a:defRPr sz="2400">
                <a:solidFill>
                  <a:schemeClr val="tx1">
                    <a:lumMod val="95000"/>
                    <a:lumOff val="5000"/>
                  </a:schemeClr>
                </a:solidFill>
              </a:defRPr>
            </a:lvl4pPr>
            <a:lvl5pPr>
              <a:buNone/>
              <a:defRPr sz="2400">
                <a:solidFill>
                  <a:schemeClr val="tx1">
                    <a:lumMod val="95000"/>
                    <a:lumOff val="5000"/>
                  </a:schemeClr>
                </a:solidFill>
              </a:defRPr>
            </a:lvl5pPr>
          </a:lstStyle>
          <a:p>
            <a:pPr lvl="0"/>
            <a:r>
              <a:rPr lang="en-US" dirty="0"/>
              <a:t>Click to edit Master text styles</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normAutofit/>
          </a:bodyPr>
          <a:lstStyle>
            <a:lvl1pPr>
              <a:defRPr sz="2400"/>
            </a:lvl1pPr>
            <a:lvl2pPr>
              <a:defRPr sz="2400"/>
            </a:lvl2pPr>
            <a:lvl3pPr>
              <a:defRPr sz="2400"/>
            </a:lvl3p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11"/>
          </p:nvPr>
        </p:nvSpPr>
        <p:spPr/>
        <p:txBody>
          <a:bodyPr/>
          <a:lstStyle/>
          <a:p>
            <a:r>
              <a:rPr lang="en-US"/>
              <a:t>Center for Court Innovation</a:t>
            </a:r>
          </a:p>
        </p:txBody>
      </p:sp>
      <p:sp>
        <p:nvSpPr>
          <p:cNvPr id="6" name="Slide Number Placeholder 5"/>
          <p:cNvSpPr>
            <a:spLocks noGrp="1"/>
          </p:cNvSpPr>
          <p:nvPr>
            <p:ph type="sldNum" sz="quarter" idx="12"/>
          </p:nvPr>
        </p:nvSpPr>
        <p:spPr/>
        <p:txBody>
          <a:bodyPr/>
          <a:lstStyle/>
          <a:p>
            <a:fld id="{95A587D9-6195-48FA-90F7-11A51B4F6979}" type="slidenum">
              <a:rPr lang="en-US" smtClean="0"/>
              <a:pPr/>
              <a:t>‹#›</a:t>
            </a:fld>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En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339725" y="2133601"/>
            <a:ext cx="8464549" cy="3718560"/>
          </a:xfrm>
        </p:spPr>
        <p:txBody>
          <a:bodyPr>
            <a:normAutofit/>
          </a:bodyPr>
          <a:lstStyle>
            <a:lvl1pPr>
              <a:defRPr sz="2400"/>
            </a:lvl1pPr>
            <a:lvl2pPr>
              <a:defRPr sz="2400"/>
            </a:lvl2pPr>
            <a:lvl3pPr>
              <a:defRPr sz="2400"/>
            </a:lvl3pPr>
            <a:lvl4pPr marL="1319213" indent="-287338">
              <a:buFont typeface="Wingdings" panose="05000000000000000000" pitchFamily="2" charset="2"/>
              <a:buChar char="§"/>
              <a:defRPr/>
            </a:lvl4pPr>
            <a:lvl5pPr marL="1541463" indent="-222250">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11"/>
          </p:nvPr>
        </p:nvSpPr>
        <p:spPr/>
        <p:txBody>
          <a:bodyPr/>
          <a:lstStyle/>
          <a:p>
            <a:r>
              <a:rPr lang="en-US" dirty="0"/>
              <a:t>Center for Court Innovation</a:t>
            </a:r>
          </a:p>
        </p:txBody>
      </p:sp>
      <p:sp>
        <p:nvSpPr>
          <p:cNvPr id="6" name="Slide Number Placeholder 5"/>
          <p:cNvSpPr>
            <a:spLocks noGrp="1"/>
          </p:cNvSpPr>
          <p:nvPr>
            <p:ph type="sldNum" sz="quarter" idx="12"/>
          </p:nvPr>
        </p:nvSpPr>
        <p:spPr/>
        <p:txBody>
          <a:bodyPr/>
          <a:lstStyle/>
          <a:p>
            <a:fld id="{95A587D9-6195-48FA-90F7-11A51B4F6979}" type="slidenum">
              <a:rPr lang="en-US" smtClean="0"/>
              <a:pPr/>
              <a:t>‹#›</a:t>
            </a:fld>
            <a:endParaRPr lang="en-US"/>
          </a:p>
        </p:txBody>
      </p:sp>
      <p:sp>
        <p:nvSpPr>
          <p:cNvPr id="7" name="TextBox 6">
            <a:extLst>
              <a:ext uri="{FF2B5EF4-FFF2-40B4-BE49-F238E27FC236}">
                <a16:creationId xmlns:a16="http://schemas.microsoft.com/office/drawing/2014/main" id="{D6927394-6105-4602-B9AD-E8095B0EAB55}"/>
              </a:ext>
            </a:extLst>
          </p:cNvPr>
          <p:cNvSpPr txBox="1"/>
          <p:nvPr userDrawn="1"/>
        </p:nvSpPr>
        <p:spPr>
          <a:xfrm>
            <a:off x="339724" y="5852160"/>
            <a:ext cx="8464550" cy="55399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lumMod val="50000"/>
                    <a:lumOff val="50000"/>
                  </a:srgbClr>
                </a:solidFill>
                <a:effectLst/>
                <a:uLnTx/>
                <a:uFillTx/>
                <a:latin typeface="Arial" panose="020B0604020202020204" pitchFamily="34" charset="0"/>
                <a:ea typeface="+mn-ea"/>
                <a:cs typeface="Arial" panose="020B0604020202020204" pitchFamily="34" charset="0"/>
              </a:rPr>
              <a:t>This project was supported by Grant No. ______ awarded by the Office on Violence Against Women, U.S. Department of Justice. The opinions, findings, conclusions, and recommendations expressed in this publication/program/exhibition are those of the author(s) and do not necessarily reflect the views of the Department of Justice, Office on Violence Against Women.</a:t>
            </a:r>
          </a:p>
        </p:txBody>
      </p:sp>
      <p:pic>
        <p:nvPicPr>
          <p:cNvPr id="8" name="Picture 7" descr="Center for Court Innovation logo">
            <a:extLst>
              <a:ext uri="{FF2B5EF4-FFF2-40B4-BE49-F238E27FC236}">
                <a16:creationId xmlns:a16="http://schemas.microsoft.com/office/drawing/2014/main" id="{073ED59B-3622-4904-83AD-755999219A0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06768" y="178246"/>
            <a:ext cx="2237232" cy="1042416"/>
          </a:xfrm>
          <a:prstGeom prst="rect">
            <a:avLst/>
          </a:prstGeom>
        </p:spPr>
      </p:pic>
    </p:spTree>
    <p:extLst>
      <p:ext uri="{BB962C8B-B14F-4D97-AF65-F5344CB8AC3E}">
        <p14:creationId xmlns:p14="http://schemas.microsoft.com/office/powerpoint/2010/main" val="392384679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marL="1319213" indent="-287338">
              <a:buFont typeface="Wingdings" panose="05000000000000000000" pitchFamily="2" charset="2"/>
              <a:buChar char="§"/>
              <a:defRPr/>
            </a:lvl4pPr>
            <a:lvl5pPr marL="1541463" indent="-222250">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11"/>
          </p:nvPr>
        </p:nvSpPr>
        <p:spPr/>
        <p:txBody>
          <a:bodyPr/>
          <a:lstStyle/>
          <a:p>
            <a:r>
              <a:rPr lang="en-US" dirty="0"/>
              <a:t>Center for Court Innovation</a:t>
            </a:r>
          </a:p>
        </p:txBody>
      </p:sp>
      <p:sp>
        <p:nvSpPr>
          <p:cNvPr id="6" name="Slide Number Placeholder 5"/>
          <p:cNvSpPr>
            <a:spLocks noGrp="1"/>
          </p:cNvSpPr>
          <p:nvPr>
            <p:ph type="sldNum" sz="quarter" idx="12"/>
          </p:nvPr>
        </p:nvSpPr>
        <p:spPr/>
        <p:txBody>
          <a:bodyPr/>
          <a:lstStyle/>
          <a:p>
            <a:fld id="{95A587D9-6195-48FA-90F7-11A51B4F6979}"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9725" y="274638"/>
            <a:ext cx="8464550" cy="678951"/>
          </a:xfrm>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11"/>
          </p:nvPr>
        </p:nvSpPr>
        <p:spPr/>
        <p:txBody>
          <a:bodyPr/>
          <a:lstStyle/>
          <a:p>
            <a:r>
              <a:rPr lang="en-US" dirty="0"/>
              <a:t>Center for Court Innovation</a:t>
            </a:r>
          </a:p>
        </p:txBody>
      </p:sp>
      <p:sp>
        <p:nvSpPr>
          <p:cNvPr id="6" name="Slide Number Placeholder 5"/>
          <p:cNvSpPr>
            <a:spLocks noGrp="1"/>
          </p:cNvSpPr>
          <p:nvPr>
            <p:ph type="sldNum" sz="quarter" idx="12"/>
          </p:nvPr>
        </p:nvSpPr>
        <p:spPr/>
        <p:txBody>
          <a:bodyPr/>
          <a:lstStyle/>
          <a:p>
            <a:fld id="{95A587D9-6195-48FA-90F7-11A51B4F6979}" type="slidenum">
              <a:rPr lang="en-US" smtClean="0"/>
              <a:pPr/>
              <a:t>‹#›</a:t>
            </a:fld>
            <a:endParaRPr lang="en-US"/>
          </a:p>
        </p:txBody>
      </p:sp>
      <p:sp>
        <p:nvSpPr>
          <p:cNvPr id="8" name="Text Placeholder 7"/>
          <p:cNvSpPr>
            <a:spLocks noGrp="1"/>
          </p:cNvSpPr>
          <p:nvPr>
            <p:ph type="body" sz="quarter" idx="13"/>
          </p:nvPr>
        </p:nvSpPr>
        <p:spPr>
          <a:xfrm>
            <a:off x="339725" y="889000"/>
            <a:ext cx="8464550" cy="835025"/>
          </a:xfrm>
        </p:spPr>
        <p:txBody>
          <a:bodyPr>
            <a:noAutofit/>
          </a:bodyPr>
          <a:lstStyle>
            <a:lvl1pPr>
              <a:buNone/>
              <a:defRPr sz="2800">
                <a:solidFill>
                  <a:schemeClr val="tx1">
                    <a:lumMod val="95000"/>
                    <a:lumOff val="5000"/>
                  </a:schemeClr>
                </a:solidFill>
              </a:defRPr>
            </a:lvl1pPr>
            <a:lvl2pPr>
              <a:buNone/>
              <a:defRPr sz="2400">
                <a:solidFill>
                  <a:schemeClr val="tx1">
                    <a:lumMod val="95000"/>
                    <a:lumOff val="5000"/>
                  </a:schemeClr>
                </a:solidFill>
              </a:defRPr>
            </a:lvl2pPr>
            <a:lvl3pPr>
              <a:buNone/>
              <a:defRPr sz="2400">
                <a:solidFill>
                  <a:schemeClr val="tx1">
                    <a:lumMod val="95000"/>
                    <a:lumOff val="5000"/>
                  </a:schemeClr>
                </a:solidFill>
              </a:defRPr>
            </a:lvl3pPr>
            <a:lvl4pPr>
              <a:buNone/>
              <a:defRPr sz="2400">
                <a:solidFill>
                  <a:schemeClr val="tx1">
                    <a:lumMod val="95000"/>
                    <a:lumOff val="5000"/>
                  </a:schemeClr>
                </a:solidFill>
              </a:defRPr>
            </a:lvl4pPr>
            <a:lvl5pPr>
              <a:buNone/>
              <a:defRPr sz="2400">
                <a:solidFill>
                  <a:schemeClr val="tx1">
                    <a:lumMod val="95000"/>
                    <a:lumOff val="5000"/>
                  </a:schemeClr>
                </a:solidFill>
              </a:defRPr>
            </a:lvl5pPr>
          </a:lstStyle>
          <a:p>
            <a:pPr lvl="0"/>
            <a:r>
              <a:rPr lang="en-US" dirty="0"/>
              <a:t>Click to edit Master text styles</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continued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725" y="757646"/>
            <a:ext cx="8464550" cy="5368517"/>
          </a:xfrm>
        </p:spPr>
        <p:txBody>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dirty="0"/>
              <a:t>Center for Court Innovation</a:t>
            </a:r>
          </a:p>
        </p:txBody>
      </p:sp>
      <p:sp>
        <p:nvSpPr>
          <p:cNvPr id="6" name="Slide Number Placeholder 5"/>
          <p:cNvSpPr>
            <a:spLocks noGrp="1"/>
          </p:cNvSpPr>
          <p:nvPr>
            <p:ph type="sldNum" sz="quarter" idx="12"/>
          </p:nvPr>
        </p:nvSpPr>
        <p:spPr/>
        <p:txBody>
          <a:bodyPr/>
          <a:lstStyle/>
          <a:p>
            <a:fld id="{95A587D9-6195-48FA-90F7-11A51B4F6979}" type="slidenum">
              <a:rPr lang="en-US" smtClean="0"/>
              <a:pPr/>
              <a:t>‹#›</a:t>
            </a:fld>
            <a:endParaRPr lang="en-US"/>
          </a:p>
        </p:txBody>
      </p:sp>
      <p:sp>
        <p:nvSpPr>
          <p:cNvPr id="7" name="Rectangle 6"/>
          <p:cNvSpPr/>
          <p:nvPr userDrawn="1"/>
        </p:nvSpPr>
        <p:spPr>
          <a:xfrm>
            <a:off x="0" y="6367463"/>
            <a:ext cx="9144000" cy="114300"/>
          </a:xfrm>
          <a:prstGeom prst="rect">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728884"/>
            <a:ext cx="7772400" cy="1362075"/>
          </a:xfrm>
        </p:spPr>
        <p:txBody>
          <a:bodyPr anchor="t">
            <a:noAutofit/>
          </a:bodyPr>
          <a:lstStyle>
            <a:lvl1pPr algn="l">
              <a:defRPr sz="4400" b="1" cap="none" baseline="0"/>
            </a:lvl1pPr>
          </a:lstStyle>
          <a:p>
            <a:r>
              <a:rPr lang="en-US" dirty="0"/>
              <a:t>Click to edit Master title style</a:t>
            </a:r>
          </a:p>
        </p:txBody>
      </p:sp>
      <p:sp>
        <p:nvSpPr>
          <p:cNvPr id="3" name="Text Placeholder 2"/>
          <p:cNvSpPr>
            <a:spLocks noGrp="1"/>
          </p:cNvSpPr>
          <p:nvPr>
            <p:ph type="body" idx="1"/>
          </p:nvPr>
        </p:nvSpPr>
        <p:spPr>
          <a:xfrm>
            <a:off x="722313" y="1228697"/>
            <a:ext cx="7772400" cy="1500187"/>
          </a:xfrm>
        </p:spPr>
        <p:txBody>
          <a:bodyPr anchor="b">
            <a:normAutofit/>
          </a:bodyPr>
          <a:lstStyle>
            <a:lvl1pPr marL="0" indent="0">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Center for Court Innovation</a:t>
            </a:r>
          </a:p>
        </p:txBody>
      </p:sp>
      <p:sp>
        <p:nvSpPr>
          <p:cNvPr id="6" name="Slide Number Placeholder 5"/>
          <p:cNvSpPr>
            <a:spLocks noGrp="1"/>
          </p:cNvSpPr>
          <p:nvPr>
            <p:ph type="sldNum" sz="quarter" idx="12"/>
          </p:nvPr>
        </p:nvSpPr>
        <p:spPr/>
        <p:txBody>
          <a:bodyPr/>
          <a:lstStyle/>
          <a:p>
            <a:fld id="{95A587D9-6195-48FA-90F7-11A51B4F6979}" type="slidenum">
              <a:rPr lang="en-US" smtClean="0"/>
              <a:pPr/>
              <a:t>‹#›</a:t>
            </a:fld>
            <a:endParaRPr lang="en-US"/>
          </a:p>
        </p:txBody>
      </p:sp>
      <p:sp>
        <p:nvSpPr>
          <p:cNvPr id="7" name="Rectangle 6"/>
          <p:cNvSpPr/>
          <p:nvPr userDrawn="1"/>
        </p:nvSpPr>
        <p:spPr>
          <a:xfrm>
            <a:off x="0" y="4792663"/>
            <a:ext cx="9144000" cy="114300"/>
          </a:xfrm>
          <a:prstGeom prst="rect">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52425" y="2142309"/>
            <a:ext cx="4143375" cy="3983854"/>
          </a:xfrm>
        </p:spPr>
        <p:txBody>
          <a:bodyPr>
            <a:normAutofit/>
          </a:bodyPr>
          <a:lstStyle>
            <a:lvl1pPr>
              <a:defRPr sz="24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48199" y="2142309"/>
            <a:ext cx="4156075" cy="3983854"/>
          </a:xfrm>
        </p:spPr>
        <p:txBody>
          <a:bodyPr>
            <a:normAutofit/>
          </a:bodyPr>
          <a:lstStyle>
            <a:lvl1pPr>
              <a:defRPr sz="24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6" name="Footer Placeholder 5"/>
          <p:cNvSpPr>
            <a:spLocks noGrp="1"/>
          </p:cNvSpPr>
          <p:nvPr>
            <p:ph type="ftr" sz="quarter" idx="11"/>
          </p:nvPr>
        </p:nvSpPr>
        <p:spPr/>
        <p:txBody>
          <a:bodyPr/>
          <a:lstStyle/>
          <a:p>
            <a:r>
              <a:rPr lang="en-US"/>
              <a:t>Center for Court Innovation</a:t>
            </a:r>
          </a:p>
        </p:txBody>
      </p:sp>
      <p:sp>
        <p:nvSpPr>
          <p:cNvPr id="7" name="Slide Number Placeholder 6"/>
          <p:cNvSpPr>
            <a:spLocks noGrp="1"/>
          </p:cNvSpPr>
          <p:nvPr>
            <p:ph type="sldNum" sz="quarter" idx="12"/>
          </p:nvPr>
        </p:nvSpPr>
        <p:spPr/>
        <p:txBody>
          <a:bodyPr/>
          <a:lstStyle/>
          <a:p>
            <a:fld id="{95A587D9-6195-48FA-90F7-11A51B4F6979}" type="slidenum">
              <a:rPr lang="en-US" smtClean="0"/>
              <a:pPr/>
              <a:t>‹#›</a:t>
            </a:fld>
            <a:endParaRPr lang="en-US"/>
          </a:p>
        </p:txBody>
      </p:sp>
      <p:sp>
        <p:nvSpPr>
          <p:cNvPr id="8" name="Text Placeholder 7">
            <a:extLst>
              <a:ext uri="{FF2B5EF4-FFF2-40B4-BE49-F238E27FC236}">
                <a16:creationId xmlns:a16="http://schemas.microsoft.com/office/drawing/2014/main" id="{EAAEA20C-A45A-4E79-873F-14C13299604F}"/>
              </a:ext>
            </a:extLst>
          </p:cNvPr>
          <p:cNvSpPr>
            <a:spLocks noGrp="1"/>
          </p:cNvSpPr>
          <p:nvPr>
            <p:ph type="body" sz="quarter" idx="13"/>
          </p:nvPr>
        </p:nvSpPr>
        <p:spPr>
          <a:xfrm>
            <a:off x="339725" y="889000"/>
            <a:ext cx="8464550" cy="835025"/>
          </a:xfrm>
        </p:spPr>
        <p:txBody>
          <a:bodyPr>
            <a:noAutofit/>
          </a:bodyPr>
          <a:lstStyle>
            <a:lvl1pPr>
              <a:buNone/>
              <a:defRPr sz="2800">
                <a:solidFill>
                  <a:schemeClr val="tx1">
                    <a:lumMod val="95000"/>
                    <a:lumOff val="5000"/>
                  </a:schemeClr>
                </a:solidFill>
              </a:defRPr>
            </a:lvl1pPr>
            <a:lvl2pPr>
              <a:buNone/>
              <a:defRPr sz="2400">
                <a:solidFill>
                  <a:schemeClr val="tx1">
                    <a:lumMod val="95000"/>
                    <a:lumOff val="5000"/>
                  </a:schemeClr>
                </a:solidFill>
              </a:defRPr>
            </a:lvl2pPr>
            <a:lvl3pPr>
              <a:buNone/>
              <a:defRPr sz="2400">
                <a:solidFill>
                  <a:schemeClr val="tx1">
                    <a:lumMod val="95000"/>
                    <a:lumOff val="5000"/>
                  </a:schemeClr>
                </a:solidFill>
              </a:defRPr>
            </a:lvl3pPr>
            <a:lvl4pPr>
              <a:buNone/>
              <a:defRPr sz="2400">
                <a:solidFill>
                  <a:schemeClr val="tx1">
                    <a:lumMod val="95000"/>
                    <a:lumOff val="5000"/>
                  </a:schemeClr>
                </a:solidFill>
              </a:defRPr>
            </a:lvl4pPr>
            <a:lvl5pPr>
              <a:buNone/>
              <a:defRPr sz="2400">
                <a:solidFill>
                  <a:schemeClr val="tx1">
                    <a:lumMod val="95000"/>
                    <a:lumOff val="5000"/>
                  </a:schemeClr>
                </a:solidFill>
              </a:defRPr>
            </a:lvl5pPr>
          </a:lstStyle>
          <a:p>
            <a:pPr lvl="0"/>
            <a:r>
              <a:rPr lang="en-US" dirty="0"/>
              <a:t>Click to edit Master text styles</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2031507"/>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86445"/>
            <a:ext cx="4040188" cy="3722599"/>
          </a:xfrm>
        </p:spPr>
        <p:txBody>
          <a:bodyPr>
            <a:normAutofit/>
          </a:bodyPr>
          <a:lstStyle>
            <a:lvl1pPr>
              <a:defRPr sz="2400"/>
            </a:lvl1pPr>
            <a:lvl2pPr>
              <a:defRPr sz="2400"/>
            </a:lvl2pPr>
            <a:lvl3pPr>
              <a:defRPr sz="24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645025" y="2031507"/>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586445"/>
            <a:ext cx="4041775" cy="3722599"/>
          </a:xfrm>
        </p:spPr>
        <p:txBody>
          <a:bodyPr>
            <a:normAutofit/>
          </a:bodyPr>
          <a:lstStyle>
            <a:lvl1pPr>
              <a:defRPr sz="2400"/>
            </a:lvl1pPr>
            <a:lvl2pPr>
              <a:defRPr sz="2400"/>
            </a:lvl2pPr>
            <a:lvl3pPr>
              <a:defRPr sz="24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8" name="Footer Placeholder 7"/>
          <p:cNvSpPr>
            <a:spLocks noGrp="1"/>
          </p:cNvSpPr>
          <p:nvPr>
            <p:ph type="ftr" sz="quarter" idx="11"/>
          </p:nvPr>
        </p:nvSpPr>
        <p:spPr/>
        <p:txBody>
          <a:bodyPr/>
          <a:lstStyle/>
          <a:p>
            <a:r>
              <a:rPr lang="en-US"/>
              <a:t>Center for Court Innovation</a:t>
            </a:r>
          </a:p>
        </p:txBody>
      </p:sp>
      <p:sp>
        <p:nvSpPr>
          <p:cNvPr id="9" name="Slide Number Placeholder 8"/>
          <p:cNvSpPr>
            <a:spLocks noGrp="1"/>
          </p:cNvSpPr>
          <p:nvPr>
            <p:ph type="sldNum" sz="quarter" idx="12"/>
          </p:nvPr>
        </p:nvSpPr>
        <p:spPr/>
        <p:txBody>
          <a:bodyPr/>
          <a:lstStyle/>
          <a:p>
            <a:fld id="{95A587D9-6195-48FA-90F7-11A51B4F6979}" type="slidenum">
              <a:rPr lang="en-US" smtClean="0"/>
              <a:pPr/>
              <a:t>‹#›</a:t>
            </a:fld>
            <a:endParaRPr lang="en-US"/>
          </a:p>
        </p:txBody>
      </p:sp>
      <p:sp>
        <p:nvSpPr>
          <p:cNvPr id="10" name="Text Placeholder 7">
            <a:extLst>
              <a:ext uri="{FF2B5EF4-FFF2-40B4-BE49-F238E27FC236}">
                <a16:creationId xmlns:a16="http://schemas.microsoft.com/office/drawing/2014/main" id="{D82483CB-29E2-45F0-8909-4DC1C379CDD8}"/>
              </a:ext>
            </a:extLst>
          </p:cNvPr>
          <p:cNvSpPr>
            <a:spLocks noGrp="1"/>
          </p:cNvSpPr>
          <p:nvPr>
            <p:ph type="body" sz="quarter" idx="13"/>
          </p:nvPr>
        </p:nvSpPr>
        <p:spPr>
          <a:xfrm>
            <a:off x="339725" y="889000"/>
            <a:ext cx="8464550" cy="835025"/>
          </a:xfrm>
        </p:spPr>
        <p:txBody>
          <a:bodyPr>
            <a:noAutofit/>
          </a:bodyPr>
          <a:lstStyle>
            <a:lvl1pPr>
              <a:buNone/>
              <a:defRPr sz="2800">
                <a:solidFill>
                  <a:schemeClr val="tx1">
                    <a:lumMod val="95000"/>
                    <a:lumOff val="5000"/>
                  </a:schemeClr>
                </a:solidFill>
              </a:defRPr>
            </a:lvl1pPr>
            <a:lvl2pPr>
              <a:buNone/>
              <a:defRPr sz="2400">
                <a:solidFill>
                  <a:schemeClr val="tx1">
                    <a:lumMod val="95000"/>
                    <a:lumOff val="5000"/>
                  </a:schemeClr>
                </a:solidFill>
              </a:defRPr>
            </a:lvl2pPr>
            <a:lvl3pPr>
              <a:buNone/>
              <a:defRPr sz="2400">
                <a:solidFill>
                  <a:schemeClr val="tx1">
                    <a:lumMod val="95000"/>
                    <a:lumOff val="5000"/>
                  </a:schemeClr>
                </a:solidFill>
              </a:defRPr>
            </a:lvl3pPr>
            <a:lvl4pPr>
              <a:buNone/>
              <a:defRPr sz="2400">
                <a:solidFill>
                  <a:schemeClr val="tx1">
                    <a:lumMod val="95000"/>
                    <a:lumOff val="5000"/>
                  </a:schemeClr>
                </a:solidFill>
              </a:defRPr>
            </a:lvl4pPr>
            <a:lvl5pPr>
              <a:buNone/>
              <a:defRPr sz="2400">
                <a:solidFill>
                  <a:schemeClr val="tx1">
                    <a:lumMod val="95000"/>
                    <a:lumOff val="5000"/>
                  </a:schemeClr>
                </a:solidFill>
              </a:defRPr>
            </a:lvl5pPr>
          </a:lstStyle>
          <a:p>
            <a:pPr lvl="0"/>
            <a:r>
              <a:rPr lang="en-US" dirty="0"/>
              <a:t>Click to edit Master text styles</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US"/>
              <a:t>Center for Court Innovation</a:t>
            </a:r>
          </a:p>
        </p:txBody>
      </p:sp>
      <p:sp>
        <p:nvSpPr>
          <p:cNvPr id="5" name="Slide Number Placeholder 4"/>
          <p:cNvSpPr>
            <a:spLocks noGrp="1"/>
          </p:cNvSpPr>
          <p:nvPr>
            <p:ph type="sldNum" sz="quarter" idx="12"/>
          </p:nvPr>
        </p:nvSpPr>
        <p:spPr/>
        <p:txBody>
          <a:bodyPr/>
          <a:lstStyle/>
          <a:p>
            <a:fld id="{95A587D9-6195-48FA-90F7-11A51B4F6979}" type="slidenum">
              <a:rPr lang="en-US" smtClean="0"/>
              <a:pPr/>
              <a:t>‹#›</a:t>
            </a:fld>
            <a:endParaRPr lang="en-US"/>
          </a:p>
        </p:txBody>
      </p:sp>
      <p:sp>
        <p:nvSpPr>
          <p:cNvPr id="6" name="Text Placeholder 7">
            <a:extLst>
              <a:ext uri="{FF2B5EF4-FFF2-40B4-BE49-F238E27FC236}">
                <a16:creationId xmlns:a16="http://schemas.microsoft.com/office/drawing/2014/main" id="{955E2082-A6F7-46BF-999B-2AD7C6C6EC75}"/>
              </a:ext>
            </a:extLst>
          </p:cNvPr>
          <p:cNvSpPr>
            <a:spLocks noGrp="1"/>
          </p:cNvSpPr>
          <p:nvPr>
            <p:ph type="body" sz="quarter" idx="13"/>
          </p:nvPr>
        </p:nvSpPr>
        <p:spPr>
          <a:xfrm>
            <a:off x="339725" y="889000"/>
            <a:ext cx="8464550" cy="835025"/>
          </a:xfrm>
        </p:spPr>
        <p:txBody>
          <a:bodyPr>
            <a:noAutofit/>
          </a:bodyPr>
          <a:lstStyle>
            <a:lvl1pPr>
              <a:buNone/>
              <a:defRPr sz="2800">
                <a:solidFill>
                  <a:schemeClr val="tx1">
                    <a:lumMod val="95000"/>
                    <a:lumOff val="5000"/>
                  </a:schemeClr>
                </a:solidFill>
              </a:defRPr>
            </a:lvl1pPr>
            <a:lvl2pPr>
              <a:buNone/>
              <a:defRPr sz="2400">
                <a:solidFill>
                  <a:schemeClr val="tx1">
                    <a:lumMod val="95000"/>
                    <a:lumOff val="5000"/>
                  </a:schemeClr>
                </a:solidFill>
              </a:defRPr>
            </a:lvl2pPr>
            <a:lvl3pPr>
              <a:buNone/>
              <a:defRPr sz="2400">
                <a:solidFill>
                  <a:schemeClr val="tx1">
                    <a:lumMod val="95000"/>
                    <a:lumOff val="5000"/>
                  </a:schemeClr>
                </a:solidFill>
              </a:defRPr>
            </a:lvl3pPr>
            <a:lvl4pPr>
              <a:buNone/>
              <a:defRPr sz="2400">
                <a:solidFill>
                  <a:schemeClr val="tx1">
                    <a:lumMod val="95000"/>
                    <a:lumOff val="5000"/>
                  </a:schemeClr>
                </a:solidFill>
              </a:defRPr>
            </a:lvl4pPr>
            <a:lvl5pPr>
              <a:buNone/>
              <a:defRPr sz="2400">
                <a:solidFill>
                  <a:schemeClr val="tx1">
                    <a:lumMod val="95000"/>
                    <a:lumOff val="5000"/>
                  </a:schemeClr>
                </a:solidFill>
              </a:defRPr>
            </a:lvl5pPr>
          </a:lstStyle>
          <a:p>
            <a:pPr lvl="0"/>
            <a:r>
              <a:rPr lang="en-US" dirty="0"/>
              <a:t>Click to edit Master text styles</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Center for Court Innovation</a:t>
            </a:r>
          </a:p>
        </p:txBody>
      </p:sp>
      <p:sp>
        <p:nvSpPr>
          <p:cNvPr id="4" name="Slide Number Placeholder 3"/>
          <p:cNvSpPr>
            <a:spLocks noGrp="1"/>
          </p:cNvSpPr>
          <p:nvPr>
            <p:ph type="sldNum" sz="quarter" idx="12"/>
          </p:nvPr>
        </p:nvSpPr>
        <p:spPr/>
        <p:txBody>
          <a:bodyPr/>
          <a:lstStyle/>
          <a:p>
            <a:fld id="{95A587D9-6195-48FA-90F7-11A51B4F6979}"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9725" y="274638"/>
            <a:ext cx="8464550" cy="1325562"/>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339725" y="2133600"/>
            <a:ext cx="846455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3"/>
          </p:nvPr>
        </p:nvSpPr>
        <p:spPr>
          <a:xfrm>
            <a:off x="381000" y="6492875"/>
            <a:ext cx="2895600" cy="365125"/>
          </a:xfrm>
          <a:prstGeom prst="rect">
            <a:avLst/>
          </a:prstGeom>
        </p:spPr>
        <p:txBody>
          <a:bodyPr vert="horz" lIns="91440" tIns="45720" rIns="91440" bIns="45720" rtlCol="0" anchor="ctr"/>
          <a:lstStyle>
            <a:lvl1pPr algn="l">
              <a:defRPr sz="1200">
                <a:solidFill>
                  <a:schemeClr val="tx2">
                    <a:lumMod val="50000"/>
                  </a:schemeClr>
                </a:solidFill>
              </a:defRPr>
            </a:lvl1pPr>
          </a:lstStyle>
          <a:p>
            <a:r>
              <a:rPr lang="en-US" dirty="0"/>
              <a:t>Center for Court Innovation</a:t>
            </a: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200">
                <a:solidFill>
                  <a:schemeClr val="tx2">
                    <a:lumMod val="50000"/>
                  </a:schemeClr>
                </a:solidFill>
              </a:defRPr>
            </a:lvl1pPr>
          </a:lstStyle>
          <a:p>
            <a:fld id="{95A587D9-6195-48FA-90F7-11A51B4F6979}" type="slidenum">
              <a:rPr lang="en-US" smtClean="0"/>
              <a:pPr/>
              <a:t>‹#›</a:t>
            </a:fld>
            <a:endParaRPr lang="en-US" dirty="0"/>
          </a:p>
        </p:txBody>
      </p:sp>
      <p:sp>
        <p:nvSpPr>
          <p:cNvPr id="7" name="Rectangle 6"/>
          <p:cNvSpPr/>
          <p:nvPr userDrawn="1"/>
        </p:nvSpPr>
        <p:spPr>
          <a:xfrm>
            <a:off x="0" y="1822450"/>
            <a:ext cx="9144000" cy="114300"/>
          </a:xfrm>
          <a:prstGeom prst="rect">
            <a:avLst/>
          </a:prstGeom>
          <a:solidFill>
            <a:schemeClr val="accent3">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52" r:id="rId6"/>
    <p:sldLayoutId id="2147483653" r:id="rId7"/>
    <p:sldLayoutId id="2147483654" r:id="rId8"/>
    <p:sldLayoutId id="2147483655" r:id="rId9"/>
    <p:sldLayoutId id="2147483663" r:id="rId10"/>
    <p:sldLayoutId id="2147483664" r:id="rId11"/>
    <p:sldLayoutId id="2147483662" r:id="rId12"/>
    <p:sldLayoutId id="2147483658" r:id="rId13"/>
    <p:sldLayoutId id="2147483659" r:id="rId14"/>
    <p:sldLayoutId id="2147483665" r:id="rId15"/>
  </p:sldLayoutIdLst>
  <p:transition>
    <p:fade/>
  </p:transition>
  <p:hf hdr="0" dt="0"/>
  <p:txStyles>
    <p:titleStyle>
      <a:lvl1pPr algn="l" defTabSz="914400" rtl="0" eaLnBrk="1" latinLnBrk="0" hangingPunct="1">
        <a:spcBef>
          <a:spcPct val="0"/>
        </a:spcBef>
        <a:buNone/>
        <a:defRPr sz="44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3">
            <a:lumMod val="50000"/>
          </a:schemeClr>
        </a:buClr>
        <a:buSzPct val="90000"/>
        <a:buFont typeface="Arial" pitchFamily="34" charset="0"/>
        <a:buChar char="►"/>
        <a:defRPr sz="2400" kern="1200">
          <a:solidFill>
            <a:schemeClr val="tx1"/>
          </a:solidFill>
          <a:latin typeface="Arial" pitchFamily="34" charset="0"/>
          <a:ea typeface="+mn-ea"/>
          <a:cs typeface="Arial" pitchFamily="34" charset="0"/>
        </a:defRPr>
      </a:lvl1pPr>
      <a:lvl2pPr marL="692150" indent="-352425" algn="l" defTabSz="914400" rtl="0" eaLnBrk="1" latinLnBrk="0" hangingPunct="1">
        <a:spcBef>
          <a:spcPct val="20000"/>
        </a:spcBef>
        <a:buClr>
          <a:schemeClr val="accent3">
            <a:lumMod val="50000"/>
          </a:schemeClr>
        </a:buClr>
        <a:buSzPct val="90000"/>
        <a:buFont typeface="Wingdings" panose="05000000000000000000" pitchFamily="2" charset="2"/>
        <a:buChar char="§"/>
        <a:defRPr sz="2400" kern="1200">
          <a:solidFill>
            <a:schemeClr val="tx1"/>
          </a:solidFill>
          <a:latin typeface="Arial" pitchFamily="34" charset="0"/>
          <a:ea typeface="+mn-ea"/>
          <a:cs typeface="Arial" pitchFamily="34" charset="0"/>
        </a:defRPr>
      </a:lvl2pPr>
      <a:lvl3pPr marL="1031875" indent="-339725" algn="l" defTabSz="914400" rtl="0" eaLnBrk="1" latinLnBrk="0" hangingPunct="1">
        <a:spcBef>
          <a:spcPct val="20000"/>
        </a:spcBef>
        <a:buClr>
          <a:schemeClr val="accent3">
            <a:lumMod val="50000"/>
          </a:schemeClr>
        </a:buClr>
        <a:buSzPct val="90000"/>
        <a:buFont typeface="Courier New" panose="02070309020205020404" pitchFamily="49" charset="0"/>
        <a:buChar char="o"/>
        <a:defRPr sz="1800" kern="1200">
          <a:solidFill>
            <a:schemeClr val="tx1"/>
          </a:solidFill>
          <a:latin typeface="Arial" pitchFamily="34" charset="0"/>
          <a:ea typeface="+mn-ea"/>
          <a:cs typeface="Arial" pitchFamily="34" charset="0"/>
        </a:defRPr>
      </a:lvl3pPr>
      <a:lvl4pPr marL="1319213" indent="-287338" algn="l" defTabSz="914400" rtl="0" eaLnBrk="1" latinLnBrk="0" hangingPunct="1">
        <a:spcBef>
          <a:spcPct val="20000"/>
        </a:spcBef>
        <a:buClr>
          <a:schemeClr val="accent3">
            <a:lumMod val="50000"/>
          </a:schemeClr>
        </a:buClr>
        <a:buSzPct val="90000"/>
        <a:buFont typeface="Arial" pitchFamily="34" charset="0"/>
        <a:buChar char="►"/>
        <a:defRPr sz="1600" kern="1200">
          <a:solidFill>
            <a:schemeClr val="tx1"/>
          </a:solidFill>
          <a:latin typeface="Arial" pitchFamily="34" charset="0"/>
          <a:ea typeface="+mn-ea"/>
          <a:cs typeface="Arial" pitchFamily="34" charset="0"/>
        </a:defRPr>
      </a:lvl4pPr>
      <a:lvl5pPr marL="1541463" indent="-222250" algn="l" defTabSz="914400" rtl="0" eaLnBrk="1" latinLnBrk="0" hangingPunct="1">
        <a:spcBef>
          <a:spcPct val="20000"/>
        </a:spcBef>
        <a:buClr>
          <a:schemeClr val="accent3">
            <a:lumMod val="50000"/>
          </a:schemeClr>
        </a:buClr>
        <a:buSzPct val="90000"/>
        <a:buFont typeface="Arial" pitchFamily="34"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4.png"/><Relationship Id="rId10" Type="http://schemas.openxmlformats.org/officeDocument/2006/relationships/image" Target="../media/image8.jpeg"/><Relationship Id="rId4" Type="http://schemas.microsoft.com/office/2007/relationships/hdphoto" Target="../media/hdphoto1.wdp"/><Relationship Id="rId9" Type="http://schemas.openxmlformats.org/officeDocument/2006/relationships/image" Target="../media/image7.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courtinnovation.org/sites/default/files/documents/Handout_10ThingsCourtsShouldKnow_5.11.17.pdf" TargetMode="External"/><Relationship Id="rId7" Type="http://schemas.openxmlformats.org/officeDocument/2006/relationships/image" Target="../media/image21.tmp"/><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www.courtinnovation.org/sites/default/files/documents/Monograph_March2017_What_Courts_Should_Know.pdf" TargetMode="External"/><Relationship Id="rId5" Type="http://schemas.openxmlformats.org/officeDocument/2006/relationships/image" Target="../media/image20.tmp"/><Relationship Id="rId4" Type="http://schemas.openxmlformats.org/officeDocument/2006/relationships/image" Target="../media/image19.tmp"/></Relationships>
</file>

<file path=ppt/slides/_rels/slide34.xml.rels><?xml version="1.0" encoding="UTF-8" standalone="yes"?>
<Relationships xmlns="http://schemas.openxmlformats.org/package/2006/relationships"><Relationship Id="rId3" Type="http://schemas.openxmlformats.org/officeDocument/2006/relationships/hyperlink" Target="https://www.courtinnovation.org/areas-of-focus/domestic-violence" TargetMode="External"/><Relationship Id="rId2" Type="http://schemas.openxmlformats.org/officeDocument/2006/relationships/hyperlink" Target="mailto:dvaccountability@courtinnovation.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7B229-40F7-4035-A3BD-765D98C22694}"/>
              </a:ext>
            </a:extLst>
          </p:cNvPr>
          <p:cNvSpPr>
            <a:spLocks noGrp="1"/>
          </p:cNvSpPr>
          <p:nvPr>
            <p:ph type="ctrTitle"/>
          </p:nvPr>
        </p:nvSpPr>
        <p:spPr>
          <a:xfrm>
            <a:off x="381000" y="1057275"/>
            <a:ext cx="8305800" cy="3216145"/>
          </a:xfrm>
        </p:spPr>
        <p:txBody>
          <a:bodyPr/>
          <a:lstStyle/>
          <a:p>
            <a:r>
              <a:rPr lang="en-US" sz="4800" dirty="0"/>
              <a:t>Lessons Learned and National Trends in Abusive Partner Intervention and Engagement</a:t>
            </a:r>
          </a:p>
        </p:txBody>
      </p:sp>
      <p:sp>
        <p:nvSpPr>
          <p:cNvPr id="3" name="Subtitle 2">
            <a:extLst>
              <a:ext uri="{FF2B5EF4-FFF2-40B4-BE49-F238E27FC236}">
                <a16:creationId xmlns:a16="http://schemas.microsoft.com/office/drawing/2014/main" id="{30EC0F9F-0512-4CCA-8828-66564B8A1E2A}"/>
              </a:ext>
            </a:extLst>
          </p:cNvPr>
          <p:cNvSpPr>
            <a:spLocks noGrp="1"/>
          </p:cNvSpPr>
          <p:nvPr>
            <p:ph type="subTitle" idx="1"/>
          </p:nvPr>
        </p:nvSpPr>
        <p:spPr>
          <a:xfrm>
            <a:off x="381000" y="4922837"/>
            <a:ext cx="8453535" cy="1752600"/>
          </a:xfrm>
        </p:spPr>
        <p:txBody>
          <a:bodyPr>
            <a:normAutofit/>
          </a:bodyPr>
          <a:lstStyle/>
          <a:p>
            <a:r>
              <a:rPr lang="en-US" sz="2800" dirty="0"/>
              <a:t>Danielle Pugh-Markie </a:t>
            </a:r>
          </a:p>
          <a:p>
            <a:r>
              <a:rPr lang="en-US" sz="2800" dirty="0"/>
              <a:t>Director of Judicial Education and Leadership</a:t>
            </a:r>
          </a:p>
        </p:txBody>
      </p:sp>
      <p:sp>
        <p:nvSpPr>
          <p:cNvPr id="4" name="Footer Placeholder 3">
            <a:extLst>
              <a:ext uri="{FF2B5EF4-FFF2-40B4-BE49-F238E27FC236}">
                <a16:creationId xmlns:a16="http://schemas.microsoft.com/office/drawing/2014/main" id="{335D23FA-464C-47A6-9C22-459D0121F3DB}"/>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A65E2DE0-1E02-4B51-9573-A6E14BFC05EF}"/>
              </a:ext>
            </a:extLst>
          </p:cNvPr>
          <p:cNvSpPr>
            <a:spLocks noGrp="1"/>
          </p:cNvSpPr>
          <p:nvPr>
            <p:ph type="sldNum" sz="quarter" idx="12"/>
          </p:nvPr>
        </p:nvSpPr>
        <p:spPr/>
        <p:txBody>
          <a:bodyPr/>
          <a:lstStyle/>
          <a:p>
            <a:fld id="{95A587D9-6195-48FA-90F7-11A51B4F6979}" type="slidenum">
              <a:rPr lang="en-US" smtClean="0"/>
              <a:pPr/>
              <a:t>1</a:t>
            </a:fld>
            <a:endParaRPr lang="en-US"/>
          </a:p>
        </p:txBody>
      </p:sp>
    </p:spTree>
    <p:extLst>
      <p:ext uri="{BB962C8B-B14F-4D97-AF65-F5344CB8AC3E}">
        <p14:creationId xmlns:p14="http://schemas.microsoft.com/office/powerpoint/2010/main" val="76394677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066F8-A8F7-ED4A-8269-71FBC0A4760C}"/>
              </a:ext>
            </a:extLst>
          </p:cNvPr>
          <p:cNvSpPr>
            <a:spLocks noGrp="1"/>
          </p:cNvSpPr>
          <p:nvPr>
            <p:ph type="title"/>
          </p:nvPr>
        </p:nvSpPr>
        <p:spPr/>
        <p:txBody>
          <a:bodyPr>
            <a:normAutofit fontScale="90000"/>
          </a:bodyPr>
          <a:lstStyle/>
          <a:p>
            <a:r>
              <a:rPr lang="en-US" dirty="0"/>
              <a:t>Key Goals of Batterer Programs</a:t>
            </a:r>
          </a:p>
        </p:txBody>
      </p:sp>
      <p:sp>
        <p:nvSpPr>
          <p:cNvPr id="3" name="Content Placeholder 2">
            <a:extLst>
              <a:ext uri="{FF2B5EF4-FFF2-40B4-BE49-F238E27FC236}">
                <a16:creationId xmlns:a16="http://schemas.microsoft.com/office/drawing/2014/main" id="{261013A0-8CA4-E643-8E9A-E4AA3AB82951}"/>
              </a:ext>
            </a:extLst>
          </p:cNvPr>
          <p:cNvSpPr>
            <a:spLocks noGrp="1"/>
          </p:cNvSpPr>
          <p:nvPr>
            <p:ph idx="1"/>
          </p:nvPr>
        </p:nvSpPr>
        <p:spPr/>
        <p:txBody>
          <a:bodyPr>
            <a:normAutofit lnSpcReduction="10000"/>
          </a:bodyPr>
          <a:lstStyle/>
          <a:p>
            <a:pPr>
              <a:spcBef>
                <a:spcPts val="2013"/>
              </a:spcBef>
            </a:pPr>
            <a:r>
              <a:rPr lang="en-US" b="1" dirty="0">
                <a:latin typeface="Book Antiqua" pitchFamily="18" charset="0"/>
              </a:rPr>
              <a:t>Recidivism Reduction: </a:t>
            </a:r>
            <a:r>
              <a:rPr lang="en-US" dirty="0">
                <a:latin typeface="Book Antiqua" pitchFamily="18" charset="0"/>
              </a:rPr>
              <a:t>Reduce violence:</a:t>
            </a:r>
          </a:p>
          <a:p>
            <a:pPr lvl="1"/>
            <a:r>
              <a:rPr lang="en-US" u="sng" dirty="0">
                <a:latin typeface="Book Antiqua" pitchFamily="18" charset="0"/>
              </a:rPr>
              <a:t>Rehabilitation:</a:t>
            </a:r>
            <a:r>
              <a:rPr lang="en-US" dirty="0">
                <a:latin typeface="Book Antiqua" pitchFamily="18" charset="0"/>
              </a:rPr>
              <a:t> Change internalized thoughts, attitudes, and decision-making strategies</a:t>
            </a:r>
          </a:p>
          <a:p>
            <a:pPr lvl="1"/>
            <a:r>
              <a:rPr lang="en-US" u="sng" dirty="0">
                <a:latin typeface="Book Antiqua" pitchFamily="18" charset="0"/>
              </a:rPr>
              <a:t>Deterrence:</a:t>
            </a:r>
            <a:r>
              <a:rPr lang="en-US" dirty="0">
                <a:latin typeface="Book Antiqua" pitchFamily="18" charset="0"/>
              </a:rPr>
              <a:t> Increase the costs of noncompliance</a:t>
            </a:r>
            <a:endParaRPr lang="en-US" b="1" dirty="0">
              <a:latin typeface="Book Antiqua" pitchFamily="18" charset="0"/>
            </a:endParaRPr>
          </a:p>
          <a:p>
            <a:r>
              <a:rPr lang="en-US" b="1" dirty="0">
                <a:latin typeface="Book Antiqua" pitchFamily="18" charset="0"/>
              </a:rPr>
              <a:t>Accountability: </a:t>
            </a:r>
            <a:r>
              <a:rPr lang="en-US" dirty="0">
                <a:latin typeface="Book Antiqua" pitchFamily="18" charset="0"/>
              </a:rPr>
              <a:t>Serve as relevant sanction when jail is not an option (e.g., vs. fine or nothing). </a:t>
            </a:r>
            <a:r>
              <a:rPr lang="en-US" u="sng" dirty="0">
                <a:latin typeface="Book Antiqua" pitchFamily="18" charset="0"/>
              </a:rPr>
              <a:t>Implies:</a:t>
            </a:r>
          </a:p>
          <a:p>
            <a:pPr lvl="1"/>
            <a:r>
              <a:rPr lang="en-US" dirty="0">
                <a:latin typeface="Book Antiqua" pitchFamily="18" charset="0"/>
              </a:rPr>
              <a:t>High program completion rate; and/or</a:t>
            </a:r>
          </a:p>
          <a:p>
            <a:pPr lvl="1"/>
            <a:r>
              <a:rPr lang="en-US" dirty="0">
                <a:latin typeface="Book Antiqua" pitchFamily="18" charset="0"/>
              </a:rPr>
              <a:t>Use of jail or other sanctions for noncompliance</a:t>
            </a:r>
          </a:p>
          <a:p>
            <a:r>
              <a:rPr lang="en-US" b="1" dirty="0">
                <a:latin typeface="Book Antiqua" pitchFamily="18" charset="0"/>
              </a:rPr>
              <a:t>Social Change: </a:t>
            </a:r>
            <a:r>
              <a:rPr lang="en-US" dirty="0">
                <a:latin typeface="Book Antiqua" pitchFamily="18" charset="0"/>
              </a:rPr>
              <a:t>Directly or indirectly influence norms related to domestic violence (e.g., </a:t>
            </a:r>
            <a:r>
              <a:rPr lang="en-US" i="1" dirty="0">
                <a:latin typeface="Book Antiqua" pitchFamily="18" charset="0"/>
              </a:rPr>
              <a:t>Men Stopping Violence</a:t>
            </a:r>
            <a:r>
              <a:rPr lang="en-US" dirty="0">
                <a:latin typeface="Book Antiqua" pitchFamily="18" charset="0"/>
              </a:rPr>
              <a:t>)</a:t>
            </a:r>
          </a:p>
          <a:p>
            <a:endParaRPr lang="en-US" dirty="0"/>
          </a:p>
        </p:txBody>
      </p:sp>
      <p:sp>
        <p:nvSpPr>
          <p:cNvPr id="4" name="Footer Placeholder 3">
            <a:extLst>
              <a:ext uri="{FF2B5EF4-FFF2-40B4-BE49-F238E27FC236}">
                <a16:creationId xmlns:a16="http://schemas.microsoft.com/office/drawing/2014/main" id="{F6E8511F-2D32-9543-A6E8-CC7BE6AF9C75}"/>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5AE7BE80-3970-514A-818A-CEACF044592E}"/>
              </a:ext>
            </a:extLst>
          </p:cNvPr>
          <p:cNvSpPr>
            <a:spLocks noGrp="1"/>
          </p:cNvSpPr>
          <p:nvPr>
            <p:ph type="sldNum" sz="quarter" idx="12"/>
          </p:nvPr>
        </p:nvSpPr>
        <p:spPr/>
        <p:txBody>
          <a:bodyPr/>
          <a:lstStyle/>
          <a:p>
            <a:fld id="{95A587D9-6195-48FA-90F7-11A51B4F6979}" type="slidenum">
              <a:rPr lang="en-US" smtClean="0"/>
              <a:pPr/>
              <a:t>10</a:t>
            </a:fld>
            <a:endParaRPr lang="en-US"/>
          </a:p>
        </p:txBody>
      </p:sp>
    </p:spTree>
    <p:extLst>
      <p:ext uri="{BB962C8B-B14F-4D97-AF65-F5344CB8AC3E}">
        <p14:creationId xmlns:p14="http://schemas.microsoft.com/office/powerpoint/2010/main" val="151458015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68553-8579-504A-ADBF-F1C0F6B3E7EF}"/>
              </a:ext>
            </a:extLst>
          </p:cNvPr>
          <p:cNvSpPr>
            <a:spLocks noGrp="1"/>
          </p:cNvSpPr>
          <p:nvPr>
            <p:ph type="title"/>
          </p:nvPr>
        </p:nvSpPr>
        <p:spPr/>
        <p:txBody>
          <a:bodyPr>
            <a:normAutofit fontScale="90000"/>
          </a:bodyPr>
          <a:lstStyle/>
          <a:p>
            <a:r>
              <a:rPr lang="en-US" dirty="0"/>
              <a:t>Common Program Goals </a:t>
            </a:r>
            <a:r>
              <a:rPr lang="en-US" i="1" dirty="0"/>
              <a:t>(Cont.)</a:t>
            </a:r>
          </a:p>
        </p:txBody>
      </p:sp>
      <p:pic>
        <p:nvPicPr>
          <p:cNvPr id="8" name="Content Placeholder 7">
            <a:extLst>
              <a:ext uri="{FF2B5EF4-FFF2-40B4-BE49-F238E27FC236}">
                <a16:creationId xmlns:a16="http://schemas.microsoft.com/office/drawing/2014/main" id="{594F4540-4DF8-5148-93E6-3CE22585793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53431" y="2133600"/>
            <a:ext cx="6837137" cy="3992563"/>
          </a:xfrm>
        </p:spPr>
      </p:pic>
      <p:sp>
        <p:nvSpPr>
          <p:cNvPr id="4" name="Footer Placeholder 3">
            <a:extLst>
              <a:ext uri="{FF2B5EF4-FFF2-40B4-BE49-F238E27FC236}">
                <a16:creationId xmlns:a16="http://schemas.microsoft.com/office/drawing/2014/main" id="{7EEB9148-CEDE-A64A-AFC6-0307E2CFECFC}"/>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0897235D-5034-C241-BA72-15CFAD55EFC2}"/>
              </a:ext>
            </a:extLst>
          </p:cNvPr>
          <p:cNvSpPr>
            <a:spLocks noGrp="1"/>
          </p:cNvSpPr>
          <p:nvPr>
            <p:ph type="sldNum" sz="quarter" idx="12"/>
          </p:nvPr>
        </p:nvSpPr>
        <p:spPr/>
        <p:txBody>
          <a:bodyPr/>
          <a:lstStyle/>
          <a:p>
            <a:fld id="{95A587D9-6195-48FA-90F7-11A51B4F6979}" type="slidenum">
              <a:rPr lang="en-US" smtClean="0"/>
              <a:pPr/>
              <a:t>11</a:t>
            </a:fld>
            <a:endParaRPr lang="en-US"/>
          </a:p>
        </p:txBody>
      </p:sp>
      <p:sp>
        <p:nvSpPr>
          <p:cNvPr id="6" name="Text Placeholder 5">
            <a:extLst>
              <a:ext uri="{FF2B5EF4-FFF2-40B4-BE49-F238E27FC236}">
                <a16:creationId xmlns:a16="http://schemas.microsoft.com/office/drawing/2014/main" id="{250896B0-E084-D249-9ACC-9C187A05B862}"/>
              </a:ext>
            </a:extLst>
          </p:cNvPr>
          <p:cNvSpPr>
            <a:spLocks noGrp="1"/>
          </p:cNvSpPr>
          <p:nvPr>
            <p:ph type="body" sz="quarter" idx="13"/>
          </p:nvPr>
        </p:nvSpPr>
        <p:spPr/>
        <p:txBody>
          <a:bodyPr/>
          <a:lstStyle/>
          <a:p>
            <a:r>
              <a:rPr lang="en-US" sz="2000" i="1" dirty="0">
                <a:latin typeface="Arial" charset="0"/>
              </a:rPr>
              <a:t>Source:</a:t>
            </a:r>
            <a:r>
              <a:rPr lang="en-US" sz="2000" dirty="0">
                <a:latin typeface="Arial" charset="0"/>
              </a:rPr>
              <a:t> </a:t>
            </a:r>
            <a:r>
              <a:rPr lang="en-US" sz="2000" dirty="0" err="1">
                <a:latin typeface="Arial" charset="0"/>
              </a:rPr>
              <a:t>Labriola</a:t>
            </a:r>
            <a:r>
              <a:rPr lang="en-US" sz="2000" dirty="0">
                <a:latin typeface="Arial" charset="0"/>
              </a:rPr>
              <a:t>, Rempel, O’Sullivan, Frank, et al. (2007).</a:t>
            </a:r>
          </a:p>
          <a:p>
            <a:endParaRPr lang="en-US" dirty="0"/>
          </a:p>
        </p:txBody>
      </p:sp>
    </p:spTree>
    <p:extLst>
      <p:ext uri="{BB962C8B-B14F-4D97-AF65-F5344CB8AC3E}">
        <p14:creationId xmlns:p14="http://schemas.microsoft.com/office/powerpoint/2010/main" val="240291222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0FD35-B8FD-FE45-887F-AC20920E8D50}"/>
              </a:ext>
            </a:extLst>
          </p:cNvPr>
          <p:cNvSpPr>
            <a:spLocks noGrp="1"/>
          </p:cNvSpPr>
          <p:nvPr>
            <p:ph type="title"/>
          </p:nvPr>
        </p:nvSpPr>
        <p:spPr/>
        <p:txBody>
          <a:bodyPr/>
          <a:lstStyle/>
          <a:p>
            <a:r>
              <a:rPr lang="en-US" dirty="0"/>
              <a:t>Focus of Curricula</a:t>
            </a:r>
          </a:p>
        </p:txBody>
      </p:sp>
      <p:pic>
        <p:nvPicPr>
          <p:cNvPr id="7" name="Content Placeholder 6">
            <a:extLst>
              <a:ext uri="{FF2B5EF4-FFF2-40B4-BE49-F238E27FC236}">
                <a16:creationId xmlns:a16="http://schemas.microsoft.com/office/drawing/2014/main" id="{35744F0F-A3C1-D64B-99FC-F8E3E924645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78513" y="2133600"/>
            <a:ext cx="5786973" cy="3992563"/>
          </a:xfrm>
        </p:spPr>
      </p:pic>
      <p:sp>
        <p:nvSpPr>
          <p:cNvPr id="4" name="Footer Placeholder 3">
            <a:extLst>
              <a:ext uri="{FF2B5EF4-FFF2-40B4-BE49-F238E27FC236}">
                <a16:creationId xmlns:a16="http://schemas.microsoft.com/office/drawing/2014/main" id="{A794670A-BEF3-8D48-8912-5F6F6A198432}"/>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0C963DE7-DCFF-6440-9D96-5DBD0A5BF86E}"/>
              </a:ext>
            </a:extLst>
          </p:cNvPr>
          <p:cNvSpPr>
            <a:spLocks noGrp="1"/>
          </p:cNvSpPr>
          <p:nvPr>
            <p:ph type="sldNum" sz="quarter" idx="12"/>
          </p:nvPr>
        </p:nvSpPr>
        <p:spPr/>
        <p:txBody>
          <a:bodyPr/>
          <a:lstStyle/>
          <a:p>
            <a:fld id="{95A587D9-6195-48FA-90F7-11A51B4F6979}" type="slidenum">
              <a:rPr lang="en-US" smtClean="0"/>
              <a:pPr/>
              <a:t>12</a:t>
            </a:fld>
            <a:endParaRPr lang="en-US"/>
          </a:p>
        </p:txBody>
      </p:sp>
    </p:spTree>
    <p:extLst>
      <p:ext uri="{BB962C8B-B14F-4D97-AF65-F5344CB8AC3E}">
        <p14:creationId xmlns:p14="http://schemas.microsoft.com/office/powerpoint/2010/main" val="229970544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5D204-2A41-4D2D-9CFB-1AB6894D110C}"/>
              </a:ext>
            </a:extLst>
          </p:cNvPr>
          <p:cNvSpPr>
            <a:spLocks noGrp="1"/>
          </p:cNvSpPr>
          <p:nvPr>
            <p:ph type="title"/>
          </p:nvPr>
        </p:nvSpPr>
        <p:spPr/>
        <p:txBody>
          <a:bodyPr>
            <a:normAutofit fontScale="90000"/>
          </a:bodyPr>
          <a:lstStyle/>
          <a:p>
            <a:r>
              <a:rPr lang="en-US" dirty="0"/>
              <a:t>What Does the Research Say about Effectiveness?</a:t>
            </a:r>
          </a:p>
        </p:txBody>
      </p:sp>
      <p:sp>
        <p:nvSpPr>
          <p:cNvPr id="3" name="Content Placeholder 2">
            <a:extLst>
              <a:ext uri="{FF2B5EF4-FFF2-40B4-BE49-F238E27FC236}">
                <a16:creationId xmlns:a16="http://schemas.microsoft.com/office/drawing/2014/main" id="{70310C45-4D43-4284-A033-3B57CE13A8EE}"/>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51FC9A20-39E3-4FB7-8EDB-70DC3C581B28}"/>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D24FDA1B-B51D-4C80-BB51-4918785B60EF}"/>
              </a:ext>
            </a:extLst>
          </p:cNvPr>
          <p:cNvSpPr>
            <a:spLocks noGrp="1"/>
          </p:cNvSpPr>
          <p:nvPr>
            <p:ph type="sldNum" sz="quarter" idx="12"/>
          </p:nvPr>
        </p:nvSpPr>
        <p:spPr/>
        <p:txBody>
          <a:bodyPr/>
          <a:lstStyle/>
          <a:p>
            <a:fld id="{95A587D9-6195-48FA-90F7-11A51B4F6979}" type="slidenum">
              <a:rPr lang="en-US" smtClean="0"/>
              <a:pPr/>
              <a:t>13</a:t>
            </a:fld>
            <a:endParaRPr lang="en-US"/>
          </a:p>
        </p:txBody>
      </p:sp>
    </p:spTree>
    <p:extLst>
      <p:ext uri="{BB962C8B-B14F-4D97-AF65-F5344CB8AC3E}">
        <p14:creationId xmlns:p14="http://schemas.microsoft.com/office/powerpoint/2010/main" val="116806417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88843" y="304800"/>
            <a:ext cx="8878957" cy="990600"/>
          </a:xfrm>
        </p:spPr>
        <p:txBody>
          <a:bodyPr>
            <a:normAutofit fontScale="90000"/>
          </a:bodyPr>
          <a:lstStyle/>
          <a:p>
            <a:pPr eaLnBrk="1" hangingPunct="1"/>
            <a:r>
              <a:rPr lang="en-US" dirty="0"/>
              <a:t>What were researchers measuring? </a:t>
            </a:r>
          </a:p>
        </p:txBody>
      </p:sp>
      <p:sp>
        <p:nvSpPr>
          <p:cNvPr id="9219" name="Rectangle 3"/>
          <p:cNvSpPr>
            <a:spLocks noGrp="1" noChangeArrowheads="1"/>
          </p:cNvSpPr>
          <p:nvPr>
            <p:ph type="body" idx="1"/>
          </p:nvPr>
        </p:nvSpPr>
        <p:spPr>
          <a:xfrm>
            <a:off x="457200" y="2753138"/>
            <a:ext cx="8610600" cy="3419061"/>
          </a:xfrm>
        </p:spPr>
        <p:txBody>
          <a:bodyPr/>
          <a:lstStyle/>
          <a:p>
            <a:pPr lvl="1"/>
            <a:r>
              <a:rPr lang="en-US" dirty="0"/>
              <a:t>Changed Attitudes or Beliefs</a:t>
            </a:r>
          </a:p>
          <a:p>
            <a:pPr lvl="1"/>
            <a:r>
              <a:rPr lang="en-US" dirty="0"/>
              <a:t>Reduction in Re-Arrests or DV Re-Arrests</a:t>
            </a:r>
          </a:p>
          <a:p>
            <a:pPr lvl="1"/>
            <a:r>
              <a:rPr lang="en-US" dirty="0"/>
              <a:t>Reduction in Victim Reports of Re-Abuse</a:t>
            </a:r>
          </a:p>
          <a:p>
            <a:pPr marL="339725" lvl="1" indent="0">
              <a:buNone/>
            </a:pPr>
            <a:endParaRPr lang="en-US" dirty="0">
              <a:latin typeface="Book Antiqua" pitchFamily="18" charset="0"/>
            </a:endParaRPr>
          </a:p>
        </p:txBody>
      </p:sp>
    </p:spTree>
    <p:extLst>
      <p:ext uri="{BB962C8B-B14F-4D97-AF65-F5344CB8AC3E}">
        <p14:creationId xmlns:p14="http://schemas.microsoft.com/office/powerpoint/2010/main" val="2660525993"/>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04800"/>
            <a:ext cx="8458200" cy="990600"/>
          </a:xfrm>
        </p:spPr>
        <p:txBody>
          <a:bodyPr>
            <a:normAutofit fontScale="90000"/>
          </a:bodyPr>
          <a:lstStyle/>
          <a:p>
            <a:pPr eaLnBrk="1" hangingPunct="1"/>
            <a:r>
              <a:rPr lang="en-US" dirty="0">
                <a:latin typeface="Book Antiqua" pitchFamily="18" charset="0"/>
              </a:rPr>
              <a:t>Three Types of Research Designs</a:t>
            </a:r>
          </a:p>
        </p:txBody>
      </p:sp>
      <p:sp>
        <p:nvSpPr>
          <p:cNvPr id="9219" name="Rectangle 3"/>
          <p:cNvSpPr>
            <a:spLocks noGrp="1" noChangeArrowheads="1"/>
          </p:cNvSpPr>
          <p:nvPr>
            <p:ph type="body" idx="1"/>
          </p:nvPr>
        </p:nvSpPr>
        <p:spPr>
          <a:xfrm>
            <a:off x="318052" y="2017642"/>
            <a:ext cx="8749748" cy="3697357"/>
          </a:xfrm>
        </p:spPr>
        <p:txBody>
          <a:bodyPr>
            <a:normAutofit fontScale="92500" lnSpcReduction="10000"/>
          </a:bodyPr>
          <a:lstStyle/>
          <a:p>
            <a:pPr eaLnBrk="1" hangingPunct="1"/>
            <a:r>
              <a:rPr lang="en-US" b="1" dirty="0"/>
              <a:t>Randomized Controlled Trial (RCT) or Experiment: </a:t>
            </a:r>
            <a:r>
              <a:rPr lang="en-US" sz="2600" dirty="0"/>
              <a:t>Study subjects are randomly assigned; those in each condition will be comparable at baseline.</a:t>
            </a:r>
          </a:p>
          <a:p>
            <a:pPr eaLnBrk="1" hangingPunct="1">
              <a:spcBef>
                <a:spcPts val="1720"/>
              </a:spcBef>
            </a:pPr>
            <a:r>
              <a:rPr lang="en-US" b="1" dirty="0"/>
              <a:t>Quasi-Experiment: </a:t>
            </a:r>
            <a:r>
              <a:rPr lang="en-US" sz="2600" dirty="0"/>
              <a:t>Program participants are contrasted with naturally occurring comparison group; statistical methods increase comparability.</a:t>
            </a:r>
          </a:p>
          <a:p>
            <a:pPr eaLnBrk="1" hangingPunct="1">
              <a:spcBef>
                <a:spcPts val="1720"/>
              </a:spcBef>
            </a:pPr>
            <a:r>
              <a:rPr lang="en-US" b="1" dirty="0"/>
              <a:t>Non-Experiment: </a:t>
            </a:r>
            <a:r>
              <a:rPr lang="en-US" sz="2600" dirty="0"/>
              <a:t>No comparison group. Often, completers compared to dropouts; </a:t>
            </a:r>
            <a:r>
              <a:rPr lang="en-US" sz="2600" i="1" dirty="0"/>
              <a:t>not</a:t>
            </a:r>
            <a:r>
              <a:rPr lang="en-US" sz="2600" dirty="0"/>
              <a:t> a rigorous test, since completers are more predisposed to compliance.</a:t>
            </a:r>
          </a:p>
        </p:txBody>
      </p:sp>
    </p:spTree>
    <p:extLst>
      <p:ext uri="{BB962C8B-B14F-4D97-AF65-F5344CB8AC3E}">
        <p14:creationId xmlns:p14="http://schemas.microsoft.com/office/powerpoint/2010/main" val="926168090"/>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458200" cy="990600"/>
          </a:xfrm>
        </p:spPr>
        <p:txBody>
          <a:bodyPr/>
          <a:lstStyle/>
          <a:p>
            <a:pPr eaLnBrk="1" hangingPunct="1"/>
            <a:r>
              <a:rPr lang="en-US" dirty="0"/>
              <a:t>Overview of Findings</a:t>
            </a:r>
          </a:p>
        </p:txBody>
      </p:sp>
      <p:sp>
        <p:nvSpPr>
          <p:cNvPr id="10243" name="Rectangle 3"/>
          <p:cNvSpPr>
            <a:spLocks noGrp="1" noChangeArrowheads="1"/>
          </p:cNvSpPr>
          <p:nvPr>
            <p:ph type="body" idx="1"/>
          </p:nvPr>
        </p:nvSpPr>
        <p:spPr>
          <a:xfrm>
            <a:off x="79513" y="2156790"/>
            <a:ext cx="8988287" cy="4015409"/>
          </a:xfrm>
        </p:spPr>
        <p:txBody>
          <a:bodyPr/>
          <a:lstStyle/>
          <a:p>
            <a:pPr eaLnBrk="1" hangingPunct="1"/>
            <a:r>
              <a:rPr lang="en-US" b="1" dirty="0"/>
              <a:t>More than 60 batterer program evaluations</a:t>
            </a:r>
          </a:p>
          <a:p>
            <a:pPr eaLnBrk="1" hangingPunct="1"/>
            <a:r>
              <a:rPr lang="en-US" b="1" dirty="0"/>
              <a:t>Early Research </a:t>
            </a:r>
            <a:r>
              <a:rPr lang="en-US" sz="2600" dirty="0"/>
              <a:t>(mostly 1980s and 1990s): </a:t>
            </a:r>
          </a:p>
          <a:p>
            <a:pPr lvl="1" eaLnBrk="1" hangingPunct="1"/>
            <a:r>
              <a:rPr lang="en-US" dirty="0"/>
              <a:t>Generally report high success rates</a:t>
            </a:r>
          </a:p>
          <a:p>
            <a:pPr lvl="1" eaLnBrk="1" hangingPunct="1"/>
            <a:r>
              <a:rPr lang="en-US" dirty="0"/>
              <a:t>Nearly all </a:t>
            </a:r>
            <a:r>
              <a:rPr lang="en-US" u="sng" dirty="0"/>
              <a:t>non-experiments</a:t>
            </a:r>
            <a:r>
              <a:rPr lang="en-US" dirty="0"/>
              <a:t> without a comparison group</a:t>
            </a:r>
          </a:p>
          <a:p>
            <a:pPr eaLnBrk="1" hangingPunct="1"/>
            <a:r>
              <a:rPr lang="en-US" b="1" dirty="0"/>
              <a:t>Minimum Standards of Rigor</a:t>
            </a:r>
            <a:r>
              <a:rPr lang="en-US" dirty="0"/>
              <a:t> </a:t>
            </a:r>
            <a:r>
              <a:rPr lang="en-US" sz="1200" dirty="0"/>
              <a:t>(see </a:t>
            </a:r>
            <a:r>
              <a:rPr lang="en-US" sz="1200" dirty="0" err="1"/>
              <a:t>Feder</a:t>
            </a:r>
            <a:r>
              <a:rPr lang="en-US" sz="1200" dirty="0"/>
              <a:t> and Wilson 2005; Miller et al. 2013)</a:t>
            </a:r>
            <a:r>
              <a:rPr lang="en-US" b="1" dirty="0"/>
              <a:t> </a:t>
            </a:r>
          </a:p>
          <a:p>
            <a:pPr lvl="1" eaLnBrk="1" hangingPunct="1"/>
            <a:r>
              <a:rPr lang="en-US" u="sng" dirty="0"/>
              <a:t>Four Quasi-Experiments:</a:t>
            </a:r>
            <a:r>
              <a:rPr lang="en-US" dirty="0"/>
              <a:t> </a:t>
            </a:r>
            <a:r>
              <a:rPr lang="en-US" sz="2300" dirty="0"/>
              <a:t>1 reduction, 1 increase, and 2 no-effects on re-arrest </a:t>
            </a:r>
            <a:r>
              <a:rPr lang="en-US" sz="1200" dirty="0"/>
              <a:t>(Dutton 1986; Harrell 1991; Chen et al. 1989; Gordon &amp; </a:t>
            </a:r>
            <a:r>
              <a:rPr lang="en-US" sz="1200" dirty="0" err="1"/>
              <a:t>Moriarity</a:t>
            </a:r>
            <a:r>
              <a:rPr lang="en-US" sz="1200" dirty="0"/>
              <a:t> 2003)</a:t>
            </a:r>
            <a:endParaRPr lang="en-US" sz="1200" u="sng" dirty="0"/>
          </a:p>
          <a:p>
            <a:pPr lvl="1" eaLnBrk="1" hangingPunct="1"/>
            <a:r>
              <a:rPr lang="en-US" u="sng" dirty="0"/>
              <a:t>Five Experiments:</a:t>
            </a:r>
            <a:r>
              <a:rPr lang="en-US" dirty="0"/>
              <a:t> </a:t>
            </a:r>
            <a:r>
              <a:rPr lang="en-US" sz="2300" dirty="0"/>
              <a:t>1 reduction, 1 mixed, and 3 no effects</a:t>
            </a:r>
            <a:endParaRPr lang="en-US" u="sng" dirty="0"/>
          </a:p>
          <a:p>
            <a:pPr lvl="1" eaLnBrk="1" hangingPunct="1"/>
            <a:r>
              <a:rPr lang="en-US" u="sng" dirty="0"/>
              <a:t>Models:</a:t>
            </a:r>
            <a:r>
              <a:rPr lang="en-US" dirty="0"/>
              <a:t> All p</a:t>
            </a:r>
            <a:r>
              <a:rPr lang="en-US" sz="2300" dirty="0"/>
              <a:t>sycho-educational or cognitive-behavioral</a:t>
            </a:r>
          </a:p>
        </p:txBody>
      </p:sp>
    </p:spTree>
    <p:extLst>
      <p:ext uri="{BB962C8B-B14F-4D97-AF65-F5344CB8AC3E}">
        <p14:creationId xmlns:p14="http://schemas.microsoft.com/office/powerpoint/2010/main" val="537387098"/>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04800"/>
            <a:ext cx="8382000" cy="990600"/>
          </a:xfrm>
        </p:spPr>
        <p:txBody>
          <a:bodyPr/>
          <a:lstStyle/>
          <a:p>
            <a:pPr eaLnBrk="1" hangingPunct="1"/>
            <a:r>
              <a:rPr lang="en-US" dirty="0"/>
              <a:t>Research: Takeaways</a:t>
            </a:r>
          </a:p>
        </p:txBody>
      </p:sp>
      <p:sp>
        <p:nvSpPr>
          <p:cNvPr id="19459" name="Rectangle 3"/>
          <p:cNvSpPr>
            <a:spLocks noGrp="1" noChangeArrowheads="1"/>
          </p:cNvSpPr>
          <p:nvPr>
            <p:ph type="body" idx="1"/>
          </p:nvPr>
        </p:nvSpPr>
        <p:spPr>
          <a:xfrm>
            <a:off x="377687" y="2226364"/>
            <a:ext cx="8613913" cy="3869635"/>
          </a:xfrm>
        </p:spPr>
        <p:txBody>
          <a:bodyPr>
            <a:normAutofit/>
          </a:bodyPr>
          <a:lstStyle/>
          <a:p>
            <a:pPr eaLnBrk="1" hangingPunct="1">
              <a:spcBef>
                <a:spcPts val="1900"/>
              </a:spcBef>
            </a:pPr>
            <a:r>
              <a:rPr lang="en-US" dirty="0"/>
              <a:t>At present, “effectiveness” results are mixed.</a:t>
            </a:r>
          </a:p>
          <a:p>
            <a:pPr eaLnBrk="1" hangingPunct="1">
              <a:spcBef>
                <a:spcPts val="1900"/>
              </a:spcBef>
            </a:pPr>
            <a:r>
              <a:rPr lang="en-US" dirty="0"/>
              <a:t>One can candidly convey this conclusion without discounting that effective programs </a:t>
            </a:r>
            <a:r>
              <a:rPr lang="en-US" u="sng" dirty="0"/>
              <a:t>may</a:t>
            </a:r>
            <a:r>
              <a:rPr lang="en-US" dirty="0"/>
              <a:t> work.</a:t>
            </a:r>
          </a:p>
          <a:p>
            <a:pPr eaLnBrk="1" hangingPunct="1">
              <a:spcBef>
                <a:spcPts val="1900"/>
              </a:spcBef>
            </a:pPr>
            <a:r>
              <a:rPr lang="en-US" dirty="0"/>
              <a:t>To pursue changed behaviors, thoughts and beliefs: either high-quality cognitive-behavioral approaches or other models with a proven evidence base are essential.</a:t>
            </a:r>
          </a:p>
          <a:p>
            <a:pPr eaLnBrk="1" hangingPunct="1">
              <a:spcBef>
                <a:spcPts val="1900"/>
              </a:spcBef>
            </a:pPr>
            <a:r>
              <a:rPr lang="en-US" dirty="0"/>
              <a:t>Implementation factors may be critical (as they generally are in research on other populations).</a:t>
            </a:r>
          </a:p>
          <a:p>
            <a:pPr eaLnBrk="1" hangingPunct="1">
              <a:spcBef>
                <a:spcPts val="1900"/>
              </a:spcBef>
            </a:pPr>
            <a:endParaRPr lang="en-US" dirty="0">
              <a:latin typeface="Book Antiqua" pitchFamily="18" charset="0"/>
            </a:endParaRPr>
          </a:p>
        </p:txBody>
      </p:sp>
    </p:spTree>
    <p:extLst>
      <p:ext uri="{BB962C8B-B14F-4D97-AF65-F5344CB8AC3E}">
        <p14:creationId xmlns:p14="http://schemas.microsoft.com/office/powerpoint/2010/main" val="3119694561"/>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C2D5F-05A5-8E45-B302-E3203D642039}"/>
              </a:ext>
            </a:extLst>
          </p:cNvPr>
          <p:cNvSpPr>
            <a:spLocks noGrp="1"/>
          </p:cNvSpPr>
          <p:nvPr>
            <p:ph type="title"/>
          </p:nvPr>
        </p:nvSpPr>
        <p:spPr/>
        <p:txBody>
          <a:bodyPr/>
          <a:lstStyle/>
          <a:p>
            <a:r>
              <a:rPr lang="en-US" dirty="0"/>
              <a:t>Survivor Feedback</a:t>
            </a:r>
          </a:p>
        </p:txBody>
      </p:sp>
      <p:sp>
        <p:nvSpPr>
          <p:cNvPr id="3" name="Content Placeholder 2">
            <a:extLst>
              <a:ext uri="{FF2B5EF4-FFF2-40B4-BE49-F238E27FC236}">
                <a16:creationId xmlns:a16="http://schemas.microsoft.com/office/drawing/2014/main" id="{EA2E0950-04A0-A443-AD89-FA737CCCBA45}"/>
              </a:ext>
            </a:extLst>
          </p:cNvPr>
          <p:cNvSpPr>
            <a:spLocks noGrp="1"/>
          </p:cNvSpPr>
          <p:nvPr>
            <p:ph idx="1"/>
          </p:nvPr>
        </p:nvSpPr>
        <p:spPr/>
        <p:txBody>
          <a:bodyPr>
            <a:normAutofit fontScale="92500"/>
          </a:bodyPr>
          <a:lstStyle/>
          <a:p>
            <a:pPr>
              <a:spcBef>
                <a:spcPct val="80000"/>
              </a:spcBef>
            </a:pPr>
            <a:r>
              <a:rPr lang="en-US" b="1" dirty="0"/>
              <a:t>Impact on Satisfaction </a:t>
            </a:r>
            <a:r>
              <a:rPr lang="en-US" dirty="0"/>
              <a:t>(Bronx Study): Victims whose cases were assigned to a batterer program were </a:t>
            </a:r>
            <a:r>
              <a:rPr lang="en-US" u="sng" dirty="0"/>
              <a:t>more</a:t>
            </a:r>
            <a:r>
              <a:rPr lang="en-US" dirty="0"/>
              <a:t> satisfied with the sentence (77%) than those whose cases were not assigned to a program (52%)</a:t>
            </a:r>
          </a:p>
          <a:p>
            <a:r>
              <a:rPr lang="en-US" b="1" dirty="0"/>
              <a:t>Reasons for Dissatisfaction:  </a:t>
            </a:r>
          </a:p>
          <a:p>
            <a:pPr lvl="1"/>
            <a:r>
              <a:rPr lang="en-US" dirty="0"/>
              <a:t>49% because outcome not harsh enough</a:t>
            </a:r>
          </a:p>
          <a:p>
            <a:pPr lvl="1"/>
            <a:r>
              <a:rPr lang="en-US" dirty="0"/>
              <a:t>30% because offender did not receive a treatment program</a:t>
            </a:r>
          </a:p>
          <a:p>
            <a:pPr lvl="1"/>
            <a:r>
              <a:rPr lang="en-US" dirty="0"/>
              <a:t>9% because outcome too harsh</a:t>
            </a:r>
          </a:p>
          <a:p>
            <a:pPr lvl="1"/>
            <a:r>
              <a:rPr lang="en-US" dirty="0"/>
              <a:t>12% for other reasons</a:t>
            </a:r>
          </a:p>
          <a:p>
            <a:pPr marL="0" indent="0">
              <a:buNone/>
            </a:pPr>
            <a:r>
              <a:rPr lang="en-US" i="1" dirty="0"/>
              <a:t>Source: </a:t>
            </a:r>
            <a:r>
              <a:rPr lang="en-US" dirty="0" err="1">
                <a:latin typeface="Arial" charset="0"/>
              </a:rPr>
              <a:t>Labriola</a:t>
            </a:r>
            <a:r>
              <a:rPr lang="en-US" dirty="0">
                <a:latin typeface="Arial" charset="0"/>
              </a:rPr>
              <a:t> et al. (2008).</a:t>
            </a:r>
            <a:endParaRPr lang="en-US" i="1" dirty="0"/>
          </a:p>
        </p:txBody>
      </p:sp>
      <p:sp>
        <p:nvSpPr>
          <p:cNvPr id="4" name="Footer Placeholder 3">
            <a:extLst>
              <a:ext uri="{FF2B5EF4-FFF2-40B4-BE49-F238E27FC236}">
                <a16:creationId xmlns:a16="http://schemas.microsoft.com/office/drawing/2014/main" id="{F879CE0E-B894-CB42-9302-3FE322A8EF6F}"/>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1D05EFF5-3B88-4B44-93C8-508F4331BFD5}"/>
              </a:ext>
            </a:extLst>
          </p:cNvPr>
          <p:cNvSpPr>
            <a:spLocks noGrp="1"/>
          </p:cNvSpPr>
          <p:nvPr>
            <p:ph type="sldNum" sz="quarter" idx="12"/>
          </p:nvPr>
        </p:nvSpPr>
        <p:spPr/>
        <p:txBody>
          <a:bodyPr/>
          <a:lstStyle/>
          <a:p>
            <a:fld id="{95A587D9-6195-48FA-90F7-11A51B4F6979}" type="slidenum">
              <a:rPr lang="en-US" smtClean="0"/>
              <a:pPr/>
              <a:t>18</a:t>
            </a:fld>
            <a:endParaRPr lang="en-US"/>
          </a:p>
        </p:txBody>
      </p:sp>
    </p:spTree>
    <p:extLst>
      <p:ext uri="{BB962C8B-B14F-4D97-AF65-F5344CB8AC3E}">
        <p14:creationId xmlns:p14="http://schemas.microsoft.com/office/powerpoint/2010/main" val="2354568086"/>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What’s happening nationally and locally with APIPs?</a:t>
            </a:r>
          </a:p>
        </p:txBody>
      </p:sp>
      <p:sp>
        <p:nvSpPr>
          <p:cNvPr id="6" name="Text Placeholder 5"/>
          <p:cNvSpPr>
            <a:spLocks noGrp="1"/>
          </p:cNvSpPr>
          <p:nvPr>
            <p:ph type="body" idx="1"/>
          </p:nvPr>
        </p:nvSpPr>
        <p:spPr/>
        <p:txBody>
          <a:bodyPr/>
          <a:lstStyle/>
          <a:p>
            <a:endParaRPr lang="en-US" dirty="0"/>
          </a:p>
        </p:txBody>
      </p:sp>
      <p:sp>
        <p:nvSpPr>
          <p:cNvPr id="3" name="Footer Placeholder 2"/>
          <p:cNvSpPr>
            <a:spLocks noGrp="1"/>
          </p:cNvSpPr>
          <p:nvPr>
            <p:ph type="ftr" sz="quarter" idx="11"/>
          </p:nvPr>
        </p:nvSpPr>
        <p:spPr/>
        <p:txBody>
          <a:bodyPr/>
          <a:lstStyle/>
          <a:p>
            <a:r>
              <a:rPr lang="en-US"/>
              <a:t>Center for Court Innovation</a:t>
            </a:r>
            <a:endParaRPr lang="en-US" dirty="0"/>
          </a:p>
        </p:txBody>
      </p:sp>
      <p:sp>
        <p:nvSpPr>
          <p:cNvPr id="4" name="Slide Number Placeholder 3"/>
          <p:cNvSpPr>
            <a:spLocks noGrp="1"/>
          </p:cNvSpPr>
          <p:nvPr>
            <p:ph type="sldNum" sz="quarter" idx="12"/>
          </p:nvPr>
        </p:nvSpPr>
        <p:spPr/>
        <p:txBody>
          <a:bodyPr/>
          <a:lstStyle/>
          <a:p>
            <a:fld id="{95A587D9-6195-48FA-90F7-11A51B4F6979}" type="slidenum">
              <a:rPr lang="en-US" smtClean="0"/>
              <a:pPr/>
              <a:t>19</a:t>
            </a:fld>
            <a:endParaRPr lang="en-US"/>
          </a:p>
        </p:txBody>
      </p:sp>
    </p:spTree>
    <p:extLst>
      <p:ext uri="{BB962C8B-B14F-4D97-AF65-F5344CB8AC3E}">
        <p14:creationId xmlns:p14="http://schemas.microsoft.com/office/powerpoint/2010/main" val="395205308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E228B-2E8B-4C63-BA0B-A49BC6A5BDB4}"/>
              </a:ext>
            </a:extLst>
          </p:cNvPr>
          <p:cNvSpPr>
            <a:spLocks noGrp="1"/>
          </p:cNvSpPr>
          <p:nvPr>
            <p:ph type="title"/>
          </p:nvPr>
        </p:nvSpPr>
        <p:spPr/>
        <p:txBody>
          <a:bodyPr>
            <a:normAutofit fontScale="90000"/>
          </a:bodyPr>
          <a:lstStyle/>
          <a:p>
            <a:r>
              <a:rPr lang="en-US" dirty="0"/>
              <a:t>Center for Court Innovation</a:t>
            </a:r>
          </a:p>
        </p:txBody>
      </p:sp>
      <p:pic>
        <p:nvPicPr>
          <p:cNvPr id="8" name="Content Placeholder 7" descr="3 horizontal circles labeled Research, Operating Programs, Expert Assistance with arrows linking each.">
            <a:extLst>
              <a:ext uri="{FF2B5EF4-FFF2-40B4-BE49-F238E27FC236}">
                <a16:creationId xmlns:a16="http://schemas.microsoft.com/office/drawing/2014/main" id="{D329FB14-E924-4AF0-B047-ADF076A2BFE9}"/>
              </a:ext>
            </a:extLst>
          </p:cNvPr>
          <p:cNvPicPr>
            <a:picLocks noGrp="1" noChangeAspect="1"/>
          </p:cNvPicPr>
          <p:nvPr>
            <p:ph idx="1"/>
          </p:nvPr>
        </p:nvPicPr>
        <p:blipFill>
          <a:blip r:embed="rId3">
            <a:grayscl/>
            <a:extLst>
              <a:ext uri="{28A0092B-C50C-407E-A947-70E740481C1C}">
                <a14:useLocalDpi xmlns:a14="http://schemas.microsoft.com/office/drawing/2010/main" val="0"/>
              </a:ext>
            </a:extLst>
          </a:blip>
          <a:stretch>
            <a:fillRect/>
          </a:stretch>
        </p:blipFill>
        <p:spPr>
          <a:xfrm>
            <a:off x="1485900" y="3124201"/>
            <a:ext cx="6172200" cy="2009775"/>
          </a:xfrm>
        </p:spPr>
      </p:pic>
      <p:sp>
        <p:nvSpPr>
          <p:cNvPr id="4" name="Footer Placeholder 3">
            <a:extLst>
              <a:ext uri="{FF2B5EF4-FFF2-40B4-BE49-F238E27FC236}">
                <a16:creationId xmlns:a16="http://schemas.microsoft.com/office/drawing/2014/main" id="{D7EB01FA-468A-4A0F-83ED-8D196CB00EFC}"/>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E9FBAEC7-4814-439B-8AA1-0D3E136F0382}"/>
              </a:ext>
            </a:extLst>
          </p:cNvPr>
          <p:cNvSpPr>
            <a:spLocks noGrp="1"/>
          </p:cNvSpPr>
          <p:nvPr>
            <p:ph type="sldNum" sz="quarter" idx="12"/>
          </p:nvPr>
        </p:nvSpPr>
        <p:spPr/>
        <p:txBody>
          <a:bodyPr/>
          <a:lstStyle/>
          <a:p>
            <a:fld id="{95A587D9-6195-48FA-90F7-11A51B4F6979}" type="slidenum">
              <a:rPr lang="en-US" smtClean="0"/>
              <a:pPr/>
              <a:t>2</a:t>
            </a:fld>
            <a:endParaRPr lang="en-US"/>
          </a:p>
        </p:txBody>
      </p:sp>
      <p:sp>
        <p:nvSpPr>
          <p:cNvPr id="6" name="Text Placeholder 5">
            <a:extLst>
              <a:ext uri="{FF2B5EF4-FFF2-40B4-BE49-F238E27FC236}">
                <a16:creationId xmlns:a16="http://schemas.microsoft.com/office/drawing/2014/main" id="{639BF9AF-64E5-4376-B738-17D1140BB6B4}"/>
              </a:ext>
            </a:extLst>
          </p:cNvPr>
          <p:cNvSpPr>
            <a:spLocks noGrp="1"/>
          </p:cNvSpPr>
          <p:nvPr>
            <p:ph type="body" sz="quarter" idx="13"/>
          </p:nvPr>
        </p:nvSpPr>
        <p:spPr/>
        <p:txBody>
          <a:bodyPr/>
          <a:lstStyle/>
          <a:p>
            <a:endParaRPr lang="en-US" dirty="0"/>
          </a:p>
        </p:txBody>
      </p:sp>
    </p:spTree>
    <p:extLst>
      <p:ext uri="{BB962C8B-B14F-4D97-AF65-F5344CB8AC3E}">
        <p14:creationId xmlns:p14="http://schemas.microsoft.com/office/powerpoint/2010/main" val="3875772953"/>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82DE4-03D3-E046-B968-A48CDAA9D062}"/>
              </a:ext>
            </a:extLst>
          </p:cNvPr>
          <p:cNvSpPr>
            <a:spLocks noGrp="1"/>
          </p:cNvSpPr>
          <p:nvPr>
            <p:ph type="title"/>
          </p:nvPr>
        </p:nvSpPr>
        <p:spPr/>
        <p:txBody>
          <a:bodyPr>
            <a:noAutofit/>
          </a:bodyPr>
          <a:lstStyle/>
          <a:p>
            <a:r>
              <a:rPr lang="en-US" sz="4000" dirty="0"/>
              <a:t>National Innovations</a:t>
            </a:r>
          </a:p>
        </p:txBody>
      </p:sp>
      <p:sp>
        <p:nvSpPr>
          <p:cNvPr id="3" name="Content Placeholder 2">
            <a:extLst>
              <a:ext uri="{FF2B5EF4-FFF2-40B4-BE49-F238E27FC236}">
                <a16:creationId xmlns:a16="http://schemas.microsoft.com/office/drawing/2014/main" id="{6903B066-43BD-F14C-B631-5BC94AF78D54}"/>
              </a:ext>
            </a:extLst>
          </p:cNvPr>
          <p:cNvSpPr>
            <a:spLocks noGrp="1"/>
          </p:cNvSpPr>
          <p:nvPr>
            <p:ph idx="1"/>
          </p:nvPr>
        </p:nvSpPr>
        <p:spPr/>
        <p:txBody>
          <a:bodyPr>
            <a:normAutofit/>
          </a:bodyPr>
          <a:lstStyle/>
          <a:p>
            <a:r>
              <a:rPr lang="en-US" dirty="0"/>
              <a:t>Risk Needs Responsivity</a:t>
            </a:r>
          </a:p>
          <a:p>
            <a:r>
              <a:rPr lang="en-US" dirty="0"/>
              <a:t>Trauma-Informed Care</a:t>
            </a:r>
          </a:p>
          <a:p>
            <a:r>
              <a:rPr lang="en-US" dirty="0"/>
              <a:t>Use of Hope Science </a:t>
            </a:r>
          </a:p>
          <a:p>
            <a:r>
              <a:rPr lang="en-US" dirty="0"/>
              <a:t>Intersectionality</a:t>
            </a:r>
          </a:p>
          <a:p>
            <a:r>
              <a:rPr lang="en-US" dirty="0"/>
              <a:t>Community Impact </a:t>
            </a:r>
          </a:p>
          <a:p>
            <a:pPr marL="0" indent="0">
              <a:buNone/>
            </a:pPr>
            <a:endParaRPr lang="en-US" dirty="0"/>
          </a:p>
        </p:txBody>
      </p:sp>
      <p:sp>
        <p:nvSpPr>
          <p:cNvPr id="4" name="Footer Placeholder 3">
            <a:extLst>
              <a:ext uri="{FF2B5EF4-FFF2-40B4-BE49-F238E27FC236}">
                <a16:creationId xmlns:a16="http://schemas.microsoft.com/office/drawing/2014/main" id="{7E2AC502-7CBD-574F-BF09-73314D72FEFD}"/>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13B9797D-40D7-3C49-A2F1-8BD07CD63B2C}"/>
              </a:ext>
            </a:extLst>
          </p:cNvPr>
          <p:cNvSpPr>
            <a:spLocks noGrp="1"/>
          </p:cNvSpPr>
          <p:nvPr>
            <p:ph type="sldNum" sz="quarter" idx="12"/>
          </p:nvPr>
        </p:nvSpPr>
        <p:spPr/>
        <p:txBody>
          <a:bodyPr/>
          <a:lstStyle/>
          <a:p>
            <a:fld id="{95A587D9-6195-48FA-90F7-11A51B4F6979}" type="slidenum">
              <a:rPr lang="en-US" smtClean="0"/>
              <a:pPr/>
              <a:t>20</a:t>
            </a:fld>
            <a:endParaRPr lang="en-US"/>
          </a:p>
        </p:txBody>
      </p:sp>
    </p:spTree>
    <p:extLst>
      <p:ext uri="{BB962C8B-B14F-4D97-AF65-F5344CB8AC3E}">
        <p14:creationId xmlns:p14="http://schemas.microsoft.com/office/powerpoint/2010/main" val="1921290999"/>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4049E-F2DE-4048-8F1A-A1DFC2F949FF}"/>
              </a:ext>
            </a:extLst>
          </p:cNvPr>
          <p:cNvSpPr>
            <a:spLocks noGrp="1"/>
          </p:cNvSpPr>
          <p:nvPr>
            <p:ph type="title"/>
          </p:nvPr>
        </p:nvSpPr>
        <p:spPr/>
        <p:txBody>
          <a:bodyPr/>
          <a:lstStyle/>
          <a:p>
            <a:r>
              <a:rPr lang="en-US" dirty="0"/>
              <a:t>Risk Needs Responsivity</a:t>
            </a:r>
          </a:p>
        </p:txBody>
      </p:sp>
      <p:sp>
        <p:nvSpPr>
          <p:cNvPr id="3" name="Content Placeholder 2">
            <a:extLst>
              <a:ext uri="{FF2B5EF4-FFF2-40B4-BE49-F238E27FC236}">
                <a16:creationId xmlns:a16="http://schemas.microsoft.com/office/drawing/2014/main" id="{ECE117BD-FC64-C94B-BB65-633EF31E147A}"/>
              </a:ext>
            </a:extLst>
          </p:cNvPr>
          <p:cNvSpPr>
            <a:spLocks noGrp="1"/>
          </p:cNvSpPr>
          <p:nvPr>
            <p:ph idx="1"/>
          </p:nvPr>
        </p:nvSpPr>
        <p:spPr/>
        <p:txBody>
          <a:bodyPr/>
          <a:lstStyle/>
          <a:p>
            <a:r>
              <a:rPr lang="en-US" dirty="0"/>
              <a:t>Comprehensive assessment with validated risk tool</a:t>
            </a:r>
          </a:p>
          <a:p>
            <a:r>
              <a:rPr lang="en-US" dirty="0"/>
              <a:t>Programming that addresses multiple needs</a:t>
            </a:r>
          </a:p>
          <a:p>
            <a:r>
              <a:rPr lang="en-US" dirty="0"/>
              <a:t>Separation by risk level</a:t>
            </a:r>
          </a:p>
          <a:p>
            <a:r>
              <a:rPr lang="en-US" dirty="0"/>
              <a:t>Fidelity to model and training</a:t>
            </a:r>
          </a:p>
          <a:p>
            <a:r>
              <a:rPr lang="en-US" dirty="0"/>
              <a:t>CBT programming with structured delivery</a:t>
            </a:r>
          </a:p>
          <a:p>
            <a:pPr marL="0" indent="0">
              <a:buNone/>
            </a:pPr>
            <a:endParaRPr lang="en-US" dirty="0"/>
          </a:p>
        </p:txBody>
      </p:sp>
      <p:sp>
        <p:nvSpPr>
          <p:cNvPr id="4" name="Footer Placeholder 3">
            <a:extLst>
              <a:ext uri="{FF2B5EF4-FFF2-40B4-BE49-F238E27FC236}">
                <a16:creationId xmlns:a16="http://schemas.microsoft.com/office/drawing/2014/main" id="{66ADFA30-2FAF-A540-B9E0-549CF5A0D979}"/>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9F82EF52-A2B6-AE4F-8499-DBCF5C59A951}"/>
              </a:ext>
            </a:extLst>
          </p:cNvPr>
          <p:cNvSpPr>
            <a:spLocks noGrp="1"/>
          </p:cNvSpPr>
          <p:nvPr>
            <p:ph type="sldNum" sz="quarter" idx="12"/>
          </p:nvPr>
        </p:nvSpPr>
        <p:spPr/>
        <p:txBody>
          <a:bodyPr/>
          <a:lstStyle/>
          <a:p>
            <a:fld id="{95A587D9-6195-48FA-90F7-11A51B4F6979}" type="slidenum">
              <a:rPr lang="en-US" smtClean="0"/>
              <a:pPr/>
              <a:t>21</a:t>
            </a:fld>
            <a:endParaRPr lang="en-US"/>
          </a:p>
        </p:txBody>
      </p:sp>
    </p:spTree>
    <p:extLst>
      <p:ext uri="{BB962C8B-B14F-4D97-AF65-F5344CB8AC3E}">
        <p14:creationId xmlns:p14="http://schemas.microsoft.com/office/powerpoint/2010/main" val="1908987066"/>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30B94-4C97-7E41-80AC-A5A5B58360B4}"/>
              </a:ext>
            </a:extLst>
          </p:cNvPr>
          <p:cNvSpPr>
            <a:spLocks noGrp="1"/>
          </p:cNvSpPr>
          <p:nvPr>
            <p:ph type="title"/>
          </p:nvPr>
        </p:nvSpPr>
        <p:spPr/>
        <p:txBody>
          <a:bodyPr>
            <a:normAutofit fontScale="90000"/>
          </a:bodyPr>
          <a:lstStyle/>
          <a:p>
            <a:r>
              <a:rPr lang="en-US" dirty="0"/>
              <a:t>Adverse Childhood Experiences</a:t>
            </a:r>
          </a:p>
        </p:txBody>
      </p:sp>
      <p:sp>
        <p:nvSpPr>
          <p:cNvPr id="14" name="Content Placeholder 13">
            <a:extLst>
              <a:ext uri="{FF2B5EF4-FFF2-40B4-BE49-F238E27FC236}">
                <a16:creationId xmlns:a16="http://schemas.microsoft.com/office/drawing/2014/main" id="{E1C1ECC1-4BD4-5046-9012-8A79994B8F99}"/>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8F884CB5-E4BC-3749-ADF7-B784401CCC49}"/>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0E011016-F55E-9A47-BA75-3CA87B488CA0}"/>
              </a:ext>
            </a:extLst>
          </p:cNvPr>
          <p:cNvSpPr>
            <a:spLocks noGrp="1"/>
          </p:cNvSpPr>
          <p:nvPr>
            <p:ph type="sldNum" sz="quarter" idx="12"/>
          </p:nvPr>
        </p:nvSpPr>
        <p:spPr/>
        <p:txBody>
          <a:bodyPr/>
          <a:lstStyle/>
          <a:p>
            <a:fld id="{95A587D9-6195-48FA-90F7-11A51B4F6979}" type="slidenum">
              <a:rPr lang="en-US" smtClean="0"/>
              <a:pPr/>
              <a:t>22</a:t>
            </a:fld>
            <a:endParaRPr lang="en-US"/>
          </a:p>
        </p:txBody>
      </p:sp>
      <p:graphicFrame>
        <p:nvGraphicFramePr>
          <p:cNvPr id="13" name="Table 12">
            <a:extLst>
              <a:ext uri="{FF2B5EF4-FFF2-40B4-BE49-F238E27FC236}">
                <a16:creationId xmlns:a16="http://schemas.microsoft.com/office/drawing/2014/main" id="{84051DCD-5D20-2C43-BAC8-1C2B0DE865BB}"/>
              </a:ext>
            </a:extLst>
          </p:cNvPr>
          <p:cNvGraphicFramePr>
            <a:graphicFrameLocks noGrp="1"/>
          </p:cNvGraphicFramePr>
          <p:nvPr>
            <p:extLst>
              <p:ext uri="{D42A27DB-BD31-4B8C-83A1-F6EECF244321}">
                <p14:modId xmlns:p14="http://schemas.microsoft.com/office/powerpoint/2010/main" val="568490867"/>
              </p:ext>
            </p:extLst>
          </p:nvPr>
        </p:nvGraphicFramePr>
        <p:xfrm>
          <a:off x="508000" y="2338387"/>
          <a:ext cx="8128000" cy="3474720"/>
        </p:xfrm>
        <a:graphic>
          <a:graphicData uri="http://schemas.openxmlformats.org/drawingml/2006/table">
            <a:tbl>
              <a:tblPr firstRow="1" bandRow="1">
                <a:tableStyleId>{21E4AEA4-8DFA-4A89-87EB-49C32662AFE0}</a:tableStyleId>
              </a:tblPr>
              <a:tblGrid>
                <a:gridCol w="4064000">
                  <a:extLst>
                    <a:ext uri="{9D8B030D-6E8A-4147-A177-3AD203B41FA5}">
                      <a16:colId xmlns:a16="http://schemas.microsoft.com/office/drawing/2014/main" val="2701150170"/>
                    </a:ext>
                  </a:extLst>
                </a:gridCol>
                <a:gridCol w="4064000">
                  <a:extLst>
                    <a:ext uri="{9D8B030D-6E8A-4147-A177-3AD203B41FA5}">
                      <a16:colId xmlns:a16="http://schemas.microsoft.com/office/drawing/2014/main" val="3260764730"/>
                    </a:ext>
                  </a:extLst>
                </a:gridCol>
              </a:tblGrid>
              <a:tr h="370840">
                <a:tc>
                  <a:txBody>
                    <a:bodyPr/>
                    <a:lstStyle/>
                    <a:p>
                      <a:pPr algn="ctr"/>
                      <a:r>
                        <a:rPr lang="en-US" dirty="0"/>
                        <a:t>Personal &amp; Household Adversities (Conventional ACEs)</a:t>
                      </a:r>
                    </a:p>
                  </a:txBody>
                  <a:tcPr/>
                </a:tc>
                <a:tc>
                  <a:txBody>
                    <a:bodyPr/>
                    <a:lstStyle/>
                    <a:p>
                      <a:pPr algn="ctr"/>
                      <a:r>
                        <a:rPr lang="en-US" dirty="0"/>
                        <a:t>Community Adversities </a:t>
                      </a:r>
                    </a:p>
                    <a:p>
                      <a:pPr algn="ctr"/>
                      <a:r>
                        <a:rPr lang="en-US" dirty="0"/>
                        <a:t>(Expanded ACEs)</a:t>
                      </a:r>
                    </a:p>
                  </a:txBody>
                  <a:tcPr/>
                </a:tc>
                <a:extLst>
                  <a:ext uri="{0D108BD9-81ED-4DB2-BD59-A6C34878D82A}">
                    <a16:rowId xmlns:a16="http://schemas.microsoft.com/office/drawing/2014/main" val="1205913774"/>
                  </a:ext>
                </a:extLst>
              </a:tr>
              <a:tr h="370840">
                <a:tc>
                  <a:txBody>
                    <a:bodyPr/>
                    <a:lstStyle/>
                    <a:p>
                      <a:pPr marL="285750" indent="-285750" algn="l">
                        <a:buFont typeface="Arial" panose="020B0604020202020204" pitchFamily="34" charset="0"/>
                        <a:buChar char="•"/>
                      </a:pPr>
                      <a:r>
                        <a:rPr lang="en-US" dirty="0"/>
                        <a:t>Physical abuse</a:t>
                      </a:r>
                    </a:p>
                    <a:p>
                      <a:pPr marL="285750" indent="-285750" algn="l">
                        <a:buFont typeface="Arial" panose="020B0604020202020204" pitchFamily="34" charset="0"/>
                        <a:buChar char="•"/>
                      </a:pPr>
                      <a:r>
                        <a:rPr lang="en-US" dirty="0"/>
                        <a:t>Substance using household member</a:t>
                      </a:r>
                    </a:p>
                    <a:p>
                      <a:pPr marL="285750" indent="-285750" algn="l">
                        <a:buFont typeface="Arial" panose="020B0604020202020204" pitchFamily="34" charset="0"/>
                        <a:buChar char="•"/>
                      </a:pPr>
                      <a:r>
                        <a:rPr lang="en-US" dirty="0"/>
                        <a:t>Emotional abuse</a:t>
                      </a:r>
                    </a:p>
                    <a:p>
                      <a:pPr marL="285750" indent="-285750" algn="l">
                        <a:buFont typeface="Arial" panose="020B0604020202020204" pitchFamily="34" charset="0"/>
                        <a:buChar char="•"/>
                      </a:pPr>
                      <a:r>
                        <a:rPr lang="en-US" dirty="0"/>
                        <a:t>Mentally ill household member</a:t>
                      </a:r>
                    </a:p>
                    <a:p>
                      <a:pPr marL="285750" indent="-285750" algn="l">
                        <a:buFont typeface="Arial" panose="020B0604020202020204" pitchFamily="34" charset="0"/>
                        <a:buChar char="•"/>
                      </a:pPr>
                      <a:r>
                        <a:rPr lang="en-US" dirty="0"/>
                        <a:t>Witnessed domestic violence</a:t>
                      </a:r>
                    </a:p>
                    <a:p>
                      <a:pPr marL="285750" indent="-285750" algn="l">
                        <a:buFont typeface="Arial" panose="020B0604020202020204" pitchFamily="34" charset="0"/>
                        <a:buChar char="•"/>
                      </a:pPr>
                      <a:r>
                        <a:rPr lang="en-US" dirty="0"/>
                        <a:t>Sexual abuse</a:t>
                      </a:r>
                    </a:p>
                    <a:p>
                      <a:pPr marL="285750" indent="-285750" algn="l">
                        <a:buFont typeface="Arial" panose="020B0604020202020204" pitchFamily="34" charset="0"/>
                        <a:buChar char="•"/>
                      </a:pPr>
                      <a:r>
                        <a:rPr lang="en-US" dirty="0"/>
                        <a:t>Incarcerated household member</a:t>
                      </a:r>
                    </a:p>
                    <a:p>
                      <a:pPr marL="285750" indent="-285750" algn="l">
                        <a:buFont typeface="Arial" panose="020B0604020202020204" pitchFamily="34" charset="0"/>
                        <a:buChar char="•"/>
                      </a:pPr>
                      <a:r>
                        <a:rPr lang="en-US" dirty="0"/>
                        <a:t>Emotional neglect</a:t>
                      </a:r>
                    </a:p>
                    <a:p>
                      <a:pPr marL="285750" indent="-285750" algn="l">
                        <a:buFont typeface="Arial" panose="020B0604020202020204" pitchFamily="34" charset="0"/>
                        <a:buChar char="•"/>
                      </a:pPr>
                      <a:r>
                        <a:rPr lang="en-US" dirty="0"/>
                        <a:t>Physical neglect</a:t>
                      </a:r>
                    </a:p>
                    <a:p>
                      <a:pPr marL="285750" indent="-285750" algn="l">
                        <a:buFont typeface="Arial" panose="020B0604020202020204" pitchFamily="34" charset="0"/>
                        <a:buChar char="•"/>
                      </a:pPr>
                      <a:r>
                        <a:rPr lang="en-US" dirty="0"/>
                        <a:t>Parents divorced or separated</a:t>
                      </a:r>
                    </a:p>
                  </a:txBody>
                  <a:tcPr/>
                </a:tc>
                <a:tc>
                  <a:txBody>
                    <a:bodyPr/>
                    <a:lstStyle/>
                    <a:p>
                      <a:pPr marL="285750" indent="-285750" algn="l">
                        <a:buFont typeface="Arial" panose="020B0604020202020204" pitchFamily="34" charset="0"/>
                        <a:buChar char="•"/>
                      </a:pPr>
                      <a:r>
                        <a:rPr lang="en-US" dirty="0"/>
                        <a:t>Witnessed violence</a:t>
                      </a:r>
                    </a:p>
                    <a:p>
                      <a:pPr marL="285750" indent="-285750" algn="l">
                        <a:buFont typeface="Arial" panose="020B0604020202020204" pitchFamily="34" charset="0"/>
                        <a:buChar char="•"/>
                      </a:pPr>
                      <a:r>
                        <a:rPr lang="en-US" dirty="0"/>
                        <a:t>Felt discrimination</a:t>
                      </a:r>
                    </a:p>
                    <a:p>
                      <a:pPr marL="285750" indent="-285750" algn="l">
                        <a:buFont typeface="Arial" panose="020B0604020202020204" pitchFamily="34" charset="0"/>
                        <a:buChar char="•"/>
                      </a:pPr>
                      <a:r>
                        <a:rPr lang="en-US" dirty="0"/>
                        <a:t>Unsafe neighborhood</a:t>
                      </a:r>
                    </a:p>
                    <a:p>
                      <a:pPr marL="285750" indent="-285750" algn="l">
                        <a:buFont typeface="Arial" panose="020B0604020202020204" pitchFamily="34" charset="0"/>
                        <a:buChar char="•"/>
                      </a:pPr>
                      <a:r>
                        <a:rPr lang="en-US" dirty="0"/>
                        <a:t>Experienced bullying</a:t>
                      </a:r>
                    </a:p>
                    <a:p>
                      <a:pPr marL="285750" indent="-285750" algn="l">
                        <a:buFont typeface="Arial" panose="020B0604020202020204" pitchFamily="34" charset="0"/>
                        <a:buChar char="•"/>
                      </a:pPr>
                      <a:r>
                        <a:rPr lang="en-US" dirty="0"/>
                        <a:t>Lived in foster care</a:t>
                      </a:r>
                    </a:p>
                  </a:txBody>
                  <a:tcPr/>
                </a:tc>
                <a:extLst>
                  <a:ext uri="{0D108BD9-81ED-4DB2-BD59-A6C34878D82A}">
                    <a16:rowId xmlns:a16="http://schemas.microsoft.com/office/drawing/2014/main" val="444855532"/>
                  </a:ext>
                </a:extLst>
              </a:tr>
            </a:tbl>
          </a:graphicData>
        </a:graphic>
      </p:graphicFrame>
    </p:spTree>
    <p:extLst>
      <p:ext uri="{BB962C8B-B14F-4D97-AF65-F5344CB8AC3E}">
        <p14:creationId xmlns:p14="http://schemas.microsoft.com/office/powerpoint/2010/main" val="1963387320"/>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33485-A2DD-3540-96EC-261820076E5D}"/>
              </a:ext>
            </a:extLst>
          </p:cNvPr>
          <p:cNvSpPr>
            <a:spLocks noGrp="1"/>
          </p:cNvSpPr>
          <p:nvPr>
            <p:ph type="title"/>
          </p:nvPr>
        </p:nvSpPr>
        <p:spPr/>
        <p:txBody>
          <a:bodyPr/>
          <a:lstStyle/>
          <a:p>
            <a:r>
              <a:rPr lang="en-US" dirty="0"/>
              <a:t>Trauma-Informed Strategies</a:t>
            </a:r>
          </a:p>
        </p:txBody>
      </p:sp>
      <p:sp>
        <p:nvSpPr>
          <p:cNvPr id="3" name="Content Placeholder 2">
            <a:extLst>
              <a:ext uri="{FF2B5EF4-FFF2-40B4-BE49-F238E27FC236}">
                <a16:creationId xmlns:a16="http://schemas.microsoft.com/office/drawing/2014/main" id="{5F402C14-166F-FF49-8F22-A26123C6B2AD}"/>
              </a:ext>
            </a:extLst>
          </p:cNvPr>
          <p:cNvSpPr>
            <a:spLocks noGrp="1"/>
          </p:cNvSpPr>
          <p:nvPr>
            <p:ph idx="1"/>
          </p:nvPr>
        </p:nvSpPr>
        <p:spPr/>
        <p:txBody>
          <a:bodyPr>
            <a:normAutofit fontScale="92500" lnSpcReduction="10000"/>
          </a:bodyPr>
          <a:lstStyle/>
          <a:p>
            <a:r>
              <a:rPr lang="en-US" dirty="0">
                <a:solidFill>
                  <a:srgbClr val="404040"/>
                </a:solidFill>
              </a:rPr>
              <a:t>Comprehensive assessment including adversity assessment or trauma screen</a:t>
            </a:r>
          </a:p>
          <a:p>
            <a:r>
              <a:rPr lang="en-US" dirty="0">
                <a:solidFill>
                  <a:srgbClr val="404040"/>
                </a:solidFill>
              </a:rPr>
              <a:t>Trauma-informed interviewing techniques (e.g., motivational interviewing)</a:t>
            </a:r>
          </a:p>
          <a:p>
            <a:r>
              <a:rPr lang="en-US" dirty="0">
                <a:solidFill>
                  <a:srgbClr val="404040"/>
                </a:solidFill>
              </a:rPr>
              <a:t>Person-centered, strengths-based treatments based on needs (i.e., not one-size-fits-all approach)</a:t>
            </a:r>
          </a:p>
          <a:p>
            <a:r>
              <a:rPr lang="en-US" dirty="0">
                <a:solidFill>
                  <a:srgbClr val="404040"/>
                </a:solidFill>
              </a:rPr>
              <a:t>Incorporate mindfulness (e.g., breathing exercises) and coping strategies to manage emotional and behavioral responses to triggers </a:t>
            </a:r>
          </a:p>
          <a:p>
            <a:r>
              <a:rPr lang="en-US" dirty="0">
                <a:solidFill>
                  <a:srgbClr val="404040"/>
                </a:solidFill>
              </a:rPr>
              <a:t>Facilitators must understand, recognize, and respond to the effects of trauma; create a safe environment, build trust, and demonstrate authentic partnership </a:t>
            </a:r>
            <a:r>
              <a:rPr lang="en-US" sz="1100" dirty="0">
                <a:solidFill>
                  <a:srgbClr val="404040"/>
                </a:solidFill>
              </a:rPr>
              <a:t>(Voith et al., 2019)</a:t>
            </a:r>
          </a:p>
          <a:p>
            <a:endParaRPr lang="en-US" dirty="0"/>
          </a:p>
        </p:txBody>
      </p:sp>
      <p:sp>
        <p:nvSpPr>
          <p:cNvPr id="4" name="Footer Placeholder 3">
            <a:extLst>
              <a:ext uri="{FF2B5EF4-FFF2-40B4-BE49-F238E27FC236}">
                <a16:creationId xmlns:a16="http://schemas.microsoft.com/office/drawing/2014/main" id="{95AB7F83-5F92-274C-B353-A36D750AC6C3}"/>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5C0DB44A-6EF9-6C41-9056-196E27E3DEF2}"/>
              </a:ext>
            </a:extLst>
          </p:cNvPr>
          <p:cNvSpPr>
            <a:spLocks noGrp="1"/>
          </p:cNvSpPr>
          <p:nvPr>
            <p:ph type="sldNum" sz="quarter" idx="12"/>
          </p:nvPr>
        </p:nvSpPr>
        <p:spPr/>
        <p:txBody>
          <a:bodyPr/>
          <a:lstStyle/>
          <a:p>
            <a:fld id="{95A587D9-6195-48FA-90F7-11A51B4F6979}" type="slidenum">
              <a:rPr lang="en-US" smtClean="0"/>
              <a:pPr/>
              <a:t>23</a:t>
            </a:fld>
            <a:endParaRPr lang="en-US"/>
          </a:p>
        </p:txBody>
      </p:sp>
    </p:spTree>
    <p:extLst>
      <p:ext uri="{BB962C8B-B14F-4D97-AF65-F5344CB8AC3E}">
        <p14:creationId xmlns:p14="http://schemas.microsoft.com/office/powerpoint/2010/main" val="2312816827"/>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4F448-8B1F-5241-880D-FBF3765E78B3}"/>
              </a:ext>
            </a:extLst>
          </p:cNvPr>
          <p:cNvSpPr>
            <a:spLocks noGrp="1"/>
          </p:cNvSpPr>
          <p:nvPr>
            <p:ph type="title"/>
          </p:nvPr>
        </p:nvSpPr>
        <p:spPr/>
        <p:txBody>
          <a:bodyPr/>
          <a:lstStyle/>
          <a:p>
            <a:r>
              <a:rPr lang="en-US" dirty="0"/>
              <a:t>Assessing for Hope</a:t>
            </a:r>
          </a:p>
        </p:txBody>
      </p:sp>
      <p:sp>
        <p:nvSpPr>
          <p:cNvPr id="3" name="Content Placeholder 2">
            <a:extLst>
              <a:ext uri="{FF2B5EF4-FFF2-40B4-BE49-F238E27FC236}">
                <a16:creationId xmlns:a16="http://schemas.microsoft.com/office/drawing/2014/main" id="{929E0B35-D088-734B-A1E6-3647CF9B62E0}"/>
              </a:ext>
            </a:extLst>
          </p:cNvPr>
          <p:cNvSpPr>
            <a:spLocks noGrp="1"/>
          </p:cNvSpPr>
          <p:nvPr>
            <p:ph idx="1"/>
          </p:nvPr>
        </p:nvSpPr>
        <p:spPr/>
        <p:txBody>
          <a:bodyPr>
            <a:normAutofit/>
          </a:bodyPr>
          <a:lstStyle/>
          <a:p>
            <a:r>
              <a:rPr lang="en-US" dirty="0">
                <a:solidFill>
                  <a:srgbClr val="404040"/>
                </a:solidFill>
              </a:rPr>
              <a:t>Recent research on men in an abusive partner intervention program in Baltimore found that “No hope for the future” was the greatest contributor to IPV perpetration. </a:t>
            </a:r>
            <a:r>
              <a:rPr lang="en-US" sz="1600" dirty="0">
                <a:solidFill>
                  <a:srgbClr val="404040"/>
                </a:solidFill>
              </a:rPr>
              <a:t>(Holliday et al., 2018)</a:t>
            </a:r>
          </a:p>
          <a:p>
            <a:r>
              <a:rPr lang="en-US" dirty="0">
                <a:solidFill>
                  <a:srgbClr val="404040"/>
                </a:solidFill>
              </a:rPr>
              <a:t>More than 2,000 studies have been published on the psychology of hope, and they all show that hope is the single best predictor of well-being </a:t>
            </a:r>
            <a:r>
              <a:rPr lang="en-US" sz="1600" dirty="0">
                <a:solidFill>
                  <a:srgbClr val="404040"/>
                </a:solidFill>
              </a:rPr>
              <a:t>(Hope Rising, 2019).</a:t>
            </a:r>
          </a:p>
          <a:p>
            <a:r>
              <a:rPr lang="en-US" dirty="0">
                <a:solidFill>
                  <a:srgbClr val="404040"/>
                </a:solidFill>
              </a:rPr>
              <a:t>Dignity &amp; Respect program goal is to increase participants’ hope.</a:t>
            </a:r>
          </a:p>
          <a:p>
            <a:pPr marL="0" indent="0">
              <a:buNone/>
            </a:pPr>
            <a:endParaRPr lang="en-US" dirty="0"/>
          </a:p>
        </p:txBody>
      </p:sp>
      <p:sp>
        <p:nvSpPr>
          <p:cNvPr id="4" name="Footer Placeholder 3">
            <a:extLst>
              <a:ext uri="{FF2B5EF4-FFF2-40B4-BE49-F238E27FC236}">
                <a16:creationId xmlns:a16="http://schemas.microsoft.com/office/drawing/2014/main" id="{9D600BF8-F327-3E4E-B841-349E9348B9D5}"/>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B46B136D-44E1-0046-BACE-185DB1209168}"/>
              </a:ext>
            </a:extLst>
          </p:cNvPr>
          <p:cNvSpPr>
            <a:spLocks noGrp="1"/>
          </p:cNvSpPr>
          <p:nvPr>
            <p:ph type="sldNum" sz="quarter" idx="12"/>
          </p:nvPr>
        </p:nvSpPr>
        <p:spPr/>
        <p:txBody>
          <a:bodyPr/>
          <a:lstStyle/>
          <a:p>
            <a:fld id="{95A587D9-6195-48FA-90F7-11A51B4F6979}" type="slidenum">
              <a:rPr lang="en-US" smtClean="0"/>
              <a:pPr/>
              <a:t>24</a:t>
            </a:fld>
            <a:endParaRPr lang="en-US"/>
          </a:p>
        </p:txBody>
      </p:sp>
    </p:spTree>
    <p:extLst>
      <p:ext uri="{BB962C8B-B14F-4D97-AF65-F5344CB8AC3E}">
        <p14:creationId xmlns:p14="http://schemas.microsoft.com/office/powerpoint/2010/main" val="1917516620"/>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15AE7-A8F3-CD43-9B9F-2EC55644E043}"/>
              </a:ext>
            </a:extLst>
          </p:cNvPr>
          <p:cNvSpPr>
            <a:spLocks noGrp="1"/>
          </p:cNvSpPr>
          <p:nvPr>
            <p:ph type="title"/>
          </p:nvPr>
        </p:nvSpPr>
        <p:spPr>
          <a:xfrm>
            <a:off x="227324" y="289217"/>
            <a:ext cx="5797296" cy="891540"/>
          </a:xfrm>
        </p:spPr>
        <p:txBody>
          <a:bodyPr>
            <a:normAutofit/>
          </a:bodyPr>
          <a:lstStyle/>
          <a:p>
            <a:r>
              <a:rPr lang="en-US" dirty="0"/>
              <a:t>Hope Scale</a:t>
            </a:r>
          </a:p>
        </p:txBody>
      </p:sp>
      <p:graphicFrame>
        <p:nvGraphicFramePr>
          <p:cNvPr id="5" name="Content Placeholder 2">
            <a:extLst>
              <a:ext uri="{FF2B5EF4-FFF2-40B4-BE49-F238E27FC236}">
                <a16:creationId xmlns:a16="http://schemas.microsoft.com/office/drawing/2014/main" id="{66F05989-EC31-4AED-857C-C5E0375A2676}"/>
              </a:ext>
            </a:extLst>
          </p:cNvPr>
          <p:cNvGraphicFramePr>
            <a:graphicFrameLocks noGrp="1"/>
          </p:cNvGraphicFramePr>
          <p:nvPr>
            <p:ph idx="1"/>
            <p:extLst/>
          </p:nvPr>
        </p:nvGraphicFramePr>
        <p:xfrm>
          <a:off x="723900" y="2836069"/>
          <a:ext cx="7696200" cy="23308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7176765"/>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C8F4F-D411-9046-9D43-DA5AF9FA1D2D}"/>
              </a:ext>
            </a:extLst>
          </p:cNvPr>
          <p:cNvSpPr>
            <a:spLocks noGrp="1"/>
          </p:cNvSpPr>
          <p:nvPr>
            <p:ph type="title"/>
          </p:nvPr>
        </p:nvSpPr>
        <p:spPr/>
        <p:txBody>
          <a:bodyPr>
            <a:normAutofit/>
          </a:bodyPr>
          <a:lstStyle/>
          <a:p>
            <a:r>
              <a:rPr lang="en-US" dirty="0"/>
              <a:t>Example from NYC</a:t>
            </a:r>
          </a:p>
        </p:txBody>
      </p:sp>
      <p:sp>
        <p:nvSpPr>
          <p:cNvPr id="3" name="Content Placeholder 2">
            <a:extLst>
              <a:ext uri="{FF2B5EF4-FFF2-40B4-BE49-F238E27FC236}">
                <a16:creationId xmlns:a16="http://schemas.microsoft.com/office/drawing/2014/main" id="{0FD3657D-C895-F348-B7FA-6207260D6CD5}"/>
              </a:ext>
            </a:extLst>
          </p:cNvPr>
          <p:cNvSpPr>
            <a:spLocks noGrp="1"/>
          </p:cNvSpPr>
          <p:nvPr>
            <p:ph idx="1"/>
          </p:nvPr>
        </p:nvSpPr>
        <p:spPr/>
        <p:txBody>
          <a:bodyPr>
            <a:normAutofit fontScale="47500" lnSpcReduction="20000"/>
          </a:bodyPr>
          <a:lstStyle/>
          <a:p>
            <a:endParaRPr lang="en-US" sz="3600" dirty="0"/>
          </a:p>
          <a:p>
            <a:r>
              <a:rPr lang="en-US" sz="3600" b="1" dirty="0"/>
              <a:t>Seeding Generations</a:t>
            </a:r>
          </a:p>
          <a:p>
            <a:pPr lvl="1"/>
            <a:r>
              <a:rPr lang="en-US" sz="3600" dirty="0"/>
              <a:t>Need for multiple pathways and programs</a:t>
            </a:r>
          </a:p>
          <a:p>
            <a:pPr lvl="1"/>
            <a:r>
              <a:rPr lang="en-US" sz="3600" dirty="0"/>
              <a:t>Fostering an environment where participant has own stake in accountability, growth, community connection, and liberation</a:t>
            </a:r>
          </a:p>
          <a:p>
            <a:pPr lvl="1"/>
            <a:r>
              <a:rPr lang="en-US" sz="3600" dirty="0"/>
              <a:t>Ensuring services operate in connection to survivors and/or survivor advocacy to further accountability and safety</a:t>
            </a:r>
          </a:p>
          <a:p>
            <a:pPr lvl="1"/>
            <a:r>
              <a:rPr lang="en-US" sz="3600" dirty="0"/>
              <a:t>Holding space for trauma-informed behavioral change over time—with a focus on transformative</a:t>
            </a:r>
          </a:p>
          <a:p>
            <a:pPr lvl="1"/>
            <a:r>
              <a:rPr lang="en-US" sz="3600" dirty="0"/>
              <a:t>Healing in order to repair harm and interrupt generations of violence including historical oppressions and generational trauma</a:t>
            </a:r>
          </a:p>
          <a:p>
            <a:pPr lvl="1"/>
            <a:r>
              <a:rPr lang="en-US" sz="3600" dirty="0"/>
              <a:t>Integrating differential and risk assessments to align safety considerations with interventions responsive to each individual causing harm</a:t>
            </a:r>
          </a:p>
          <a:p>
            <a:pPr lvl="1"/>
            <a:r>
              <a:rPr lang="en-US" sz="3600" dirty="0"/>
              <a:t>Enabling case management and wrap-around services to support and maintain behavioral change</a:t>
            </a:r>
          </a:p>
          <a:p>
            <a:endParaRPr lang="en-US" dirty="0"/>
          </a:p>
        </p:txBody>
      </p:sp>
      <p:sp>
        <p:nvSpPr>
          <p:cNvPr id="4" name="Footer Placeholder 3">
            <a:extLst>
              <a:ext uri="{FF2B5EF4-FFF2-40B4-BE49-F238E27FC236}">
                <a16:creationId xmlns:a16="http://schemas.microsoft.com/office/drawing/2014/main" id="{C0757EA6-18F6-1548-B684-6E52AF47E968}"/>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987AB844-A297-C34F-928F-7EDB6DCE41AE}"/>
              </a:ext>
            </a:extLst>
          </p:cNvPr>
          <p:cNvSpPr>
            <a:spLocks noGrp="1"/>
          </p:cNvSpPr>
          <p:nvPr>
            <p:ph type="sldNum" sz="quarter" idx="12"/>
          </p:nvPr>
        </p:nvSpPr>
        <p:spPr/>
        <p:txBody>
          <a:bodyPr/>
          <a:lstStyle/>
          <a:p>
            <a:fld id="{95A587D9-6195-48FA-90F7-11A51B4F6979}" type="slidenum">
              <a:rPr lang="en-US" smtClean="0"/>
              <a:pPr/>
              <a:t>26</a:t>
            </a:fld>
            <a:endParaRPr lang="en-US"/>
          </a:p>
        </p:txBody>
      </p:sp>
    </p:spTree>
    <p:extLst>
      <p:ext uri="{BB962C8B-B14F-4D97-AF65-F5344CB8AC3E}">
        <p14:creationId xmlns:p14="http://schemas.microsoft.com/office/powerpoint/2010/main" val="2446933341"/>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E80A6-7E7C-B64B-B95A-3950CF7DB38A}"/>
              </a:ext>
            </a:extLst>
          </p:cNvPr>
          <p:cNvSpPr>
            <a:spLocks noGrp="1"/>
          </p:cNvSpPr>
          <p:nvPr>
            <p:ph type="title"/>
          </p:nvPr>
        </p:nvSpPr>
        <p:spPr/>
        <p:txBody>
          <a:bodyPr>
            <a:normAutofit fontScale="90000"/>
          </a:bodyPr>
          <a:lstStyle/>
          <a:p>
            <a:r>
              <a:rPr lang="en-US" dirty="0"/>
              <a:t>Dignity and Respect Curriculum</a:t>
            </a:r>
          </a:p>
        </p:txBody>
      </p:sp>
      <p:sp>
        <p:nvSpPr>
          <p:cNvPr id="3" name="Content Placeholder 2">
            <a:extLst>
              <a:ext uri="{FF2B5EF4-FFF2-40B4-BE49-F238E27FC236}">
                <a16:creationId xmlns:a16="http://schemas.microsoft.com/office/drawing/2014/main" id="{31A75B5D-EE41-604E-A9AD-64F004A265B6}"/>
              </a:ext>
            </a:extLst>
          </p:cNvPr>
          <p:cNvSpPr>
            <a:spLocks noGrp="1"/>
          </p:cNvSpPr>
          <p:nvPr>
            <p:ph idx="1"/>
          </p:nvPr>
        </p:nvSpPr>
        <p:spPr/>
        <p:txBody>
          <a:bodyPr/>
          <a:lstStyle/>
          <a:p>
            <a:r>
              <a:rPr lang="en-US" sz="2000" dirty="0"/>
              <a:t>Definition of Dignity</a:t>
            </a:r>
          </a:p>
          <a:p>
            <a:r>
              <a:rPr lang="en-US" sz="2000" dirty="0" err="1"/>
              <a:t>Compehensive</a:t>
            </a:r>
            <a:r>
              <a:rPr lang="en-US" sz="2000" dirty="0"/>
              <a:t> Intake, including ACES, HOPE and Risk</a:t>
            </a:r>
          </a:p>
          <a:p>
            <a:r>
              <a:rPr lang="en-US" sz="2000" dirty="0"/>
              <a:t>16 or 26 weeks</a:t>
            </a:r>
          </a:p>
          <a:p>
            <a:r>
              <a:rPr lang="en-US" sz="2000" dirty="0"/>
              <a:t>Spheres of Influence and Why We do What We Do</a:t>
            </a:r>
          </a:p>
          <a:p>
            <a:r>
              <a:rPr lang="en-US" sz="2000" dirty="0"/>
              <a:t>CBT with motivational interviewing, trauma-informed</a:t>
            </a:r>
          </a:p>
          <a:p>
            <a:endParaRPr lang="en-US" dirty="0"/>
          </a:p>
        </p:txBody>
      </p:sp>
      <p:sp>
        <p:nvSpPr>
          <p:cNvPr id="4" name="Footer Placeholder 3">
            <a:extLst>
              <a:ext uri="{FF2B5EF4-FFF2-40B4-BE49-F238E27FC236}">
                <a16:creationId xmlns:a16="http://schemas.microsoft.com/office/drawing/2014/main" id="{214D6D61-E185-DF44-97B3-CC1A8F4D87B8}"/>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2E377A91-DF63-7144-9CE3-062104AC1EEA}"/>
              </a:ext>
            </a:extLst>
          </p:cNvPr>
          <p:cNvSpPr>
            <a:spLocks noGrp="1"/>
          </p:cNvSpPr>
          <p:nvPr>
            <p:ph type="sldNum" sz="quarter" idx="12"/>
          </p:nvPr>
        </p:nvSpPr>
        <p:spPr/>
        <p:txBody>
          <a:bodyPr/>
          <a:lstStyle/>
          <a:p>
            <a:fld id="{95A587D9-6195-48FA-90F7-11A51B4F6979}" type="slidenum">
              <a:rPr lang="en-US" smtClean="0"/>
              <a:pPr/>
              <a:t>27</a:t>
            </a:fld>
            <a:endParaRPr lang="en-US"/>
          </a:p>
        </p:txBody>
      </p:sp>
      <p:pic>
        <p:nvPicPr>
          <p:cNvPr id="6" name="Picture 4" descr="https://docs.google.com/a/courtinnovation.org/drawings/d/s55iTtXYMnTQbrC8MpfXYRQ/image?w=576&amp;h=336&amp;rev=11&amp;ac=1&amp;parent=10AgEL9VqXhqUlxj3spbZ7jeMHpKiGhcBcPJgSnHMEDc">
            <a:extLst>
              <a:ext uri="{FF2B5EF4-FFF2-40B4-BE49-F238E27FC236}">
                <a16:creationId xmlns:a16="http://schemas.microsoft.com/office/drawing/2014/main" id="{F4BB2052-0691-E543-B3EB-C3229CA5078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68315" y="4472289"/>
            <a:ext cx="3749611" cy="218727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3269BEF0-87D3-9A49-8440-8DFD59F324F5}"/>
              </a:ext>
            </a:extLst>
          </p:cNvPr>
          <p:cNvPicPr>
            <a:picLocks noChangeAspect="1"/>
          </p:cNvPicPr>
          <p:nvPr/>
        </p:nvPicPr>
        <p:blipFill>
          <a:blip r:embed="rId4"/>
          <a:stretch>
            <a:fillRect/>
          </a:stretch>
        </p:blipFill>
        <p:spPr>
          <a:xfrm>
            <a:off x="3381296" y="4030779"/>
            <a:ext cx="5762704" cy="2628783"/>
          </a:xfrm>
          <a:prstGeom prst="rect">
            <a:avLst/>
          </a:prstGeom>
        </p:spPr>
      </p:pic>
    </p:spTree>
    <p:extLst>
      <p:ext uri="{BB962C8B-B14F-4D97-AF65-F5344CB8AC3E}">
        <p14:creationId xmlns:p14="http://schemas.microsoft.com/office/powerpoint/2010/main" val="3393327765"/>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0E699-D5EA-894C-AEEA-84A1DE54C055}"/>
              </a:ext>
            </a:extLst>
          </p:cNvPr>
          <p:cNvSpPr>
            <a:spLocks noGrp="1"/>
          </p:cNvSpPr>
          <p:nvPr>
            <p:ph type="title"/>
          </p:nvPr>
        </p:nvSpPr>
        <p:spPr/>
        <p:txBody>
          <a:bodyPr>
            <a:normAutofit fontScale="90000"/>
          </a:bodyPr>
          <a:lstStyle/>
          <a:p>
            <a:r>
              <a:rPr lang="en-US" dirty="0"/>
              <a:t>Abusive Partner Accountability and Engagement Training &amp; TA</a:t>
            </a:r>
          </a:p>
        </p:txBody>
      </p:sp>
      <p:sp>
        <p:nvSpPr>
          <p:cNvPr id="3" name="Content Placeholder 2">
            <a:extLst>
              <a:ext uri="{FF2B5EF4-FFF2-40B4-BE49-F238E27FC236}">
                <a16:creationId xmlns:a16="http://schemas.microsoft.com/office/drawing/2014/main" id="{1F822E46-20E6-054B-9473-E1B3F5AB6A29}"/>
              </a:ext>
            </a:extLst>
          </p:cNvPr>
          <p:cNvSpPr>
            <a:spLocks noGrp="1"/>
          </p:cNvSpPr>
          <p:nvPr>
            <p:ph idx="1"/>
          </p:nvPr>
        </p:nvSpPr>
        <p:spPr/>
        <p:txBody>
          <a:bodyPr>
            <a:normAutofit fontScale="92500"/>
          </a:bodyPr>
          <a:lstStyle/>
          <a:p>
            <a:r>
              <a:rPr lang="en-US" dirty="0"/>
              <a:t>Funded by OVW</a:t>
            </a:r>
          </a:p>
          <a:p>
            <a:r>
              <a:rPr lang="en-US" dirty="0"/>
              <a:t>Holistic, trauma-informed civil and criminal responses</a:t>
            </a:r>
          </a:p>
          <a:p>
            <a:r>
              <a:rPr lang="en-US" dirty="0"/>
              <a:t>System-wide responses that are correlated to evidence-based best practices of risk, need, and responsivity of offenders</a:t>
            </a:r>
          </a:p>
          <a:p>
            <a:r>
              <a:rPr lang="en-US" dirty="0"/>
              <a:t>Addressing sustainability, support, and training for programs and community partners to enhance a holistic, coordinated response</a:t>
            </a:r>
          </a:p>
          <a:p>
            <a:r>
              <a:rPr lang="en-US" dirty="0"/>
              <a:t>Holistic responses to female defendants, LGBTQG defendants, youthful offenders, fathering after violence programs, and culturally specific programming</a:t>
            </a:r>
          </a:p>
          <a:p>
            <a:endParaRPr lang="en-US" dirty="0"/>
          </a:p>
        </p:txBody>
      </p:sp>
      <p:sp>
        <p:nvSpPr>
          <p:cNvPr id="4" name="Footer Placeholder 3">
            <a:extLst>
              <a:ext uri="{FF2B5EF4-FFF2-40B4-BE49-F238E27FC236}">
                <a16:creationId xmlns:a16="http://schemas.microsoft.com/office/drawing/2014/main" id="{CA433260-EF70-1C41-9491-F5172EAAF46D}"/>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9716BFA4-7BEF-364C-A8B3-65326FB51D17}"/>
              </a:ext>
            </a:extLst>
          </p:cNvPr>
          <p:cNvSpPr>
            <a:spLocks noGrp="1"/>
          </p:cNvSpPr>
          <p:nvPr>
            <p:ph type="sldNum" sz="quarter" idx="12"/>
          </p:nvPr>
        </p:nvSpPr>
        <p:spPr/>
        <p:txBody>
          <a:bodyPr/>
          <a:lstStyle/>
          <a:p>
            <a:fld id="{95A587D9-6195-48FA-90F7-11A51B4F6979}" type="slidenum">
              <a:rPr lang="en-US" smtClean="0"/>
              <a:pPr/>
              <a:t>28</a:t>
            </a:fld>
            <a:endParaRPr lang="en-US"/>
          </a:p>
        </p:txBody>
      </p:sp>
    </p:spTree>
    <p:extLst>
      <p:ext uri="{BB962C8B-B14F-4D97-AF65-F5344CB8AC3E}">
        <p14:creationId xmlns:p14="http://schemas.microsoft.com/office/powerpoint/2010/main" val="3985057592"/>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A7EE6-46C1-0D44-89CA-D41143714460}"/>
              </a:ext>
            </a:extLst>
          </p:cNvPr>
          <p:cNvSpPr>
            <a:spLocks noGrp="1"/>
          </p:cNvSpPr>
          <p:nvPr>
            <p:ph type="title"/>
          </p:nvPr>
        </p:nvSpPr>
        <p:spPr/>
        <p:txBody>
          <a:bodyPr/>
          <a:lstStyle/>
          <a:p>
            <a:r>
              <a:rPr lang="en-US" dirty="0"/>
              <a:t>Our Partners</a:t>
            </a:r>
          </a:p>
        </p:txBody>
      </p:sp>
      <p:sp>
        <p:nvSpPr>
          <p:cNvPr id="3" name="Content Placeholder 2">
            <a:extLst>
              <a:ext uri="{FF2B5EF4-FFF2-40B4-BE49-F238E27FC236}">
                <a16:creationId xmlns:a16="http://schemas.microsoft.com/office/drawing/2014/main" id="{4C8E61A3-EB77-4049-8B45-4B2FD4F33237}"/>
              </a:ext>
            </a:extLst>
          </p:cNvPr>
          <p:cNvSpPr>
            <a:spLocks noGrp="1"/>
          </p:cNvSpPr>
          <p:nvPr>
            <p:ph idx="1"/>
          </p:nvPr>
        </p:nvSpPr>
        <p:spPr>
          <a:xfrm>
            <a:off x="339725" y="2050256"/>
            <a:ext cx="8464550" cy="3992563"/>
          </a:xfrm>
        </p:spPr>
        <p:txBody>
          <a:bodyPr/>
          <a:lstStyle/>
          <a:p>
            <a:r>
              <a:rPr lang="en-US" dirty="0"/>
              <a:t>Futures Without Violence</a:t>
            </a:r>
          </a:p>
          <a:p>
            <a:r>
              <a:rPr lang="en-US" dirty="0"/>
              <a:t>Expert Consultants:</a:t>
            </a:r>
          </a:p>
          <a:p>
            <a:pPr lvl="1"/>
            <a:r>
              <a:rPr lang="en-US" dirty="0"/>
              <a:t>Alma Center</a:t>
            </a:r>
          </a:p>
          <a:p>
            <a:pPr lvl="1"/>
            <a:r>
              <a:rPr lang="en-US" dirty="0"/>
              <a:t>Hon. </a:t>
            </a:r>
            <a:r>
              <a:rPr lang="en-US" dirty="0" err="1"/>
              <a:t>Berryl</a:t>
            </a:r>
            <a:r>
              <a:rPr lang="en-US" dirty="0"/>
              <a:t> Anderson – Dekalb Magistrate Court</a:t>
            </a:r>
          </a:p>
          <a:p>
            <a:pPr lvl="1"/>
            <a:r>
              <a:rPr lang="en-US" dirty="0"/>
              <a:t>Cheryl Davis – Consultant</a:t>
            </a:r>
          </a:p>
          <a:p>
            <a:pPr lvl="1"/>
            <a:r>
              <a:rPr lang="en-US" dirty="0"/>
              <a:t>James Henderson – Alliance for Hope</a:t>
            </a:r>
          </a:p>
          <a:p>
            <a:pPr lvl="1"/>
            <a:r>
              <a:rPr lang="en-US" dirty="0"/>
              <a:t>Men Stopping Violence</a:t>
            </a:r>
          </a:p>
          <a:p>
            <a:pPr lvl="1"/>
            <a:r>
              <a:rPr lang="en-US" dirty="0"/>
              <a:t>Sojourner Family Peace Center</a:t>
            </a:r>
          </a:p>
          <a:p>
            <a:pPr lvl="1"/>
            <a:r>
              <a:rPr lang="en-US" dirty="0" err="1"/>
              <a:t>Wica</a:t>
            </a:r>
            <a:r>
              <a:rPr lang="en-US" dirty="0"/>
              <a:t> </a:t>
            </a:r>
            <a:r>
              <a:rPr lang="en-US" dirty="0" err="1"/>
              <a:t>Agli</a:t>
            </a:r>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F262A07-BED4-3C40-A83F-E1D9AF3D2D38}"/>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CEE507C5-0144-1448-9389-DE682C5327C6}"/>
              </a:ext>
            </a:extLst>
          </p:cNvPr>
          <p:cNvSpPr>
            <a:spLocks noGrp="1"/>
          </p:cNvSpPr>
          <p:nvPr>
            <p:ph type="sldNum" sz="quarter" idx="12"/>
          </p:nvPr>
        </p:nvSpPr>
        <p:spPr/>
        <p:txBody>
          <a:bodyPr/>
          <a:lstStyle/>
          <a:p>
            <a:fld id="{95A587D9-6195-48FA-90F7-11A51B4F6979}" type="slidenum">
              <a:rPr lang="en-US" smtClean="0"/>
              <a:pPr/>
              <a:t>29</a:t>
            </a:fld>
            <a:endParaRPr lang="en-US"/>
          </a:p>
        </p:txBody>
      </p:sp>
    </p:spTree>
    <p:extLst>
      <p:ext uri="{BB962C8B-B14F-4D97-AF65-F5344CB8AC3E}">
        <p14:creationId xmlns:p14="http://schemas.microsoft.com/office/powerpoint/2010/main" val="242058138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8725236" y="5612481"/>
            <a:ext cx="4433638" cy="273844"/>
          </a:xfrm>
        </p:spPr>
        <p:txBody>
          <a:bodyPr/>
          <a:lstStyle/>
          <a:p>
            <a:pPr>
              <a:defRPr/>
            </a:pPr>
            <a:fld id="{F491DF96-1E7A-480E-8902-9967802601AA}" type="slidenum">
              <a:rPr lang="en-US" smtClean="0"/>
              <a:pPr>
                <a:defRPr/>
              </a:pPr>
              <a:t>3</a:t>
            </a:fld>
            <a:endParaRPr lang="en-US"/>
          </a:p>
        </p:txBody>
      </p:sp>
      <p:pic>
        <p:nvPicPr>
          <p:cNvPr id="10" name="Picture 9"/>
          <p:cNvPicPr>
            <a:picLocks noChangeAspect="1"/>
          </p:cNvPicPr>
          <p:nvPr/>
        </p:nvPicPr>
        <p:blipFill rotWithShape="1">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colorTemperature colorTemp="11200"/>
                    </a14:imgEffect>
                    <a14:imgEffect>
                      <a14:saturation sat="400000"/>
                    </a14:imgEffect>
                  </a14:imgLayer>
                </a14:imgProps>
              </a:ext>
              <a:ext uri="{28A0092B-C50C-407E-A947-70E740481C1C}">
                <a14:useLocalDpi xmlns:a14="http://schemas.microsoft.com/office/drawing/2010/main" val="0"/>
              </a:ext>
            </a:extLst>
          </a:blip>
          <a:srcRect l="17481" t="6637" r="6747" b="8630"/>
          <a:stretch/>
        </p:blipFill>
        <p:spPr>
          <a:xfrm>
            <a:off x="6553631" y="2154931"/>
            <a:ext cx="991996" cy="1229947"/>
          </a:xfrm>
          <a:prstGeom prst="rect">
            <a:avLst/>
          </a:prstGeom>
        </p:spPr>
      </p:pic>
      <p:pic>
        <p:nvPicPr>
          <p:cNvPr id="17" name="Picture 16"/>
          <p:cNvPicPr>
            <a:picLocks noChangeAspect="1"/>
          </p:cNvPicPr>
          <p:nvPr/>
        </p:nvPicPr>
        <p:blipFill rotWithShape="1">
          <a:blip r:embed="rId5" cstate="print">
            <a:clrChange>
              <a:clrFrom>
                <a:srgbClr val="FFFBF7"/>
              </a:clrFrom>
              <a:clrTo>
                <a:srgbClr val="FFFBF7">
                  <a:alpha val="0"/>
                </a:srgbClr>
              </a:clrTo>
            </a:clrChange>
            <a:duotone>
              <a:schemeClr val="accent1">
                <a:shade val="45000"/>
                <a:satMod val="135000"/>
              </a:schemeClr>
              <a:prstClr val="white"/>
            </a:duotone>
            <a:extLst>
              <a:ext uri="{BEBA8EAE-BF5A-486C-A8C5-ECC9F3942E4B}">
                <a14:imgProps xmlns:a14="http://schemas.microsoft.com/office/drawing/2010/main">
                  <a14:imgLayer r:embed="rId6">
                    <a14:imgEffect>
                      <a14:artisticPaintStrokes/>
                    </a14:imgEffect>
                  </a14:imgLayer>
                </a14:imgProps>
              </a:ext>
              <a:ext uri="{28A0092B-C50C-407E-A947-70E740481C1C}">
                <a14:useLocalDpi xmlns:a14="http://schemas.microsoft.com/office/drawing/2010/main" val="0"/>
              </a:ext>
            </a:extLst>
          </a:blip>
          <a:srcRect b="5810"/>
          <a:stretch/>
        </p:blipFill>
        <p:spPr>
          <a:xfrm>
            <a:off x="3855190" y="2008098"/>
            <a:ext cx="1433620" cy="1350332"/>
          </a:xfrm>
          <a:prstGeom prst="rect">
            <a:avLst/>
          </a:prstGeom>
        </p:spPr>
      </p:pic>
      <p:grpSp>
        <p:nvGrpSpPr>
          <p:cNvPr id="22" name="Group 21"/>
          <p:cNvGrpSpPr/>
          <p:nvPr/>
        </p:nvGrpSpPr>
        <p:grpSpPr>
          <a:xfrm>
            <a:off x="1439035" y="2214072"/>
            <a:ext cx="876711" cy="1266817"/>
            <a:chOff x="4318438" y="920349"/>
            <a:chExt cx="1369506" cy="2135636"/>
          </a:xfrm>
        </p:grpSpPr>
        <p:pic>
          <p:nvPicPr>
            <p:cNvPr id="4" name="Picture 3"/>
            <p:cNvPicPr>
              <a:picLocks noChangeAspect="1"/>
            </p:cNvPicPr>
            <p:nvPr/>
          </p:nvPicPr>
          <p:blipFill>
            <a:blip r:embed="rId7"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318438" y="1686479"/>
              <a:ext cx="1369506" cy="1369506"/>
            </a:xfrm>
            <a:prstGeom prst="rect">
              <a:avLst/>
            </a:prstGeom>
          </p:spPr>
        </p:pic>
        <p:pic>
          <p:nvPicPr>
            <p:cNvPr id="18" name="Picture 17"/>
            <p:cNvPicPr>
              <a:picLocks noChangeAspect="1"/>
            </p:cNvPicPr>
            <p:nvPr/>
          </p:nvPicPr>
          <p:blipFill rotWithShape="1">
            <a:blip r:embed="rId8"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b="9942"/>
            <a:stretch/>
          </p:blipFill>
          <p:spPr>
            <a:xfrm>
              <a:off x="4567339" y="920349"/>
              <a:ext cx="881822" cy="857688"/>
            </a:xfrm>
            <a:prstGeom prst="rect">
              <a:avLst/>
            </a:prstGeom>
          </p:spPr>
        </p:pic>
      </p:grpSp>
      <p:pic>
        <p:nvPicPr>
          <p:cNvPr id="20" name="Picture 19"/>
          <p:cNvPicPr>
            <a:picLocks noChangeAspect="1"/>
          </p:cNvPicPr>
          <p:nvPr/>
        </p:nvPicPr>
        <p:blipFill>
          <a:blip r:embed="rId9">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185852" y="4242421"/>
            <a:ext cx="1104266" cy="1104266"/>
          </a:xfrm>
          <a:prstGeom prst="rect">
            <a:avLst/>
          </a:prstGeom>
        </p:spPr>
      </p:pic>
      <p:sp>
        <p:nvSpPr>
          <p:cNvPr id="21" name="Rectangle 20"/>
          <p:cNvSpPr/>
          <p:nvPr/>
        </p:nvSpPr>
        <p:spPr>
          <a:xfrm>
            <a:off x="4793510" y="5564737"/>
            <a:ext cx="1888950" cy="369332"/>
          </a:xfrm>
          <a:prstGeom prst="rect">
            <a:avLst/>
          </a:prstGeom>
        </p:spPr>
        <p:txBody>
          <a:bodyPr wrap="square">
            <a:spAutoFit/>
          </a:bodyPr>
          <a:lstStyle/>
          <a:p>
            <a:pPr algn="ctr"/>
            <a:r>
              <a:rPr lang="en-US" altLang="en-US" b="1" dirty="0">
                <a:solidFill>
                  <a:schemeClr val="tx1">
                    <a:lumMod val="75000"/>
                    <a:lumOff val="25000"/>
                  </a:schemeClr>
                </a:solidFill>
              </a:rPr>
              <a:t>Evaluation</a:t>
            </a:r>
            <a:endParaRPr lang="en-US" altLang="en-US" sz="2100" b="1" dirty="0">
              <a:solidFill>
                <a:schemeClr val="tx1">
                  <a:lumMod val="75000"/>
                  <a:lumOff val="25000"/>
                </a:schemeClr>
              </a:solidFill>
            </a:endParaRPr>
          </a:p>
        </p:txBody>
      </p:sp>
      <p:pic>
        <p:nvPicPr>
          <p:cNvPr id="25" name="Picture 24"/>
          <p:cNvPicPr>
            <a:picLocks noChangeAspect="1"/>
          </p:cNvPicPr>
          <p:nvPr/>
        </p:nvPicPr>
        <p:blipFill>
          <a:blip r:embed="rId10"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265607" y="4096179"/>
            <a:ext cx="1259952" cy="1259952"/>
          </a:xfrm>
          <a:prstGeom prst="rect">
            <a:avLst/>
          </a:prstGeom>
        </p:spPr>
      </p:pic>
      <p:sp>
        <p:nvSpPr>
          <p:cNvPr id="26" name="Rectangle 25"/>
          <p:cNvSpPr/>
          <p:nvPr/>
        </p:nvSpPr>
        <p:spPr>
          <a:xfrm>
            <a:off x="1248962" y="3283815"/>
            <a:ext cx="1159676" cy="568745"/>
          </a:xfrm>
          <a:prstGeom prst="rect">
            <a:avLst/>
          </a:prstGeom>
        </p:spPr>
        <p:txBody>
          <a:bodyPr wrap="none">
            <a:spAutoFit/>
          </a:bodyPr>
          <a:lstStyle/>
          <a:p>
            <a:pPr>
              <a:lnSpc>
                <a:spcPct val="200000"/>
              </a:lnSpc>
            </a:pPr>
            <a:r>
              <a:rPr lang="en-US" altLang="en-US" b="1" dirty="0">
                <a:solidFill>
                  <a:schemeClr val="tx1">
                    <a:lumMod val="75000"/>
                    <a:lumOff val="25000"/>
                  </a:schemeClr>
                </a:solidFill>
              </a:rPr>
              <a:t>Site Visits </a:t>
            </a:r>
          </a:p>
        </p:txBody>
      </p:sp>
      <p:sp>
        <p:nvSpPr>
          <p:cNvPr id="27" name="Rectangle 26"/>
          <p:cNvSpPr/>
          <p:nvPr/>
        </p:nvSpPr>
        <p:spPr>
          <a:xfrm>
            <a:off x="6261679" y="3400206"/>
            <a:ext cx="1543016" cy="646331"/>
          </a:xfrm>
          <a:prstGeom prst="rect">
            <a:avLst/>
          </a:prstGeom>
        </p:spPr>
        <p:txBody>
          <a:bodyPr wrap="square">
            <a:spAutoFit/>
          </a:bodyPr>
          <a:lstStyle/>
          <a:p>
            <a:pPr algn="ctr"/>
            <a:r>
              <a:rPr lang="en-US" altLang="en-US" b="1" dirty="0">
                <a:solidFill>
                  <a:schemeClr val="tx1">
                    <a:lumMod val="75000"/>
                    <a:lumOff val="25000"/>
                  </a:schemeClr>
                </a:solidFill>
              </a:rPr>
              <a:t>Needs Assessments</a:t>
            </a:r>
          </a:p>
        </p:txBody>
      </p:sp>
      <p:sp>
        <p:nvSpPr>
          <p:cNvPr id="28" name="Rectangle 27"/>
          <p:cNvSpPr/>
          <p:nvPr/>
        </p:nvSpPr>
        <p:spPr>
          <a:xfrm>
            <a:off x="3890591" y="3343083"/>
            <a:ext cx="1398219" cy="646331"/>
          </a:xfrm>
          <a:prstGeom prst="rect">
            <a:avLst/>
          </a:prstGeom>
        </p:spPr>
        <p:txBody>
          <a:bodyPr wrap="square">
            <a:spAutoFit/>
          </a:bodyPr>
          <a:lstStyle/>
          <a:p>
            <a:pPr algn="ctr"/>
            <a:r>
              <a:rPr lang="en-US" altLang="en-US" b="1" dirty="0">
                <a:solidFill>
                  <a:schemeClr val="tx1">
                    <a:lumMod val="75000"/>
                    <a:lumOff val="25000"/>
                  </a:schemeClr>
                </a:solidFill>
              </a:rPr>
              <a:t>Strategic Planning</a:t>
            </a:r>
          </a:p>
        </p:txBody>
      </p:sp>
      <p:sp>
        <p:nvSpPr>
          <p:cNvPr id="29" name="Rectangle 28"/>
          <p:cNvSpPr/>
          <p:nvPr/>
        </p:nvSpPr>
        <p:spPr>
          <a:xfrm>
            <a:off x="2071499" y="5524648"/>
            <a:ext cx="1648168" cy="646331"/>
          </a:xfrm>
          <a:prstGeom prst="rect">
            <a:avLst/>
          </a:prstGeom>
        </p:spPr>
        <p:txBody>
          <a:bodyPr wrap="square">
            <a:spAutoFit/>
          </a:bodyPr>
          <a:lstStyle/>
          <a:p>
            <a:pPr algn="ctr"/>
            <a:r>
              <a:rPr lang="en-US" altLang="en-US" b="1" dirty="0">
                <a:solidFill>
                  <a:schemeClr val="tx1">
                    <a:lumMod val="75000"/>
                    <a:lumOff val="25000"/>
                  </a:schemeClr>
                </a:solidFill>
              </a:rPr>
              <a:t>Targeted Training</a:t>
            </a:r>
            <a:endParaRPr lang="en-US" dirty="0"/>
          </a:p>
        </p:txBody>
      </p:sp>
      <p:sp>
        <p:nvSpPr>
          <p:cNvPr id="30" name="Footer Placeholder 29"/>
          <p:cNvSpPr>
            <a:spLocks noGrp="1"/>
          </p:cNvSpPr>
          <p:nvPr>
            <p:ph type="ftr" sz="quarter" idx="11"/>
          </p:nvPr>
        </p:nvSpPr>
        <p:spPr/>
        <p:txBody>
          <a:bodyPr/>
          <a:lstStyle/>
          <a:p>
            <a:r>
              <a:rPr lang="en-US"/>
              <a:t>Center for Court Innovation</a:t>
            </a:r>
          </a:p>
        </p:txBody>
      </p:sp>
      <p:sp>
        <p:nvSpPr>
          <p:cNvPr id="3" name="Title 2">
            <a:extLst>
              <a:ext uri="{FF2B5EF4-FFF2-40B4-BE49-F238E27FC236}">
                <a16:creationId xmlns:a16="http://schemas.microsoft.com/office/drawing/2014/main" id="{69F14757-32D5-5F4C-A307-363E80BEF508}"/>
              </a:ext>
            </a:extLst>
          </p:cNvPr>
          <p:cNvSpPr>
            <a:spLocks noGrp="1"/>
          </p:cNvSpPr>
          <p:nvPr>
            <p:ph type="title"/>
          </p:nvPr>
        </p:nvSpPr>
        <p:spPr/>
        <p:txBody>
          <a:bodyPr>
            <a:normAutofit fontScale="90000"/>
          </a:bodyPr>
          <a:lstStyle/>
          <a:p>
            <a:r>
              <a:rPr lang="en-US" dirty="0"/>
              <a:t>Gender and Family Justice &amp;</a:t>
            </a:r>
            <a:br>
              <a:rPr lang="en-US" dirty="0"/>
            </a:br>
            <a:r>
              <a:rPr lang="en-US" dirty="0"/>
              <a:t>Research Practice Strategies</a:t>
            </a:r>
          </a:p>
        </p:txBody>
      </p:sp>
    </p:spTree>
    <p:extLst>
      <p:ext uri="{BB962C8B-B14F-4D97-AF65-F5344CB8AC3E}">
        <p14:creationId xmlns:p14="http://schemas.microsoft.com/office/powerpoint/2010/main" val="2966094052"/>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0EEC-BD31-DD43-9EC2-587034CD5A1E}"/>
              </a:ext>
            </a:extLst>
          </p:cNvPr>
          <p:cNvSpPr>
            <a:spLocks noGrp="1"/>
          </p:cNvSpPr>
          <p:nvPr>
            <p:ph type="title"/>
          </p:nvPr>
        </p:nvSpPr>
        <p:spPr/>
        <p:txBody>
          <a:bodyPr>
            <a:normAutofit fontScale="90000"/>
          </a:bodyPr>
          <a:lstStyle/>
          <a:p>
            <a:r>
              <a:rPr lang="en-US" dirty="0"/>
              <a:t>Guiding Principles for Intervention and Engagement</a:t>
            </a:r>
          </a:p>
        </p:txBody>
      </p:sp>
      <p:sp>
        <p:nvSpPr>
          <p:cNvPr id="3" name="Content Placeholder 2">
            <a:extLst>
              <a:ext uri="{FF2B5EF4-FFF2-40B4-BE49-F238E27FC236}">
                <a16:creationId xmlns:a16="http://schemas.microsoft.com/office/drawing/2014/main" id="{9F70434A-5085-7B4C-8B1C-24252EBC92E3}"/>
              </a:ext>
            </a:extLst>
          </p:cNvPr>
          <p:cNvSpPr>
            <a:spLocks noGrp="1"/>
          </p:cNvSpPr>
          <p:nvPr>
            <p:ph idx="1"/>
          </p:nvPr>
        </p:nvSpPr>
        <p:spPr/>
        <p:txBody>
          <a:bodyPr/>
          <a:lstStyle/>
          <a:p>
            <a:r>
              <a:rPr lang="en-US" dirty="0"/>
              <a:t>Accountability is active and relational </a:t>
            </a:r>
          </a:p>
          <a:p>
            <a:r>
              <a:rPr lang="en-US" dirty="0"/>
              <a:t>Survivor voices are centered</a:t>
            </a:r>
          </a:p>
          <a:p>
            <a:r>
              <a:rPr lang="en-US" dirty="0"/>
              <a:t>Restores hope and dignity</a:t>
            </a:r>
          </a:p>
          <a:p>
            <a:r>
              <a:rPr lang="en-US" dirty="0"/>
              <a:t>Reflects and values culture and community</a:t>
            </a:r>
          </a:p>
          <a:p>
            <a:r>
              <a:rPr lang="en-US" dirty="0"/>
              <a:t>Responsive to needs and strengths</a:t>
            </a:r>
          </a:p>
          <a:p>
            <a:pPr marL="0" indent="0">
              <a:buNone/>
            </a:pPr>
            <a:endParaRPr lang="en-US" dirty="0"/>
          </a:p>
        </p:txBody>
      </p:sp>
      <p:sp>
        <p:nvSpPr>
          <p:cNvPr id="4" name="Footer Placeholder 3">
            <a:extLst>
              <a:ext uri="{FF2B5EF4-FFF2-40B4-BE49-F238E27FC236}">
                <a16:creationId xmlns:a16="http://schemas.microsoft.com/office/drawing/2014/main" id="{DF1448B5-9578-C240-B97E-52E86541EEFA}"/>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66AB2148-C01E-A644-AB31-552B66DB3C7B}"/>
              </a:ext>
            </a:extLst>
          </p:cNvPr>
          <p:cNvSpPr>
            <a:spLocks noGrp="1"/>
          </p:cNvSpPr>
          <p:nvPr>
            <p:ph type="sldNum" sz="quarter" idx="12"/>
          </p:nvPr>
        </p:nvSpPr>
        <p:spPr/>
        <p:txBody>
          <a:bodyPr/>
          <a:lstStyle/>
          <a:p>
            <a:fld id="{95A587D9-6195-48FA-90F7-11A51B4F6979}" type="slidenum">
              <a:rPr lang="en-US" smtClean="0"/>
              <a:pPr/>
              <a:t>30</a:t>
            </a:fld>
            <a:endParaRPr lang="en-US"/>
          </a:p>
        </p:txBody>
      </p:sp>
    </p:spTree>
    <p:extLst>
      <p:ext uri="{BB962C8B-B14F-4D97-AF65-F5344CB8AC3E}">
        <p14:creationId xmlns:p14="http://schemas.microsoft.com/office/powerpoint/2010/main" val="3829003489"/>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2871A-4148-4010-A36D-D919423FD824}"/>
              </a:ext>
            </a:extLst>
          </p:cNvPr>
          <p:cNvSpPr>
            <a:spLocks noGrp="1"/>
          </p:cNvSpPr>
          <p:nvPr>
            <p:ph type="title"/>
          </p:nvPr>
        </p:nvSpPr>
        <p:spPr/>
        <p:txBody>
          <a:bodyPr>
            <a:normAutofit/>
          </a:bodyPr>
          <a:lstStyle/>
          <a:p>
            <a:r>
              <a:rPr lang="en-US" sz="3600" dirty="0">
                <a:latin typeface="Calibri" panose="020F0502020204030204" pitchFamily="34" charset="0"/>
                <a:cs typeface="Calibri" panose="020F0502020204030204" pitchFamily="34" charset="0"/>
              </a:rPr>
              <a:t>What would it mean to expand the definition of Accountability to include:</a:t>
            </a:r>
          </a:p>
        </p:txBody>
      </p:sp>
      <p:sp>
        <p:nvSpPr>
          <p:cNvPr id="3" name="Content Placeholder 2">
            <a:extLst>
              <a:ext uri="{FF2B5EF4-FFF2-40B4-BE49-F238E27FC236}">
                <a16:creationId xmlns:a16="http://schemas.microsoft.com/office/drawing/2014/main" id="{E5F04A21-DC7E-4E12-A6A7-4B559B527166}"/>
              </a:ext>
            </a:extLst>
          </p:cNvPr>
          <p:cNvSpPr>
            <a:spLocks noGrp="1"/>
          </p:cNvSpPr>
          <p:nvPr>
            <p:ph idx="1"/>
          </p:nvPr>
        </p:nvSpPr>
        <p:spPr/>
        <p:txBody>
          <a:bodyPr/>
          <a:lstStyle/>
          <a:p>
            <a:pPr marL="0" indent="0">
              <a:buNone/>
            </a:pPr>
            <a:r>
              <a:rPr lang="en-US" dirty="0"/>
              <a:t>Creating relational pathways to responsibility, healing and hope for one's self, others and one's community</a:t>
            </a:r>
          </a:p>
          <a:p>
            <a:pPr marL="0" indent="0">
              <a:buNone/>
            </a:pPr>
            <a:endParaRPr lang="en-US" dirty="0"/>
          </a:p>
          <a:p>
            <a:pPr marL="0" indent="0">
              <a:buNone/>
            </a:pPr>
            <a:endParaRPr lang="en-US" dirty="0"/>
          </a:p>
          <a:p>
            <a:pPr>
              <a:buFont typeface="Wingdings" panose="05000000000000000000" pitchFamily="2" charset="2"/>
              <a:buChar char="Ø"/>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2D2A6C8B-77B6-4EA3-9FE6-EB0DF08519FF}"/>
              </a:ext>
            </a:extLst>
          </p:cNvPr>
          <p:cNvSpPr>
            <a:spLocks noGrp="1"/>
          </p:cNvSpPr>
          <p:nvPr>
            <p:ph type="ftr" sz="quarter" idx="11"/>
          </p:nvPr>
        </p:nvSpPr>
        <p:spPr/>
        <p:txBody>
          <a:bodyPr/>
          <a:lstStyle/>
          <a:p>
            <a:r>
              <a:rPr lang="en-US"/>
              <a:t>Center for Court Innovation</a:t>
            </a:r>
            <a:endParaRPr lang="en-US" dirty="0"/>
          </a:p>
        </p:txBody>
      </p:sp>
    </p:spTree>
    <p:extLst>
      <p:ext uri="{BB962C8B-B14F-4D97-AF65-F5344CB8AC3E}">
        <p14:creationId xmlns:p14="http://schemas.microsoft.com/office/powerpoint/2010/main" val="2983787412"/>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AF15-E30A-4468-848B-8354CA4408D1}"/>
              </a:ext>
            </a:extLst>
          </p:cNvPr>
          <p:cNvSpPr>
            <a:spLocks noGrp="1"/>
          </p:cNvSpPr>
          <p:nvPr>
            <p:ph type="title"/>
          </p:nvPr>
        </p:nvSpPr>
        <p:spPr/>
        <p:txBody>
          <a:bodyPr/>
          <a:lstStyle/>
          <a:p>
            <a:r>
              <a:rPr lang="en-US" dirty="0"/>
              <a:t>Think, Pair, Share: </a:t>
            </a:r>
          </a:p>
        </p:txBody>
      </p:sp>
      <p:sp>
        <p:nvSpPr>
          <p:cNvPr id="3" name="Content Placeholder 2">
            <a:extLst>
              <a:ext uri="{FF2B5EF4-FFF2-40B4-BE49-F238E27FC236}">
                <a16:creationId xmlns:a16="http://schemas.microsoft.com/office/drawing/2014/main" id="{8E154E58-5175-41A0-90DC-33785E0E2F37}"/>
              </a:ext>
            </a:extLst>
          </p:cNvPr>
          <p:cNvSpPr>
            <a:spLocks noGrp="1"/>
          </p:cNvSpPr>
          <p:nvPr>
            <p:ph idx="1"/>
          </p:nvPr>
        </p:nvSpPr>
        <p:spPr/>
        <p:txBody>
          <a:bodyPr/>
          <a:lstStyle/>
          <a:p>
            <a:pPr>
              <a:buFont typeface="Wingdings" panose="05000000000000000000" pitchFamily="2" charset="2"/>
              <a:buChar char="Ø"/>
            </a:pPr>
            <a:r>
              <a:rPr lang="en-US" i="1" dirty="0"/>
              <a:t>By yourself, then with a partner, then with your table discussion:</a:t>
            </a:r>
          </a:p>
          <a:p>
            <a:pPr>
              <a:buFont typeface="Wingdings" panose="05000000000000000000" pitchFamily="2" charset="2"/>
              <a:buChar char="Ø"/>
            </a:pPr>
            <a:r>
              <a:rPr lang="en-US" i="1" dirty="0"/>
              <a:t>How would this definition change the way I see:</a:t>
            </a:r>
          </a:p>
          <a:p>
            <a:pPr lvl="1">
              <a:buFont typeface="Wingdings" panose="05000000000000000000" pitchFamily="2" charset="2"/>
              <a:buChar char="Ø"/>
            </a:pPr>
            <a:r>
              <a:rPr lang="en-US" i="1" dirty="0"/>
              <a:t> My role in accountability?  </a:t>
            </a:r>
          </a:p>
          <a:p>
            <a:pPr lvl="1">
              <a:buFont typeface="Wingdings" panose="05000000000000000000" pitchFamily="2" charset="2"/>
              <a:buChar char="Ø"/>
            </a:pPr>
            <a:r>
              <a:rPr lang="en-US" i="1" dirty="0"/>
              <a:t>The role of programs? </a:t>
            </a:r>
          </a:p>
          <a:p>
            <a:pPr lvl="1">
              <a:buFont typeface="Wingdings" panose="05000000000000000000" pitchFamily="2" charset="2"/>
              <a:buChar char="Ø"/>
            </a:pPr>
            <a:r>
              <a:rPr lang="en-US" i="1" dirty="0"/>
              <a:t>How we define success?</a:t>
            </a:r>
          </a:p>
          <a:p>
            <a:endParaRPr lang="en-US" dirty="0"/>
          </a:p>
        </p:txBody>
      </p:sp>
      <p:sp>
        <p:nvSpPr>
          <p:cNvPr id="4" name="Footer Placeholder 3">
            <a:extLst>
              <a:ext uri="{FF2B5EF4-FFF2-40B4-BE49-F238E27FC236}">
                <a16:creationId xmlns:a16="http://schemas.microsoft.com/office/drawing/2014/main" id="{65887083-479C-4B2E-9FE5-BD1D2EEC5993}"/>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6DD55CF3-28E2-4205-9506-28AC80F27691}"/>
              </a:ext>
            </a:extLst>
          </p:cNvPr>
          <p:cNvSpPr>
            <a:spLocks noGrp="1"/>
          </p:cNvSpPr>
          <p:nvPr>
            <p:ph type="sldNum" sz="quarter" idx="12"/>
          </p:nvPr>
        </p:nvSpPr>
        <p:spPr/>
        <p:txBody>
          <a:bodyPr/>
          <a:lstStyle/>
          <a:p>
            <a:fld id="{95A587D9-6195-48FA-90F7-11A51B4F6979}" type="slidenum">
              <a:rPr lang="en-US" smtClean="0"/>
              <a:pPr/>
              <a:t>32</a:t>
            </a:fld>
            <a:endParaRPr lang="en-US"/>
          </a:p>
        </p:txBody>
      </p:sp>
    </p:spTree>
    <p:extLst>
      <p:ext uri="{BB962C8B-B14F-4D97-AF65-F5344CB8AC3E}">
        <p14:creationId xmlns:p14="http://schemas.microsoft.com/office/powerpoint/2010/main" val="3013080820"/>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70DD3-A41C-2749-98DA-E163A76CF5CE}"/>
              </a:ext>
            </a:extLst>
          </p:cNvPr>
          <p:cNvSpPr>
            <a:spLocks noGrp="1"/>
          </p:cNvSpPr>
          <p:nvPr>
            <p:ph type="title"/>
          </p:nvPr>
        </p:nvSpPr>
        <p:spPr/>
        <p:txBody>
          <a:bodyPr>
            <a:normAutofit fontScale="90000"/>
          </a:bodyPr>
          <a:lstStyle/>
          <a:p>
            <a:r>
              <a:rPr lang="en-US" dirty="0"/>
              <a:t>Abusive Partner Accountability and Engagement Training &amp; TA</a:t>
            </a:r>
          </a:p>
        </p:txBody>
      </p:sp>
      <p:sp>
        <p:nvSpPr>
          <p:cNvPr id="3" name="Content Placeholder 2">
            <a:extLst>
              <a:ext uri="{FF2B5EF4-FFF2-40B4-BE49-F238E27FC236}">
                <a16:creationId xmlns:a16="http://schemas.microsoft.com/office/drawing/2014/main" id="{77F62BAF-81D2-944A-B00C-C5D8471FFE87}"/>
              </a:ext>
            </a:extLst>
          </p:cNvPr>
          <p:cNvSpPr>
            <a:spLocks noGrp="1"/>
          </p:cNvSpPr>
          <p:nvPr>
            <p:ph idx="1"/>
          </p:nvPr>
        </p:nvSpPr>
        <p:spPr/>
        <p:txBody>
          <a:bodyPr/>
          <a:lstStyle/>
          <a:p>
            <a:r>
              <a:rPr lang="en-US" dirty="0"/>
              <a:t>Webinars</a:t>
            </a:r>
          </a:p>
          <a:p>
            <a:r>
              <a:rPr lang="en-US" dirty="0"/>
              <a:t>National clearinghouse</a:t>
            </a:r>
          </a:p>
          <a:p>
            <a:r>
              <a:rPr lang="en-US" dirty="0"/>
              <a:t>Training institutes</a:t>
            </a:r>
          </a:p>
          <a:p>
            <a:r>
              <a:rPr lang="en-US" dirty="0"/>
              <a:t>On-site training and TA</a:t>
            </a:r>
          </a:p>
          <a:p>
            <a:pPr marL="0" indent="0">
              <a:buNone/>
            </a:pPr>
            <a:endParaRPr lang="en-US" dirty="0"/>
          </a:p>
        </p:txBody>
      </p:sp>
      <p:sp>
        <p:nvSpPr>
          <p:cNvPr id="4" name="Footer Placeholder 3">
            <a:extLst>
              <a:ext uri="{FF2B5EF4-FFF2-40B4-BE49-F238E27FC236}">
                <a16:creationId xmlns:a16="http://schemas.microsoft.com/office/drawing/2014/main" id="{207CC55D-FE60-E447-8DC3-63A11627B741}"/>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77C565F0-AB9D-8C42-973E-3619F740BE84}"/>
              </a:ext>
            </a:extLst>
          </p:cNvPr>
          <p:cNvSpPr>
            <a:spLocks noGrp="1"/>
          </p:cNvSpPr>
          <p:nvPr>
            <p:ph type="sldNum" sz="quarter" idx="12"/>
          </p:nvPr>
        </p:nvSpPr>
        <p:spPr/>
        <p:txBody>
          <a:bodyPr/>
          <a:lstStyle/>
          <a:p>
            <a:fld id="{95A587D9-6195-48FA-90F7-11A51B4F6979}" type="slidenum">
              <a:rPr lang="en-US" smtClean="0"/>
              <a:pPr/>
              <a:t>33</a:t>
            </a:fld>
            <a:endParaRPr lang="en-US"/>
          </a:p>
        </p:txBody>
      </p:sp>
      <p:pic>
        <p:nvPicPr>
          <p:cNvPr id="6" name="Picture 5" descr="Screen Clipping">
            <a:hlinkClick r:id="rId3"/>
            <a:extLst>
              <a:ext uri="{FF2B5EF4-FFF2-40B4-BE49-F238E27FC236}">
                <a16:creationId xmlns:a16="http://schemas.microsoft.com/office/drawing/2014/main" id="{9DDC8A3D-B74E-6A40-AFB7-726FDB04D5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8892" y="4426423"/>
            <a:ext cx="2528108" cy="1172239"/>
          </a:xfrm>
          <a:prstGeom prst="rect">
            <a:avLst/>
          </a:prstGeom>
          <a:ln>
            <a:noFill/>
          </a:ln>
          <a:effectLst>
            <a:outerShdw blurRad="292100" dist="139700" dir="2700000" algn="tl" rotWithShape="0">
              <a:srgbClr val="333333">
                <a:alpha val="65000"/>
              </a:srgbClr>
            </a:outerShdw>
          </a:effectLst>
        </p:spPr>
      </p:pic>
      <p:pic>
        <p:nvPicPr>
          <p:cNvPr id="7" name="Picture 6" descr="Screen Clipping">
            <a:extLst>
              <a:ext uri="{FF2B5EF4-FFF2-40B4-BE49-F238E27FC236}">
                <a16:creationId xmlns:a16="http://schemas.microsoft.com/office/drawing/2014/main" id="{C46C6379-F102-4846-9124-2D293848BE0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63863" y="4095760"/>
            <a:ext cx="3028950" cy="1833563"/>
          </a:xfrm>
          <a:prstGeom prst="rect">
            <a:avLst/>
          </a:prstGeom>
          <a:ln>
            <a:noFill/>
          </a:ln>
          <a:effectLst>
            <a:outerShdw blurRad="292100" dist="139700" dir="2700000" algn="tl" rotWithShape="0">
              <a:srgbClr val="333333">
                <a:alpha val="65000"/>
              </a:srgbClr>
            </a:outerShdw>
          </a:effectLst>
        </p:spPr>
      </p:pic>
      <p:pic>
        <p:nvPicPr>
          <p:cNvPr id="8" name="Picture 7" descr="Screen Clipping">
            <a:hlinkClick r:id="rId6"/>
            <a:extLst>
              <a:ext uri="{FF2B5EF4-FFF2-40B4-BE49-F238E27FC236}">
                <a16:creationId xmlns:a16="http://schemas.microsoft.com/office/drawing/2014/main" id="{FE227A92-41E7-4249-BEBD-54FE275C6A1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93646" y="4391735"/>
            <a:ext cx="2811462" cy="120692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38442353"/>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B5EF6-22C0-4B1A-B4C2-023B27B26DA8}"/>
              </a:ext>
            </a:extLst>
          </p:cNvPr>
          <p:cNvSpPr>
            <a:spLocks noGrp="1"/>
          </p:cNvSpPr>
          <p:nvPr>
            <p:ph type="title"/>
          </p:nvPr>
        </p:nvSpPr>
        <p:spPr/>
        <p:txBody>
          <a:bodyPr/>
          <a:lstStyle/>
          <a:p>
            <a:r>
              <a:rPr lang="en-US" dirty="0"/>
              <a:t>Contact Us</a:t>
            </a:r>
          </a:p>
        </p:txBody>
      </p:sp>
      <p:sp>
        <p:nvSpPr>
          <p:cNvPr id="3" name="Content Placeholder 2">
            <a:extLst>
              <a:ext uri="{FF2B5EF4-FFF2-40B4-BE49-F238E27FC236}">
                <a16:creationId xmlns:a16="http://schemas.microsoft.com/office/drawing/2014/main" id="{379D4D6B-FED4-4DBA-90F6-A09E1D4238B8}"/>
              </a:ext>
            </a:extLst>
          </p:cNvPr>
          <p:cNvSpPr>
            <a:spLocks noGrp="1"/>
          </p:cNvSpPr>
          <p:nvPr>
            <p:ph idx="1"/>
          </p:nvPr>
        </p:nvSpPr>
        <p:spPr/>
        <p:txBody>
          <a:bodyPr/>
          <a:lstStyle/>
          <a:p>
            <a:r>
              <a:rPr lang="en-US" dirty="0"/>
              <a:t>Email us at </a:t>
            </a:r>
            <a:r>
              <a:rPr lang="en-US" dirty="0">
                <a:hlinkClick r:id="rId2"/>
              </a:rPr>
              <a:t>dvaccountability@courtinnovation.org</a:t>
            </a:r>
            <a:endParaRPr lang="en-US" dirty="0"/>
          </a:p>
          <a:p>
            <a:r>
              <a:rPr lang="en-US" dirty="0"/>
              <a:t>Visit us and join our listserv at </a:t>
            </a:r>
            <a:r>
              <a:rPr lang="en-US" dirty="0">
                <a:hlinkClick r:id="rId3"/>
              </a:rPr>
              <a:t>dvcourts.org</a:t>
            </a:r>
            <a:endParaRPr lang="en-US" dirty="0"/>
          </a:p>
          <a:p>
            <a:pPr marL="0" indent="0">
              <a:buNone/>
            </a:pPr>
            <a:endParaRPr lang="en-US" dirty="0"/>
          </a:p>
        </p:txBody>
      </p:sp>
      <p:sp>
        <p:nvSpPr>
          <p:cNvPr id="4" name="Footer Placeholder 3">
            <a:extLst>
              <a:ext uri="{FF2B5EF4-FFF2-40B4-BE49-F238E27FC236}">
                <a16:creationId xmlns:a16="http://schemas.microsoft.com/office/drawing/2014/main" id="{8A2ED474-536B-4365-821F-C9DD70F1C3E9}"/>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8E778236-449A-4491-BF6A-66AE780B75FE}"/>
              </a:ext>
            </a:extLst>
          </p:cNvPr>
          <p:cNvSpPr>
            <a:spLocks noGrp="1"/>
          </p:cNvSpPr>
          <p:nvPr>
            <p:ph type="sldNum" sz="quarter" idx="12"/>
          </p:nvPr>
        </p:nvSpPr>
        <p:spPr/>
        <p:txBody>
          <a:bodyPr/>
          <a:lstStyle/>
          <a:p>
            <a:fld id="{95A587D9-6195-48FA-90F7-11A51B4F6979}" type="slidenum">
              <a:rPr lang="en-US" smtClean="0"/>
              <a:pPr/>
              <a:t>34</a:t>
            </a:fld>
            <a:endParaRPr lang="en-US"/>
          </a:p>
        </p:txBody>
      </p:sp>
    </p:spTree>
    <p:extLst>
      <p:ext uri="{BB962C8B-B14F-4D97-AF65-F5344CB8AC3E}">
        <p14:creationId xmlns:p14="http://schemas.microsoft.com/office/powerpoint/2010/main" val="283149296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2F4D8-3696-42A7-ACE9-A01750F02284}"/>
              </a:ext>
            </a:extLst>
          </p:cNvPr>
          <p:cNvSpPr>
            <a:spLocks noGrp="1"/>
          </p:cNvSpPr>
          <p:nvPr>
            <p:ph type="title"/>
          </p:nvPr>
        </p:nvSpPr>
        <p:spPr/>
        <p:txBody>
          <a:bodyPr>
            <a:normAutofit fontScale="90000"/>
          </a:bodyPr>
          <a:lstStyle/>
          <a:p>
            <a:r>
              <a:rPr lang="en-US" dirty="0"/>
              <a:t>Learning Objectives</a:t>
            </a:r>
          </a:p>
        </p:txBody>
      </p:sp>
      <p:sp>
        <p:nvSpPr>
          <p:cNvPr id="3" name="Content Placeholder 2">
            <a:extLst>
              <a:ext uri="{FF2B5EF4-FFF2-40B4-BE49-F238E27FC236}">
                <a16:creationId xmlns:a16="http://schemas.microsoft.com/office/drawing/2014/main" id="{4F440B23-634D-4E4B-B535-3ABD73430920}"/>
              </a:ext>
            </a:extLst>
          </p:cNvPr>
          <p:cNvSpPr>
            <a:spLocks noGrp="1"/>
          </p:cNvSpPr>
          <p:nvPr>
            <p:ph idx="1"/>
          </p:nvPr>
        </p:nvSpPr>
        <p:spPr/>
        <p:txBody>
          <a:bodyPr/>
          <a:lstStyle/>
          <a:p>
            <a:r>
              <a:rPr lang="en-US" dirty="0"/>
              <a:t>Describe research around abusive partner intervention programming – history, trends, innovations</a:t>
            </a:r>
          </a:p>
          <a:p>
            <a:r>
              <a:rPr lang="en-US" dirty="0"/>
              <a:t>Introduce guiding principles for abusive partner intervention work</a:t>
            </a:r>
          </a:p>
          <a:p>
            <a:r>
              <a:rPr lang="en-US" dirty="0"/>
              <a:t>Identify strategies for engaging fathers who have been abusive</a:t>
            </a:r>
          </a:p>
          <a:p>
            <a:pPr marL="0" indent="0">
              <a:buNone/>
            </a:pPr>
            <a:endParaRPr lang="en-US" dirty="0"/>
          </a:p>
        </p:txBody>
      </p:sp>
      <p:sp>
        <p:nvSpPr>
          <p:cNvPr id="4" name="Footer Placeholder 3">
            <a:extLst>
              <a:ext uri="{FF2B5EF4-FFF2-40B4-BE49-F238E27FC236}">
                <a16:creationId xmlns:a16="http://schemas.microsoft.com/office/drawing/2014/main" id="{EACC9567-D742-4720-87D9-48EFC0F69689}"/>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1BDD67E7-178E-4859-BCAB-E49356776653}"/>
              </a:ext>
            </a:extLst>
          </p:cNvPr>
          <p:cNvSpPr>
            <a:spLocks noGrp="1"/>
          </p:cNvSpPr>
          <p:nvPr>
            <p:ph type="sldNum" sz="quarter" idx="12"/>
          </p:nvPr>
        </p:nvSpPr>
        <p:spPr/>
        <p:txBody>
          <a:bodyPr/>
          <a:lstStyle/>
          <a:p>
            <a:fld id="{95A587D9-6195-48FA-90F7-11A51B4F6979}" type="slidenum">
              <a:rPr lang="en-US" smtClean="0"/>
              <a:pPr/>
              <a:t>4</a:t>
            </a:fld>
            <a:endParaRPr lang="en-US"/>
          </a:p>
        </p:txBody>
      </p:sp>
      <p:sp>
        <p:nvSpPr>
          <p:cNvPr id="6" name="Text Placeholder 5">
            <a:extLst>
              <a:ext uri="{FF2B5EF4-FFF2-40B4-BE49-F238E27FC236}">
                <a16:creationId xmlns:a16="http://schemas.microsoft.com/office/drawing/2014/main" id="{4665C41B-CA25-45FC-8860-6792C3A8D9C0}"/>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96761560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6287" y="1113184"/>
            <a:ext cx="7888426" cy="2977776"/>
          </a:xfrm>
        </p:spPr>
        <p:txBody>
          <a:bodyPr/>
          <a:lstStyle/>
          <a:p>
            <a:r>
              <a:rPr lang="en-US" dirty="0"/>
              <a:t>Where do abusive partner intervention programs fit in to Accountability, Intervention and Engagement?</a:t>
            </a:r>
          </a:p>
        </p:txBody>
      </p:sp>
      <p:sp>
        <p:nvSpPr>
          <p:cNvPr id="6" name="Text Placeholder 5"/>
          <p:cNvSpPr>
            <a:spLocks noGrp="1"/>
          </p:cNvSpPr>
          <p:nvPr>
            <p:ph type="body" idx="1"/>
          </p:nvPr>
        </p:nvSpPr>
        <p:spPr/>
        <p:txBody>
          <a:bodyPr/>
          <a:lstStyle/>
          <a:p>
            <a:endParaRPr lang="en-US" dirty="0"/>
          </a:p>
        </p:txBody>
      </p:sp>
      <p:sp>
        <p:nvSpPr>
          <p:cNvPr id="3" name="Footer Placeholder 2"/>
          <p:cNvSpPr>
            <a:spLocks noGrp="1"/>
          </p:cNvSpPr>
          <p:nvPr>
            <p:ph type="ftr" sz="quarter" idx="11"/>
          </p:nvPr>
        </p:nvSpPr>
        <p:spPr/>
        <p:txBody>
          <a:bodyPr/>
          <a:lstStyle/>
          <a:p>
            <a:r>
              <a:rPr lang="en-US"/>
              <a:t>Center for Court Innovation</a:t>
            </a:r>
            <a:endParaRPr lang="en-US" dirty="0"/>
          </a:p>
        </p:txBody>
      </p:sp>
      <p:sp>
        <p:nvSpPr>
          <p:cNvPr id="4" name="Slide Number Placeholder 3"/>
          <p:cNvSpPr>
            <a:spLocks noGrp="1"/>
          </p:cNvSpPr>
          <p:nvPr>
            <p:ph type="sldNum" sz="quarter" idx="12"/>
          </p:nvPr>
        </p:nvSpPr>
        <p:spPr/>
        <p:txBody>
          <a:bodyPr/>
          <a:lstStyle/>
          <a:p>
            <a:fld id="{95A587D9-6195-48FA-90F7-11A51B4F6979}" type="slidenum">
              <a:rPr lang="en-US" smtClean="0"/>
              <a:pPr/>
              <a:t>5</a:t>
            </a:fld>
            <a:endParaRPr lang="en-US"/>
          </a:p>
        </p:txBody>
      </p:sp>
    </p:spTree>
    <p:extLst>
      <p:ext uri="{BB962C8B-B14F-4D97-AF65-F5344CB8AC3E}">
        <p14:creationId xmlns:p14="http://schemas.microsoft.com/office/powerpoint/2010/main" val="67059275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B4626-5B76-46BE-8289-44224029EA0C}"/>
              </a:ext>
            </a:extLst>
          </p:cNvPr>
          <p:cNvSpPr>
            <a:spLocks noGrp="1"/>
          </p:cNvSpPr>
          <p:nvPr>
            <p:ph type="title"/>
          </p:nvPr>
        </p:nvSpPr>
        <p:spPr/>
        <p:txBody>
          <a:bodyPr/>
          <a:lstStyle/>
          <a:p>
            <a:r>
              <a:rPr lang="en-US" dirty="0"/>
              <a:t>The Rise of Batterer Programs</a:t>
            </a:r>
          </a:p>
        </p:txBody>
      </p:sp>
      <p:sp>
        <p:nvSpPr>
          <p:cNvPr id="3" name="Text Placeholder 2">
            <a:extLst>
              <a:ext uri="{FF2B5EF4-FFF2-40B4-BE49-F238E27FC236}">
                <a16:creationId xmlns:a16="http://schemas.microsoft.com/office/drawing/2014/main" id="{A932BCE9-6A57-4091-BA19-EFE2A7065536}"/>
              </a:ext>
            </a:extLst>
          </p:cNvPr>
          <p:cNvSpPr>
            <a:spLocks noGrp="1"/>
          </p:cNvSpPr>
          <p:nvPr>
            <p:ph type="body" idx="1"/>
          </p:nvPr>
        </p:nvSpPr>
        <p:spPr/>
        <p:txBody>
          <a:bodyPr/>
          <a:lstStyle/>
          <a:p>
            <a:r>
              <a:rPr lang="en-US" dirty="0"/>
              <a:t>Origin</a:t>
            </a:r>
          </a:p>
        </p:txBody>
      </p:sp>
      <p:sp>
        <p:nvSpPr>
          <p:cNvPr id="4" name="Content Placeholder 3">
            <a:extLst>
              <a:ext uri="{FF2B5EF4-FFF2-40B4-BE49-F238E27FC236}">
                <a16:creationId xmlns:a16="http://schemas.microsoft.com/office/drawing/2014/main" id="{5DE23431-B2EC-49AE-9934-CDDE7100ABB9}"/>
              </a:ext>
            </a:extLst>
          </p:cNvPr>
          <p:cNvSpPr>
            <a:spLocks noGrp="1"/>
          </p:cNvSpPr>
          <p:nvPr>
            <p:ph sz="half" idx="2"/>
          </p:nvPr>
        </p:nvSpPr>
        <p:spPr/>
        <p:txBody>
          <a:bodyPr>
            <a:normAutofit fontScale="92500"/>
          </a:bodyPr>
          <a:lstStyle/>
          <a:p>
            <a:pPr lvl="1"/>
            <a:r>
              <a:rPr lang="en-US" dirty="0">
                <a:latin typeface="Book Antiqua" pitchFamily="18" charset="0"/>
              </a:rPr>
              <a:t>Late 1970s response to lack of sentencing options in domestic violence (DV) cases (Pence and McMahon 1997)</a:t>
            </a:r>
          </a:p>
          <a:p>
            <a:pPr lvl="1"/>
            <a:r>
              <a:rPr lang="en-US" dirty="0">
                <a:latin typeface="Book Antiqua" pitchFamily="18" charset="0"/>
              </a:rPr>
              <a:t>One prong in a coordinated community response (Pence and McDonnell 1999)</a:t>
            </a:r>
          </a:p>
          <a:p>
            <a:endParaRPr lang="en-US" dirty="0"/>
          </a:p>
        </p:txBody>
      </p:sp>
      <p:sp>
        <p:nvSpPr>
          <p:cNvPr id="5" name="Text Placeholder 4">
            <a:extLst>
              <a:ext uri="{FF2B5EF4-FFF2-40B4-BE49-F238E27FC236}">
                <a16:creationId xmlns:a16="http://schemas.microsoft.com/office/drawing/2014/main" id="{E3CE6329-7C33-4F5B-86D9-CB9FE126EE01}"/>
              </a:ext>
            </a:extLst>
          </p:cNvPr>
          <p:cNvSpPr>
            <a:spLocks noGrp="1"/>
          </p:cNvSpPr>
          <p:nvPr>
            <p:ph type="body" sz="quarter" idx="3"/>
          </p:nvPr>
        </p:nvSpPr>
        <p:spPr/>
        <p:txBody>
          <a:bodyPr/>
          <a:lstStyle/>
          <a:p>
            <a:r>
              <a:rPr lang="en-US" dirty="0"/>
              <a:t>Proliferation</a:t>
            </a:r>
          </a:p>
        </p:txBody>
      </p:sp>
      <p:sp>
        <p:nvSpPr>
          <p:cNvPr id="6" name="Content Placeholder 5">
            <a:extLst>
              <a:ext uri="{FF2B5EF4-FFF2-40B4-BE49-F238E27FC236}">
                <a16:creationId xmlns:a16="http://schemas.microsoft.com/office/drawing/2014/main" id="{77F0CC6B-D1B0-44CF-8C6F-786C876BD0A7}"/>
              </a:ext>
            </a:extLst>
          </p:cNvPr>
          <p:cNvSpPr>
            <a:spLocks noGrp="1"/>
          </p:cNvSpPr>
          <p:nvPr>
            <p:ph sz="quarter" idx="4"/>
          </p:nvPr>
        </p:nvSpPr>
        <p:spPr/>
        <p:txBody>
          <a:bodyPr>
            <a:normAutofit fontScale="92500" lnSpcReduction="20000"/>
          </a:bodyPr>
          <a:lstStyle/>
          <a:p>
            <a:pPr lvl="1"/>
            <a:r>
              <a:rPr lang="en-US" dirty="0">
                <a:latin typeface="Book Antiqua" pitchFamily="18" charset="0"/>
              </a:rPr>
              <a:t>More than 2,200 programs nationwide in 2007 (</a:t>
            </a:r>
            <a:r>
              <a:rPr lang="en-US" dirty="0" err="1">
                <a:latin typeface="Book Antiqua" pitchFamily="18" charset="0"/>
              </a:rPr>
              <a:t>Labriola</a:t>
            </a:r>
            <a:r>
              <a:rPr lang="en-US" dirty="0">
                <a:latin typeface="Book Antiqua" pitchFamily="18" charset="0"/>
              </a:rPr>
              <a:t> et al. 2007)</a:t>
            </a:r>
          </a:p>
          <a:p>
            <a:pPr lvl="1"/>
            <a:r>
              <a:rPr lang="en-US" dirty="0">
                <a:latin typeface="Book Antiqua" pitchFamily="18" charset="0"/>
              </a:rPr>
              <a:t>Required by many states (e.g., CA, FL, RI, and OR) for certain DV offenders (e.g. Austin and </a:t>
            </a:r>
            <a:r>
              <a:rPr lang="en-US" dirty="0" err="1">
                <a:latin typeface="Book Antiqua" pitchFamily="18" charset="0"/>
              </a:rPr>
              <a:t>Dankwort</a:t>
            </a:r>
            <a:r>
              <a:rPr lang="en-US" dirty="0">
                <a:latin typeface="Book Antiqua" pitchFamily="18" charset="0"/>
              </a:rPr>
              <a:t> 1999; </a:t>
            </a:r>
            <a:r>
              <a:rPr lang="en-US" dirty="0" err="1">
                <a:latin typeface="Book Antiqua" pitchFamily="18" charset="0"/>
              </a:rPr>
              <a:t>Labriola</a:t>
            </a:r>
            <a:r>
              <a:rPr lang="en-US" dirty="0">
                <a:latin typeface="Book Antiqua" pitchFamily="18" charset="0"/>
              </a:rPr>
              <a:t> et al. 2007)</a:t>
            </a:r>
          </a:p>
          <a:p>
            <a:pPr lvl="1"/>
            <a:r>
              <a:rPr lang="en-US" dirty="0">
                <a:latin typeface="Book Antiqua" pitchFamily="18" charset="0"/>
              </a:rPr>
              <a:t>About 80% of participants court-ordered (Bennett &amp; Williams 2004)</a:t>
            </a:r>
          </a:p>
          <a:p>
            <a:endParaRPr lang="en-US" dirty="0"/>
          </a:p>
        </p:txBody>
      </p:sp>
      <p:sp>
        <p:nvSpPr>
          <p:cNvPr id="7" name="Footer Placeholder 6">
            <a:extLst>
              <a:ext uri="{FF2B5EF4-FFF2-40B4-BE49-F238E27FC236}">
                <a16:creationId xmlns:a16="http://schemas.microsoft.com/office/drawing/2014/main" id="{DD7374CA-AD62-4C3C-B989-73DA79E3CA78}"/>
              </a:ext>
            </a:extLst>
          </p:cNvPr>
          <p:cNvSpPr>
            <a:spLocks noGrp="1"/>
          </p:cNvSpPr>
          <p:nvPr>
            <p:ph type="ftr" sz="quarter" idx="11"/>
          </p:nvPr>
        </p:nvSpPr>
        <p:spPr/>
        <p:txBody>
          <a:bodyPr/>
          <a:lstStyle/>
          <a:p>
            <a:r>
              <a:rPr lang="en-US"/>
              <a:t>Center for Court Innovation</a:t>
            </a:r>
          </a:p>
        </p:txBody>
      </p:sp>
      <p:sp>
        <p:nvSpPr>
          <p:cNvPr id="8" name="Slide Number Placeholder 7">
            <a:extLst>
              <a:ext uri="{FF2B5EF4-FFF2-40B4-BE49-F238E27FC236}">
                <a16:creationId xmlns:a16="http://schemas.microsoft.com/office/drawing/2014/main" id="{DB3F1753-965E-4801-9061-5A7B4B2DA865}"/>
              </a:ext>
            </a:extLst>
          </p:cNvPr>
          <p:cNvSpPr>
            <a:spLocks noGrp="1"/>
          </p:cNvSpPr>
          <p:nvPr>
            <p:ph type="sldNum" sz="quarter" idx="12"/>
          </p:nvPr>
        </p:nvSpPr>
        <p:spPr/>
        <p:txBody>
          <a:bodyPr/>
          <a:lstStyle/>
          <a:p>
            <a:fld id="{95A587D9-6195-48FA-90F7-11A51B4F6979}" type="slidenum">
              <a:rPr lang="en-US" smtClean="0"/>
              <a:pPr/>
              <a:t>6</a:t>
            </a:fld>
            <a:endParaRPr lang="en-US"/>
          </a:p>
        </p:txBody>
      </p:sp>
      <p:sp>
        <p:nvSpPr>
          <p:cNvPr id="9" name="Text Placeholder 8">
            <a:extLst>
              <a:ext uri="{FF2B5EF4-FFF2-40B4-BE49-F238E27FC236}">
                <a16:creationId xmlns:a16="http://schemas.microsoft.com/office/drawing/2014/main" id="{681E367A-ABF6-493C-9AF4-F3AF218A9291}"/>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11813275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0CDCA-57EA-8C41-873C-0BCB4EAAEB25}"/>
              </a:ext>
            </a:extLst>
          </p:cNvPr>
          <p:cNvSpPr>
            <a:spLocks noGrp="1"/>
          </p:cNvSpPr>
          <p:nvPr>
            <p:ph type="title"/>
          </p:nvPr>
        </p:nvSpPr>
        <p:spPr/>
        <p:txBody>
          <a:bodyPr/>
          <a:lstStyle/>
          <a:p>
            <a:r>
              <a:rPr lang="en-US" dirty="0"/>
              <a:t>Simultaneous Developments</a:t>
            </a:r>
          </a:p>
        </p:txBody>
      </p:sp>
      <p:sp>
        <p:nvSpPr>
          <p:cNvPr id="3" name="Content Placeholder 2">
            <a:extLst>
              <a:ext uri="{FF2B5EF4-FFF2-40B4-BE49-F238E27FC236}">
                <a16:creationId xmlns:a16="http://schemas.microsoft.com/office/drawing/2014/main" id="{6DDE141E-51FB-B04A-A31C-4FAF6413D6C1}"/>
              </a:ext>
            </a:extLst>
          </p:cNvPr>
          <p:cNvSpPr>
            <a:spLocks noGrp="1"/>
          </p:cNvSpPr>
          <p:nvPr>
            <p:ph idx="1"/>
          </p:nvPr>
        </p:nvSpPr>
        <p:spPr/>
        <p:txBody>
          <a:bodyPr/>
          <a:lstStyle/>
          <a:p>
            <a:r>
              <a:rPr lang="en-US" dirty="0">
                <a:latin typeface="Book Antiqua" pitchFamily="18" charset="0"/>
              </a:rPr>
              <a:t>Increased funding for victim services</a:t>
            </a:r>
          </a:p>
          <a:p>
            <a:r>
              <a:rPr lang="en-US" dirty="0">
                <a:latin typeface="Book Antiqua" pitchFamily="18" charset="0"/>
              </a:rPr>
              <a:t>Rise of pro-arrest policies</a:t>
            </a:r>
          </a:p>
          <a:p>
            <a:r>
              <a:rPr lang="en-US" dirty="0">
                <a:latin typeface="Book Antiqua" pitchFamily="18" charset="0"/>
              </a:rPr>
              <a:t>More aggressive prosecution strategies</a:t>
            </a:r>
          </a:p>
          <a:p>
            <a:r>
              <a:rPr lang="en-US" dirty="0">
                <a:latin typeface="Book Antiqua" pitchFamily="18" charset="0"/>
              </a:rPr>
              <a:t>Greater use of protection orders</a:t>
            </a:r>
          </a:p>
          <a:p>
            <a:r>
              <a:rPr lang="en-US" dirty="0">
                <a:latin typeface="Book Antiqua" pitchFamily="18" charset="0"/>
              </a:rPr>
              <a:t>Intensive probation </a:t>
            </a:r>
          </a:p>
          <a:p>
            <a:r>
              <a:rPr lang="en-US" dirty="0">
                <a:latin typeface="Book Antiqua" pitchFamily="18" charset="0"/>
              </a:rPr>
              <a:t>Pre- and post-disposition judicial monitoring</a:t>
            </a:r>
          </a:p>
          <a:p>
            <a:r>
              <a:rPr lang="en-US" dirty="0">
                <a:latin typeface="Book Antiqua" pitchFamily="18" charset="0"/>
              </a:rPr>
              <a:t>Specialized domestic violence courts</a:t>
            </a:r>
          </a:p>
          <a:p>
            <a:pPr marL="0" indent="0">
              <a:buNone/>
            </a:pPr>
            <a:endParaRPr lang="en-US" dirty="0"/>
          </a:p>
        </p:txBody>
      </p:sp>
      <p:sp>
        <p:nvSpPr>
          <p:cNvPr id="4" name="Footer Placeholder 3">
            <a:extLst>
              <a:ext uri="{FF2B5EF4-FFF2-40B4-BE49-F238E27FC236}">
                <a16:creationId xmlns:a16="http://schemas.microsoft.com/office/drawing/2014/main" id="{6794DE90-9B10-2F47-BB74-11E6EC3A7DF8}"/>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2D5445D7-779A-DD46-8D7E-3D7031D2FA90}"/>
              </a:ext>
            </a:extLst>
          </p:cNvPr>
          <p:cNvSpPr>
            <a:spLocks noGrp="1"/>
          </p:cNvSpPr>
          <p:nvPr>
            <p:ph type="sldNum" sz="quarter" idx="12"/>
          </p:nvPr>
        </p:nvSpPr>
        <p:spPr/>
        <p:txBody>
          <a:bodyPr/>
          <a:lstStyle/>
          <a:p>
            <a:fld id="{95A587D9-6195-48FA-90F7-11A51B4F6979}" type="slidenum">
              <a:rPr lang="en-US" smtClean="0"/>
              <a:pPr/>
              <a:t>7</a:t>
            </a:fld>
            <a:endParaRPr lang="en-US"/>
          </a:p>
        </p:txBody>
      </p:sp>
    </p:spTree>
    <p:extLst>
      <p:ext uri="{BB962C8B-B14F-4D97-AF65-F5344CB8AC3E}">
        <p14:creationId xmlns:p14="http://schemas.microsoft.com/office/powerpoint/2010/main" val="372770523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D1EE3-2BE4-FF41-A49B-EE798FB0FA47}"/>
              </a:ext>
            </a:extLst>
          </p:cNvPr>
          <p:cNvSpPr>
            <a:spLocks noGrp="1"/>
          </p:cNvSpPr>
          <p:nvPr>
            <p:ph type="title"/>
          </p:nvPr>
        </p:nvSpPr>
        <p:spPr/>
        <p:txBody>
          <a:bodyPr/>
          <a:lstStyle/>
          <a:p>
            <a:r>
              <a:rPr lang="en-US" dirty="0"/>
              <a:t>Major Program Models</a:t>
            </a:r>
          </a:p>
        </p:txBody>
      </p:sp>
      <p:sp>
        <p:nvSpPr>
          <p:cNvPr id="3" name="Content Placeholder 2">
            <a:extLst>
              <a:ext uri="{FF2B5EF4-FFF2-40B4-BE49-F238E27FC236}">
                <a16:creationId xmlns:a16="http://schemas.microsoft.com/office/drawing/2014/main" id="{5213EF92-61EE-6F42-91AA-644F5A7BB553}"/>
              </a:ext>
            </a:extLst>
          </p:cNvPr>
          <p:cNvSpPr>
            <a:spLocks noGrp="1"/>
          </p:cNvSpPr>
          <p:nvPr>
            <p:ph idx="1"/>
          </p:nvPr>
        </p:nvSpPr>
        <p:spPr/>
        <p:txBody>
          <a:bodyPr/>
          <a:lstStyle/>
          <a:p>
            <a:r>
              <a:rPr lang="en-US" dirty="0">
                <a:latin typeface="Book Antiqua" pitchFamily="18" charset="0"/>
              </a:rPr>
              <a:t>Educational</a:t>
            </a:r>
          </a:p>
          <a:p>
            <a:r>
              <a:rPr lang="en-US" dirty="0">
                <a:latin typeface="Book Antiqua" pitchFamily="18" charset="0"/>
              </a:rPr>
              <a:t>Cognitive-behavioral </a:t>
            </a:r>
          </a:p>
          <a:p>
            <a:r>
              <a:rPr lang="en-US" dirty="0">
                <a:latin typeface="Book Antiqua" pitchFamily="18" charset="0"/>
              </a:rPr>
              <a:t>Couples (individual or group format)</a:t>
            </a:r>
          </a:p>
          <a:p>
            <a:r>
              <a:rPr lang="en-US" dirty="0">
                <a:latin typeface="Book Antiqua" pitchFamily="18" charset="0"/>
              </a:rPr>
              <a:t>Culturally-specific</a:t>
            </a:r>
          </a:p>
          <a:p>
            <a:r>
              <a:rPr lang="en-US" dirty="0">
                <a:latin typeface="Book Antiqua" pitchFamily="18" charset="0"/>
              </a:rPr>
              <a:t>Restorative Justice/“Circles of Peace”</a:t>
            </a:r>
          </a:p>
          <a:p>
            <a:r>
              <a:rPr lang="en-US" dirty="0">
                <a:latin typeface="Book Antiqua" pitchFamily="18" charset="0"/>
              </a:rPr>
              <a:t>Accountability</a:t>
            </a:r>
            <a:endParaRPr lang="en-US" dirty="0"/>
          </a:p>
        </p:txBody>
      </p:sp>
      <p:sp>
        <p:nvSpPr>
          <p:cNvPr id="4" name="Footer Placeholder 3">
            <a:extLst>
              <a:ext uri="{FF2B5EF4-FFF2-40B4-BE49-F238E27FC236}">
                <a16:creationId xmlns:a16="http://schemas.microsoft.com/office/drawing/2014/main" id="{8CF157DC-D2DE-F642-95DA-B0625F6D362B}"/>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8AC3F20B-65B2-1E45-ABE1-5CA2532A1803}"/>
              </a:ext>
            </a:extLst>
          </p:cNvPr>
          <p:cNvSpPr>
            <a:spLocks noGrp="1"/>
          </p:cNvSpPr>
          <p:nvPr>
            <p:ph type="sldNum" sz="quarter" idx="12"/>
          </p:nvPr>
        </p:nvSpPr>
        <p:spPr/>
        <p:txBody>
          <a:bodyPr/>
          <a:lstStyle/>
          <a:p>
            <a:fld id="{95A587D9-6195-48FA-90F7-11A51B4F6979}" type="slidenum">
              <a:rPr lang="en-US" smtClean="0"/>
              <a:pPr/>
              <a:t>8</a:t>
            </a:fld>
            <a:endParaRPr lang="en-US"/>
          </a:p>
        </p:txBody>
      </p:sp>
    </p:spTree>
    <p:extLst>
      <p:ext uri="{BB962C8B-B14F-4D97-AF65-F5344CB8AC3E}">
        <p14:creationId xmlns:p14="http://schemas.microsoft.com/office/powerpoint/2010/main" val="205318359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8B714-4B45-C94A-BA4F-E3FEE67248D1}"/>
              </a:ext>
            </a:extLst>
          </p:cNvPr>
          <p:cNvSpPr>
            <a:spLocks noGrp="1"/>
          </p:cNvSpPr>
          <p:nvPr>
            <p:ph type="title"/>
          </p:nvPr>
        </p:nvSpPr>
        <p:spPr/>
        <p:txBody>
          <a:bodyPr/>
          <a:lstStyle/>
          <a:p>
            <a:r>
              <a:rPr lang="en-US" dirty="0"/>
              <a:t>Cognitive Behavioral Therapy</a:t>
            </a:r>
          </a:p>
        </p:txBody>
      </p:sp>
      <p:sp>
        <p:nvSpPr>
          <p:cNvPr id="3" name="Content Placeholder 2">
            <a:extLst>
              <a:ext uri="{FF2B5EF4-FFF2-40B4-BE49-F238E27FC236}">
                <a16:creationId xmlns:a16="http://schemas.microsoft.com/office/drawing/2014/main" id="{D2FECC19-83F3-9D48-AA18-362A4B6299EF}"/>
              </a:ext>
            </a:extLst>
          </p:cNvPr>
          <p:cNvSpPr>
            <a:spLocks noGrp="1"/>
          </p:cNvSpPr>
          <p:nvPr>
            <p:ph idx="1"/>
          </p:nvPr>
        </p:nvSpPr>
        <p:spPr/>
        <p:txBody>
          <a:bodyPr>
            <a:normAutofit fontScale="70000" lnSpcReduction="20000"/>
          </a:bodyPr>
          <a:lstStyle/>
          <a:p>
            <a:pPr marL="347472" indent="-347472">
              <a:spcBef>
                <a:spcPts val="2016"/>
              </a:spcBef>
            </a:pPr>
            <a:r>
              <a:rPr lang="en-US" b="1" dirty="0">
                <a:latin typeface="Book Antiqua" pitchFamily="18" charset="0"/>
              </a:rPr>
              <a:t>Key Elements:</a:t>
            </a:r>
          </a:p>
          <a:p>
            <a:pPr marL="696722" lvl="1" indent="-347472">
              <a:spcBef>
                <a:spcPts val="2016"/>
              </a:spcBef>
            </a:pPr>
            <a:r>
              <a:rPr lang="en-US" u="sng" dirty="0">
                <a:latin typeface="Book Antiqua" pitchFamily="18" charset="0"/>
              </a:rPr>
              <a:t>The Present:</a:t>
            </a:r>
            <a:r>
              <a:rPr lang="en-US" dirty="0">
                <a:latin typeface="Book Antiqua" pitchFamily="18" charset="0"/>
              </a:rPr>
              <a:t> current people, places, and behaviors</a:t>
            </a:r>
          </a:p>
          <a:p>
            <a:pPr marL="696722" lvl="1" indent="-347472">
              <a:spcBef>
                <a:spcPts val="2016"/>
              </a:spcBef>
            </a:pPr>
            <a:r>
              <a:rPr lang="en-US" u="sng" dirty="0">
                <a:latin typeface="Book Antiqua" pitchFamily="18" charset="0"/>
              </a:rPr>
              <a:t>Thinking Errors: </a:t>
            </a:r>
            <a:r>
              <a:rPr lang="en-US" dirty="0">
                <a:latin typeface="Book Antiqua" pitchFamily="18" charset="0"/>
              </a:rPr>
              <a:t>legal cynicism, external locus of control, sense of hopelessness, sense of victimization</a:t>
            </a:r>
          </a:p>
          <a:p>
            <a:pPr marL="696722" lvl="1" indent="-347472">
              <a:spcBef>
                <a:spcPts val="2016"/>
              </a:spcBef>
            </a:pPr>
            <a:r>
              <a:rPr lang="en-US" u="sng" dirty="0">
                <a:latin typeface="Book Antiqua" pitchFamily="18" charset="0"/>
              </a:rPr>
              <a:t>Cognitive Restructuring: </a:t>
            </a:r>
            <a:r>
              <a:rPr lang="en-US" dirty="0">
                <a:latin typeface="Book Antiqua" pitchFamily="18" charset="0"/>
              </a:rPr>
              <a:t>effort to disrupt the  automatic thoughts &amp; feelings that lead to (e.g.) violence</a:t>
            </a:r>
          </a:p>
          <a:p>
            <a:pPr marL="696722" lvl="1" indent="-347472">
              <a:spcBef>
                <a:spcPts val="2016"/>
              </a:spcBef>
            </a:pPr>
            <a:r>
              <a:rPr lang="en-US" u="sng" dirty="0">
                <a:latin typeface="Book Antiqua" pitchFamily="18" charset="0"/>
              </a:rPr>
              <a:t>Address Lack of Empathy: </a:t>
            </a:r>
            <a:r>
              <a:rPr lang="en-US" dirty="0">
                <a:latin typeface="Book Antiqua" pitchFamily="18" charset="0"/>
              </a:rPr>
              <a:t>effort to show connection between actions and hurtful effects on others</a:t>
            </a:r>
          </a:p>
          <a:p>
            <a:pPr marL="696722" lvl="1" indent="-347472">
              <a:spcBef>
                <a:spcPts val="2016"/>
              </a:spcBef>
            </a:pPr>
            <a:r>
              <a:rPr lang="en-US" u="sng" dirty="0">
                <a:latin typeface="Book Antiqua" pitchFamily="18" charset="0"/>
              </a:rPr>
              <a:t>Focus on Decision-Making: </a:t>
            </a:r>
            <a:r>
              <a:rPr lang="en-US" dirty="0">
                <a:latin typeface="Book Antiqua" pitchFamily="18" charset="0"/>
              </a:rPr>
              <a:t>train to avoid impulsive reactions; use nonviolent communication</a:t>
            </a:r>
          </a:p>
          <a:p>
            <a:pPr marL="696722" lvl="1" indent="-347472">
              <a:spcBef>
                <a:spcPts val="2016"/>
              </a:spcBef>
            </a:pPr>
            <a:r>
              <a:rPr lang="en-US" u="sng" dirty="0">
                <a:latin typeface="Book Antiqua" pitchFamily="18" charset="0"/>
              </a:rPr>
              <a:t>Multiple Needs: </a:t>
            </a:r>
            <a:r>
              <a:rPr lang="en-US" dirty="0">
                <a:latin typeface="Book Antiqua" pitchFamily="18" charset="0"/>
              </a:rPr>
              <a:t>Adaptable to many needs</a:t>
            </a:r>
          </a:p>
          <a:p>
            <a:pPr marL="696722" lvl="1" indent="-347472">
              <a:spcBef>
                <a:spcPts val="2016"/>
              </a:spcBef>
            </a:pPr>
            <a:endParaRPr lang="en-US" b="1" dirty="0">
              <a:latin typeface="Book Antiqua" pitchFamily="18" charset="0"/>
            </a:endParaRPr>
          </a:p>
          <a:p>
            <a:endParaRPr lang="en-US" dirty="0"/>
          </a:p>
        </p:txBody>
      </p:sp>
      <p:sp>
        <p:nvSpPr>
          <p:cNvPr id="4" name="Footer Placeholder 3">
            <a:extLst>
              <a:ext uri="{FF2B5EF4-FFF2-40B4-BE49-F238E27FC236}">
                <a16:creationId xmlns:a16="http://schemas.microsoft.com/office/drawing/2014/main" id="{3CE07B94-676F-DF43-BE38-8AE3C3868004}"/>
              </a:ext>
            </a:extLst>
          </p:cNvPr>
          <p:cNvSpPr>
            <a:spLocks noGrp="1"/>
          </p:cNvSpPr>
          <p:nvPr>
            <p:ph type="ftr" sz="quarter" idx="11"/>
          </p:nvPr>
        </p:nvSpPr>
        <p:spPr/>
        <p:txBody>
          <a:bodyPr/>
          <a:lstStyle/>
          <a:p>
            <a:r>
              <a:rPr lang="en-US"/>
              <a:t>Center for Court Innovation</a:t>
            </a:r>
            <a:endParaRPr lang="en-US" dirty="0"/>
          </a:p>
        </p:txBody>
      </p:sp>
      <p:sp>
        <p:nvSpPr>
          <p:cNvPr id="5" name="Slide Number Placeholder 4">
            <a:extLst>
              <a:ext uri="{FF2B5EF4-FFF2-40B4-BE49-F238E27FC236}">
                <a16:creationId xmlns:a16="http://schemas.microsoft.com/office/drawing/2014/main" id="{F0F58E83-0C6A-F645-AFA6-078B8B20E6E5}"/>
              </a:ext>
            </a:extLst>
          </p:cNvPr>
          <p:cNvSpPr>
            <a:spLocks noGrp="1"/>
          </p:cNvSpPr>
          <p:nvPr>
            <p:ph type="sldNum" sz="quarter" idx="12"/>
          </p:nvPr>
        </p:nvSpPr>
        <p:spPr/>
        <p:txBody>
          <a:bodyPr/>
          <a:lstStyle/>
          <a:p>
            <a:fld id="{95A587D9-6195-48FA-90F7-11A51B4F6979}" type="slidenum">
              <a:rPr lang="en-US" smtClean="0"/>
              <a:pPr/>
              <a:t>9</a:t>
            </a:fld>
            <a:endParaRPr lang="en-US"/>
          </a:p>
        </p:txBody>
      </p:sp>
    </p:spTree>
    <p:extLst>
      <p:ext uri="{BB962C8B-B14F-4D97-AF65-F5344CB8AC3E}">
        <p14:creationId xmlns:p14="http://schemas.microsoft.com/office/powerpoint/2010/main" val="4082674827"/>
      </p:ext>
    </p:extLst>
  </p:cSld>
  <p:clrMapOvr>
    <a:masterClrMapping/>
  </p:clrMapOvr>
  <p:transition>
    <p:fade/>
  </p:transition>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8C8C8C"/>
      </a:dk2>
      <a:lt2>
        <a:srgbClr val="F0EFEC"/>
      </a:lt2>
      <a:accent1>
        <a:srgbClr val="45858C"/>
      </a:accent1>
      <a:accent2>
        <a:srgbClr val="A7CED3"/>
      </a:accent2>
      <a:accent3>
        <a:srgbClr val="C3DEE1"/>
      </a:accent3>
      <a:accent4>
        <a:srgbClr val="F1C88A"/>
      </a:accent4>
      <a:accent5>
        <a:srgbClr val="CDDBA0"/>
      </a:accent5>
      <a:accent6>
        <a:srgbClr val="EDAA9A"/>
      </a:accent6>
      <a:hlink>
        <a:srgbClr val="45858C"/>
      </a:hlink>
      <a:folHlink>
        <a:srgbClr val="4585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6381</TotalTime>
  <Words>4456</Words>
  <Application>Microsoft Office PowerPoint</Application>
  <PresentationFormat>On-screen Show (4:3)</PresentationFormat>
  <Paragraphs>397</Paragraphs>
  <Slides>34</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Book Antiqua</vt:lpstr>
      <vt:lpstr>Calibri</vt:lpstr>
      <vt:lpstr>Courier New</vt:lpstr>
      <vt:lpstr>Wingdings</vt:lpstr>
      <vt:lpstr>Office Theme</vt:lpstr>
      <vt:lpstr>Lessons Learned and National Trends in Abusive Partner Intervention and Engagement</vt:lpstr>
      <vt:lpstr>Center for Court Innovation</vt:lpstr>
      <vt:lpstr>Gender and Family Justice &amp; Research Practice Strategies</vt:lpstr>
      <vt:lpstr>Learning Objectives</vt:lpstr>
      <vt:lpstr>Where do abusive partner intervention programs fit in to Accountability, Intervention and Engagement?</vt:lpstr>
      <vt:lpstr>The Rise of Batterer Programs</vt:lpstr>
      <vt:lpstr>Simultaneous Developments</vt:lpstr>
      <vt:lpstr>Major Program Models</vt:lpstr>
      <vt:lpstr>Cognitive Behavioral Therapy</vt:lpstr>
      <vt:lpstr>Key Goals of Batterer Programs</vt:lpstr>
      <vt:lpstr>Common Program Goals (Cont.)</vt:lpstr>
      <vt:lpstr>Focus of Curricula</vt:lpstr>
      <vt:lpstr>What Does the Research Say about Effectiveness?</vt:lpstr>
      <vt:lpstr>What were researchers measuring? </vt:lpstr>
      <vt:lpstr>Three Types of Research Designs</vt:lpstr>
      <vt:lpstr>Overview of Findings</vt:lpstr>
      <vt:lpstr>Research: Takeaways</vt:lpstr>
      <vt:lpstr>Survivor Feedback</vt:lpstr>
      <vt:lpstr>What’s happening nationally and locally with APIPs?</vt:lpstr>
      <vt:lpstr>National Innovations</vt:lpstr>
      <vt:lpstr>Risk Needs Responsivity</vt:lpstr>
      <vt:lpstr>Adverse Childhood Experiences</vt:lpstr>
      <vt:lpstr>Trauma-Informed Strategies</vt:lpstr>
      <vt:lpstr>Assessing for Hope</vt:lpstr>
      <vt:lpstr>Hope Scale</vt:lpstr>
      <vt:lpstr>Example from NYC</vt:lpstr>
      <vt:lpstr>Dignity and Respect Curriculum</vt:lpstr>
      <vt:lpstr>Abusive Partner Accountability and Engagement Training &amp; TA</vt:lpstr>
      <vt:lpstr>Our Partners</vt:lpstr>
      <vt:lpstr>Guiding Principles for Intervention and Engagement</vt:lpstr>
      <vt:lpstr>What would it mean to expand the definition of Accountability to include:</vt:lpstr>
      <vt:lpstr>Think, Pair, Share: </vt:lpstr>
      <vt:lpstr>Abusive Partner Accountability and Engagement Training &amp; TA</vt:lpstr>
      <vt:lpstr>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Andi</dc:creator>
  <cp:lastModifiedBy>Danielle Pugh-Markie</cp:lastModifiedBy>
  <cp:revision>70</cp:revision>
  <dcterms:created xsi:type="dcterms:W3CDTF">2012-03-22T16:52:23Z</dcterms:created>
  <dcterms:modified xsi:type="dcterms:W3CDTF">2019-11-14T21:30:04Z</dcterms:modified>
</cp:coreProperties>
</file>