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20"/>
  </p:notesMasterIdLst>
  <p:sldIdLst>
    <p:sldId id="13163" r:id="rId5"/>
    <p:sldId id="2147471398" r:id="rId6"/>
    <p:sldId id="2147471399" r:id="rId7"/>
    <p:sldId id="13151" r:id="rId8"/>
    <p:sldId id="13207" r:id="rId9"/>
    <p:sldId id="2147471400" r:id="rId10"/>
    <p:sldId id="13186" r:id="rId11"/>
    <p:sldId id="2147471401" r:id="rId12"/>
    <p:sldId id="2147471402" r:id="rId13"/>
    <p:sldId id="13213" r:id="rId14"/>
    <p:sldId id="13133" r:id="rId15"/>
    <p:sldId id="2147471403" r:id="rId16"/>
    <p:sldId id="2147471373" r:id="rId17"/>
    <p:sldId id="2147471376" r:id="rId18"/>
    <p:sldId id="214747140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42FC07-0C70-8B9B-E86B-2A9A4347C044}" name="Morgan, Gini" initials="MG" userId="S::VMorgan@manatt.com::32127059-33ee-4aba-ae3d-8ad738232a4c" providerId="AD"/>
  <p188:author id="{2758A835-86E1-5905-5BBE-504342DFB845}" name="Shashoua, Maya" initials="SM" userId="S::mshashoua@manatt.com::e9ce33cf-4561-438e-aa82-1fb09dd1d17b" providerId="AD"/>
  <p188:author id="{2C26613A-0625-A889-9100-B127DD8CCF00}" name="Hedin, Michael@DHCS" initials="HM" userId="S::michael.hedin@dhcs.ca.gov::d1317acf-bfa2-4e71-ad65-eaf17d818626" providerId="AD"/>
  <p188:author id="{99D43B49-B9CB-BD1C-0EC0-634CC96BCC10}" name="Hedin, Michael@DHCS" initials="HM" userId="S::Michael.Hedin@dhcs.ca.gov::d1317acf-bfa2-4e71-ad65-eaf17d818626" providerId="AD"/>
  <p188:author id="{0C775A4D-10B3-DA1E-09A1-63C8EFE71E14}" name="Skroce, Christian" initials="SC" userId="S::CSkroce@manatt.com::8042b7b3-9239-4793-98af-9f09ab61b297" providerId="AD"/>
  <p188:author id="{E7167694-1615-A496-8D31-6D4259F579B1}" name="Justin Yoo" initials="JY" userId="Justin Yoo" providerId="None"/>
  <p188:author id="{EA6905C3-156A-E2B8-10BD-FD19C102E6E6}" name="Armendariz, Sydney@DHCS" initials="AS" userId="S::sydney.armendariz@dhcs.ca.gov::684b1023-9876-4e48-bfe2-702410f556fa" providerId="AD"/>
  <p188:author id="{8D6C23F2-9FA6-87C2-F3E8-1990EC7390F3}" name="Shandel, Megan@DHCS" initials="SM" userId="S::Megan.Shandel@dhcs.ca.gov::df47624c-bd17-4432-992f-ed9ba8c03af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2D6E8D"/>
    <a:srgbClr val="D6E4FA"/>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C3635-091E-4849-996D-CF42E1AB4640}" type="doc">
      <dgm:prSet loTypeId="urn:microsoft.com/office/officeart/2005/8/layout/chevron2" loCatId="process" qsTypeId="urn:microsoft.com/office/officeart/2005/8/quickstyle/simple1" qsCatId="simple" csTypeId="urn:microsoft.com/office/officeart/2005/8/colors/accent3_1" csCatId="accent3" phldr="1"/>
      <dgm:spPr/>
    </dgm:pt>
    <dgm:pt modelId="{924BD802-3402-4CB1-8C45-2D6049251F32}">
      <dgm:prSet phldrT="[Text]" phldr="0" custT="1"/>
      <dgm:spPr/>
      <dgm:t>
        <a:bodyPr/>
        <a:lstStyle/>
        <a:p>
          <a:pPr rtl="0"/>
          <a:r>
            <a:rPr lang="en-US" sz="2100" kern="1200">
              <a:latin typeface="Calibri Light" panose="020F0302020204030204"/>
            </a:rPr>
            <a:t>Pre-Release Medi-Cal Application </a:t>
          </a:r>
          <a:r>
            <a:rPr lang="en-US" sz="2100" kern="1200">
              <a:latin typeface="Calibri Light" panose="020F0302020204030204"/>
              <a:ea typeface="+mn-ea"/>
              <a:cs typeface="+mn-cs"/>
            </a:rPr>
            <a:t>Mandate</a:t>
          </a:r>
          <a:r>
            <a:rPr lang="en-US" sz="2100" kern="1200">
              <a:latin typeface="Calibri Light" panose="020F0302020204030204"/>
            </a:rPr>
            <a:t>:</a:t>
          </a:r>
          <a:r>
            <a:rPr lang="en-US" sz="2100" kern="1200"/>
            <a:t> requires all counties to </a:t>
          </a:r>
          <a:r>
            <a:rPr lang="en-US" sz="2100" kern="1200">
              <a:latin typeface="Calibri Light" panose="020F0302020204030204"/>
            </a:rPr>
            <a:t>facilitate enrollment in Medi-Cal for individuals who are incarcerated</a:t>
          </a:r>
          <a:endParaRPr lang="en-US" sz="2100" kern="1200" dirty="0"/>
        </a:p>
      </dgm:t>
    </dgm:pt>
    <dgm:pt modelId="{86302E26-E2D6-454A-AFB0-EC70EB1099ED}" type="parTrans" cxnId="{A2830216-2A96-48DC-8585-A009D6B5C0F4}">
      <dgm:prSet/>
      <dgm:spPr/>
      <dgm:t>
        <a:bodyPr/>
        <a:lstStyle/>
        <a:p>
          <a:endParaRPr lang="en-US"/>
        </a:p>
      </dgm:t>
    </dgm:pt>
    <dgm:pt modelId="{C8C2FC55-B305-4202-A8EF-49B88344DCA8}" type="sibTrans" cxnId="{A2830216-2A96-48DC-8585-A009D6B5C0F4}">
      <dgm:prSet/>
      <dgm:spPr/>
      <dgm:t>
        <a:bodyPr/>
        <a:lstStyle/>
        <a:p>
          <a:endParaRPr lang="en-US"/>
        </a:p>
      </dgm:t>
    </dgm:pt>
    <dgm:pt modelId="{93DF67AC-D0A0-4592-A945-59CBF4E33512}">
      <dgm:prSet phldr="0"/>
      <dgm:spPr/>
      <dgm:t>
        <a:bodyPr/>
        <a:lstStyle/>
        <a:p>
          <a:pPr rtl="0"/>
          <a:r>
            <a:rPr lang="en-US" b="1">
              <a:latin typeface="Calibri Light" panose="020F0302020204030204"/>
            </a:rPr>
            <a:t>January 1, 2023</a:t>
          </a:r>
        </a:p>
      </dgm:t>
    </dgm:pt>
    <dgm:pt modelId="{C48F833B-E620-4549-8196-79E4AB334FA6}" type="parTrans" cxnId="{AA58D76C-16C8-48E9-8350-C50565145DCC}">
      <dgm:prSet/>
      <dgm:spPr/>
      <dgm:t>
        <a:bodyPr/>
        <a:lstStyle/>
        <a:p>
          <a:endParaRPr lang="en-US"/>
        </a:p>
      </dgm:t>
    </dgm:pt>
    <dgm:pt modelId="{E7593008-FEFA-4983-84D4-BD48FAB0F2F2}" type="sibTrans" cxnId="{AA58D76C-16C8-48E9-8350-C50565145DCC}">
      <dgm:prSet/>
      <dgm:spPr/>
      <dgm:t>
        <a:bodyPr/>
        <a:lstStyle/>
        <a:p>
          <a:endParaRPr lang="en-US"/>
        </a:p>
      </dgm:t>
    </dgm:pt>
    <dgm:pt modelId="{E3675966-B316-4B0F-9602-70D5775F50F8}">
      <dgm:prSet phldr="0"/>
      <dgm:spPr/>
      <dgm:t>
        <a:bodyPr/>
        <a:lstStyle/>
        <a:p>
          <a:pPr rtl="0"/>
          <a:r>
            <a:rPr lang="en-US" b="1">
              <a:latin typeface="Calibri Light" panose="020F0302020204030204"/>
            </a:rPr>
            <a:t>October 1, 2024-September 30, 2026</a:t>
          </a:r>
        </a:p>
      </dgm:t>
    </dgm:pt>
    <dgm:pt modelId="{23C92B13-D9F9-4BEB-A637-D2285D1904F7}" type="parTrans" cxnId="{EA7732CA-0919-4E6E-8EDB-47BAEBEF1F3A}">
      <dgm:prSet/>
      <dgm:spPr/>
      <dgm:t>
        <a:bodyPr/>
        <a:lstStyle/>
        <a:p>
          <a:endParaRPr lang="en-US"/>
        </a:p>
      </dgm:t>
    </dgm:pt>
    <dgm:pt modelId="{AF61F388-F7FA-42A7-A9AB-C6D9057E8727}" type="sibTrans" cxnId="{EA7732CA-0919-4E6E-8EDB-47BAEBEF1F3A}">
      <dgm:prSet/>
      <dgm:spPr/>
      <dgm:t>
        <a:bodyPr/>
        <a:lstStyle/>
        <a:p>
          <a:endParaRPr lang="en-US"/>
        </a:p>
      </dgm:t>
    </dgm:pt>
    <dgm:pt modelId="{C236F024-2D9A-454A-A20E-D2953F41748A}">
      <dgm:prSet phldr="0"/>
      <dgm:spPr/>
      <dgm:t>
        <a:bodyPr/>
        <a:lstStyle/>
        <a:p>
          <a:pPr rtl="0"/>
          <a:r>
            <a:rPr lang="en-US">
              <a:latin typeface="Calibri Light" panose="020F0302020204030204"/>
            </a:rPr>
            <a:t>2-Year Period for Correctional Facilities to Go Live with 90-Day Pre-Release Services</a:t>
          </a:r>
        </a:p>
      </dgm:t>
    </dgm:pt>
    <dgm:pt modelId="{076FA179-5635-4EC7-99DE-7C439E48DC71}" type="parTrans" cxnId="{71D8F987-F24C-443B-90BD-AEB71D881BAD}">
      <dgm:prSet/>
      <dgm:spPr/>
      <dgm:t>
        <a:bodyPr/>
        <a:lstStyle/>
        <a:p>
          <a:endParaRPr lang="en-US"/>
        </a:p>
      </dgm:t>
    </dgm:pt>
    <dgm:pt modelId="{6624A6E8-12B7-4DDB-A57F-FA53EBDA76F5}" type="sibTrans" cxnId="{71D8F987-F24C-443B-90BD-AEB71D881BAD}">
      <dgm:prSet/>
      <dgm:spPr/>
      <dgm:t>
        <a:bodyPr/>
        <a:lstStyle/>
        <a:p>
          <a:endParaRPr lang="en-US"/>
        </a:p>
      </dgm:t>
    </dgm:pt>
    <dgm:pt modelId="{829F7316-9A62-4AB3-AABA-253443C990F3}">
      <dgm:prSet phldr="0"/>
      <dgm:spPr/>
      <dgm:t>
        <a:bodyPr/>
        <a:lstStyle/>
        <a:p>
          <a:pPr rtl="0"/>
          <a:r>
            <a:rPr lang="en-US" b="1">
              <a:latin typeface="Calibri Light" panose="020F0302020204030204"/>
            </a:rPr>
            <a:t>January 1, 2024</a:t>
          </a:r>
        </a:p>
      </dgm:t>
    </dgm:pt>
    <dgm:pt modelId="{BFA7494E-51B8-47B5-980E-731A24A4FCF5}" type="parTrans" cxnId="{0158206E-ABE7-4194-9072-C51DC32EBF52}">
      <dgm:prSet/>
      <dgm:spPr/>
      <dgm:t>
        <a:bodyPr/>
        <a:lstStyle/>
        <a:p>
          <a:endParaRPr lang="en-US"/>
        </a:p>
      </dgm:t>
    </dgm:pt>
    <dgm:pt modelId="{FC4C1772-88E3-426B-8169-7481AD9C5E25}" type="sibTrans" cxnId="{0158206E-ABE7-4194-9072-C51DC32EBF52}">
      <dgm:prSet/>
      <dgm:spPr/>
      <dgm:t>
        <a:bodyPr/>
        <a:lstStyle/>
        <a:p>
          <a:endParaRPr lang="en-US"/>
        </a:p>
      </dgm:t>
    </dgm:pt>
    <dgm:pt modelId="{95A989CE-8F83-4C84-BD47-23BE1335755A}">
      <dgm:prSet phldr="0"/>
      <dgm:spPr/>
      <dgm:t>
        <a:bodyPr/>
        <a:lstStyle/>
        <a:p>
          <a:pPr rtl="0"/>
          <a:r>
            <a:rPr lang="en-US">
              <a:latin typeface="Calibri Light" panose="020F0302020204030204"/>
            </a:rPr>
            <a:t>Enhanced Care Management for the Population of Focus for Adults and Youth who are transitioning from incarceration</a:t>
          </a:r>
          <a:endParaRPr lang="en-US"/>
        </a:p>
      </dgm:t>
    </dgm:pt>
    <dgm:pt modelId="{BB54E2DA-38D4-4CAC-B990-7D28DC4F2667}" type="parTrans" cxnId="{31EF8A1F-BDF1-4CCC-A10F-64C633ADC9BA}">
      <dgm:prSet/>
      <dgm:spPr/>
      <dgm:t>
        <a:bodyPr/>
        <a:lstStyle/>
        <a:p>
          <a:endParaRPr lang="en-US"/>
        </a:p>
      </dgm:t>
    </dgm:pt>
    <dgm:pt modelId="{E1201DDD-EE1C-43E3-B0BB-7763D735B049}" type="sibTrans" cxnId="{31EF8A1F-BDF1-4CCC-A10F-64C633ADC9BA}">
      <dgm:prSet/>
      <dgm:spPr/>
      <dgm:t>
        <a:bodyPr/>
        <a:lstStyle/>
        <a:p>
          <a:endParaRPr lang="en-US"/>
        </a:p>
      </dgm:t>
    </dgm:pt>
    <dgm:pt modelId="{42D217D1-4B66-43B9-881C-D447FA0B5C60}">
      <dgm:prSet phldr="0"/>
      <dgm:spPr/>
      <dgm:t>
        <a:bodyPr/>
        <a:lstStyle/>
        <a:p>
          <a:pPr rtl="0"/>
          <a:r>
            <a:rPr lang="en-US">
              <a:latin typeface="Calibri Light" panose="020F0302020204030204"/>
            </a:rPr>
            <a:t>Correctional Facilities will have a six-month readiness assessment review and approval process prior to the go-live date.</a:t>
          </a:r>
        </a:p>
      </dgm:t>
    </dgm:pt>
    <dgm:pt modelId="{A4AD0C90-7851-45FA-8B99-2154B537406F}" type="parTrans" cxnId="{DC0D22F8-C311-4A08-9A0A-8933C55364E4}">
      <dgm:prSet/>
      <dgm:spPr/>
      <dgm:t>
        <a:bodyPr/>
        <a:lstStyle/>
        <a:p>
          <a:endParaRPr lang="en-US"/>
        </a:p>
      </dgm:t>
    </dgm:pt>
    <dgm:pt modelId="{BC352EDE-A15B-4A13-B5EA-65941C1C5592}" type="sibTrans" cxnId="{DC0D22F8-C311-4A08-9A0A-8933C55364E4}">
      <dgm:prSet/>
      <dgm:spPr/>
      <dgm:t>
        <a:bodyPr/>
        <a:lstStyle/>
        <a:p>
          <a:endParaRPr lang="en-US"/>
        </a:p>
      </dgm:t>
    </dgm:pt>
    <dgm:pt modelId="{963FED11-0139-4AED-AC81-E94D38AC6AE7}" type="pres">
      <dgm:prSet presAssocID="{70FC3635-091E-4849-996D-CF42E1AB4640}" presName="linearFlow" presStyleCnt="0">
        <dgm:presLayoutVars>
          <dgm:dir/>
          <dgm:animLvl val="lvl"/>
          <dgm:resizeHandles val="exact"/>
        </dgm:presLayoutVars>
      </dgm:prSet>
      <dgm:spPr/>
    </dgm:pt>
    <dgm:pt modelId="{695E92B0-9E4E-43D9-812A-88724D2AC6D7}" type="pres">
      <dgm:prSet presAssocID="{93DF67AC-D0A0-4592-A945-59CBF4E33512}" presName="composite" presStyleCnt="0"/>
      <dgm:spPr/>
    </dgm:pt>
    <dgm:pt modelId="{DA6C38DE-502A-4B09-B878-6D9613DEE689}" type="pres">
      <dgm:prSet presAssocID="{93DF67AC-D0A0-4592-A945-59CBF4E33512}" presName="parentText" presStyleLbl="alignNode1" presStyleIdx="0" presStyleCnt="3">
        <dgm:presLayoutVars>
          <dgm:chMax val="1"/>
          <dgm:bulletEnabled val="1"/>
        </dgm:presLayoutVars>
      </dgm:prSet>
      <dgm:spPr/>
    </dgm:pt>
    <dgm:pt modelId="{2D869247-F9EC-4CB0-AD41-C24CB30C1B54}" type="pres">
      <dgm:prSet presAssocID="{93DF67AC-D0A0-4592-A945-59CBF4E33512}" presName="descendantText" presStyleLbl="alignAcc1" presStyleIdx="0" presStyleCnt="3">
        <dgm:presLayoutVars>
          <dgm:bulletEnabled val="1"/>
        </dgm:presLayoutVars>
      </dgm:prSet>
      <dgm:spPr/>
    </dgm:pt>
    <dgm:pt modelId="{8CDF34E1-426C-4955-A9F3-DE01AFB47029}" type="pres">
      <dgm:prSet presAssocID="{E7593008-FEFA-4983-84D4-BD48FAB0F2F2}" presName="sp" presStyleCnt="0"/>
      <dgm:spPr/>
    </dgm:pt>
    <dgm:pt modelId="{28C48AC5-D36A-4256-ADB6-9B5332C68C4D}" type="pres">
      <dgm:prSet presAssocID="{829F7316-9A62-4AB3-AABA-253443C990F3}" presName="composite" presStyleCnt="0"/>
      <dgm:spPr/>
    </dgm:pt>
    <dgm:pt modelId="{43653D13-41FA-4F97-90F3-661B0B6D499D}" type="pres">
      <dgm:prSet presAssocID="{829F7316-9A62-4AB3-AABA-253443C990F3}" presName="parentText" presStyleLbl="alignNode1" presStyleIdx="1" presStyleCnt="3">
        <dgm:presLayoutVars>
          <dgm:chMax val="1"/>
          <dgm:bulletEnabled val="1"/>
        </dgm:presLayoutVars>
      </dgm:prSet>
      <dgm:spPr/>
    </dgm:pt>
    <dgm:pt modelId="{E5DE2DBF-4EEF-48D7-9D5C-C8A54BA71009}" type="pres">
      <dgm:prSet presAssocID="{829F7316-9A62-4AB3-AABA-253443C990F3}" presName="descendantText" presStyleLbl="alignAcc1" presStyleIdx="1" presStyleCnt="3">
        <dgm:presLayoutVars>
          <dgm:bulletEnabled val="1"/>
        </dgm:presLayoutVars>
      </dgm:prSet>
      <dgm:spPr/>
    </dgm:pt>
    <dgm:pt modelId="{D879D71B-3DA8-4AA0-86B7-6035A113627A}" type="pres">
      <dgm:prSet presAssocID="{FC4C1772-88E3-426B-8169-7481AD9C5E25}" presName="sp" presStyleCnt="0"/>
      <dgm:spPr/>
    </dgm:pt>
    <dgm:pt modelId="{1B7926A3-92F6-481D-BD4E-0059B20599DE}" type="pres">
      <dgm:prSet presAssocID="{E3675966-B316-4B0F-9602-70D5775F50F8}" presName="composite" presStyleCnt="0"/>
      <dgm:spPr/>
    </dgm:pt>
    <dgm:pt modelId="{E5333C41-18D0-4852-A906-15A297D3F24F}" type="pres">
      <dgm:prSet presAssocID="{E3675966-B316-4B0F-9602-70D5775F50F8}" presName="parentText" presStyleLbl="alignNode1" presStyleIdx="2" presStyleCnt="3">
        <dgm:presLayoutVars>
          <dgm:chMax val="1"/>
          <dgm:bulletEnabled val="1"/>
        </dgm:presLayoutVars>
      </dgm:prSet>
      <dgm:spPr/>
    </dgm:pt>
    <dgm:pt modelId="{818D214B-A212-4AAC-9ED2-746E39DA6B92}" type="pres">
      <dgm:prSet presAssocID="{E3675966-B316-4B0F-9602-70D5775F50F8}" presName="descendantText" presStyleLbl="alignAcc1" presStyleIdx="2" presStyleCnt="3">
        <dgm:presLayoutVars>
          <dgm:bulletEnabled val="1"/>
        </dgm:presLayoutVars>
      </dgm:prSet>
      <dgm:spPr/>
    </dgm:pt>
  </dgm:ptLst>
  <dgm:cxnLst>
    <dgm:cxn modelId="{A2830216-2A96-48DC-8585-A009D6B5C0F4}" srcId="{93DF67AC-D0A0-4592-A945-59CBF4E33512}" destId="{924BD802-3402-4CB1-8C45-2D6049251F32}" srcOrd="0" destOrd="0" parTransId="{86302E26-E2D6-454A-AFB0-EC70EB1099ED}" sibTransId="{C8C2FC55-B305-4202-A8EF-49B88344DCA8}"/>
    <dgm:cxn modelId="{CF10321C-B1C4-4E76-8A3C-9480C830EB4C}" type="presOf" srcId="{924BD802-3402-4CB1-8C45-2D6049251F32}" destId="{2D869247-F9EC-4CB0-AD41-C24CB30C1B54}" srcOrd="0" destOrd="0" presId="urn:microsoft.com/office/officeart/2005/8/layout/chevron2"/>
    <dgm:cxn modelId="{31EF8A1F-BDF1-4CCC-A10F-64C633ADC9BA}" srcId="{829F7316-9A62-4AB3-AABA-253443C990F3}" destId="{95A989CE-8F83-4C84-BD47-23BE1335755A}" srcOrd="0" destOrd="0" parTransId="{BB54E2DA-38D4-4CAC-B990-7D28DC4F2667}" sibTransId="{E1201DDD-EE1C-43E3-B0BB-7763D735B049}"/>
    <dgm:cxn modelId="{11C2F924-A889-4DEA-AFA7-FC09A512C4D8}" type="presOf" srcId="{42D217D1-4B66-43B9-881C-D447FA0B5C60}" destId="{818D214B-A212-4AAC-9ED2-746E39DA6B92}" srcOrd="0" destOrd="1" presId="urn:microsoft.com/office/officeart/2005/8/layout/chevron2"/>
    <dgm:cxn modelId="{42464D46-3C28-494C-B68B-D7A54D488084}" type="presOf" srcId="{70FC3635-091E-4849-996D-CF42E1AB4640}" destId="{963FED11-0139-4AED-AC81-E94D38AC6AE7}" srcOrd="0" destOrd="0" presId="urn:microsoft.com/office/officeart/2005/8/layout/chevron2"/>
    <dgm:cxn modelId="{AA58D76C-16C8-48E9-8350-C50565145DCC}" srcId="{70FC3635-091E-4849-996D-CF42E1AB4640}" destId="{93DF67AC-D0A0-4592-A945-59CBF4E33512}" srcOrd="0" destOrd="0" parTransId="{C48F833B-E620-4549-8196-79E4AB334FA6}" sibTransId="{E7593008-FEFA-4983-84D4-BD48FAB0F2F2}"/>
    <dgm:cxn modelId="{85562F6D-652B-42EC-B95A-8838DF8763A3}" type="presOf" srcId="{829F7316-9A62-4AB3-AABA-253443C990F3}" destId="{43653D13-41FA-4F97-90F3-661B0B6D499D}" srcOrd="0" destOrd="0" presId="urn:microsoft.com/office/officeart/2005/8/layout/chevron2"/>
    <dgm:cxn modelId="{0158206E-ABE7-4194-9072-C51DC32EBF52}" srcId="{70FC3635-091E-4849-996D-CF42E1AB4640}" destId="{829F7316-9A62-4AB3-AABA-253443C990F3}" srcOrd="1" destOrd="0" parTransId="{BFA7494E-51B8-47B5-980E-731A24A4FCF5}" sibTransId="{FC4C1772-88E3-426B-8169-7481AD9C5E25}"/>
    <dgm:cxn modelId="{EFADF677-C0D3-4C2D-8A2C-A82387811FDB}" type="presOf" srcId="{93DF67AC-D0A0-4592-A945-59CBF4E33512}" destId="{DA6C38DE-502A-4B09-B878-6D9613DEE689}" srcOrd="0" destOrd="0" presId="urn:microsoft.com/office/officeart/2005/8/layout/chevron2"/>
    <dgm:cxn modelId="{71D8F987-F24C-443B-90BD-AEB71D881BAD}" srcId="{E3675966-B316-4B0F-9602-70D5775F50F8}" destId="{C236F024-2D9A-454A-A20E-D2953F41748A}" srcOrd="0" destOrd="0" parTransId="{076FA179-5635-4EC7-99DE-7C439E48DC71}" sibTransId="{6624A6E8-12B7-4DDB-A57F-FA53EBDA76F5}"/>
    <dgm:cxn modelId="{B57B0B8A-F12A-4ED1-BBD6-B163E9F00FAC}" type="presOf" srcId="{E3675966-B316-4B0F-9602-70D5775F50F8}" destId="{E5333C41-18D0-4852-A906-15A297D3F24F}" srcOrd="0" destOrd="0" presId="urn:microsoft.com/office/officeart/2005/8/layout/chevron2"/>
    <dgm:cxn modelId="{A5B66FC7-40B6-4E9E-8CC1-B2918230A17F}" type="presOf" srcId="{C236F024-2D9A-454A-A20E-D2953F41748A}" destId="{818D214B-A212-4AAC-9ED2-746E39DA6B92}" srcOrd="0" destOrd="0" presId="urn:microsoft.com/office/officeart/2005/8/layout/chevron2"/>
    <dgm:cxn modelId="{EA7732CA-0919-4E6E-8EDB-47BAEBEF1F3A}" srcId="{70FC3635-091E-4849-996D-CF42E1AB4640}" destId="{E3675966-B316-4B0F-9602-70D5775F50F8}" srcOrd="2" destOrd="0" parTransId="{23C92B13-D9F9-4BEB-A637-D2285D1904F7}" sibTransId="{AF61F388-F7FA-42A7-A9AB-C6D9057E8727}"/>
    <dgm:cxn modelId="{DC0D22F8-C311-4A08-9A0A-8933C55364E4}" srcId="{E3675966-B316-4B0F-9602-70D5775F50F8}" destId="{42D217D1-4B66-43B9-881C-D447FA0B5C60}" srcOrd="1" destOrd="0" parTransId="{A4AD0C90-7851-45FA-8B99-2154B537406F}" sibTransId="{BC352EDE-A15B-4A13-B5EA-65941C1C5592}"/>
    <dgm:cxn modelId="{CC5952FA-58E2-4980-856D-F70DD1218B5F}" type="presOf" srcId="{95A989CE-8F83-4C84-BD47-23BE1335755A}" destId="{E5DE2DBF-4EEF-48D7-9D5C-C8A54BA71009}" srcOrd="0" destOrd="0" presId="urn:microsoft.com/office/officeart/2005/8/layout/chevron2"/>
    <dgm:cxn modelId="{AD243985-537F-46B2-A2B0-143E8B2164F1}" type="presParOf" srcId="{963FED11-0139-4AED-AC81-E94D38AC6AE7}" destId="{695E92B0-9E4E-43D9-812A-88724D2AC6D7}" srcOrd="0" destOrd="0" presId="urn:microsoft.com/office/officeart/2005/8/layout/chevron2"/>
    <dgm:cxn modelId="{540F5F20-0506-47BD-B2DC-8125DD59A1C4}" type="presParOf" srcId="{695E92B0-9E4E-43D9-812A-88724D2AC6D7}" destId="{DA6C38DE-502A-4B09-B878-6D9613DEE689}" srcOrd="0" destOrd="0" presId="urn:microsoft.com/office/officeart/2005/8/layout/chevron2"/>
    <dgm:cxn modelId="{B392F28B-3608-453E-A8CB-5E712B9F9720}" type="presParOf" srcId="{695E92B0-9E4E-43D9-812A-88724D2AC6D7}" destId="{2D869247-F9EC-4CB0-AD41-C24CB30C1B54}" srcOrd="1" destOrd="0" presId="urn:microsoft.com/office/officeart/2005/8/layout/chevron2"/>
    <dgm:cxn modelId="{F58EAD0B-24DE-4BA2-B14D-051CF32AB0F4}" type="presParOf" srcId="{963FED11-0139-4AED-AC81-E94D38AC6AE7}" destId="{8CDF34E1-426C-4955-A9F3-DE01AFB47029}" srcOrd="1" destOrd="0" presId="urn:microsoft.com/office/officeart/2005/8/layout/chevron2"/>
    <dgm:cxn modelId="{CE0296C4-6253-4082-82D6-28830DE9FCA6}" type="presParOf" srcId="{963FED11-0139-4AED-AC81-E94D38AC6AE7}" destId="{28C48AC5-D36A-4256-ADB6-9B5332C68C4D}" srcOrd="2" destOrd="0" presId="urn:microsoft.com/office/officeart/2005/8/layout/chevron2"/>
    <dgm:cxn modelId="{19EF41AC-B814-4C95-88D6-1BEC33EEE79B}" type="presParOf" srcId="{28C48AC5-D36A-4256-ADB6-9B5332C68C4D}" destId="{43653D13-41FA-4F97-90F3-661B0B6D499D}" srcOrd="0" destOrd="0" presId="urn:microsoft.com/office/officeart/2005/8/layout/chevron2"/>
    <dgm:cxn modelId="{BAAADE04-4D13-4CCC-B245-250CF0259AAC}" type="presParOf" srcId="{28C48AC5-D36A-4256-ADB6-9B5332C68C4D}" destId="{E5DE2DBF-4EEF-48D7-9D5C-C8A54BA71009}" srcOrd="1" destOrd="0" presId="urn:microsoft.com/office/officeart/2005/8/layout/chevron2"/>
    <dgm:cxn modelId="{4D873AA4-C41A-4776-AEBB-E5D136992E22}" type="presParOf" srcId="{963FED11-0139-4AED-AC81-E94D38AC6AE7}" destId="{D879D71B-3DA8-4AA0-86B7-6035A113627A}" srcOrd="3" destOrd="0" presId="urn:microsoft.com/office/officeart/2005/8/layout/chevron2"/>
    <dgm:cxn modelId="{A1A666C9-D188-4FCD-A8E6-A9E6E436ADD0}" type="presParOf" srcId="{963FED11-0139-4AED-AC81-E94D38AC6AE7}" destId="{1B7926A3-92F6-481D-BD4E-0059B20599DE}" srcOrd="4" destOrd="0" presId="urn:microsoft.com/office/officeart/2005/8/layout/chevron2"/>
    <dgm:cxn modelId="{C10ACC5E-0BB5-40EC-81AC-6E31CD1EA270}" type="presParOf" srcId="{1B7926A3-92F6-481D-BD4E-0059B20599DE}" destId="{E5333C41-18D0-4852-A906-15A297D3F24F}" srcOrd="0" destOrd="0" presId="urn:microsoft.com/office/officeart/2005/8/layout/chevron2"/>
    <dgm:cxn modelId="{DF9FD314-9783-4A9F-B247-7D6BF3964C11}" type="presParOf" srcId="{1B7926A3-92F6-481D-BD4E-0059B20599DE}" destId="{818D214B-A212-4AAC-9ED2-746E39DA6B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C38DE-502A-4B09-B878-6D9613DEE689}">
      <dsp:nvSpPr>
        <dsp:cNvPr id="0" name=""/>
        <dsp:cNvSpPr/>
      </dsp:nvSpPr>
      <dsp:spPr>
        <a:xfrm rot="5400000">
          <a:off x="-297948" y="299259"/>
          <a:ext cx="1986321" cy="1390424"/>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Calibri Light" panose="020F0302020204030204"/>
            </a:rPr>
            <a:t>January 1, 2023</a:t>
          </a:r>
        </a:p>
      </dsp:txBody>
      <dsp:txXfrm rot="-5400000">
        <a:off x="1" y="696522"/>
        <a:ext cx="1390424" cy="595897"/>
      </dsp:txXfrm>
    </dsp:sp>
    <dsp:sp modelId="{2D869247-F9EC-4CB0-AD41-C24CB30C1B54}">
      <dsp:nvSpPr>
        <dsp:cNvPr id="0" name=""/>
        <dsp:cNvSpPr/>
      </dsp:nvSpPr>
      <dsp:spPr>
        <a:xfrm rot="5400000">
          <a:off x="5857483" y="-4465747"/>
          <a:ext cx="1291108" cy="10225225"/>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a:latin typeface="Calibri Light" panose="020F0302020204030204"/>
            </a:rPr>
            <a:t>Pre-Release Medi-Cal Application </a:t>
          </a:r>
          <a:r>
            <a:rPr lang="en-US" sz="2100" kern="1200">
              <a:latin typeface="Calibri Light" panose="020F0302020204030204"/>
              <a:ea typeface="+mn-ea"/>
              <a:cs typeface="+mn-cs"/>
            </a:rPr>
            <a:t>Mandate</a:t>
          </a:r>
          <a:r>
            <a:rPr lang="en-US" sz="2100" kern="1200">
              <a:latin typeface="Calibri Light" panose="020F0302020204030204"/>
            </a:rPr>
            <a:t>:</a:t>
          </a:r>
          <a:r>
            <a:rPr lang="en-US" sz="2100" kern="1200"/>
            <a:t> requires all counties to </a:t>
          </a:r>
          <a:r>
            <a:rPr lang="en-US" sz="2100" kern="1200">
              <a:latin typeface="Calibri Light" panose="020F0302020204030204"/>
            </a:rPr>
            <a:t>facilitate enrollment in Medi-Cal for individuals who are incarcerated</a:t>
          </a:r>
          <a:endParaRPr lang="en-US" sz="2100" kern="1200" dirty="0"/>
        </a:p>
      </dsp:txBody>
      <dsp:txXfrm rot="-5400000">
        <a:off x="1390425" y="64338"/>
        <a:ext cx="10162198" cy="1165054"/>
      </dsp:txXfrm>
    </dsp:sp>
    <dsp:sp modelId="{43653D13-41FA-4F97-90F3-661B0B6D499D}">
      <dsp:nvSpPr>
        <dsp:cNvPr id="0" name=""/>
        <dsp:cNvSpPr/>
      </dsp:nvSpPr>
      <dsp:spPr>
        <a:xfrm rot="5400000">
          <a:off x="-297948" y="2094901"/>
          <a:ext cx="1986321" cy="1390424"/>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Calibri Light" panose="020F0302020204030204"/>
            </a:rPr>
            <a:t>January 1, 2024</a:t>
          </a:r>
        </a:p>
      </dsp:txBody>
      <dsp:txXfrm rot="-5400000">
        <a:off x="1" y="2492164"/>
        <a:ext cx="1390424" cy="595897"/>
      </dsp:txXfrm>
    </dsp:sp>
    <dsp:sp modelId="{E5DE2DBF-4EEF-48D7-9D5C-C8A54BA71009}">
      <dsp:nvSpPr>
        <dsp:cNvPr id="0" name=""/>
        <dsp:cNvSpPr/>
      </dsp:nvSpPr>
      <dsp:spPr>
        <a:xfrm rot="5400000">
          <a:off x="5857483" y="-2670105"/>
          <a:ext cx="1291108" cy="10225225"/>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en-US" sz="2300" kern="1200">
              <a:latin typeface="Calibri Light" panose="020F0302020204030204"/>
            </a:rPr>
            <a:t>Enhanced Care Management for the Population of Focus for Adults and Youth who are transitioning from incarceration</a:t>
          </a:r>
          <a:endParaRPr lang="en-US" sz="2300" kern="1200"/>
        </a:p>
      </dsp:txBody>
      <dsp:txXfrm rot="-5400000">
        <a:off x="1390425" y="1859980"/>
        <a:ext cx="10162198" cy="1165054"/>
      </dsp:txXfrm>
    </dsp:sp>
    <dsp:sp modelId="{E5333C41-18D0-4852-A906-15A297D3F24F}">
      <dsp:nvSpPr>
        <dsp:cNvPr id="0" name=""/>
        <dsp:cNvSpPr/>
      </dsp:nvSpPr>
      <dsp:spPr>
        <a:xfrm rot="5400000">
          <a:off x="-297948" y="3890543"/>
          <a:ext cx="1986321" cy="1390424"/>
        </a:xfrm>
        <a:prstGeom prst="chevron">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Calibri Light" panose="020F0302020204030204"/>
            </a:rPr>
            <a:t>October 1, 2024-September 30, 2026</a:t>
          </a:r>
        </a:p>
      </dsp:txBody>
      <dsp:txXfrm rot="-5400000">
        <a:off x="1" y="4287806"/>
        <a:ext cx="1390424" cy="595897"/>
      </dsp:txXfrm>
    </dsp:sp>
    <dsp:sp modelId="{818D214B-A212-4AAC-9ED2-746E39DA6B92}">
      <dsp:nvSpPr>
        <dsp:cNvPr id="0" name=""/>
        <dsp:cNvSpPr/>
      </dsp:nvSpPr>
      <dsp:spPr>
        <a:xfrm rot="5400000">
          <a:off x="5857483" y="-874463"/>
          <a:ext cx="1291108" cy="10225225"/>
        </a:xfrm>
        <a:prstGeom prst="round2SameRect">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rtl="0">
            <a:lnSpc>
              <a:spcPct val="90000"/>
            </a:lnSpc>
            <a:spcBef>
              <a:spcPct val="0"/>
            </a:spcBef>
            <a:spcAft>
              <a:spcPct val="15000"/>
            </a:spcAft>
            <a:buChar char="•"/>
          </a:pPr>
          <a:r>
            <a:rPr lang="en-US" sz="2300" kern="1200">
              <a:latin typeface="Calibri Light" panose="020F0302020204030204"/>
            </a:rPr>
            <a:t>2-Year Period for Correctional Facilities to Go Live with 90-Day Pre-Release Services</a:t>
          </a:r>
        </a:p>
        <a:p>
          <a:pPr marL="228600" lvl="1" indent="-228600" algn="l" defTabSz="1022350" rtl="0">
            <a:lnSpc>
              <a:spcPct val="90000"/>
            </a:lnSpc>
            <a:spcBef>
              <a:spcPct val="0"/>
            </a:spcBef>
            <a:spcAft>
              <a:spcPct val="15000"/>
            </a:spcAft>
            <a:buChar char="•"/>
          </a:pPr>
          <a:r>
            <a:rPr lang="en-US" sz="2300" kern="1200">
              <a:latin typeface="Calibri Light" panose="020F0302020204030204"/>
            </a:rPr>
            <a:t>Correctional Facilities will have a six-month readiness assessment review and approval process prior to the go-live date.</a:t>
          </a:r>
        </a:p>
      </dsp:txBody>
      <dsp:txXfrm rot="-5400000">
        <a:off x="1390425" y="3655622"/>
        <a:ext cx="10162198" cy="116505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56799-CAEF-4BE1-A34A-7ADF7453F1F1}"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86E11-9136-4C5B-877A-D6522674E319}" type="slidenum">
              <a:rPr lang="en-US" smtClean="0"/>
              <a:t>‹#›</a:t>
            </a:fld>
            <a:endParaRPr lang="en-US"/>
          </a:p>
        </p:txBody>
      </p:sp>
    </p:spTree>
    <p:extLst>
      <p:ext uri="{BB962C8B-B14F-4D97-AF65-F5344CB8AC3E}">
        <p14:creationId xmlns:p14="http://schemas.microsoft.com/office/powerpoint/2010/main" val="327227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ECA9DC-8E96-4C18-A0D0-F5C5C0229E3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669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2C8F4-9372-4D45-B7C4-592B84EE48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4086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52C8F4-9372-4D45-B7C4-592B84EE48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398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a:t>
            </a:fld>
            <a:endParaRPr lang="en-US" dirty="0"/>
          </a:p>
        </p:txBody>
      </p:sp>
    </p:spTree>
    <p:extLst>
      <p:ext uri="{BB962C8B-B14F-4D97-AF65-F5344CB8AC3E}">
        <p14:creationId xmlns:p14="http://schemas.microsoft.com/office/powerpoint/2010/main" val="60462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Calibri"/>
              <a:buNone/>
            </a:pPr>
            <a:r>
              <a:rPr lang="en-US">
                <a:cs typeface="Calibri"/>
              </a:rPr>
              <a:t>Greg</a:t>
            </a:r>
          </a:p>
          <a:p>
            <a:pPr marL="0" indent="0">
              <a:buFont typeface="Calibri"/>
              <a:buNone/>
            </a:pPr>
            <a:endParaRPr lang="en-US">
              <a:cs typeface="Calibri"/>
            </a:endParaRPr>
          </a:p>
          <a:p>
            <a:pPr marL="285750" indent="-285750">
              <a:buFont typeface="Calibri"/>
              <a:buChar char="-"/>
            </a:pPr>
            <a:r>
              <a:rPr lang="en-US">
                <a:cs typeface="Calibri"/>
              </a:rPr>
              <a:t>State law requires state prisons, county jails, detention centers, and detention facilities, and county youth correctional facilities to provide Medi-Cal services in the 90-days prior to release. </a:t>
            </a:r>
          </a:p>
          <a:p>
            <a:pPr marL="285750" indent="-285750">
              <a:buFont typeface="Calibri"/>
              <a:buChar char="-"/>
            </a:pPr>
            <a:r>
              <a:rPr lang="en-US">
                <a:cs typeface="Calibri"/>
              </a:rPr>
              <a:t>It is important to note that prerelease services will only be provided to individuals prior to leaving a correctional facility and reentering the community.</a:t>
            </a:r>
          </a:p>
          <a:p>
            <a:pPr marL="285750" indent="-285750">
              <a:buFont typeface="Calibri"/>
              <a:buChar char="-"/>
            </a:pPr>
            <a:r>
              <a:rPr lang="en-US">
                <a:cs typeface="Calibri"/>
              </a:rPr>
              <a:t>The JI initiative does not include: state forensic mental health hospitals, city jails, and federal prisons.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DF86E11-9136-4C5B-877A-D6522674E3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7385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Autumn </a:t>
            </a:r>
          </a:p>
          <a:p>
            <a:endParaRPr lang="en-US"/>
          </a:p>
          <a:p>
            <a:r>
              <a:rPr lang="en-US"/>
              <a:t>Talking Points:</a:t>
            </a:r>
          </a:p>
          <a:p>
            <a:pPr marL="171450" indent="-171450">
              <a:buFont typeface="Arial" panose="020B0604020202020204" pitchFamily="34" charset="0"/>
              <a:buChar char="•"/>
            </a:pPr>
            <a:r>
              <a:rPr lang="en-US">
                <a:highlight>
                  <a:srgbClr val="FFFF00"/>
                </a:highlight>
              </a:rPr>
              <a:t>This is mandate on all state and county correctional facilities </a:t>
            </a:r>
          </a:p>
          <a:p>
            <a:pPr marL="171450" indent="-171450">
              <a:buFont typeface="Arial" panose="020B0604020202020204" pitchFamily="34" charset="0"/>
              <a:buChar char="•"/>
            </a:pPr>
            <a:r>
              <a:rPr lang="en-US">
                <a:highlight>
                  <a:srgbClr val="FFFF00"/>
                </a:highlight>
              </a:rPr>
              <a:t>We are here to provide technical assistance to ensure everyone will be able to implement by the required timeline </a:t>
            </a:r>
          </a:p>
          <a:p>
            <a:pPr marL="171450" indent="-171450">
              <a:buFont typeface="Arial" panose="020B0604020202020204" pitchFamily="34" charset="0"/>
              <a:buChar char="•"/>
            </a:pPr>
            <a:r>
              <a:rPr lang="en-US">
                <a:highlight>
                  <a:srgbClr val="FFFF00"/>
                </a:highlight>
              </a:rPr>
              <a:t>We are providing PATH funding to help develop new systems and processes</a:t>
            </a:r>
          </a:p>
          <a:p>
            <a:pPr marL="171450" indent="-171450">
              <a:buFont typeface="Arial" panose="020B0604020202020204" pitchFamily="34" charset="0"/>
              <a:buChar char="•"/>
            </a:pPr>
            <a:r>
              <a:rPr lang="en-US">
                <a:highlight>
                  <a:srgbClr val="FFFF00"/>
                </a:highlight>
              </a:rPr>
              <a:t>You will also receive new funding streams for existing work you are doing today – for things like mediations, labs/radiology, and some of your release planning </a:t>
            </a:r>
          </a:p>
          <a:p>
            <a:pPr marL="171450" indent="-171450">
              <a:buFont typeface="Arial" panose="020B0604020202020204" pitchFamily="34" charset="0"/>
              <a:buChar char="•"/>
            </a:pPr>
            <a:r>
              <a:rPr lang="en-US">
                <a:highlight>
                  <a:srgbClr val="FFFF00"/>
                </a:highlight>
              </a:rPr>
              <a:t>The goal of this call is to walk through requirements for this mandate, and for you to provide your feedback on our proposed approaches in the draft policy and operations guide. </a:t>
            </a:r>
          </a:p>
          <a:p>
            <a:pPr marL="171450" indent="-171450">
              <a:buFont typeface="Arial" panose="020B0604020202020204" pitchFamily="34" charset="0"/>
              <a:buChar char="•"/>
            </a:pPr>
            <a:r>
              <a:rPr lang="en-US">
                <a:highlight>
                  <a:srgbClr val="FFFF00"/>
                </a:highlight>
              </a:rPr>
              <a:t>Please put questions in the chat and we will either respond today or as a follow-up from this call. </a:t>
            </a:r>
          </a:p>
          <a:p>
            <a:endParaRPr lang="en-US"/>
          </a:p>
        </p:txBody>
      </p:sp>
      <p:sp>
        <p:nvSpPr>
          <p:cNvPr id="4" name="Slide Number Placeholder 3"/>
          <p:cNvSpPr>
            <a:spLocks noGrp="1"/>
          </p:cNvSpPr>
          <p:nvPr>
            <p:ph type="sldNum" sz="quarter" idx="5"/>
          </p:nvPr>
        </p:nvSpPr>
        <p:spPr/>
        <p:txBody>
          <a:bodyPr/>
          <a:lstStyle/>
          <a:p>
            <a:fld id="{0DF86E11-9136-4C5B-877A-D6522674E319}" type="slidenum">
              <a:rPr lang="en-US" smtClean="0"/>
              <a:t>4</a:t>
            </a:fld>
            <a:endParaRPr lang="en-US"/>
          </a:p>
        </p:txBody>
      </p:sp>
    </p:spTree>
    <p:extLst>
      <p:ext uri="{BB962C8B-B14F-4D97-AF65-F5344CB8AC3E}">
        <p14:creationId xmlns:p14="http://schemas.microsoft.com/office/powerpoint/2010/main" val="2415506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Sydney </a:t>
            </a:r>
          </a:p>
          <a:p>
            <a:endParaRPr lang="en-US"/>
          </a:p>
        </p:txBody>
      </p:sp>
      <p:sp>
        <p:nvSpPr>
          <p:cNvPr id="4" name="Slide Number Placeholder 3"/>
          <p:cNvSpPr>
            <a:spLocks noGrp="1"/>
          </p:cNvSpPr>
          <p:nvPr>
            <p:ph type="sldNum" sz="quarter" idx="5"/>
          </p:nvPr>
        </p:nvSpPr>
        <p:spPr/>
        <p:txBody>
          <a:bodyPr/>
          <a:lstStyle/>
          <a:p>
            <a:fld id="{E3F6F735-8163-430B-844A-6882DF189209}" type="slidenum">
              <a:rPr lang="en-US" smtClean="0"/>
              <a:t>6</a:t>
            </a:fld>
            <a:endParaRPr lang="en-US"/>
          </a:p>
        </p:txBody>
      </p:sp>
    </p:spTree>
    <p:extLst>
      <p:ext uri="{BB962C8B-B14F-4D97-AF65-F5344CB8AC3E}">
        <p14:creationId xmlns:p14="http://schemas.microsoft.com/office/powerpoint/2010/main" val="1834009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pre-release services authorized under the Justice Involved Initiative include the following services currently covered under DHCS’s Medicaid and CHIP State Plans. DHCS worked extensively with stakeholders to develop definitions for each of the covered services</a:t>
            </a:r>
            <a:r>
              <a:rPr lang="en-US" i="1"/>
              <a:t> (</a:t>
            </a:r>
            <a:r>
              <a:rPr lang="en-US"/>
              <a:t>See Appendix). </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0DF86E11-9136-4C5B-877A-D6522674E319}" type="slidenum">
              <a:rPr lang="en-US" smtClean="0"/>
              <a:t>8</a:t>
            </a:fld>
            <a:endParaRPr lang="en-US"/>
          </a:p>
        </p:txBody>
      </p:sp>
    </p:spTree>
    <p:extLst>
      <p:ext uri="{BB962C8B-B14F-4D97-AF65-F5344CB8AC3E}">
        <p14:creationId xmlns:p14="http://schemas.microsoft.com/office/powerpoint/2010/main" val="13931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ECA9DC-8E96-4C18-A0D0-F5C5C0229E3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481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ECA9DC-8E96-4C18-A0D0-F5C5C0229E3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621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Megan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2AE024-5F11-4525-AFDA-4165999C11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4276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13050"/>
          <a:stretch/>
        </p:blipFill>
        <p:spPr>
          <a:xfrm>
            <a:off x="1" y="0"/>
            <a:ext cx="12192000" cy="5954978"/>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4800" b="1" baseline="0">
                <a:solidFill>
                  <a:schemeClr val="bg1"/>
                </a:solidFill>
                <a:latin typeface="Segoe UI" panose="020B0502040204020203" pitchFamily="34" charset="0"/>
                <a:cs typeface="Segoe UI" panose="020B0502040204020203" pitchFamily="34" charset="0"/>
              </a:defRPr>
            </a:lvl1pPr>
          </a:lstStyle>
          <a:p>
            <a:r>
              <a:rPr lang="en-US"/>
              <a:t>TITLE OF THE MAIN PRESENTATION</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28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a:t>4/15/2023</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812" y="6036375"/>
            <a:ext cx="1222102" cy="598254"/>
          </a:xfrm>
          <a:prstGeom prst="rect">
            <a:avLst/>
          </a:prstGeom>
        </p:spPr>
      </p:pic>
    </p:spTree>
    <p:extLst>
      <p:ext uri="{BB962C8B-B14F-4D97-AF65-F5344CB8AC3E}">
        <p14:creationId xmlns:p14="http://schemas.microsoft.com/office/powerpoint/2010/main" val="61199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FF090-0088-4022-9B48-5B568870A233}" type="datetime1">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68198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D6E8D"/>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06DFDC-6E70-4993-8AD5-F99B7553E6AF}" type="datetime1">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43807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D6E8D"/>
                </a:solidFill>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049E49-8353-4C60-AA54-AE24D2F7BEF2}" type="datetime1">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3685612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normAutofit/>
          </a:bodyPr>
          <a:lstStyle>
            <a:lvl1pPr algn="ctr">
              <a:defRPr sz="4000" b="1">
                <a:solidFill>
                  <a:srgbClr val="2D6E8D"/>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idx="1"/>
          </p:nvPr>
        </p:nvSpPr>
        <p:spPr>
          <a:xfrm>
            <a:off x="849086" y="2114550"/>
            <a:ext cx="10515600" cy="4193949"/>
          </a:xfrm>
        </p:spPr>
        <p:txBody>
          <a:bodyPr/>
          <a:lstStyle>
            <a:lvl1pPr marL="320040" indent="-320040">
              <a:lnSpc>
                <a:spcPct val="120000"/>
              </a:lnSpc>
              <a:buClr>
                <a:srgbClr val="E47225"/>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B8090AE-F645-47C1-81A8-D4E28BF03D47}" type="slidenum">
              <a:rPr lang="en-US" smtClean="0"/>
              <a:pPr/>
              <a:t>‹#›</a:t>
            </a:fld>
            <a:endParaRPr lang="en-US"/>
          </a:p>
        </p:txBody>
      </p:sp>
    </p:spTree>
    <p:extLst>
      <p:ext uri="{BB962C8B-B14F-4D97-AF65-F5344CB8AC3E}">
        <p14:creationId xmlns:p14="http://schemas.microsoft.com/office/powerpoint/2010/main" val="377293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Slide option 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10206"/>
            <a:ext cx="12192000" cy="6858000"/>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4000" b="1" baseline="0">
                <a:solidFill>
                  <a:srgbClr val="14315A"/>
                </a:solidFill>
                <a:latin typeface="Segoe UI" panose="020B0502040204020203" pitchFamily="34" charset="0"/>
                <a:cs typeface="Segoe UI" panose="020B0502040204020203" pitchFamily="34" charset="0"/>
              </a:defRPr>
            </a:lvl1pPr>
          </a:lstStyle>
          <a:p>
            <a:r>
              <a:rPr lang="en-US"/>
              <a:t>TITLE OF A PRESENTATION </a:t>
            </a:r>
            <a:br>
              <a:rPr lang="en-US"/>
            </a:br>
            <a:r>
              <a:rPr lang="en-US"/>
              <a:t>WITHIN THE PRESENTATION</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2400" baseline="0">
                <a:solidFill>
                  <a:srgbClr val="14315A"/>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AND A SUBTITLE, IF NEEDED</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0544" y="6119874"/>
            <a:ext cx="1470449" cy="426996"/>
          </a:xfrm>
          <a:prstGeom prst="rect">
            <a:avLst/>
          </a:prstGeom>
        </p:spPr>
      </p:pic>
    </p:spTree>
    <p:extLst>
      <p:ext uri="{BB962C8B-B14F-4D97-AF65-F5344CB8AC3E}">
        <p14:creationId xmlns:p14="http://schemas.microsoft.com/office/powerpoint/2010/main" val="97206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7A0A38-04A1-4061-A1D6-6A18645A7CB4}" type="datetime1">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
        <p:nvSpPr>
          <p:cNvPr id="7" name="Title 6">
            <a:extLst>
              <a:ext uri="{FF2B5EF4-FFF2-40B4-BE49-F238E27FC236}">
                <a16:creationId xmlns:a16="http://schemas.microsoft.com/office/drawing/2014/main" id="{841B0F7F-D32C-5C76-3781-39E126DF2D5D}"/>
              </a:ext>
            </a:extLst>
          </p:cNvPr>
          <p:cNvSpPr>
            <a:spLocks noGrp="1"/>
          </p:cNvSpPr>
          <p:nvPr>
            <p:ph type="title"/>
          </p:nvPr>
        </p:nvSpPr>
        <p:spPr/>
        <p:txBody>
          <a:bodyPr/>
          <a:lstStyle/>
          <a:p>
            <a:r>
              <a:rPr lang="en-US"/>
              <a:t>Click to edit Master title style</a:t>
            </a:r>
          </a:p>
        </p:txBody>
      </p:sp>
      <p:sp>
        <p:nvSpPr>
          <p:cNvPr id="9" name="Text Placeholder 8">
            <a:extLst>
              <a:ext uri="{FF2B5EF4-FFF2-40B4-BE49-F238E27FC236}">
                <a16:creationId xmlns:a16="http://schemas.microsoft.com/office/drawing/2014/main" id="{F51B4E56-A0D2-8E23-C912-3CFACE32AB3E}"/>
              </a:ext>
            </a:extLst>
          </p:cNvPr>
          <p:cNvSpPr>
            <a:spLocks noGrp="1"/>
          </p:cNvSpPr>
          <p:nvPr>
            <p:ph type="body" sz="quarter" idx="13"/>
          </p:nvPr>
        </p:nvSpPr>
        <p:spPr>
          <a:xfrm>
            <a:off x="204364" y="1152144"/>
            <a:ext cx="11783272" cy="5052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879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normAutofit/>
          </a:bodyPr>
          <a:lstStyle>
            <a:lvl1pPr>
              <a:defRPr sz="4400" b="1">
                <a:solidFill>
                  <a:srgbClr val="14315A"/>
                </a:solidFill>
                <a:latin typeface="Segoe UI" panose="020B0502040204020203" pitchFamily="34" charset="0"/>
                <a:cs typeface="Segoe UI" panose="020B0502040204020203" pitchFamily="34" charset="0"/>
              </a:defRPr>
            </a:lvl1pPr>
          </a:lstStyle>
          <a:p>
            <a:r>
              <a:rPr lang="en-US"/>
              <a:t>CLICK TO EDIT TITLE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026629"/>
            <a:ext cx="12192000" cy="1238910"/>
          </a:xfrm>
          <a:prstGeom prst="rect">
            <a:avLst/>
          </a:prstGeom>
        </p:spPr>
      </p:pic>
    </p:spTree>
    <p:extLst>
      <p:ext uri="{BB962C8B-B14F-4D97-AF65-F5344CB8AC3E}">
        <p14:creationId xmlns:p14="http://schemas.microsoft.com/office/powerpoint/2010/main" val="245865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C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199" y="910632"/>
            <a:ext cx="10515600" cy="1698171"/>
          </a:xfrm>
        </p:spPr>
        <p:txBody>
          <a:bodyPr anchor="b">
            <a:normAutofit/>
          </a:bodyPr>
          <a:lstStyle>
            <a:lvl1pPr>
              <a:defRPr sz="4400" b="1">
                <a:solidFill>
                  <a:srgbClr val="14315A"/>
                </a:solidFill>
                <a:latin typeface="Segoe UI" panose="020B0502040204020203" pitchFamily="34" charset="0"/>
                <a:cs typeface="Segoe UI" panose="020B0502040204020203" pitchFamily="34" charset="0"/>
              </a:defRPr>
            </a:lvl1pPr>
          </a:lstStyle>
          <a:p>
            <a:r>
              <a:rPr lang="en-US"/>
              <a:t>Questions?</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949821"/>
            <a:ext cx="12192000" cy="123891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42363" y="5618285"/>
            <a:ext cx="1907273" cy="553843"/>
          </a:xfrm>
          <a:prstGeom prst="rect">
            <a:avLst/>
          </a:prstGeom>
        </p:spPr>
      </p:pic>
    </p:spTree>
    <p:extLst>
      <p:ext uri="{BB962C8B-B14F-4D97-AF65-F5344CB8AC3E}">
        <p14:creationId xmlns:p14="http://schemas.microsoft.com/office/powerpoint/2010/main" val="171161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00334" y="1152144"/>
            <a:ext cx="5443728" cy="5024819"/>
          </a:xfrm>
        </p:spPr>
        <p:txBody>
          <a:bodyPr/>
          <a:lstStyle>
            <a:lvl1pPr>
              <a:buClr>
                <a:srgbClr val="E47225"/>
              </a:buClr>
              <a:defRPr>
                <a:solidFill>
                  <a:schemeClr val="tx1"/>
                </a:solidFill>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47939" y="1152144"/>
            <a:ext cx="5443728" cy="5024819"/>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4CF8C4-8F86-4163-AC66-6348CC487B20}" type="datetime1">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
        <p:nvSpPr>
          <p:cNvPr id="2" name="Title 1">
            <a:extLst>
              <a:ext uri="{FF2B5EF4-FFF2-40B4-BE49-F238E27FC236}">
                <a16:creationId xmlns:a16="http://schemas.microsoft.com/office/drawing/2014/main" id="{4180D813-DCD5-8DC0-0B89-36A95D057649}"/>
              </a:ext>
            </a:extLst>
          </p:cNvPr>
          <p:cNvSpPr>
            <a:spLocks noGrp="1"/>
          </p:cNvSpPr>
          <p:nvPr>
            <p:ph type="title"/>
          </p:nvPr>
        </p:nvSpPr>
        <p:spPr>
          <a:xfrm>
            <a:off x="204363" y="100584"/>
            <a:ext cx="11783273" cy="1051560"/>
          </a:xfrm>
        </p:spPr>
        <p:txBody>
          <a:bodyPr/>
          <a:lstStyle/>
          <a:p>
            <a:r>
              <a:rPr lang="en-US"/>
              <a:t>Click to edit Master title style</a:t>
            </a:r>
          </a:p>
        </p:txBody>
      </p:sp>
    </p:spTree>
    <p:extLst>
      <p:ext uri="{BB962C8B-B14F-4D97-AF65-F5344CB8AC3E}">
        <p14:creationId xmlns:p14="http://schemas.microsoft.com/office/powerpoint/2010/main" val="61758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2FCE55-1BDB-4008-98E7-A0984697FFF4}" type="datetime1">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
        <p:nvSpPr>
          <p:cNvPr id="12" name="Content Placeholder 3"/>
          <p:cNvSpPr>
            <a:spLocks noGrp="1"/>
          </p:cNvSpPr>
          <p:nvPr>
            <p:ph sz="half" idx="15"/>
          </p:nvPr>
        </p:nvSpPr>
        <p:spPr>
          <a:xfrm>
            <a:off x="204363" y="1152144"/>
            <a:ext cx="3526371" cy="5002937"/>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half" idx="16"/>
          </p:nvPr>
        </p:nvSpPr>
        <p:spPr>
          <a:xfrm>
            <a:off x="4332814" y="1152144"/>
            <a:ext cx="3526371" cy="5002937"/>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3"/>
          <p:cNvSpPr>
            <a:spLocks noGrp="1"/>
          </p:cNvSpPr>
          <p:nvPr>
            <p:ph sz="half" idx="17"/>
          </p:nvPr>
        </p:nvSpPr>
        <p:spPr>
          <a:xfrm>
            <a:off x="8461265" y="1152144"/>
            <a:ext cx="3526371" cy="5002937"/>
          </a:xfrm>
        </p:spPr>
        <p:txBody>
          <a:bodyPr/>
          <a:lstStyle>
            <a:lvl1pPr>
              <a:buClr>
                <a:srgbClr val="E47225"/>
              </a:buClr>
              <a:defRPr>
                <a:latin typeface="Segoe UI" panose="020B0502040204020203" pitchFamily="34" charset="0"/>
                <a:cs typeface="Segoe UI" panose="020B0502040204020203" pitchFamily="34" charset="0"/>
              </a:defRPr>
            </a:lvl1pPr>
            <a:lvl2pPr marL="6858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2pPr>
            <a:lvl3pPr marL="11430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3pPr>
            <a:lvl4pPr marL="16002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4pPr>
            <a:lvl5pPr marL="2057400" indent="-228600">
              <a:buClr>
                <a:srgbClr val="E47225"/>
              </a:buClr>
              <a:buFont typeface="Arial" panose="020B0604020202020204"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5E0011F9-ECB3-2803-510C-FE5289A66DC3}"/>
              </a:ext>
            </a:extLst>
          </p:cNvPr>
          <p:cNvSpPr>
            <a:spLocks noGrp="1"/>
          </p:cNvSpPr>
          <p:nvPr>
            <p:ph type="title"/>
          </p:nvPr>
        </p:nvSpPr>
        <p:spPr>
          <a:xfrm>
            <a:off x="204363" y="100584"/>
            <a:ext cx="11783273" cy="1051560"/>
          </a:xfrm>
        </p:spPr>
        <p:txBody>
          <a:bodyPr/>
          <a:lstStyle/>
          <a:p>
            <a:r>
              <a:rPr lang="en-US"/>
              <a:t>Click to edit Master title style</a:t>
            </a:r>
          </a:p>
        </p:txBody>
      </p:sp>
    </p:spTree>
    <p:extLst>
      <p:ext uri="{BB962C8B-B14F-4D97-AF65-F5344CB8AC3E}">
        <p14:creationId xmlns:p14="http://schemas.microsoft.com/office/powerpoint/2010/main" val="298160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363" y="1152144"/>
            <a:ext cx="5421503"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04363" y="1976056"/>
            <a:ext cx="5421503" cy="4213607"/>
          </a:xfrm>
        </p:spPr>
        <p:txBody>
          <a:bodyPr/>
          <a:lstStyle>
            <a:lvl1pPr>
              <a:buClr>
                <a:srgbClr val="E47225"/>
              </a:buClr>
              <a:defRPr>
                <a:latin typeface="Segoe UI" panose="020B0502040204020203" pitchFamily="34" charset="0"/>
                <a:cs typeface="Segoe UI" panose="020B0502040204020203" pitchFamily="34" charset="0"/>
              </a:defRPr>
            </a:lvl1pPr>
            <a:lvl2pPr>
              <a:buClr>
                <a:srgbClr val="E47225"/>
              </a:buClr>
              <a:defRPr>
                <a:latin typeface="Segoe UI" panose="020B0502040204020203" pitchFamily="34" charset="0"/>
                <a:cs typeface="Segoe UI" panose="020B0502040204020203" pitchFamily="34" charset="0"/>
              </a:defRPr>
            </a:lvl2pPr>
            <a:lvl3pPr>
              <a:buClr>
                <a:srgbClr val="E47225"/>
              </a:buClr>
              <a:defRPr>
                <a:latin typeface="Segoe UI" panose="020B0502040204020203" pitchFamily="34" charset="0"/>
                <a:cs typeface="Segoe UI" panose="020B0502040204020203" pitchFamily="34" charset="0"/>
              </a:defRPr>
            </a:lvl3pPr>
            <a:lvl4pPr>
              <a:buClr>
                <a:srgbClr val="E47225"/>
              </a:buClr>
              <a:defRPr>
                <a:latin typeface="Segoe UI" panose="020B0502040204020203" pitchFamily="34" charset="0"/>
                <a:cs typeface="Segoe UI" panose="020B0502040204020203" pitchFamily="34" charset="0"/>
              </a:defRPr>
            </a:lvl4pPr>
            <a:lvl5pPr>
              <a:buClr>
                <a:srgbClr val="E47225"/>
              </a:buCl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39433" y="1152144"/>
            <a:ext cx="5448203"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39433" y="1976056"/>
            <a:ext cx="5448203" cy="4213607"/>
          </a:xfrm>
        </p:spPr>
        <p:txBody>
          <a:bodyPr/>
          <a:lstStyle>
            <a:lvl1pPr>
              <a:buClr>
                <a:srgbClr val="E47225"/>
              </a:buClr>
              <a:defRPr>
                <a:latin typeface="Segoe UI" panose="020B0502040204020203" pitchFamily="34" charset="0"/>
                <a:cs typeface="Segoe UI" panose="020B0502040204020203" pitchFamily="34" charset="0"/>
              </a:defRPr>
            </a:lvl1pPr>
            <a:lvl2pPr>
              <a:buClr>
                <a:srgbClr val="E47225"/>
              </a:buClr>
              <a:defRPr>
                <a:latin typeface="Segoe UI" panose="020B0502040204020203" pitchFamily="34" charset="0"/>
                <a:cs typeface="Segoe UI" panose="020B0502040204020203" pitchFamily="34" charset="0"/>
              </a:defRPr>
            </a:lvl2pPr>
            <a:lvl3pPr>
              <a:buClr>
                <a:srgbClr val="E47225"/>
              </a:buClr>
              <a:defRPr>
                <a:latin typeface="Segoe UI" panose="020B0502040204020203" pitchFamily="34" charset="0"/>
                <a:cs typeface="Segoe UI" panose="020B0502040204020203" pitchFamily="34" charset="0"/>
              </a:defRPr>
            </a:lvl3pPr>
            <a:lvl4pPr>
              <a:buClr>
                <a:srgbClr val="E47225"/>
              </a:buClr>
              <a:defRPr>
                <a:latin typeface="Segoe UI" panose="020B0502040204020203" pitchFamily="34" charset="0"/>
                <a:cs typeface="Segoe UI" panose="020B0502040204020203" pitchFamily="34" charset="0"/>
              </a:defRPr>
            </a:lvl4pPr>
            <a:lvl5pPr>
              <a:buClr>
                <a:srgbClr val="E47225"/>
              </a:buCl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A88999-B716-46C6-9C08-3E74CA809E71}" type="datetime1">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a:p>
        </p:txBody>
      </p:sp>
      <p:sp>
        <p:nvSpPr>
          <p:cNvPr id="11" name="Title 10">
            <a:extLst>
              <a:ext uri="{FF2B5EF4-FFF2-40B4-BE49-F238E27FC236}">
                <a16:creationId xmlns:a16="http://schemas.microsoft.com/office/drawing/2014/main" id="{C47D0D68-20F6-710B-C81A-C0A72240E755}"/>
              </a:ext>
            </a:extLst>
          </p:cNvPr>
          <p:cNvSpPr>
            <a:spLocks noGrp="1"/>
          </p:cNvSpPr>
          <p:nvPr>
            <p:ph type="title"/>
          </p:nvPr>
        </p:nvSpPr>
        <p:spPr>
          <a:xfrm>
            <a:off x="204363" y="100584"/>
            <a:ext cx="11783273" cy="1051560"/>
          </a:xfrm>
        </p:spPr>
        <p:txBody>
          <a:bodyPr/>
          <a:lstStyle/>
          <a:p>
            <a:r>
              <a:rPr lang="en-US"/>
              <a:t>Click to edit Master title style</a:t>
            </a:r>
          </a:p>
        </p:txBody>
      </p:sp>
    </p:spTree>
    <p:extLst>
      <p:ext uri="{BB962C8B-B14F-4D97-AF65-F5344CB8AC3E}">
        <p14:creationId xmlns:p14="http://schemas.microsoft.com/office/powerpoint/2010/main" val="204190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7C708D-5FC7-48BB-BD5B-DE0AD8D38887}" type="datetime1">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a:p>
        </p:txBody>
      </p:sp>
      <p:sp>
        <p:nvSpPr>
          <p:cNvPr id="6" name="Title 5">
            <a:extLst>
              <a:ext uri="{FF2B5EF4-FFF2-40B4-BE49-F238E27FC236}">
                <a16:creationId xmlns:a16="http://schemas.microsoft.com/office/drawing/2014/main" id="{B6AA0032-2BEF-E678-465D-BA5ABD0DEBF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1402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363" y="100584"/>
            <a:ext cx="11783273" cy="10515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4364" y="1152144"/>
            <a:ext cx="11783273" cy="50248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4364"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9A9E2A3F-552D-49D2-8F2E-E42D55B15387}" type="datetime1">
              <a:rPr lang="en-US" smtClean="0"/>
              <a:t>4/16/2024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a:p>
        </p:txBody>
      </p:sp>
      <p:sp>
        <p:nvSpPr>
          <p:cNvPr id="6" name="Slide Number Placeholder 5"/>
          <p:cNvSpPr>
            <a:spLocks noGrp="1"/>
          </p:cNvSpPr>
          <p:nvPr>
            <p:ph type="sldNum" sz="quarter" idx="4"/>
          </p:nvPr>
        </p:nvSpPr>
        <p:spPr>
          <a:xfrm>
            <a:off x="9244437"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a:p>
        </p:txBody>
      </p:sp>
    </p:spTree>
    <p:extLst>
      <p:ext uri="{BB962C8B-B14F-4D97-AF65-F5344CB8AC3E}">
        <p14:creationId xmlns:p14="http://schemas.microsoft.com/office/powerpoint/2010/main" val="1401881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hf hdr="0" ftr="0" dt="0"/>
  <p:txStyles>
    <p:titleStyle>
      <a:lvl1pPr algn="l" defTabSz="914400" rtl="0" eaLnBrk="1" latinLnBrk="0" hangingPunct="1">
        <a:lnSpc>
          <a:spcPct val="90000"/>
        </a:lnSpc>
        <a:spcBef>
          <a:spcPct val="0"/>
        </a:spcBef>
        <a:buNone/>
        <a:defRPr sz="3000" b="1" kern="1200">
          <a:solidFill>
            <a:srgbClr val="2D6E8D"/>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spcAft>
          <a:spcPts val="600"/>
        </a:spcAft>
        <a:buClr>
          <a:srgbClr val="FF9900"/>
        </a:buClr>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spcAft>
          <a:spcPts val="600"/>
        </a:spcAft>
        <a:buClr>
          <a:srgbClr val="FF9900"/>
        </a:buClr>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spcAft>
          <a:spcPts val="600"/>
        </a:spcAft>
        <a:buClr>
          <a:srgbClr val="FF9900"/>
        </a:buClr>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spcAft>
          <a:spcPts val="600"/>
        </a:spcAft>
        <a:buClr>
          <a:srgbClr val="FF9900"/>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spcAft>
          <a:spcPts val="600"/>
        </a:spcAft>
        <a:buClr>
          <a:srgbClr val="FF9900"/>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hyperlink" Target="https://medicaiddirectors.org/resource/medicaid-finds-new-partner-in-justice/" TargetMode="Externa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4184.402."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www.dhcs.ca.gov/provgovpart/pharmacy/Documents/CalAIM-JI-Policy-and-Operations-Guide-FINAL-October-2023-updated.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536" y="1308167"/>
            <a:ext cx="9144000" cy="2387600"/>
          </a:xfrm>
        </p:spPr>
        <p:txBody>
          <a:bodyPr>
            <a:normAutofit fontScale="90000"/>
          </a:bodyPr>
          <a:lstStyle/>
          <a:p>
            <a:r>
              <a:rPr lang="en-US" dirty="0"/>
              <a:t>California CalAIM 1115 Demonstration: </a:t>
            </a:r>
            <a:br>
              <a:rPr lang="en-US" dirty="0"/>
            </a:br>
            <a:r>
              <a:rPr lang="en-US" dirty="0"/>
              <a:t>Justice-Involved Initiative</a:t>
            </a:r>
            <a:br>
              <a:rPr lang="en-US" dirty="0"/>
            </a:br>
            <a:endParaRPr lang="en-US" dirty="0"/>
          </a:p>
        </p:txBody>
      </p:sp>
      <p:sp>
        <p:nvSpPr>
          <p:cNvPr id="5" name="Subtitle 2"/>
          <p:cNvSpPr txBox="1">
            <a:spLocks/>
          </p:cNvSpPr>
          <p:nvPr/>
        </p:nvSpPr>
        <p:spPr>
          <a:xfrm>
            <a:off x="9500655" y="6244625"/>
            <a:ext cx="3000103" cy="417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200" kern="1200" baseline="0">
                <a:solidFill>
                  <a:schemeClr val="bg1"/>
                </a:solidFill>
                <a:latin typeface="Segoe UI" panose="020B0502040204020203" pitchFamily="34" charset="0"/>
                <a:ea typeface="+mn-ea"/>
                <a:cs typeface="Segoe UI" panose="020B0502040204020203"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Segoe UI" panose="020B0502040204020203" pitchFamily="34" charset="0"/>
                <a:ea typeface="+mn-ea"/>
                <a:cs typeface="Segoe UI" panose="020B0502040204020203"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Segoe UI" panose="020B0502040204020203" pitchFamily="34" charset="0"/>
                <a:ea typeface="+mn-ea"/>
                <a:cs typeface="Segoe UI" panose="020B0502040204020203"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egoe UI" panose="020B0502040204020203" pitchFamily="34" charset="0"/>
                <a:ea typeface="+mn-ea"/>
                <a:cs typeface="Segoe UI" panose="020B0502040204020203"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egoe UI" panose="020B0502040204020203" pitchFamily="34" charset="0"/>
                <a:ea typeface="+mn-ea"/>
                <a:cs typeface="Segoe UI" panose="020B0502040204020203"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March 2024</a:t>
            </a:r>
          </a:p>
        </p:txBody>
      </p:sp>
    </p:spTree>
    <p:extLst>
      <p:ext uri="{BB962C8B-B14F-4D97-AF65-F5344CB8AC3E}">
        <p14:creationId xmlns:p14="http://schemas.microsoft.com/office/powerpoint/2010/main" val="207439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5A9EF7-036F-4EDF-7CEA-E3A09210F8D4}"/>
              </a:ext>
            </a:extLst>
          </p:cNvPr>
          <p:cNvSpPr>
            <a:spLocks noGrp="1"/>
          </p:cNvSpPr>
          <p:nvPr>
            <p:ph sz="half" idx="1"/>
          </p:nvPr>
        </p:nvSpPr>
        <p:spPr/>
        <p:txBody>
          <a:bodyPr/>
          <a:lstStyle/>
          <a:p>
            <a:r>
              <a:rPr lang="en-US" b="1" dirty="0"/>
              <a:t>Embedded Model</a:t>
            </a:r>
          </a:p>
          <a:p>
            <a:r>
              <a:rPr lang="en-US" sz="2400" dirty="0">
                <a:effectLst/>
                <a:latin typeface="Arial" panose="020B0604020202020204" pitchFamily="34" charset="0"/>
                <a:ea typeface="Calibri" panose="020F0502020204030204" pitchFamily="34" charset="0"/>
              </a:rPr>
              <a:t>An “embedded care management model” as a model through </a:t>
            </a:r>
            <a:r>
              <a:rPr lang="en-US" sz="2400" dirty="0">
                <a:effectLst/>
                <a:latin typeface="Arial" panose="020B0604020202020204" pitchFamily="34" charset="0"/>
                <a:ea typeface="MS Gothic" panose="020B0609070205080204" pitchFamily="49" charset="-128"/>
              </a:rPr>
              <a:t>which embedded care managers (i.e., care managers employed by or contracted with the CF) deliver care management services to individuals eligible for pre-release services</a:t>
            </a:r>
            <a:endParaRPr lang="en-US" sz="3600" dirty="0"/>
          </a:p>
        </p:txBody>
      </p:sp>
      <p:sp>
        <p:nvSpPr>
          <p:cNvPr id="5" name="Content Placeholder 4">
            <a:extLst>
              <a:ext uri="{FF2B5EF4-FFF2-40B4-BE49-F238E27FC236}">
                <a16:creationId xmlns:a16="http://schemas.microsoft.com/office/drawing/2014/main" id="{9C92A982-8697-412D-D0B4-940A00BA948E}"/>
              </a:ext>
            </a:extLst>
          </p:cNvPr>
          <p:cNvSpPr>
            <a:spLocks noGrp="1"/>
          </p:cNvSpPr>
          <p:nvPr>
            <p:ph sz="half" idx="2"/>
          </p:nvPr>
        </p:nvSpPr>
        <p:spPr>
          <a:xfrm>
            <a:off x="6547939" y="1152144"/>
            <a:ext cx="5443728" cy="5413909"/>
          </a:xfrm>
        </p:spPr>
        <p:txBody>
          <a:bodyPr>
            <a:normAutofit/>
          </a:bodyPr>
          <a:lstStyle/>
          <a:p>
            <a:r>
              <a:rPr lang="en-US" b="1" dirty="0"/>
              <a:t>In Reach Model</a:t>
            </a:r>
          </a:p>
          <a:p>
            <a:pPr marL="0" marR="0">
              <a:lnSpc>
                <a:spcPct val="107000"/>
              </a:lnSpc>
              <a:spcBef>
                <a:spcPts val="0"/>
              </a:spcBef>
              <a:spcAft>
                <a:spcPts val="600"/>
              </a:spcAft>
            </a:pPr>
            <a:r>
              <a:rPr lang="en-US" sz="2200" dirty="0">
                <a:effectLst/>
                <a:latin typeface="Arial" panose="020B0604020202020204" pitchFamily="34" charset="0"/>
                <a:ea typeface="Calibri" panose="020F0502020204030204" pitchFamily="34" charset="0"/>
              </a:rPr>
              <a:t>An in-reach care management model as a model through which community-based care management providers, who will become the ECM Lead Care Manager after managed care enrollment, deliver care management services to individuals eligible for pre-release services, either in person or via telehealth. </a:t>
            </a:r>
          </a:p>
          <a:p>
            <a:endParaRPr lang="en-US" dirty="0"/>
          </a:p>
        </p:txBody>
      </p:sp>
      <p:sp>
        <p:nvSpPr>
          <p:cNvPr id="3" name="Title 2">
            <a:extLst>
              <a:ext uri="{FF2B5EF4-FFF2-40B4-BE49-F238E27FC236}">
                <a16:creationId xmlns:a16="http://schemas.microsoft.com/office/drawing/2014/main" id="{42EC9B4F-69C3-9408-4709-54F2F8B4B18C}"/>
              </a:ext>
            </a:extLst>
          </p:cNvPr>
          <p:cNvSpPr>
            <a:spLocks noGrp="1"/>
          </p:cNvSpPr>
          <p:nvPr>
            <p:ph type="title"/>
          </p:nvPr>
        </p:nvSpPr>
        <p:spPr/>
        <p:txBody>
          <a:bodyPr/>
          <a:lstStyle/>
          <a:p>
            <a:r>
              <a:rPr lang="en-US" dirty="0"/>
              <a:t>Pre-Release Care Management Models</a:t>
            </a:r>
          </a:p>
        </p:txBody>
      </p:sp>
      <p:sp>
        <p:nvSpPr>
          <p:cNvPr id="6" name="TextBox 5">
            <a:extLst>
              <a:ext uri="{FF2B5EF4-FFF2-40B4-BE49-F238E27FC236}">
                <a16:creationId xmlns:a16="http://schemas.microsoft.com/office/drawing/2014/main" id="{B05C736C-4240-FA37-2FCF-F73D5D04C401}"/>
              </a:ext>
            </a:extLst>
          </p:cNvPr>
          <p:cNvSpPr txBox="1"/>
          <p:nvPr/>
        </p:nvSpPr>
        <p:spPr>
          <a:xfrm>
            <a:off x="0" y="4710489"/>
            <a:ext cx="12192000" cy="2147511"/>
          </a:xfrm>
          <a:prstGeom prst="rect">
            <a:avLst/>
          </a:prstGeom>
          <a:solidFill>
            <a:srgbClr val="14315A"/>
          </a:solidFill>
        </p:spPr>
        <p:txBody>
          <a:bodyPr wrap="square" rtlCol="0">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In</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a:t>
            </a: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some counties the department of health or county behavioral health agency provide both behavioral health services to CFs </a:t>
            </a:r>
            <a:r>
              <a:rPr kumimoji="0" lang="en-US" sz="1800" b="0" i="1"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and </a:t>
            </a: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community-based services: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If the provider is furnishing services in their role as a CF contracted entity and performing services that the CF is required to provide, those services would be considered embedded services.</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mn-cs"/>
              </a:rPr>
              <a:t> Alternatively, if the provider is acting on behalf of the county in their role in the community – for example, accepting a behavioral health links – that service would be considered in-reach.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156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C927-EF1E-411D-AA32-5E94984A7D2D}"/>
              </a:ext>
            </a:extLst>
          </p:cNvPr>
          <p:cNvSpPr>
            <a:spLocks noGrp="1"/>
          </p:cNvSpPr>
          <p:nvPr>
            <p:ph type="title"/>
          </p:nvPr>
        </p:nvSpPr>
        <p:spPr>
          <a:xfrm>
            <a:off x="664579" y="-117938"/>
            <a:ext cx="11315218" cy="1325563"/>
          </a:xfrm>
        </p:spPr>
        <p:txBody>
          <a:bodyPr>
            <a:normAutofit/>
          </a:bodyPr>
          <a:lstStyle/>
          <a:p>
            <a:r>
              <a:rPr lang="en-US" sz="3000">
                <a:latin typeface="Segoe UI"/>
                <a:cs typeface="Segoe UI"/>
              </a:rPr>
              <a:t>Pre- and Post-Release Care Management to Support Re-Entry</a:t>
            </a:r>
            <a:endParaRPr lang="en-US" sz="3000"/>
          </a:p>
        </p:txBody>
      </p:sp>
      <p:sp>
        <p:nvSpPr>
          <p:cNvPr id="4" name="Slide Number Placeholder 3">
            <a:extLst>
              <a:ext uri="{FF2B5EF4-FFF2-40B4-BE49-F238E27FC236}">
                <a16:creationId xmlns:a16="http://schemas.microsoft.com/office/drawing/2014/main" id="{3B13C709-2980-4ABA-889D-F00449E7F2C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5" name="Rectangle 4">
            <a:extLst>
              <a:ext uri="{FF2B5EF4-FFF2-40B4-BE49-F238E27FC236}">
                <a16:creationId xmlns:a16="http://schemas.microsoft.com/office/drawing/2014/main" id="{E01CC224-198F-4ABA-B78C-7B26DFF3D832}"/>
              </a:ext>
            </a:extLst>
          </p:cNvPr>
          <p:cNvSpPr/>
          <p:nvPr/>
        </p:nvSpPr>
        <p:spPr bwMode="auto">
          <a:xfrm>
            <a:off x="0" y="856527"/>
            <a:ext cx="12192000" cy="1111068"/>
          </a:xfrm>
          <a:prstGeom prst="rect">
            <a:avLst/>
          </a:prstGeom>
          <a:solidFill>
            <a:srgbClr val="14315A"/>
          </a:solidFill>
          <a:ln>
            <a:noFill/>
          </a:ln>
          <a:effectLst/>
        </p:spPr>
        <p:txBody>
          <a:bodyPr lIns="68580" tIns="68580" rIns="68580" bIns="68580" rtlCol="0" anchor="ctr" anchorCtr="0">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Correctional facilities and community-based care managers will play a key role in re-entry planning and coordination, including notifying implementation partners* of release date, if known, supporting pre-release warm handoffs, facilitating behavioral health linkages, and dispensing medications and/or DME upon reentry. </a:t>
            </a:r>
            <a:r>
              <a:rPr kumimoji="0" lang="en-US" sz="1800" b="1" i="0" u="none" strike="noStrike" kern="0" cap="none" spc="0" normalizeH="0" baseline="0" noProof="0">
                <a:ln>
                  <a:noFill/>
                </a:ln>
                <a:solidFill>
                  <a:prstClr val="black"/>
                </a:solidFill>
                <a:effectLst/>
                <a:uLnTx/>
                <a:uFillTx/>
                <a:latin typeface="Segoe UI" panose="020B0502040204020203" pitchFamily="34" charset="0"/>
                <a:ea typeface="+mn-lt"/>
                <a:cs typeface="Segoe UI" panose="020B0502040204020203" pitchFamily="34" charset="0"/>
              </a:rPr>
              <a:t> </a:t>
            </a:r>
            <a:endParaRPr kumimoji="0" lang="en-US" sz="18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2" name="TextBox 11">
            <a:extLst>
              <a:ext uri="{FF2B5EF4-FFF2-40B4-BE49-F238E27FC236}">
                <a16:creationId xmlns:a16="http://schemas.microsoft.com/office/drawing/2014/main" id="{BC5DD148-107E-4389-86AF-C83EEAB592D3}"/>
              </a:ext>
            </a:extLst>
          </p:cNvPr>
          <p:cNvSpPr txBox="1"/>
          <p:nvPr/>
        </p:nvSpPr>
        <p:spPr>
          <a:xfrm>
            <a:off x="388219" y="6600610"/>
            <a:ext cx="1124712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a:t>
            </a:r>
            <a:r>
              <a:rPr kumimoji="0" lang="en-US" sz="11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Implementation partners include social services departments, post-release care manager (if different from pre-release care manager, MCPs, and county behavioral health agencies </a:t>
            </a:r>
          </a:p>
        </p:txBody>
      </p:sp>
      <p:graphicFrame>
        <p:nvGraphicFramePr>
          <p:cNvPr id="14" name="Table 12">
            <a:extLst>
              <a:ext uri="{FF2B5EF4-FFF2-40B4-BE49-F238E27FC236}">
                <a16:creationId xmlns:a16="http://schemas.microsoft.com/office/drawing/2014/main" id="{A0FE254B-B3CD-48D7-96E3-505C46D88D8E}"/>
              </a:ext>
            </a:extLst>
          </p:cNvPr>
          <p:cNvGraphicFramePr>
            <a:graphicFrameLocks noGrp="1"/>
          </p:cNvGraphicFramePr>
          <p:nvPr>
            <p:ph idx="1"/>
          </p:nvPr>
        </p:nvGraphicFramePr>
        <p:xfrm>
          <a:off x="388219" y="2029125"/>
          <a:ext cx="11247120" cy="4340860"/>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698509010"/>
                    </a:ext>
                  </a:extLst>
                </a:gridCol>
                <a:gridCol w="3749040">
                  <a:extLst>
                    <a:ext uri="{9D8B030D-6E8A-4147-A177-3AD203B41FA5}">
                      <a16:colId xmlns:a16="http://schemas.microsoft.com/office/drawing/2014/main" val="1505538405"/>
                    </a:ext>
                  </a:extLst>
                </a:gridCol>
                <a:gridCol w="3749040">
                  <a:extLst>
                    <a:ext uri="{9D8B030D-6E8A-4147-A177-3AD203B41FA5}">
                      <a16:colId xmlns:a16="http://schemas.microsoft.com/office/drawing/2014/main" val="463250485"/>
                    </a:ext>
                  </a:extLst>
                </a:gridCol>
              </a:tblGrid>
              <a:tr h="370840">
                <a:tc>
                  <a:txBody>
                    <a:bodyPr/>
                    <a:lstStyle/>
                    <a:p>
                      <a:pPr algn="ctr"/>
                      <a:r>
                        <a:rPr lang="en-US" sz="1800" b="1" dirty="0">
                          <a:solidFill>
                            <a:schemeClr val="tx1"/>
                          </a:solidFill>
                          <a:latin typeface="Segoe UI"/>
                          <a:cs typeface="Segoe UI"/>
                        </a:rPr>
                        <a:t>Enhanced Care Management (ECM)</a:t>
                      </a:r>
                      <a:endParaRPr lang="en-US" sz="1800" b="1" dirty="0">
                        <a:solidFill>
                          <a:schemeClr val="tx1"/>
                        </a:solidFill>
                        <a:latin typeface="Segoe UI" panose="020B0502040204020203" pitchFamily="34" charset="0"/>
                        <a:cs typeface="Segoe UI" panose="020B0502040204020203" pitchFamily="34" charset="0"/>
                      </a:endParaRPr>
                    </a:p>
                  </a:txBody>
                  <a:tcPr>
                    <a:lnR w="76200" cap="flat" cmpd="sng" algn="ctr">
                      <a:solidFill>
                        <a:schemeClr val="bg1"/>
                      </a:solidFill>
                      <a:prstDash val="solid"/>
                      <a:round/>
                      <a:headEnd type="none" w="med" len="med"/>
                      <a:tailEnd type="none" w="med" len="med"/>
                    </a:lnR>
                    <a:solidFill>
                      <a:schemeClr val="accent4">
                        <a:lumMod val="60000"/>
                        <a:lumOff val="40000"/>
                      </a:schemeClr>
                    </a:solidFill>
                  </a:tcPr>
                </a:tc>
                <a:tc>
                  <a:txBody>
                    <a:bodyPr/>
                    <a:lstStyle/>
                    <a:p>
                      <a:pPr algn="ctr"/>
                      <a:r>
                        <a:rPr lang="en-US" sz="1800" b="1">
                          <a:solidFill>
                            <a:schemeClr val="tx1"/>
                          </a:solidFill>
                          <a:latin typeface="Segoe UI"/>
                          <a:cs typeface="Segoe UI"/>
                        </a:rPr>
                        <a:t>Behavioral Health Linkages</a:t>
                      </a:r>
                      <a:endParaRPr lang="en-US" sz="1800" b="1">
                        <a:solidFill>
                          <a:schemeClr val="tx1"/>
                        </a:solidFill>
                        <a:latin typeface="Segoe UI" panose="020B0502040204020203" pitchFamily="34" charset="0"/>
                        <a:cs typeface="Segoe UI" panose="020B0502040204020203" pitchFamily="34" charset="0"/>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4">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latin typeface="Segoe UI"/>
                          <a:cs typeface="Segoe UI"/>
                        </a:rPr>
                        <a:t>Warm Handoff Requirement</a:t>
                      </a:r>
                      <a:endParaRPr lang="en-US" sz="1800">
                        <a:solidFill>
                          <a:schemeClr val="tx1"/>
                        </a:solidFill>
                      </a:endParaRPr>
                    </a:p>
                  </a:txBody>
                  <a:tcPr>
                    <a:lnL w="76200" cap="flat" cmpd="sng" algn="ctr">
                      <a:solidFill>
                        <a:schemeClr val="bg1"/>
                      </a:solidFill>
                      <a:prstDash val="solid"/>
                      <a:round/>
                      <a:headEnd type="none" w="med" len="med"/>
                      <a:tailEnd type="none" w="med" len="med"/>
                    </a:lnL>
                    <a:solidFill>
                      <a:schemeClr val="accent4">
                        <a:lumMod val="60000"/>
                        <a:lumOff val="40000"/>
                      </a:schemeClr>
                    </a:solidFill>
                  </a:tcPr>
                </a:tc>
                <a:extLst>
                  <a:ext uri="{0D108BD9-81ED-4DB2-BD59-A6C34878D82A}">
                    <a16:rowId xmlns:a16="http://schemas.microsoft.com/office/drawing/2014/main" val="1137301938"/>
                  </a:ext>
                </a:extLst>
              </a:tr>
              <a:tr h="370840">
                <a:tc>
                  <a:txBody>
                    <a:bodyPr/>
                    <a:lstStyle/>
                    <a:p>
                      <a:pPr marL="0" marR="0" lvl="0" indent="0" algn="l" rtl="0" eaLnBrk="1" fontAlgn="auto" latinLnBrk="0" hangingPunct="1">
                        <a:lnSpc>
                          <a:spcPct val="100000"/>
                        </a:lnSpc>
                        <a:spcBef>
                          <a:spcPts val="0"/>
                        </a:spcBef>
                        <a:spcAft>
                          <a:spcPts val="0"/>
                        </a:spcAft>
                        <a:buClr>
                          <a:srgbClr val="782B8B"/>
                        </a:buClr>
                        <a:buSzTx/>
                        <a:buFontTx/>
                        <a:buNone/>
                      </a:pPr>
                      <a:r>
                        <a:rPr lang="en-US" sz="1800">
                          <a:solidFill>
                            <a:schemeClr val="tx1"/>
                          </a:solidFill>
                          <a:latin typeface="Segoe UI"/>
                          <a:cs typeface="Segoe UI"/>
                        </a:rPr>
                        <a:t>Individuals who meet the CalAIM pre-release service access criteria will qualify for ECM Justice Involved Population of Focus and </a:t>
                      </a:r>
                      <a:r>
                        <a:rPr lang="en-US" sz="1800" b="1">
                          <a:solidFill>
                            <a:schemeClr val="tx1"/>
                          </a:solidFill>
                          <a:latin typeface="Segoe UI"/>
                          <a:cs typeface="Segoe UI"/>
                        </a:rPr>
                        <a:t>will be automatically eligible for ECM </a:t>
                      </a:r>
                      <a:r>
                        <a:rPr lang="en-US" sz="1800">
                          <a:solidFill>
                            <a:schemeClr val="tx1"/>
                          </a:solidFill>
                          <a:latin typeface="Segoe UI"/>
                          <a:cs typeface="Segoe UI"/>
                        </a:rPr>
                        <a:t>until a reassessment is conducted by the managed care plan (MCP), which may occur up to six months after release. </a:t>
                      </a:r>
                    </a:p>
                    <a:p>
                      <a:pPr>
                        <a:buClr>
                          <a:srgbClr val="782B8B"/>
                        </a:buClr>
                      </a:pPr>
                      <a:endParaRPr lang="en-US" sz="1600">
                        <a:solidFill>
                          <a:prstClr val="black"/>
                        </a:solidFill>
                        <a:latin typeface="Segoe UI" panose="020B0502040204020203" pitchFamily="34" charset="0"/>
                        <a:cs typeface="Segoe UI" panose="020B0502040204020203" pitchFamily="34" charset="0"/>
                      </a:endParaRPr>
                    </a:p>
                  </a:txBody>
                  <a:tcPr>
                    <a:lnR w="76200" cap="flat" cmpd="sng" algn="ctr">
                      <a:solidFill>
                        <a:schemeClr val="bg1"/>
                      </a:solidFill>
                      <a:prstDash val="solid"/>
                      <a:round/>
                      <a:headEnd type="none" w="med" len="med"/>
                      <a:tailEnd type="none" w="med" len="med"/>
                    </a:lnR>
                    <a:solidFill>
                      <a:schemeClr val="bg1">
                        <a:lumMod val="95000"/>
                      </a:schemeClr>
                    </a:solidFill>
                  </a:tcPr>
                </a:tc>
                <a:tc>
                  <a:txBody>
                    <a:bodyPr/>
                    <a:lstStyle/>
                    <a:p>
                      <a:pPr>
                        <a:lnSpc>
                          <a:spcPct val="90000"/>
                        </a:lnSpc>
                        <a:spcBef>
                          <a:spcPts val="500"/>
                        </a:spcBef>
                        <a:buClr>
                          <a:srgbClr val="782B8B"/>
                        </a:buClr>
                      </a:pPr>
                      <a:r>
                        <a:rPr lang="en-US" sz="1800">
                          <a:solidFill>
                            <a:schemeClr val="tx1"/>
                          </a:solidFill>
                          <a:latin typeface="Segoe UI"/>
                          <a:cs typeface="Segoe UI"/>
                        </a:rPr>
                        <a:t>To achieve continuity of treatment for individuals who receive behavioral health services while incarcerated, DHCS will require correctional facilities to:</a:t>
                      </a:r>
                    </a:p>
                    <a:p>
                      <a:pPr marL="228600" indent="-228600">
                        <a:lnSpc>
                          <a:spcPct val="90000"/>
                        </a:lnSpc>
                        <a:spcBef>
                          <a:spcPts val="500"/>
                        </a:spcBef>
                        <a:buClr>
                          <a:srgbClr val="782B8B"/>
                        </a:buClr>
                        <a:buFont typeface="Segoe UI" panose="020B0502040204020203" pitchFamily="34" charset="0"/>
                        <a:buChar char="»"/>
                      </a:pPr>
                      <a:r>
                        <a:rPr lang="en-US" sz="1800" b="1">
                          <a:solidFill>
                            <a:schemeClr val="tx1"/>
                          </a:solidFill>
                          <a:latin typeface="Segoe UI"/>
                          <a:cs typeface="Segoe UI"/>
                        </a:rPr>
                        <a:t>Facilitate referrals/linkages to post-release behavioral health providers </a:t>
                      </a:r>
                      <a:r>
                        <a:rPr lang="en-US" sz="1800">
                          <a:solidFill>
                            <a:schemeClr val="tx1"/>
                          </a:solidFill>
                          <a:latin typeface="Segoe UI"/>
                          <a:cs typeface="Segoe UI"/>
                        </a:rPr>
                        <a:t>(e.g., non-specialty mental health, specialty mental health, and SUD).</a:t>
                      </a:r>
                    </a:p>
                    <a:p>
                      <a:pPr marL="228600" indent="-228600">
                        <a:lnSpc>
                          <a:spcPct val="90000"/>
                        </a:lnSpc>
                        <a:spcBef>
                          <a:spcPts val="500"/>
                        </a:spcBef>
                        <a:buClr>
                          <a:srgbClr val="782B8B"/>
                        </a:buClr>
                        <a:buFont typeface="Segoe UI" panose="020B0502040204020203" pitchFamily="34" charset="0"/>
                        <a:buChar char="»"/>
                      </a:pPr>
                      <a:r>
                        <a:rPr lang="en-US" sz="1800" b="1">
                          <a:solidFill>
                            <a:schemeClr val="tx1"/>
                          </a:solidFill>
                          <a:latin typeface="Segoe UI"/>
                          <a:cs typeface="Segoe UI"/>
                        </a:rPr>
                        <a:t>Share information with the individual's health plan </a:t>
                      </a:r>
                      <a:r>
                        <a:rPr lang="en-US" sz="1800">
                          <a:solidFill>
                            <a:schemeClr val="tx1"/>
                          </a:solidFill>
                          <a:latin typeface="Segoe UI"/>
                          <a:cs typeface="Segoe UI"/>
                        </a:rPr>
                        <a:t>(e.g., MCPs, SMHS, DMC-ODS) or program (i.e., DMC).</a:t>
                      </a:r>
                      <a:endParaRPr lang="en-US" sz="1800" dirty="0">
                        <a:solidFill>
                          <a:schemeClr val="tx1"/>
                        </a:solidFill>
                        <a:latin typeface="Segoe UI" panose="020B0502040204020203" pitchFamily="34" charset="0"/>
                        <a:cs typeface="Segoe UI" panose="020B0502040204020203" pitchFamily="34" charset="0"/>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bg1">
                        <a:lumMod val="95000"/>
                      </a:schemeClr>
                    </a:solidFill>
                  </a:tcPr>
                </a:tc>
                <a:tc>
                  <a:txBody>
                    <a:bodyPr/>
                    <a:lstStyle/>
                    <a:p>
                      <a:pPr>
                        <a:lnSpc>
                          <a:spcPct val="90000"/>
                        </a:lnSpc>
                        <a:spcBef>
                          <a:spcPts val="500"/>
                        </a:spcBef>
                      </a:pPr>
                      <a:r>
                        <a:rPr lang="en-US" sz="1600" dirty="0">
                          <a:solidFill>
                            <a:schemeClr val="tx1"/>
                          </a:solidFill>
                          <a:latin typeface="Segoe UI"/>
                          <a:ea typeface="+mn-lt"/>
                          <a:cs typeface="Segoe UI"/>
                        </a:rPr>
                        <a:t>Prior to release, the pre-release care manager must do the following:</a:t>
                      </a:r>
                      <a:endParaRPr lang="en-US" sz="1600" dirty="0">
                        <a:solidFill>
                          <a:schemeClr val="tx1"/>
                        </a:solidFill>
                        <a:latin typeface="Segoe UI"/>
                        <a:cs typeface="Segoe UI"/>
                      </a:endParaRPr>
                    </a:p>
                    <a:p>
                      <a:pPr marL="228600" indent="-228600">
                        <a:lnSpc>
                          <a:spcPct val="90000"/>
                        </a:lnSpc>
                        <a:spcBef>
                          <a:spcPts val="500"/>
                        </a:spcBef>
                        <a:buClr>
                          <a:srgbClr val="782B8B"/>
                        </a:buClr>
                        <a:buFont typeface="Segoe UI" panose="020B0502040204020203" pitchFamily="34" charset="0"/>
                        <a:buChar char="»"/>
                      </a:pPr>
                      <a:r>
                        <a:rPr lang="en-US" sz="1600" b="1" dirty="0">
                          <a:solidFill>
                            <a:schemeClr val="tx1"/>
                          </a:solidFill>
                          <a:latin typeface="Segoe UI"/>
                          <a:ea typeface="+mn-lt"/>
                          <a:cs typeface="Segoe UI"/>
                        </a:rPr>
                        <a:t>Share transitional care plan </a:t>
                      </a:r>
                      <a:r>
                        <a:rPr lang="en-US" sz="1600" dirty="0">
                          <a:solidFill>
                            <a:schemeClr val="tx1"/>
                          </a:solidFill>
                          <a:latin typeface="Segoe UI"/>
                          <a:ea typeface="+mn-lt"/>
                          <a:cs typeface="Segoe UI"/>
                        </a:rPr>
                        <a:t>with the post-release care manager and MCP.</a:t>
                      </a:r>
                      <a:endParaRPr lang="en-US" sz="1600" dirty="0">
                        <a:solidFill>
                          <a:schemeClr val="tx1"/>
                        </a:solidFill>
                        <a:latin typeface="Segoe UI"/>
                        <a:cs typeface="Segoe UI"/>
                      </a:endParaRPr>
                    </a:p>
                    <a:p>
                      <a:pPr marL="228600" indent="-228600">
                        <a:lnSpc>
                          <a:spcPct val="90000"/>
                        </a:lnSpc>
                        <a:spcBef>
                          <a:spcPts val="500"/>
                        </a:spcBef>
                        <a:buClr>
                          <a:srgbClr val="782B8B"/>
                        </a:buClr>
                        <a:buFont typeface="Segoe UI" panose="020B0502040204020203" pitchFamily="34" charset="0"/>
                        <a:buChar char="»"/>
                      </a:pPr>
                      <a:r>
                        <a:rPr lang="en-US" sz="1600" b="1" dirty="0">
                          <a:solidFill>
                            <a:schemeClr val="tx1"/>
                          </a:solidFill>
                          <a:latin typeface="Segoe UI"/>
                          <a:ea typeface="+mn-lt"/>
                          <a:cs typeface="Segoe UI"/>
                        </a:rPr>
                        <a:t>Schedule and conduct a pre-release care management meeting </a:t>
                      </a:r>
                      <a:r>
                        <a:rPr lang="en-US" sz="1600" dirty="0">
                          <a:solidFill>
                            <a:schemeClr val="tx1"/>
                          </a:solidFill>
                          <a:latin typeface="Segoe UI"/>
                          <a:ea typeface="+mn-lt"/>
                          <a:cs typeface="Segoe UI"/>
                        </a:rPr>
                        <a:t>(in-person or virtual) with the member and pre- and post-release care managers (if different) to:</a:t>
                      </a:r>
                      <a:endParaRPr lang="en-US" sz="1600" dirty="0">
                        <a:solidFill>
                          <a:schemeClr val="tx1"/>
                        </a:solidFill>
                        <a:latin typeface="Segoe UI"/>
                        <a:cs typeface="Segoe UI"/>
                      </a:endParaRPr>
                    </a:p>
                    <a:p>
                      <a:pPr marL="685800" lvl="1" indent="-228600">
                        <a:lnSpc>
                          <a:spcPct val="90000"/>
                        </a:lnSpc>
                        <a:spcBef>
                          <a:spcPts val="500"/>
                        </a:spcBef>
                        <a:buClr>
                          <a:srgbClr val="782B8B"/>
                        </a:buClr>
                        <a:buFont typeface="Segoe UI" panose="020B0502040204020203" pitchFamily="34" charset="0"/>
                        <a:buChar char="»"/>
                      </a:pPr>
                      <a:r>
                        <a:rPr lang="en-US" sz="1600" dirty="0">
                          <a:solidFill>
                            <a:schemeClr val="tx1"/>
                          </a:solidFill>
                          <a:latin typeface="Segoe UI"/>
                          <a:ea typeface="+mn-lt"/>
                          <a:cs typeface="Segoe UI"/>
                        </a:rPr>
                        <a:t>Establish a trusted relationship.</a:t>
                      </a:r>
                    </a:p>
                    <a:p>
                      <a:pPr marL="685800" lvl="1" indent="-228600">
                        <a:lnSpc>
                          <a:spcPct val="90000"/>
                        </a:lnSpc>
                        <a:spcBef>
                          <a:spcPts val="500"/>
                        </a:spcBef>
                        <a:buClr>
                          <a:srgbClr val="782B8B"/>
                        </a:buClr>
                        <a:buFont typeface="Segoe UI" panose="020B0502040204020203" pitchFamily="34" charset="0"/>
                        <a:buChar char="»"/>
                      </a:pPr>
                      <a:r>
                        <a:rPr lang="en-US" sz="1600" dirty="0">
                          <a:solidFill>
                            <a:schemeClr val="tx1"/>
                          </a:solidFill>
                          <a:latin typeface="Segoe UI"/>
                          <a:ea typeface="+mn-lt"/>
                          <a:cs typeface="Segoe UI"/>
                        </a:rPr>
                        <a:t>Develop and review care plan with member.</a:t>
                      </a:r>
                    </a:p>
                    <a:p>
                      <a:pPr marL="685800" lvl="1" indent="-228600">
                        <a:lnSpc>
                          <a:spcPct val="90000"/>
                        </a:lnSpc>
                        <a:spcBef>
                          <a:spcPts val="500"/>
                        </a:spcBef>
                        <a:buClr>
                          <a:srgbClr val="782B8B"/>
                        </a:buClr>
                        <a:buFont typeface="Segoe UI" panose="020B0502040204020203" pitchFamily="34" charset="0"/>
                        <a:buChar char="»"/>
                      </a:pPr>
                      <a:r>
                        <a:rPr lang="en-US" sz="1600" dirty="0">
                          <a:solidFill>
                            <a:schemeClr val="tx1"/>
                          </a:solidFill>
                          <a:latin typeface="Segoe UI"/>
                          <a:ea typeface="+mn-lt"/>
                          <a:cs typeface="Segoe UI"/>
                        </a:rPr>
                        <a:t>Identify outstanding service needs.</a:t>
                      </a:r>
                      <a:endParaRPr lang="en-US" sz="1600" b="1" dirty="0">
                        <a:solidFill>
                          <a:schemeClr val="tx1"/>
                        </a:solidFill>
                        <a:latin typeface="Segoe UI" panose="020B0502040204020203" pitchFamily="34" charset="0"/>
                        <a:cs typeface="Segoe UI" panose="020B0502040204020203" pitchFamily="34" charset="0"/>
                      </a:endParaRPr>
                    </a:p>
                  </a:txBody>
                  <a:tcPr>
                    <a:lnL w="76200" cap="flat" cmpd="sng" algn="ctr">
                      <a:solidFill>
                        <a:schemeClr val="bg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995162621"/>
                  </a:ext>
                </a:extLst>
              </a:tr>
            </a:tbl>
          </a:graphicData>
        </a:graphic>
      </p:graphicFrame>
    </p:spTree>
    <p:extLst>
      <p:ext uri="{BB962C8B-B14F-4D97-AF65-F5344CB8AC3E}">
        <p14:creationId xmlns:p14="http://schemas.microsoft.com/office/powerpoint/2010/main" val="2396987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C4D9-AA23-4993-8C00-51BB8473E36C}"/>
              </a:ext>
            </a:extLst>
          </p:cNvPr>
          <p:cNvSpPr>
            <a:spLocks noGrp="1"/>
          </p:cNvSpPr>
          <p:nvPr>
            <p:ph type="title"/>
          </p:nvPr>
        </p:nvSpPr>
        <p:spPr>
          <a:xfrm>
            <a:off x="318052" y="1"/>
            <a:ext cx="11873948" cy="751366"/>
          </a:xfrm>
        </p:spPr>
        <p:txBody>
          <a:bodyPr>
            <a:normAutofit/>
          </a:bodyPr>
          <a:lstStyle/>
          <a:p>
            <a:pPr algn="l"/>
            <a:r>
              <a:rPr lang="en-US" sz="3200"/>
              <a:t>Summary of Updates: Short-Term Model</a:t>
            </a:r>
          </a:p>
        </p:txBody>
      </p:sp>
      <p:graphicFrame>
        <p:nvGraphicFramePr>
          <p:cNvPr id="6" name="Content Placeholder 7">
            <a:extLst>
              <a:ext uri="{FF2B5EF4-FFF2-40B4-BE49-F238E27FC236}">
                <a16:creationId xmlns:a16="http://schemas.microsoft.com/office/drawing/2014/main" id="{25B1AA62-7FE7-6576-ED2E-7D9038E23D5B}"/>
              </a:ext>
            </a:extLst>
          </p:cNvPr>
          <p:cNvGraphicFramePr>
            <a:graphicFrameLocks noGrp="1"/>
          </p:cNvGraphicFramePr>
          <p:nvPr>
            <p:ph idx="1"/>
          </p:nvPr>
        </p:nvGraphicFramePr>
        <p:xfrm>
          <a:off x="0" y="878395"/>
          <a:ext cx="12192001" cy="4701540"/>
        </p:xfrm>
        <a:graphic>
          <a:graphicData uri="http://schemas.openxmlformats.org/drawingml/2006/table">
            <a:tbl>
              <a:tblPr/>
              <a:tblGrid>
                <a:gridCol w="2877585">
                  <a:extLst>
                    <a:ext uri="{9D8B030D-6E8A-4147-A177-3AD203B41FA5}">
                      <a16:colId xmlns:a16="http://schemas.microsoft.com/office/drawing/2014/main" val="3864780431"/>
                    </a:ext>
                  </a:extLst>
                </a:gridCol>
                <a:gridCol w="433297">
                  <a:extLst>
                    <a:ext uri="{9D8B030D-6E8A-4147-A177-3AD203B41FA5}">
                      <a16:colId xmlns:a16="http://schemas.microsoft.com/office/drawing/2014/main" val="2070785631"/>
                    </a:ext>
                  </a:extLst>
                </a:gridCol>
                <a:gridCol w="433297">
                  <a:extLst>
                    <a:ext uri="{9D8B030D-6E8A-4147-A177-3AD203B41FA5}">
                      <a16:colId xmlns:a16="http://schemas.microsoft.com/office/drawing/2014/main" val="3947524937"/>
                    </a:ext>
                  </a:extLst>
                </a:gridCol>
                <a:gridCol w="433297">
                  <a:extLst>
                    <a:ext uri="{9D8B030D-6E8A-4147-A177-3AD203B41FA5}">
                      <a16:colId xmlns:a16="http://schemas.microsoft.com/office/drawing/2014/main" val="3364775481"/>
                    </a:ext>
                  </a:extLst>
                </a:gridCol>
                <a:gridCol w="433297">
                  <a:extLst>
                    <a:ext uri="{9D8B030D-6E8A-4147-A177-3AD203B41FA5}">
                      <a16:colId xmlns:a16="http://schemas.microsoft.com/office/drawing/2014/main" val="406327079"/>
                    </a:ext>
                  </a:extLst>
                </a:gridCol>
                <a:gridCol w="433297">
                  <a:extLst>
                    <a:ext uri="{9D8B030D-6E8A-4147-A177-3AD203B41FA5}">
                      <a16:colId xmlns:a16="http://schemas.microsoft.com/office/drawing/2014/main" val="3270966447"/>
                    </a:ext>
                  </a:extLst>
                </a:gridCol>
                <a:gridCol w="433297">
                  <a:extLst>
                    <a:ext uri="{9D8B030D-6E8A-4147-A177-3AD203B41FA5}">
                      <a16:colId xmlns:a16="http://schemas.microsoft.com/office/drawing/2014/main" val="1396573923"/>
                    </a:ext>
                  </a:extLst>
                </a:gridCol>
                <a:gridCol w="839329">
                  <a:extLst>
                    <a:ext uri="{9D8B030D-6E8A-4147-A177-3AD203B41FA5}">
                      <a16:colId xmlns:a16="http://schemas.microsoft.com/office/drawing/2014/main" val="1133915949"/>
                    </a:ext>
                  </a:extLst>
                </a:gridCol>
                <a:gridCol w="1958435">
                  <a:extLst>
                    <a:ext uri="{9D8B030D-6E8A-4147-A177-3AD203B41FA5}">
                      <a16:colId xmlns:a16="http://schemas.microsoft.com/office/drawing/2014/main" val="3620760386"/>
                    </a:ext>
                  </a:extLst>
                </a:gridCol>
                <a:gridCol w="1958435">
                  <a:extLst>
                    <a:ext uri="{9D8B030D-6E8A-4147-A177-3AD203B41FA5}">
                      <a16:colId xmlns:a16="http://schemas.microsoft.com/office/drawing/2014/main" val="3454796675"/>
                    </a:ext>
                  </a:extLst>
                </a:gridCol>
                <a:gridCol w="1958435">
                  <a:extLst>
                    <a:ext uri="{9D8B030D-6E8A-4147-A177-3AD203B41FA5}">
                      <a16:colId xmlns:a16="http://schemas.microsoft.com/office/drawing/2014/main" val="2395147256"/>
                    </a:ext>
                  </a:extLst>
                </a:gridCol>
              </a:tblGrid>
              <a:tr h="263769">
                <a:tc rowSpan="2">
                  <a:txBody>
                    <a:bodyPr/>
                    <a:lstStyle/>
                    <a:p>
                      <a:pPr algn="ctr" fontAlgn="ctr">
                        <a:spcBef>
                          <a:spcPts val="0"/>
                        </a:spcBef>
                        <a:spcAft>
                          <a:spcPts val="0"/>
                        </a:spcAft>
                      </a:pPr>
                      <a:r>
                        <a:rPr lang="en-US" sz="1200" b="1" i="0" u="none" strike="noStrike">
                          <a:solidFill>
                            <a:schemeClr val="bg1"/>
                          </a:solidFill>
                          <a:effectLst/>
                          <a:latin typeface="+mn-lt"/>
                        </a:rPr>
                        <a:t>Pre-Release Activity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gridSpan="7">
                  <a:txBody>
                    <a:bodyPr/>
                    <a:lstStyle/>
                    <a:p>
                      <a:pPr algn="ctr" fontAlgn="ctr">
                        <a:spcBef>
                          <a:spcPts val="0"/>
                        </a:spcBef>
                        <a:spcAft>
                          <a:spcPts val="0"/>
                        </a:spcAft>
                      </a:pPr>
                      <a:r>
                        <a:rPr lang="en-US" sz="1200" b="1" i="0" u="none" strike="noStrike">
                          <a:solidFill>
                            <a:schemeClr val="tx1"/>
                          </a:solidFill>
                          <a:effectLst/>
                          <a:latin typeface="+mn-lt"/>
                        </a:rPr>
                        <a:t>Week 1 of JI Aid Code</a:t>
                      </a:r>
                      <a:endParaRPr lang="en-US" sz="1200" b="1" i="1"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fontAlgn="ctr">
                        <a:spcBef>
                          <a:spcPts val="0"/>
                        </a:spcBef>
                        <a:spcAft>
                          <a:spcPts val="0"/>
                        </a:spcAft>
                      </a:pPr>
                      <a:r>
                        <a:rPr lang="en-US" sz="1200" b="1" i="0" u="none" strike="noStrike">
                          <a:solidFill>
                            <a:schemeClr val="bg1"/>
                          </a:solidFill>
                          <a:effectLst/>
                          <a:latin typeface="+mn-lt"/>
                        </a:rPr>
                        <a:t>Week 2 of JI Aid Code</a:t>
                      </a:r>
                      <a:endParaRPr lang="en-US" sz="1200" b="1" i="1"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ctr">
                        <a:spcBef>
                          <a:spcPts val="0"/>
                        </a:spcBef>
                        <a:spcAft>
                          <a:spcPts val="0"/>
                        </a:spcAft>
                      </a:pPr>
                      <a:r>
                        <a:rPr lang="en-US" sz="1200" b="1" i="0" u="none" strike="noStrike">
                          <a:solidFill>
                            <a:schemeClr val="bg1"/>
                          </a:solidFill>
                          <a:effectLst/>
                          <a:latin typeface="+mn-lt"/>
                        </a:rPr>
                        <a:t>Week 3 of JI Aid Code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tc>
                  <a:txBody>
                    <a:bodyPr/>
                    <a:lstStyle/>
                    <a:p>
                      <a:pPr algn="ctr" fontAlgn="ctr">
                        <a:spcBef>
                          <a:spcPts val="0"/>
                        </a:spcBef>
                        <a:spcAft>
                          <a:spcPts val="0"/>
                        </a:spcAft>
                      </a:pPr>
                      <a:r>
                        <a:rPr lang="en-US" sz="1200" b="1" i="0" u="none" strike="noStrike">
                          <a:solidFill>
                            <a:schemeClr val="bg1"/>
                          </a:solidFill>
                          <a:effectLst/>
                          <a:latin typeface="+mn-lt"/>
                        </a:rPr>
                        <a:t>Week 4 of JI Aid Code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F4E79"/>
                    </a:solidFill>
                  </a:tcPr>
                </a:tc>
                <a:extLst>
                  <a:ext uri="{0D108BD9-81ED-4DB2-BD59-A6C34878D82A}">
                    <a16:rowId xmlns:a16="http://schemas.microsoft.com/office/drawing/2014/main" val="2802664627"/>
                  </a:ext>
                </a:extLst>
              </a:tr>
              <a:tr h="256011">
                <a:tc vMerge="1">
                  <a:txBody>
                    <a:bodyPr/>
                    <a:lstStyle/>
                    <a:p>
                      <a:endParaRPr lang="en-US"/>
                    </a:p>
                  </a:txBody>
                  <a:tcPr/>
                </a:tc>
                <a:tc>
                  <a:txBody>
                    <a:bodyPr/>
                    <a:lstStyle/>
                    <a:p>
                      <a:pPr algn="ctr" fontAlgn="ctr">
                        <a:spcBef>
                          <a:spcPts val="0"/>
                        </a:spcBef>
                        <a:spcAft>
                          <a:spcPts val="0"/>
                        </a:spcAft>
                      </a:pPr>
                      <a:r>
                        <a:rPr lang="en-US" sz="1050" b="1" i="0" u="none" strike="noStrike">
                          <a:solidFill>
                            <a:schemeClr val="tx1"/>
                          </a:solidFill>
                          <a:effectLst/>
                          <a:latin typeface="+mn-lt"/>
                        </a:rPr>
                        <a:t>Day 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r>
                        <a:rPr lang="en-US" sz="1050" b="1" i="0" u="none" strike="noStrike">
                          <a:solidFill>
                            <a:schemeClr val="tx1"/>
                          </a:solidFill>
                          <a:effectLst/>
                          <a:latin typeface="+mn-lt"/>
                        </a:rPr>
                        <a:t>Day 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a:solidFill>
                            <a:schemeClr val="tx1"/>
                          </a:solidFill>
                          <a:effectLst/>
                          <a:latin typeface="+mn-lt"/>
                        </a:rPr>
                        <a:t>Day 3</a:t>
                      </a:r>
                      <a:endParaRPr lang="en-US" sz="105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a:solidFill>
                            <a:schemeClr val="tx1"/>
                          </a:solidFill>
                          <a:effectLst/>
                          <a:latin typeface="+mn-lt"/>
                        </a:rPr>
                        <a:t>Day 4</a:t>
                      </a:r>
                      <a:endParaRPr lang="en-US" sz="105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a:solidFill>
                            <a:schemeClr val="tx1"/>
                          </a:solidFill>
                          <a:effectLst/>
                          <a:latin typeface="+mn-lt"/>
                        </a:rPr>
                        <a:t>Day 5</a:t>
                      </a:r>
                      <a:endParaRPr lang="en-US" sz="105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a:solidFill>
                            <a:schemeClr val="tx1"/>
                          </a:solidFill>
                          <a:effectLst/>
                          <a:latin typeface="+mn-lt"/>
                        </a:rPr>
                        <a:t>Day 6</a:t>
                      </a:r>
                      <a:endParaRPr lang="en-US" sz="105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a:solidFill>
                            <a:schemeClr val="tx1"/>
                          </a:solidFill>
                          <a:effectLst/>
                          <a:latin typeface="+mn-lt"/>
                        </a:rPr>
                        <a:t>Day 7</a:t>
                      </a:r>
                      <a:endParaRPr lang="en-US" sz="105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r>
                        <a:rPr lang="en-US" sz="1100" b="1" i="0" u="none" strike="noStrike">
                          <a:solidFill>
                            <a:schemeClr val="bg1"/>
                          </a:solidFill>
                          <a:effectLst/>
                          <a:latin typeface="+mn-lt"/>
                        </a:rPr>
                        <a:t>Day 8-14</a:t>
                      </a:r>
                      <a:endParaRPr lang="en-US" sz="1100" b="1" i="0"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5B6"/>
                    </a:solidFill>
                  </a:tcPr>
                </a:tc>
                <a:tc>
                  <a:txBody>
                    <a:bodyPr/>
                    <a:lstStyle/>
                    <a:p>
                      <a:pPr algn="ctr" fontAlgn="ctr">
                        <a:spcBef>
                          <a:spcPts val="0"/>
                        </a:spcBef>
                        <a:spcAft>
                          <a:spcPts val="0"/>
                        </a:spcAft>
                      </a:pPr>
                      <a:r>
                        <a:rPr lang="en-US" sz="1100" b="1" i="0" u="none" strike="noStrike">
                          <a:solidFill>
                            <a:schemeClr val="bg1"/>
                          </a:solidFill>
                          <a:effectLst/>
                          <a:latin typeface="+mn-lt"/>
                        </a:rPr>
                        <a:t>Day 15-21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5B6"/>
                    </a:solidFill>
                  </a:tcPr>
                </a:tc>
                <a:tc>
                  <a:txBody>
                    <a:bodyPr/>
                    <a:lstStyle/>
                    <a:p>
                      <a:pPr algn="ctr" fontAlgn="ctr">
                        <a:spcBef>
                          <a:spcPts val="0"/>
                        </a:spcBef>
                        <a:spcAft>
                          <a:spcPts val="0"/>
                        </a:spcAft>
                      </a:pPr>
                      <a:r>
                        <a:rPr lang="en-US" sz="1100" b="1" i="0" u="none" strike="noStrike">
                          <a:solidFill>
                            <a:schemeClr val="bg1"/>
                          </a:solidFill>
                          <a:effectLst/>
                          <a:latin typeface="+mn-lt"/>
                        </a:rPr>
                        <a:t>Day 22-28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75B6"/>
                    </a:solidFill>
                  </a:tcPr>
                </a:tc>
                <a:extLst>
                  <a:ext uri="{0D108BD9-81ED-4DB2-BD59-A6C34878D82A}">
                    <a16:rowId xmlns:a16="http://schemas.microsoft.com/office/drawing/2014/main" val="3862333831"/>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Aid Code is Turned on via Provider Portal</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r>
                        <a:rPr lang="en-US" sz="1050" b="1" i="0" u="none" strike="noStrike" kern="600" baseline="0">
                          <a:solidFill>
                            <a:schemeClr val="tx1"/>
                          </a:solidFill>
                          <a:effectLst/>
                          <a:latin typeface="+mn-lt"/>
                        </a:rPr>
                        <a:t>X</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390881"/>
                  </a:ext>
                </a:extLst>
              </a:tr>
              <a:tr h="41892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Initiate Medications &amp; Medication Administration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50" b="1" i="0" u="none" strike="noStrike" kern="600" baseline="0">
                          <a:solidFill>
                            <a:schemeClr val="tx1"/>
                          </a:solidFill>
                          <a:effectLst/>
                          <a:latin typeface="+mn-lt"/>
                        </a:rPr>
                        <a:t>X</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04626764"/>
                  </a:ext>
                </a:extLst>
              </a:tr>
              <a:tr h="2560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Initiate MAT, as needed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50" b="1" i="0" u="none" strike="noStrike" kern="600" baseline="0">
                          <a:solidFill>
                            <a:schemeClr val="tx1"/>
                          </a:solidFill>
                          <a:effectLst/>
                          <a:latin typeface="+mn-lt"/>
                        </a:rPr>
                        <a:t>X</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194944"/>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Care Manager Contact/Assignment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r>
                        <a:rPr lang="en-US" sz="1050" b="1" i="0" u="none" strike="noStrike" kern="600" baseline="0">
                          <a:solidFill>
                            <a:schemeClr val="tx1"/>
                          </a:solidFill>
                          <a:effectLst/>
                          <a:latin typeface="+mn-lt"/>
                        </a:rPr>
                        <a:t>X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4722047"/>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Care Management – Health Risk Assessment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1050" b="1" i="0" u="none" strike="noStrike" kern="600" baseline="0">
                          <a:solidFill>
                            <a:schemeClr val="tx1"/>
                          </a:solidFill>
                          <a:effectLst/>
                          <a:latin typeface="+mn-lt"/>
                        </a:rPr>
                        <a:t>X</a:t>
                      </a:r>
                      <a:endParaRPr lang="en-US" sz="1050" b="0" i="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rtl="0" eaLnBrk="1" fontAlgn="ctr" latinLnBrk="0" hangingPunct="1">
                        <a:lnSpc>
                          <a:spcPct val="100000"/>
                        </a:lnSpc>
                        <a:spcBef>
                          <a:spcPts val="0"/>
                        </a:spcBef>
                        <a:spcAft>
                          <a:spcPts val="0"/>
                        </a:spcAft>
                        <a:buClrTx/>
                        <a:buSzTx/>
                        <a:buFontTx/>
                        <a:buNone/>
                      </a:pPr>
                      <a:endParaRPr lang="en-US" sz="1050" b="1"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r>
                        <a:rPr lang="en-US" sz="1050" b="1" i="0" u="none" strike="noStrike" kern="600" baseline="0">
                          <a:solidFill>
                            <a:schemeClr val="tx1"/>
                          </a:solidFill>
                          <a:effectLst/>
                          <a:latin typeface="+mn-lt"/>
                        </a:rPr>
                        <a:t>X </a:t>
                      </a:r>
                      <a:r>
                        <a:rPr lang="en-US" sz="1050" b="1" i="1" u="none" strike="noStrike" kern="600" baseline="0">
                          <a:solidFill>
                            <a:schemeClr val="tx1"/>
                          </a:solidFill>
                          <a:effectLst/>
                          <a:latin typeface="+mn-lt"/>
                        </a:rPr>
                        <a:t>(day 8 for in-reach) </a:t>
                      </a: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38745811"/>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Care Management – Reentry Plan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algn="ctr" fontAlgn="ctr">
                        <a:spcBef>
                          <a:spcPts val="0"/>
                        </a:spcBef>
                        <a:spcAft>
                          <a:spcPts val="0"/>
                        </a:spcAft>
                      </a:pPr>
                      <a:r>
                        <a:rPr lang="en-US" sz="1050" b="1" i="0" u="none" strike="noStrike" kern="600" baseline="0">
                          <a:solidFill>
                            <a:schemeClr val="tx1"/>
                          </a:solidFill>
                          <a:effectLst/>
                          <a:latin typeface="+mn-lt"/>
                        </a:rPr>
                        <a:t>X </a:t>
                      </a:r>
                      <a:r>
                        <a:rPr lang="en-US" sz="1050" b="1" i="1" u="none" strike="noStrike" kern="600" baseline="0">
                          <a:solidFill>
                            <a:schemeClr val="tx1"/>
                          </a:solidFill>
                          <a:effectLst/>
                          <a:latin typeface="+mn-lt"/>
                        </a:rPr>
                        <a:t>(day 14)</a:t>
                      </a: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25268541"/>
                  </a:ext>
                </a:extLst>
              </a:tr>
              <a:tr h="41892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Schedule Physical and Behavioral Health Clinical Consultation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50" b="1" i="0" u="none" strike="noStrike" kern="600" baseline="0">
                          <a:solidFill>
                            <a:schemeClr val="tx1"/>
                          </a:solidFill>
                          <a:effectLst/>
                          <a:latin typeface="+mn-lt"/>
                        </a:rPr>
                        <a:t>X </a:t>
                      </a:r>
                      <a:r>
                        <a:rPr lang="en-US" sz="1050" b="1" i="1" u="none" strike="noStrike" kern="600" baseline="0">
                          <a:solidFill>
                            <a:schemeClr val="tx1"/>
                          </a:solidFill>
                          <a:effectLst/>
                          <a:latin typeface="+mn-lt"/>
                        </a:rPr>
                        <a:t>(day 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9798023"/>
                  </a:ext>
                </a:extLst>
              </a:tr>
              <a:tr h="2560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Laboratory and Radiology Services, as needed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50" b="1" i="0" u="none" strike="noStrike" kern="600" cap="none" spc="0" normalizeH="0" baseline="0" noProof="0">
                          <a:ln>
                            <a:noFill/>
                          </a:ln>
                          <a:solidFill>
                            <a:schemeClr val="tx1"/>
                          </a:solidFill>
                          <a:effectLst/>
                          <a:uLnTx/>
                          <a:uFillTx/>
                          <a:latin typeface="Segoe UI"/>
                          <a:ea typeface="+mn-ea"/>
                          <a:cs typeface="+mn-cs"/>
                        </a:rPr>
                        <a:t>X </a:t>
                      </a:r>
                      <a:r>
                        <a:rPr kumimoji="0" lang="en-US" sz="1050" b="1" i="1" u="none" strike="noStrike" kern="600" cap="none" spc="0" normalizeH="0" baseline="0" noProof="0">
                          <a:ln>
                            <a:noFill/>
                          </a:ln>
                          <a:solidFill>
                            <a:schemeClr val="tx1"/>
                          </a:solidFill>
                          <a:effectLst/>
                          <a:uLnTx/>
                          <a:uFillTx/>
                          <a:latin typeface="Segoe UI"/>
                          <a:ea typeface="+mn-ea"/>
                          <a:cs typeface="+mn-cs"/>
                        </a:rPr>
                        <a:t>(day 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050" b="1" i="0" u="none" strike="noStrike" kern="600" cap="none" spc="0" normalizeH="0" baseline="0" noProof="0">
                        <a:ln>
                          <a:noFill/>
                        </a:ln>
                        <a:solidFill>
                          <a:prstClr val="black"/>
                        </a:solidFill>
                        <a:effectLst/>
                        <a:uLnTx/>
                        <a:uFillTx/>
                        <a:latin typeface="Segoe UI"/>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3731674"/>
                  </a:ext>
                </a:extLst>
              </a:tr>
              <a:tr h="2560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rgbClr val="000000"/>
                          </a:solidFill>
                          <a:effectLst/>
                          <a:latin typeface="+mn-lt"/>
                        </a:rPr>
                        <a:t>CHW Services, as available</a:t>
                      </a:r>
                      <a:endParaRPr lang="en-US" sz="1100" b="0" i="0" u="none" strike="noStrike" kern="600" baseline="0">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050" kern="600" baseline="0">
                        <a:solidFill>
                          <a:schemeClr val="tx1"/>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50" b="1" i="0" u="none" strike="noStrike" kern="600" cap="none" spc="0" normalizeH="0" baseline="0" noProof="0">
                          <a:ln>
                            <a:noFill/>
                          </a:ln>
                          <a:solidFill>
                            <a:schemeClr val="tx1"/>
                          </a:solidFill>
                          <a:effectLst/>
                          <a:uLnTx/>
                          <a:uFillTx/>
                          <a:latin typeface="Segoe UI"/>
                          <a:ea typeface="+mn-ea"/>
                          <a:cs typeface="+mn-cs"/>
                        </a:rPr>
                        <a:t>X </a:t>
                      </a:r>
                      <a:r>
                        <a:rPr kumimoji="0" lang="en-US" sz="1050" b="1" i="1" u="none" strike="noStrike" kern="600" cap="none" spc="0" normalizeH="0" baseline="0" noProof="0">
                          <a:ln>
                            <a:noFill/>
                          </a:ln>
                          <a:solidFill>
                            <a:schemeClr val="tx1"/>
                          </a:solidFill>
                          <a:effectLst/>
                          <a:uLnTx/>
                          <a:uFillTx/>
                          <a:latin typeface="Segoe UI"/>
                          <a:ea typeface="+mn-ea"/>
                          <a:cs typeface="+mn-cs"/>
                        </a:rPr>
                        <a:t>(day 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1050" b="1" i="0" u="none" strike="noStrike" kern="600" cap="none" spc="0" normalizeH="0" baseline="0" noProof="0">
                        <a:ln>
                          <a:noFill/>
                        </a:ln>
                        <a:solidFill>
                          <a:prstClr val="black"/>
                        </a:solidFill>
                        <a:effectLst/>
                        <a:uLnTx/>
                        <a:uFillTx/>
                        <a:latin typeface="Segoe UI"/>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4455053"/>
                  </a:ext>
                </a:extLst>
              </a:tr>
              <a:tr h="403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Case Management – Warm Handoff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gridSpan="10">
                  <a:txBody>
                    <a:bodyPr/>
                    <a:lstStyle/>
                    <a:p>
                      <a:pPr algn="ctr" fontAlgn="ctr">
                        <a:spcBef>
                          <a:spcPts val="0"/>
                        </a:spcBef>
                        <a:spcAft>
                          <a:spcPts val="0"/>
                        </a:spcAft>
                      </a:pPr>
                      <a:r>
                        <a:rPr lang="en-US" sz="1050" b="0" i="0" u="none" strike="noStrike" kern="600" baseline="0">
                          <a:solidFill>
                            <a:schemeClr val="tx1"/>
                          </a:solidFill>
                          <a:effectLst/>
                          <a:latin typeface="+mn-lt"/>
                        </a:rPr>
                        <a:t>Warm handoff between pre- and post-release care manager can occur at any point prior to release, but must occur at least 14 days prior to release date, if known. If individual is released prior to health risk assessment from embedded provider (day 7), then they must leave with information on ECM referrals.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fontAlgn="ctr">
                        <a:spcBef>
                          <a:spcPts val="0"/>
                        </a:spcBef>
                        <a:spcAft>
                          <a:spcPts val="0"/>
                        </a:spcAft>
                      </a:pPr>
                      <a:endParaRPr lang="en-US" sz="900" b="1" i="0"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34278731"/>
                  </a:ext>
                </a:extLst>
              </a:tr>
              <a:tr h="55856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kern="600" baseline="0">
                          <a:solidFill>
                            <a:schemeClr val="tx1"/>
                          </a:solidFill>
                          <a:effectLst/>
                          <a:latin typeface="+mn-lt"/>
                        </a:rPr>
                        <a:t>Behavioral Health Link – Professional to professional handoff</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gridSpan="10">
                  <a:txBody>
                    <a:bodyPr/>
                    <a:lstStyle/>
                    <a:p>
                      <a:pPr algn="ctr" fontAlgn="ctr">
                        <a:spcBef>
                          <a:spcPts val="0"/>
                        </a:spcBef>
                        <a:spcAft>
                          <a:spcPts val="0"/>
                        </a:spcAft>
                      </a:pPr>
                      <a:r>
                        <a:rPr lang="en-US" sz="1050" b="0" i="0" u="none" strike="noStrike" kern="600" baseline="0">
                          <a:solidFill>
                            <a:schemeClr val="tx1"/>
                          </a:solidFill>
                          <a:effectLst/>
                          <a:latin typeface="+mn-lt"/>
                        </a:rPr>
                        <a:t>County BH must be contacted within two business days of identifying a BH need. If an individual is incarcerated for 14 days, meaning the health risk assessment is completed, and a BH need is identified; CF and County BH must facilitate BH Link. A professional-to-professional clinical handoff must occur prior to release or within two business days after release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algn="ctr" fontAlgn="ctr">
                        <a:spcBef>
                          <a:spcPts val="0"/>
                        </a:spcBef>
                        <a:spcAft>
                          <a:spcPts val="0"/>
                        </a:spcAft>
                      </a:pPr>
                      <a:endParaRPr lang="en-US" sz="900" b="1" i="0"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5880562"/>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Medication Upon Release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ctr">
                        <a:spcBef>
                          <a:spcPts val="0"/>
                        </a:spcBef>
                        <a:spcAft>
                          <a:spcPts val="0"/>
                        </a:spcAft>
                      </a:pPr>
                      <a:r>
                        <a:rPr lang="en-US" sz="1050" b="1" i="0" u="none" strike="noStrike" kern="600" baseline="0">
                          <a:solidFill>
                            <a:schemeClr val="tx1"/>
                          </a:solidFill>
                          <a:effectLst/>
                          <a:latin typeface="+mn-lt"/>
                        </a:rPr>
                        <a:t>X</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8">
                  <a:txBody>
                    <a:bodyPr/>
                    <a:lstStyle/>
                    <a:p>
                      <a:pPr algn="l" fontAlgn="ctr">
                        <a:spcBef>
                          <a:spcPts val="0"/>
                        </a:spcBef>
                        <a:spcAft>
                          <a:spcPts val="0"/>
                        </a:spcAft>
                      </a:pPr>
                      <a:r>
                        <a:rPr lang="en-US" sz="1050" b="0" i="1" u="none" strike="noStrike" kern="600" baseline="0">
                          <a:solidFill>
                            <a:schemeClr val="tx1"/>
                          </a:solidFill>
                          <a:effectLst/>
                          <a:latin typeface="+mn-lt"/>
                        </a:rPr>
                        <a:t>Must be provided to individuals incarcerated for 48 hours</a:t>
                      </a: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algn="ctr" fontAlgn="ctr">
                        <a:spcBef>
                          <a:spcPts val="0"/>
                        </a:spcBef>
                        <a:spcAft>
                          <a:spcPts val="0"/>
                        </a:spcAft>
                      </a:pPr>
                      <a:endParaRPr lang="en-US" sz="900" b="1" i="0"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79647985"/>
                  </a:ext>
                </a:extLst>
              </a:tr>
              <a:tr h="256011">
                <a:tc>
                  <a:txBody>
                    <a:bodyPr/>
                    <a:lstStyle/>
                    <a:p>
                      <a:pPr algn="l" fontAlgn="ctr">
                        <a:spcBef>
                          <a:spcPts val="0"/>
                        </a:spcBef>
                        <a:spcAft>
                          <a:spcPts val="0"/>
                        </a:spcAft>
                      </a:pPr>
                      <a:r>
                        <a:rPr lang="en-US" sz="1100" b="0" i="0" u="none" strike="noStrike" kern="600" baseline="0">
                          <a:solidFill>
                            <a:schemeClr val="tx1"/>
                          </a:solidFill>
                          <a:effectLst/>
                          <a:latin typeface="+mn-lt"/>
                        </a:rPr>
                        <a:t>DME Upon Release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gn="ctr" fontAlgn="ctr">
                        <a:spcBef>
                          <a:spcPts val="0"/>
                        </a:spcBef>
                        <a:spcAft>
                          <a:spcPts val="0"/>
                        </a:spcAft>
                      </a:pP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lang="en-US" sz="1050" kern="600" baseline="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noFill/>
                  </a:tcPr>
                </a:tc>
                <a:tc gridSpan="3">
                  <a:txBody>
                    <a:bodyPr/>
                    <a:lstStyle/>
                    <a:p>
                      <a:pPr algn="ctr" fontAlgn="ctr">
                        <a:spcBef>
                          <a:spcPts val="0"/>
                        </a:spcBef>
                        <a:spcAft>
                          <a:spcPts val="0"/>
                        </a:spcAft>
                      </a:pPr>
                      <a:r>
                        <a:rPr lang="en-US" sz="1050" b="1" i="1" u="none" strike="noStrike" kern="600" baseline="0">
                          <a:solidFill>
                            <a:schemeClr val="tx1"/>
                          </a:solidFill>
                          <a:effectLst/>
                          <a:latin typeface="+mn-lt"/>
                        </a:rPr>
                        <a:t>X (day 14) </a:t>
                      </a:r>
                      <a:r>
                        <a:rPr lang="en-US" sz="1050" b="0" i="1" u="none" strike="noStrike" kern="600" baseline="0">
                          <a:solidFill>
                            <a:schemeClr val="tx1"/>
                          </a:solidFill>
                          <a:effectLst/>
                          <a:latin typeface="+mn-lt"/>
                        </a:rPr>
                        <a:t>Must be provided to individuals incarcerated for 14 days</a:t>
                      </a:r>
                      <a:endParaRPr lang="en-US" sz="1050" b="1" i="0" u="none" strike="noStrike" kern="600" baseline="0">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noFill/>
                  </a:tcPr>
                </a:tc>
                <a:tc hMerge="1">
                  <a:txBody>
                    <a:bodyPr/>
                    <a:lstStyle/>
                    <a:p>
                      <a:r>
                        <a:rPr lang="en-US" sz="1000" b="1" i="1" u="none" strike="noStrike">
                          <a:solidFill>
                            <a:schemeClr val="tx1"/>
                          </a:solidFill>
                          <a:effectLst/>
                          <a:latin typeface="+mn-lt"/>
                        </a:rPr>
                        <a:t>X (day 14) </a:t>
                      </a:r>
                      <a:r>
                        <a:rPr lang="en-US" sz="1000" b="0" i="1" u="none" strike="noStrike">
                          <a:solidFill>
                            <a:schemeClr val="tx1"/>
                          </a:solidFill>
                          <a:effectLst/>
                          <a:latin typeface="+mn-lt"/>
                        </a:rPr>
                        <a:t>Must be provided to individuals incarcerated for 14 days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noFill/>
                  </a:tcPr>
                </a:tc>
                <a:tc hMerge="1">
                  <a:txBody>
                    <a:bodyPr/>
                    <a:lstStyle/>
                    <a:p>
                      <a:pPr algn="ctr" fontAlgn="ctr">
                        <a:spcBef>
                          <a:spcPts val="0"/>
                        </a:spcBef>
                        <a:spcAft>
                          <a:spcPts val="0"/>
                        </a:spcAft>
                      </a:pPr>
                      <a:endParaRPr lang="en-US" sz="900" b="1" i="0" u="none" strike="noStrike">
                        <a:solidFill>
                          <a:schemeClr val="tx1"/>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6927678"/>
                  </a:ext>
                </a:extLst>
              </a:tr>
            </a:tbl>
          </a:graphicData>
        </a:graphic>
      </p:graphicFrame>
      <p:sp>
        <p:nvSpPr>
          <p:cNvPr id="7" name="TextBox 6">
            <a:extLst>
              <a:ext uri="{FF2B5EF4-FFF2-40B4-BE49-F238E27FC236}">
                <a16:creationId xmlns:a16="http://schemas.microsoft.com/office/drawing/2014/main" id="{84510AB7-9C58-3496-2305-23F451161353}"/>
              </a:ext>
            </a:extLst>
          </p:cNvPr>
          <p:cNvSpPr txBox="1"/>
          <p:nvPr/>
        </p:nvSpPr>
        <p:spPr>
          <a:xfrm>
            <a:off x="0" y="6027003"/>
            <a:ext cx="12192000" cy="830997"/>
          </a:xfrm>
          <a:prstGeom prst="rect">
            <a:avLst/>
          </a:prstGeom>
          <a:solidFill>
            <a:schemeClr val="accent4">
              <a:lumMod val="20000"/>
              <a:lumOff val="80000"/>
            </a:schemeClr>
          </a:solidFill>
          <a:ln w="19050">
            <a:solidFill>
              <a:srgbClr val="D0B512"/>
            </a:solidFill>
          </a:ln>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Note: </a:t>
            </a:r>
            <a:r>
              <a:rPr kumimoji="0" lang="en-US" sz="1200" b="0"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This model is for those who are already enrolled in Medicaid and begins once the aid code is activated; for those who are not yet enrolled, this timeline starts the day the aid code is activated. DHCS expects county correctional facilities to begin pre-release services as soon as possible to ensure those with short-term stays receive the maximum extent of pre-release services. If an individual is still incarcerated after 28 days, and it is likely they will remain incarcerated for more than 60 days, correctional facilities can request to pause the JI aid code when they notify the SSD of their incarceration to suspend their Medi-Cal coverage. Once a release date is known, correctional facilities should update this information through the Screening Portal. </a:t>
            </a:r>
            <a:endParaRPr kumimoji="0" lang="en-US" sz="1200" b="0" i="0" u="none" strike="noStrike" kern="1200" cap="none" spc="0" normalizeH="0" baseline="0" noProof="0">
              <a:ln>
                <a:noFill/>
              </a:ln>
              <a:solidFill>
                <a:srgbClr val="000000"/>
              </a:solidFill>
              <a:effectLst/>
              <a:uLnTx/>
              <a:uFillTx/>
              <a:latin typeface="Calibri"/>
              <a:ea typeface="Calibri" panose="020F0502020204030204" pitchFamily="34" charset="0"/>
              <a:cs typeface="+mn-cs"/>
            </a:endParaRPr>
          </a:p>
        </p:txBody>
      </p:sp>
    </p:spTree>
    <p:extLst>
      <p:ext uri="{BB962C8B-B14F-4D97-AF65-F5344CB8AC3E}">
        <p14:creationId xmlns:p14="http://schemas.microsoft.com/office/powerpoint/2010/main" val="3654034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716A9064-0002-E109-ABA0-B4BAFDCA3403}"/>
              </a:ext>
            </a:extLst>
          </p:cNvPr>
          <p:cNvSpPr/>
          <p:nvPr/>
        </p:nvSpPr>
        <p:spPr>
          <a:xfrm>
            <a:off x="6200775" y="2219494"/>
            <a:ext cx="5811012" cy="3878230"/>
          </a:xfrm>
          <a:prstGeom prst="rect">
            <a:avLst/>
          </a:prstGeom>
          <a:solidFill>
            <a:schemeClr val="bg1">
              <a:lumMod val="95000"/>
            </a:schemeClr>
          </a:solidFill>
          <a:ln>
            <a:solidFill>
              <a:schemeClr val="tx1"/>
            </a:solidFill>
          </a:ln>
        </p:spPr>
        <p:txBody>
          <a:bodyPr wrap="square"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endParaRPr>
          </a:p>
        </p:txBody>
      </p:sp>
      <p:sp>
        <p:nvSpPr>
          <p:cNvPr id="85" name="Rectangle 84">
            <a:extLst>
              <a:ext uri="{FF2B5EF4-FFF2-40B4-BE49-F238E27FC236}">
                <a16:creationId xmlns:a16="http://schemas.microsoft.com/office/drawing/2014/main" id="{BDB10DC0-F263-46FA-9970-72A316082A3C}"/>
              </a:ext>
            </a:extLst>
          </p:cNvPr>
          <p:cNvSpPr/>
          <p:nvPr/>
        </p:nvSpPr>
        <p:spPr>
          <a:xfrm>
            <a:off x="6200775" y="2219494"/>
            <a:ext cx="5811012" cy="765049"/>
          </a:xfrm>
          <a:prstGeom prst="rect">
            <a:avLst/>
          </a:prstGeom>
          <a:solidFill>
            <a:srgbClr val="002060"/>
          </a:solidFill>
          <a:ln>
            <a:solidFill>
              <a:schemeClr val="tx1"/>
            </a:solidFill>
          </a:ln>
        </p:spPr>
        <p:txBody>
          <a:bodyPr wrap="square"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Assessment Focus Areas</a:t>
            </a:r>
          </a:p>
        </p:txBody>
      </p:sp>
      <p:sp>
        <p:nvSpPr>
          <p:cNvPr id="9" name="Slide Number Placeholder 8">
            <a:extLst>
              <a:ext uri="{FF2B5EF4-FFF2-40B4-BE49-F238E27FC236}">
                <a16:creationId xmlns:a16="http://schemas.microsoft.com/office/drawing/2014/main" id="{99839F0E-9333-16E5-F4F5-9C98CB16138E}"/>
              </a:ext>
            </a:extLst>
          </p:cNvPr>
          <p:cNvSpPr>
            <a:spLocks noGrp="1"/>
          </p:cNvSpPr>
          <p:nvPr>
            <p:ph type="sldNum" sz="quarter" idx="12"/>
          </p:nvPr>
        </p:nvSpPr>
        <p:spPr>
          <a:xfrm>
            <a:off x="9278112" y="618490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pic>
        <p:nvPicPr>
          <p:cNvPr id="59" name="Picture 58">
            <a:extLst>
              <a:ext uri="{FF2B5EF4-FFF2-40B4-BE49-F238E27FC236}">
                <a16:creationId xmlns:a16="http://schemas.microsoft.com/office/drawing/2014/main" id="{E021BCD4-A74F-B1D1-F841-2207067A64A6}"/>
              </a:ext>
            </a:extLst>
          </p:cNvPr>
          <p:cNvPicPr>
            <a:picLocks noChangeAspect="1"/>
          </p:cNvPicPr>
          <p:nvPr/>
        </p:nvPicPr>
        <p:blipFill>
          <a:blip r:embed="rId3"/>
          <a:stretch>
            <a:fillRect/>
          </a:stretch>
        </p:blipFill>
        <p:spPr>
          <a:xfrm>
            <a:off x="6353267" y="3429000"/>
            <a:ext cx="5550666" cy="2129422"/>
          </a:xfrm>
          <a:prstGeom prst="rect">
            <a:avLst/>
          </a:prstGeom>
        </p:spPr>
      </p:pic>
      <p:sp>
        <p:nvSpPr>
          <p:cNvPr id="84" name="Rectangle 83">
            <a:extLst>
              <a:ext uri="{FF2B5EF4-FFF2-40B4-BE49-F238E27FC236}">
                <a16:creationId xmlns:a16="http://schemas.microsoft.com/office/drawing/2014/main" id="{BE12D8A4-36DB-E767-431F-DF2031809445}"/>
              </a:ext>
            </a:extLst>
          </p:cNvPr>
          <p:cNvSpPr/>
          <p:nvPr/>
        </p:nvSpPr>
        <p:spPr>
          <a:xfrm>
            <a:off x="288067" y="2223137"/>
            <a:ext cx="5569806" cy="3874587"/>
          </a:xfrm>
          <a:prstGeom prst="rect">
            <a:avLst/>
          </a:prstGeom>
          <a:solidFill>
            <a:schemeClr val="accent4">
              <a:lumMod val="20000"/>
              <a:lumOff val="80000"/>
            </a:schemeClr>
          </a:solidFill>
          <a:ln>
            <a:solidFill>
              <a:schemeClr val="accent4"/>
            </a:solidFill>
          </a:ln>
        </p:spPr>
        <p:txBody>
          <a:bodyPr wrap="square" anchor="ctr">
            <a:noAutofit/>
          </a:bodyPr>
          <a:lstStyle/>
          <a:p>
            <a:pPr marL="342900" marR="0" lvl="0" indent="-342900" algn="l" defTabSz="914400" rtl="0" eaLnBrk="1" fontAlgn="auto" latinLnBrk="0" hangingPunct="1">
              <a:lnSpc>
                <a:spcPct val="100000"/>
              </a:lnSpc>
              <a:spcBef>
                <a:spcPts val="0"/>
              </a:spcBef>
              <a:spcAft>
                <a:spcPts val="1200"/>
              </a:spcAft>
              <a:buClrTx/>
              <a:buSzTx/>
              <a:buFont typeface="+mj-lt"/>
              <a:buAutoNum type="arabicPeriod"/>
              <a:tabLst/>
              <a:defRPr/>
            </a:pPr>
            <a:endParaRPr kumimoji="0" lang="en-US" sz="14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DHCS will require each CF to complete and submit a Readiness Assessment Template (“Template”) at least six months prior to its go-live date to demonstrate its readiness to provide pre-release services and Behavioral Health Links. The Template includes the following components:</a:t>
            </a:r>
          </a:p>
          <a:p>
            <a:pPr marL="571500" marR="0" lvl="1" indent="-28575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Readiness Checklist and Supporting Information</a:t>
            </a:r>
          </a:p>
          <a:p>
            <a:pPr marL="571500" marR="0" lvl="1" indent="-28575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Readiness Assessment Attestation Form</a:t>
            </a:r>
          </a:p>
          <a:p>
            <a:pPr marL="571500" marR="0" lvl="1" indent="-285750" algn="l" defTabSz="914400" rtl="0" eaLnBrk="1" fontAlgn="auto" latinLnBrk="0" hangingPunct="1">
              <a:lnSpc>
                <a:spcPct val="100000"/>
              </a:lnSpc>
              <a:spcBef>
                <a:spcPts val="0"/>
              </a:spcBef>
              <a:spcAft>
                <a:spcPts val="1200"/>
              </a:spcAft>
              <a:buClrTx/>
              <a:buSzTx/>
              <a:buFont typeface="+mj-lt"/>
              <a:buAutoNum type="arabicPeriod"/>
              <a:tabLst/>
              <a:defRPr/>
            </a:pPr>
            <a:r>
              <a:rPr kumimoji="0" lang="en-US" sz="14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Go-Live Date Request Form</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Readiness assessments will be conducted on a quarterly basis, and will focus on five key areas. </a:t>
            </a:r>
          </a:p>
          <a:p>
            <a:pPr marL="0" marR="0" lvl="0" indent="-171450" algn="l" defTabSz="914400" rtl="0" eaLnBrk="1" fontAlgn="auto" latinLnBrk="0" hangingPunct="1">
              <a:lnSpc>
                <a:spcPct val="100000"/>
              </a:lnSpc>
              <a:spcBef>
                <a:spcPts val="0"/>
              </a:spcBef>
              <a:spcAft>
                <a:spcPts val="12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88" name="Title 3">
            <a:extLst>
              <a:ext uri="{FF2B5EF4-FFF2-40B4-BE49-F238E27FC236}">
                <a16:creationId xmlns:a16="http://schemas.microsoft.com/office/drawing/2014/main" id="{3A38F3A4-3CA4-F526-7689-7CD870F4E006}"/>
              </a:ext>
            </a:extLst>
          </p:cNvPr>
          <p:cNvSpPr txBox="1">
            <a:spLocks/>
          </p:cNvSpPr>
          <p:nvPr/>
        </p:nvSpPr>
        <p:spPr>
          <a:xfrm>
            <a:off x="628650" y="317065"/>
            <a:ext cx="10934700" cy="61178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000" b="1" kern="1200">
                <a:solidFill>
                  <a:srgbClr val="2D6E8D"/>
                </a:solidFill>
                <a:latin typeface="Segoe UI" panose="020B0502040204020203" pitchFamily="34" charset="0"/>
                <a:ea typeface="+mj-ea"/>
                <a:cs typeface="Segoe UI" panose="020B0502040204020203"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a:ln>
                  <a:noFill/>
                </a:ln>
                <a:solidFill>
                  <a:srgbClr val="2D6E8D"/>
                </a:solidFill>
                <a:effectLst/>
                <a:uLnTx/>
                <a:uFillTx/>
                <a:latin typeface="Segoe UI" panose="020B0502040204020203" pitchFamily="34" charset="0"/>
                <a:ea typeface="+mj-ea"/>
                <a:cs typeface="Segoe UI" panose="020B0502040204020203" pitchFamily="34" charset="0"/>
              </a:rPr>
              <a:t>Correctional Facility Readiness Assessment Requirement</a:t>
            </a:r>
            <a:endParaRPr kumimoji="0" lang="en-US" sz="2900" b="1" i="0" u="none" strike="noStrike" kern="1200" cap="none" spc="0" normalizeH="0" baseline="0" noProof="0">
              <a:ln>
                <a:noFill/>
              </a:ln>
              <a:solidFill>
                <a:srgbClr val="2D6E8D"/>
              </a:solidFill>
              <a:effectLst/>
              <a:uLnTx/>
              <a:uFillTx/>
              <a:latin typeface="Segoe UI" panose="020B0502040204020203" pitchFamily="34" charset="0"/>
              <a:ea typeface="+mj-ea"/>
              <a:cs typeface="Segoe UI" panose="020B0502040204020203" pitchFamily="34" charset="0"/>
            </a:endParaRPr>
          </a:p>
        </p:txBody>
      </p:sp>
      <p:sp>
        <p:nvSpPr>
          <p:cNvPr id="89" name="Text Placeholder 4">
            <a:extLst>
              <a:ext uri="{FF2B5EF4-FFF2-40B4-BE49-F238E27FC236}">
                <a16:creationId xmlns:a16="http://schemas.microsoft.com/office/drawing/2014/main" id="{287F757D-F4BA-916E-759A-1D11687A16E5}"/>
              </a:ext>
            </a:extLst>
          </p:cNvPr>
          <p:cNvSpPr txBox="1">
            <a:spLocks/>
          </p:cNvSpPr>
          <p:nvPr/>
        </p:nvSpPr>
        <p:spPr bwMode="ltGray">
          <a:xfrm>
            <a:off x="0" y="1084831"/>
            <a:ext cx="12192000" cy="914401"/>
          </a:xfrm>
          <a:prstGeom prst="rect">
            <a:avLst/>
          </a:prstGeom>
          <a:solidFill>
            <a:schemeClr val="accent1"/>
          </a:solidFill>
          <a:ln>
            <a:noFill/>
          </a:ln>
        </p:spPr>
        <p:txBody>
          <a:bodyPr vert="horz" wrap="square" lIns="101854" tIns="0" rIns="101854" bIns="0" numCol="1" anchor="ctr" anchorCtr="0" compatLnSpc="1">
            <a:prstTxWarp prst="textNoShape">
              <a:avLst/>
            </a:prstTxWarp>
            <a:normAutofit/>
          </a:bodyPr>
          <a:lstStyle>
            <a:lvl1pPr marL="0" indent="0" algn="ctr" defTabSz="1400041" rtl="0" eaLnBrk="1" fontAlgn="base" hangingPunct="1">
              <a:spcBef>
                <a:spcPts val="1800"/>
              </a:spcBef>
              <a:spcAft>
                <a:spcPts val="0"/>
              </a:spcAft>
              <a:buClr>
                <a:schemeClr val="accent1"/>
              </a:buClr>
              <a:buFont typeface="Wingdings" pitchFamily="2" charset="2"/>
              <a:buNone/>
              <a:defRPr sz="2600" b="1">
                <a:solidFill>
                  <a:schemeClr val="bg1"/>
                </a:solidFill>
                <a:latin typeface="+mn-lt"/>
                <a:ea typeface="+mn-ea"/>
                <a:cs typeface="+mn-cs"/>
              </a:defRPr>
            </a:lvl1pPr>
            <a:lvl2pPr marL="285763" indent="0" algn="ctr" defTabSz="1400041" rtl="0" eaLnBrk="1" fontAlgn="base" hangingPunct="1">
              <a:spcBef>
                <a:spcPts val="1200"/>
              </a:spcBef>
              <a:spcAft>
                <a:spcPts val="0"/>
              </a:spcAft>
              <a:buClr>
                <a:schemeClr val="accent2"/>
              </a:buClr>
              <a:buFont typeface="Arial" charset="0"/>
              <a:buNone/>
              <a:defRPr sz="2600" b="1">
                <a:solidFill>
                  <a:schemeClr val="bg1"/>
                </a:solidFill>
                <a:latin typeface="+mn-lt"/>
              </a:defRPr>
            </a:lvl2pPr>
            <a:lvl3pPr marL="571527" indent="0" algn="ctr" defTabSz="1400041" rtl="0" eaLnBrk="1" fontAlgn="base" hangingPunct="1">
              <a:spcBef>
                <a:spcPts val="600"/>
              </a:spcBef>
              <a:spcAft>
                <a:spcPts val="0"/>
              </a:spcAft>
              <a:buClr>
                <a:schemeClr val="accent3"/>
              </a:buClr>
              <a:buSzPct val="75000"/>
              <a:buFont typeface="Wingdings 2" panose="05020102010507070707" pitchFamily="18" charset="2"/>
              <a:buNone/>
              <a:defRPr sz="2600" b="1">
                <a:solidFill>
                  <a:schemeClr val="bg1"/>
                </a:solidFill>
                <a:latin typeface="+mn-lt"/>
              </a:defRPr>
            </a:lvl3pPr>
            <a:lvl4pPr marL="800137" indent="0" algn="ctr" defTabSz="1400041" rtl="0" eaLnBrk="1" fontAlgn="base" hangingPunct="1">
              <a:spcBef>
                <a:spcPts val="300"/>
              </a:spcBef>
              <a:spcAft>
                <a:spcPts val="0"/>
              </a:spcAft>
              <a:buClr>
                <a:schemeClr val="accent1"/>
              </a:buClr>
              <a:buFont typeface="Arial" charset="0"/>
              <a:buNone/>
              <a:defRPr sz="2600" b="1">
                <a:solidFill>
                  <a:schemeClr val="bg1"/>
                </a:solidFill>
                <a:latin typeface="+mn-lt"/>
              </a:defRPr>
            </a:lvl4pPr>
            <a:lvl5pPr marL="1085901" indent="0" algn="ctr" defTabSz="1400041" rtl="0" eaLnBrk="1" fontAlgn="base" hangingPunct="1">
              <a:spcBef>
                <a:spcPts val="300"/>
              </a:spcBef>
              <a:spcAft>
                <a:spcPts val="0"/>
              </a:spcAft>
              <a:buClr>
                <a:schemeClr val="accent2"/>
              </a:buClr>
              <a:buFont typeface="Arial" charset="0"/>
              <a:buNone/>
              <a:defRPr sz="2600" b="1">
                <a:solidFill>
                  <a:schemeClr val="bg1"/>
                </a:solidFill>
                <a:latin typeface="+mn-lt"/>
              </a:defRPr>
            </a:lvl5pPr>
            <a:lvl6pPr marL="2337763" indent="-218075" algn="l" defTabSz="1400041" rtl="0" eaLnBrk="1" fontAlgn="base" hangingPunct="1">
              <a:spcBef>
                <a:spcPct val="0"/>
              </a:spcBef>
              <a:spcAft>
                <a:spcPct val="50000"/>
              </a:spcAft>
              <a:buClr>
                <a:srgbClr val="66952E"/>
              </a:buClr>
              <a:buFont typeface="Arial" charset="0"/>
              <a:buChar char="▪"/>
              <a:defRPr sz="2198">
                <a:solidFill>
                  <a:schemeClr val="tx1"/>
                </a:solidFill>
                <a:latin typeface="+mn-lt"/>
              </a:defRPr>
            </a:lvl6pPr>
            <a:lvl7pPr marL="2965818" indent="-218075" algn="l" defTabSz="1400041" rtl="0" eaLnBrk="1" fontAlgn="base" hangingPunct="1">
              <a:spcBef>
                <a:spcPct val="0"/>
              </a:spcBef>
              <a:spcAft>
                <a:spcPct val="50000"/>
              </a:spcAft>
              <a:buClr>
                <a:srgbClr val="66952E"/>
              </a:buClr>
              <a:buFont typeface="Arial" charset="0"/>
              <a:buChar char="▪"/>
              <a:defRPr sz="2198">
                <a:solidFill>
                  <a:schemeClr val="tx1"/>
                </a:solidFill>
                <a:latin typeface="+mn-lt"/>
              </a:defRPr>
            </a:lvl7pPr>
            <a:lvl8pPr marL="3593874" indent="-218075" algn="l" defTabSz="1400041" rtl="0" eaLnBrk="1" fontAlgn="base" hangingPunct="1">
              <a:spcBef>
                <a:spcPct val="0"/>
              </a:spcBef>
              <a:spcAft>
                <a:spcPct val="50000"/>
              </a:spcAft>
              <a:buClr>
                <a:srgbClr val="66952E"/>
              </a:buClr>
              <a:buFont typeface="Arial" charset="0"/>
              <a:buChar char="▪"/>
              <a:defRPr sz="2198">
                <a:solidFill>
                  <a:schemeClr val="tx1"/>
                </a:solidFill>
                <a:latin typeface="+mn-lt"/>
              </a:defRPr>
            </a:lvl8pPr>
            <a:lvl9pPr marL="4221930" indent="-218075" algn="l" defTabSz="1400041" rtl="0" eaLnBrk="1" fontAlgn="base" hangingPunct="1">
              <a:spcBef>
                <a:spcPct val="0"/>
              </a:spcBef>
              <a:spcAft>
                <a:spcPct val="50000"/>
              </a:spcAft>
              <a:buClr>
                <a:srgbClr val="66952E"/>
              </a:buClr>
              <a:buFont typeface="Arial" charset="0"/>
              <a:buChar char="▪"/>
              <a:defRPr sz="2198">
                <a:solidFill>
                  <a:schemeClr val="tx1"/>
                </a:solidFill>
                <a:latin typeface="+mn-lt"/>
              </a:defRPr>
            </a:lvl9pPr>
          </a:lstStyle>
          <a:p>
            <a:pPr marL="0" marR="0" lvl="0" indent="0" algn="ctr" defTabSz="1400041" rtl="0" eaLnBrk="1" fontAlgn="base" latinLnBrk="0" hangingPunct="1">
              <a:lnSpc>
                <a:spcPct val="100000"/>
              </a:lnSpc>
              <a:spcBef>
                <a:spcPts val="1800"/>
              </a:spcBef>
              <a:spcAft>
                <a:spcPts val="0"/>
              </a:spcAft>
              <a:buClr>
                <a:srgbClr val="004157"/>
              </a:buClr>
              <a:buSzTx/>
              <a:buFont typeface="Wingdings" pitchFamily="2" charset="2"/>
              <a:buNone/>
              <a:tabLst/>
              <a:defRPr/>
            </a:pPr>
            <a:r>
              <a:rPr kumimoji="0" lang="en-US" sz="1800" b="1" i="0" u="none" strike="noStrike" kern="0" cap="none" spc="0" normalizeH="0" baseline="0" noProof="0">
                <a:ln>
                  <a:noFill/>
                </a:ln>
                <a:solidFill>
                  <a:srgbClr val="FFFFFF"/>
                </a:solidFill>
                <a:effectLst/>
                <a:uLnTx/>
                <a:uFillTx/>
                <a:latin typeface="Segoe UI" panose="020B0502040204020203" pitchFamily="34" charset="0"/>
                <a:ea typeface="+mn-ea"/>
                <a:cs typeface="Segoe UI" panose="020B0502040204020203" pitchFamily="34" charset="0"/>
              </a:rPr>
              <a:t>As a condition of the Section 1115 demonstration, all prisons, jails, and youth correctional facilities (CFs)        are required to demonstrate readiness to participate in the Justice-involved Initiative and receive DHCS approval prior to going live with pre-release services. </a:t>
            </a:r>
          </a:p>
        </p:txBody>
      </p:sp>
      <p:sp>
        <p:nvSpPr>
          <p:cNvPr id="83" name="Rectangle 82">
            <a:extLst>
              <a:ext uri="{FF2B5EF4-FFF2-40B4-BE49-F238E27FC236}">
                <a16:creationId xmlns:a16="http://schemas.microsoft.com/office/drawing/2014/main" id="{029441C7-CD8E-1BA3-FA9C-27984226E341}"/>
              </a:ext>
            </a:extLst>
          </p:cNvPr>
          <p:cNvSpPr/>
          <p:nvPr/>
        </p:nvSpPr>
        <p:spPr>
          <a:xfrm>
            <a:off x="297591" y="2230919"/>
            <a:ext cx="5569807" cy="765049"/>
          </a:xfrm>
          <a:prstGeom prst="rect">
            <a:avLst/>
          </a:prstGeom>
          <a:solidFill>
            <a:schemeClr val="accent4"/>
          </a:solidFill>
          <a:ln>
            <a:solidFill>
              <a:schemeClr val="accent4"/>
            </a:solidFill>
          </a:ln>
        </p:spPr>
        <p:txBody>
          <a:bodyPr wrap="square"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Readiness Assessment Template</a:t>
            </a:r>
          </a:p>
        </p:txBody>
      </p:sp>
      <p:sp>
        <p:nvSpPr>
          <p:cNvPr id="2" name="TextBox 1">
            <a:extLst>
              <a:ext uri="{FF2B5EF4-FFF2-40B4-BE49-F238E27FC236}">
                <a16:creationId xmlns:a16="http://schemas.microsoft.com/office/drawing/2014/main" id="{24444FCC-BB60-BF4A-4329-554DB7CDCEA8}"/>
              </a:ext>
            </a:extLst>
          </p:cNvPr>
          <p:cNvSpPr txBox="1"/>
          <p:nvPr/>
        </p:nvSpPr>
        <p:spPr>
          <a:xfrm>
            <a:off x="297591" y="6249943"/>
            <a:ext cx="11723721" cy="300082"/>
          </a:xfrm>
          <a:prstGeom prst="rect">
            <a:avLst/>
          </a:prstGeom>
          <a:solidFill>
            <a:schemeClr val="accent4">
              <a:lumMod val="20000"/>
              <a:lumOff val="80000"/>
            </a:schemeClr>
          </a:solidFill>
          <a:ln w="19050">
            <a:solidFill>
              <a:schemeClr val="accent4"/>
            </a:solidFill>
            <a:prstDash val="dash"/>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50" b="1" i="1"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In a change from previous policy, readiness decisions and approval for go live will be made at the individual facility (rather than county) level.</a:t>
            </a:r>
          </a:p>
        </p:txBody>
      </p:sp>
    </p:spTree>
    <p:extLst>
      <p:ext uri="{BB962C8B-B14F-4D97-AF65-F5344CB8AC3E}">
        <p14:creationId xmlns:p14="http://schemas.microsoft.com/office/powerpoint/2010/main" val="1612101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9839F0E-9333-16E5-F4F5-9C98CB16138E}"/>
              </a:ext>
            </a:extLst>
          </p:cNvPr>
          <p:cNvSpPr>
            <a:spLocks noGrp="1"/>
          </p:cNvSpPr>
          <p:nvPr>
            <p:ph type="sldNum" sz="quarter" idx="12"/>
          </p:nvPr>
        </p:nvSpPr>
        <p:spPr>
          <a:xfrm>
            <a:off x="9278112" y="618490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88" name="Title 3">
            <a:extLst>
              <a:ext uri="{FF2B5EF4-FFF2-40B4-BE49-F238E27FC236}">
                <a16:creationId xmlns:a16="http://schemas.microsoft.com/office/drawing/2014/main" id="{3A38F3A4-3CA4-F526-7689-7CD870F4E006}"/>
              </a:ext>
            </a:extLst>
          </p:cNvPr>
          <p:cNvSpPr txBox="1">
            <a:spLocks/>
          </p:cNvSpPr>
          <p:nvPr/>
        </p:nvSpPr>
        <p:spPr>
          <a:xfrm>
            <a:off x="772432" y="447585"/>
            <a:ext cx="10515600" cy="83670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000" b="1" kern="1200">
                <a:solidFill>
                  <a:srgbClr val="2D6E8D"/>
                </a:solidFill>
                <a:latin typeface="Segoe UI" panose="020B0502040204020203" pitchFamily="34" charset="0"/>
                <a:ea typeface="+mj-ea"/>
                <a:cs typeface="Segoe UI" panose="020B0502040204020203" pitchFamily="34"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a:ln>
                  <a:noFill/>
                </a:ln>
                <a:solidFill>
                  <a:srgbClr val="2D6E8D"/>
                </a:solidFill>
                <a:effectLst/>
                <a:uLnTx/>
                <a:uFillTx/>
                <a:latin typeface="Segoe UI" panose="020B0502040204020203" pitchFamily="34" charset="0"/>
                <a:ea typeface="+mj-ea"/>
                <a:cs typeface="Segoe UI" panose="020B0502040204020203" pitchFamily="34" charset="0"/>
              </a:rPr>
              <a:t>Correctional Facility Readiness Assessment Overview</a:t>
            </a:r>
            <a:endParaRPr kumimoji="0" lang="en-US" sz="2900" b="1" i="0" u="none" strike="noStrike" kern="1200" cap="none" spc="0" normalizeH="0" baseline="0" noProof="0">
              <a:ln>
                <a:noFill/>
              </a:ln>
              <a:solidFill>
                <a:srgbClr val="2D6E8D"/>
              </a:solidFill>
              <a:effectLst/>
              <a:uLnTx/>
              <a:uFillTx/>
              <a:latin typeface="Segoe UI" panose="020B0502040204020203" pitchFamily="34" charset="0"/>
              <a:ea typeface="+mj-ea"/>
              <a:cs typeface="Segoe UI" panose="020B0502040204020203" pitchFamily="34" charset="0"/>
            </a:endParaRPr>
          </a:p>
        </p:txBody>
      </p:sp>
      <p:sp>
        <p:nvSpPr>
          <p:cNvPr id="4" name="Rectangle: Rounded Corners 3">
            <a:extLst>
              <a:ext uri="{FF2B5EF4-FFF2-40B4-BE49-F238E27FC236}">
                <a16:creationId xmlns:a16="http://schemas.microsoft.com/office/drawing/2014/main" id="{1590C41B-B26E-E1B0-BE83-F99B5C186DAC}"/>
              </a:ext>
            </a:extLst>
          </p:cNvPr>
          <p:cNvSpPr/>
          <p:nvPr/>
        </p:nvSpPr>
        <p:spPr>
          <a:xfrm>
            <a:off x="652916" y="1422399"/>
            <a:ext cx="10986634" cy="4988015"/>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6D90158-3C95-B16E-BF00-51B121CDDE89}"/>
              </a:ext>
            </a:extLst>
          </p:cNvPr>
          <p:cNvSpPr txBox="1"/>
          <p:nvPr/>
        </p:nvSpPr>
        <p:spPr>
          <a:xfrm>
            <a:off x="1095148" y="1627318"/>
            <a:ext cx="10102170" cy="4578176"/>
          </a:xfrm>
          <a:prstGeom prst="rect">
            <a:avLst/>
          </a:prstGeom>
          <a:noFill/>
        </p:spPr>
        <p:txBody>
          <a:bodyPr wrap="square" lIns="0" tIns="0" rIns="0" bIns="0" rtlCol="0">
            <a:spAutoFit/>
          </a:bodyPr>
          <a:lstStyle/>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
              <a:tabLst/>
              <a:defRPr/>
            </a:pP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The Readiness Assessment Template contains a </a:t>
            </a:r>
            <a:r>
              <a:rPr kumimoji="0" lang="en-US" sz="16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series of attestations, narrative responses, and in some instances, requests for supporting documentation.</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
              <a:tabLst/>
              <a:defRPr/>
            </a:pPr>
            <a:r>
              <a:rPr kumimoji="0" lang="en-US" sz="16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Most readiness assessment elements are categorized as Minimum Requirements,</a:t>
            </a: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indicating that the CF must demonstrate the capability will be in place by the go-live date as a condition of approval.  </a:t>
            </a:r>
          </a:p>
          <a:p>
            <a:pPr marL="742950" marR="0" lvl="1"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
              <a:tabLst/>
              <a:defRPr/>
            </a:pP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CFs must also demonstrate the ability to meet the three </a:t>
            </a:r>
            <a:r>
              <a:rPr kumimoji="0" lang="en-US" sz="165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readiness elements categorized as Non-Minimum Requirements </a:t>
            </a: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within six months after the go-live date (Clinical Consultation, Support for Durable Medical Equipment Upon Release, Governance Structure for Partnerships). </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
              <a:tabLst/>
              <a:defRPr/>
            </a:pPr>
            <a:r>
              <a:rPr kumimoji="0" lang="en-US" sz="1650" b="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To receive approval from DHCS to go-live, </a:t>
            </a:r>
            <a:r>
              <a:rPr kumimoji="0" lang="en-US" sz="16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 CF must receive an “Approved” score in all five focus areas</a:t>
            </a: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indicating readiness to meet minimum and non-minimum requirements within specified timeframes. </a:t>
            </a:r>
          </a:p>
          <a:p>
            <a:pPr marL="742950" lvl="1" indent="-285750">
              <a:spcBef>
                <a:spcPts val="1200"/>
              </a:spcBef>
              <a:buFont typeface="Wingdings" panose="05000000000000000000" pitchFamily="2" charset="2"/>
              <a:buChar char="§"/>
              <a:defRPr/>
            </a:pPr>
            <a:r>
              <a:rPr kumimoji="0" lang="en-US" sz="165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If DHCS does not approve the CF for go-live</a:t>
            </a: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DHCS will work with the CF on updating the existing submission and/or developing an action plan until approval is granted. </a:t>
            </a:r>
          </a:p>
          <a:p>
            <a:pPr marL="285750" marR="0" lvl="0" indent="-285750" algn="l" defTabSz="914400" rtl="0" eaLnBrk="1" fontAlgn="auto" latinLnBrk="0" hangingPunct="1">
              <a:lnSpc>
                <a:spcPct val="100000"/>
              </a:lnSpc>
              <a:spcBef>
                <a:spcPts val="1200"/>
              </a:spcBef>
              <a:spcAft>
                <a:spcPts val="0"/>
              </a:spcAft>
              <a:buClrTx/>
              <a:buSzTx/>
              <a:buFont typeface="Wingdings" panose="05000000000000000000" pitchFamily="2" charset="2"/>
              <a:buChar char="§"/>
              <a:tabLst/>
              <a:defRPr/>
            </a:pPr>
            <a:r>
              <a:rPr kumimoji="0" lang="en-US" sz="1650" b="1"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Facilities can use PATH dollars to support the planning activities </a:t>
            </a:r>
            <a:r>
              <a:rPr kumimoji="0" lang="en-US" sz="1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necessary to demonstrate readiness. </a:t>
            </a:r>
            <a:r>
              <a:rPr kumimoji="0" lang="en-US" sz="1650" b="0" i="0" u="none" strike="noStrike" kern="1200" cap="none" spc="0" normalizeH="0" baseline="0" noProof="0" dirty="0">
                <a:ln>
                  <a:noFill/>
                </a:ln>
                <a:effectLst/>
                <a:uLnTx/>
                <a:uFillTx/>
                <a:latin typeface="Segoe UI" panose="020B0502040204020203" pitchFamily="34" charset="0"/>
                <a:ea typeface="+mn-ea"/>
                <a:cs typeface="Segoe UI" panose="020B0502040204020203" pitchFamily="34" charset="0"/>
              </a:rPr>
              <a:t>Facilities can also </a:t>
            </a:r>
            <a:r>
              <a:rPr kumimoji="0" lang="en-US" sz="1650" b="0" i="0" u="none" strike="noStrike" kern="1200" cap="none" spc="0" normalizeH="0" baseline="0" noProof="0" dirty="0">
                <a:ln>
                  <a:noFill/>
                </a:ln>
                <a:effectLst/>
                <a:uLnTx/>
                <a:uFillTx/>
                <a:latin typeface="Segoe UI"/>
                <a:ea typeface="+mn-ea"/>
                <a:cs typeface="Segoe UI"/>
              </a:rPr>
              <a:t>leverage information from their PATH JI Capacity Building Program progress reports to build out relevant sections of the readiness assessment.</a:t>
            </a:r>
            <a:r>
              <a:rPr kumimoji="0" lang="en-US" sz="1650" b="0" i="0" u="none" strike="noStrike" kern="1200" cap="none" spc="0" normalizeH="0" baseline="0" noProof="0" dirty="0">
                <a:ln>
                  <a:noFill/>
                </a:ln>
                <a:effectLst/>
                <a:uLnTx/>
                <a:uFillTx/>
                <a:latin typeface="Segoe UI" panose="020B0502040204020203" pitchFamily="34" charset="0"/>
                <a:ea typeface="+mn-ea"/>
                <a:cs typeface="Segoe UI" panose="020B0502040204020203" pitchFamily="34" charset="0"/>
              </a:rPr>
              <a:t> </a:t>
            </a:r>
          </a:p>
        </p:txBody>
      </p:sp>
    </p:spTree>
    <p:extLst>
      <p:ext uri="{BB962C8B-B14F-4D97-AF65-F5344CB8AC3E}">
        <p14:creationId xmlns:p14="http://schemas.microsoft.com/office/powerpoint/2010/main" val="1329335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E67E-2589-1D4D-716E-62FCB4204567}"/>
              </a:ext>
            </a:extLst>
          </p:cNvPr>
          <p:cNvSpPr>
            <a:spLocks noGrp="1"/>
          </p:cNvSpPr>
          <p:nvPr>
            <p:ph type="title"/>
          </p:nvPr>
        </p:nvSpPr>
        <p:spPr>
          <a:xfrm>
            <a:off x="838199" y="910632"/>
            <a:ext cx="10515600" cy="2097756"/>
          </a:xfrm>
        </p:spPr>
        <p:txBody>
          <a:bodyPr>
            <a:normAutofit fontScale="90000"/>
          </a:bodyPr>
          <a:lstStyle/>
          <a:p>
            <a:pPr algn="ctr"/>
            <a:r>
              <a:rPr lang="en-US">
                <a:latin typeface="Segoe UI"/>
                <a:cs typeface="Segoe UI"/>
              </a:rPr>
              <a:t>Questions?</a:t>
            </a:r>
            <a:br>
              <a:rPr lang="en-US">
                <a:latin typeface="Segoe UI"/>
                <a:cs typeface="Segoe UI"/>
              </a:rPr>
            </a:br>
            <a:br>
              <a:rPr lang="en-US"/>
            </a:br>
            <a:r>
              <a:rPr lang="en-US">
                <a:latin typeface="Segoe UI"/>
                <a:cs typeface="Segoe UI"/>
              </a:rPr>
              <a:t>CalAIMJusticeAdvisoryGroup@dhcs.ca.gov</a:t>
            </a:r>
            <a:endParaRPr lang="en-US"/>
          </a:p>
        </p:txBody>
      </p:sp>
    </p:spTree>
    <p:extLst>
      <p:ext uri="{BB962C8B-B14F-4D97-AF65-F5344CB8AC3E}">
        <p14:creationId xmlns:p14="http://schemas.microsoft.com/office/powerpoint/2010/main" val="94169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F2D9FF8-3622-A48D-41BB-EE4A5C0E9E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2" name="Title 1">
            <a:extLst>
              <a:ext uri="{FF2B5EF4-FFF2-40B4-BE49-F238E27FC236}">
                <a16:creationId xmlns:a16="http://schemas.microsoft.com/office/drawing/2014/main" id="{EC131FE3-848F-46D0-BA19-3A70EB27831A}"/>
              </a:ext>
            </a:extLst>
          </p:cNvPr>
          <p:cNvSpPr>
            <a:spLocks noGrp="1"/>
          </p:cNvSpPr>
          <p:nvPr>
            <p:ph type="title"/>
          </p:nvPr>
        </p:nvSpPr>
        <p:spPr>
          <a:xfrm>
            <a:off x="204363" y="100584"/>
            <a:ext cx="11783273" cy="1051560"/>
          </a:xfrm>
        </p:spPr>
        <p:txBody>
          <a:bodyPr/>
          <a:lstStyle/>
          <a:p>
            <a:r>
              <a:rPr lang="en-US" dirty="0"/>
              <a:t>California Actively Works With Implementation Partners</a:t>
            </a:r>
          </a:p>
        </p:txBody>
      </p:sp>
      <p:sp>
        <p:nvSpPr>
          <p:cNvPr id="5" name="Content Placeholder 2">
            <a:extLst>
              <a:ext uri="{FF2B5EF4-FFF2-40B4-BE49-F238E27FC236}">
                <a16:creationId xmlns:a16="http://schemas.microsoft.com/office/drawing/2014/main" id="{EC48A145-D9DA-4F3E-9BB2-72D5C97DF6BA}"/>
              </a:ext>
            </a:extLst>
          </p:cNvPr>
          <p:cNvSpPr txBox="1">
            <a:spLocks/>
          </p:cNvSpPr>
          <p:nvPr/>
        </p:nvSpPr>
        <p:spPr>
          <a:xfrm>
            <a:off x="204363" y="1968520"/>
            <a:ext cx="11783271" cy="4337687"/>
          </a:xfrm>
          <a:prstGeom prst="rect">
            <a:avLst/>
          </a:prstGeom>
          <a:solidFill>
            <a:schemeClr val="bg1">
              <a:lumMod val="95000"/>
            </a:schemeClr>
          </a:solidFill>
          <a:ln>
            <a:solidFill>
              <a:schemeClr val="accent5">
                <a:lumMod val="75000"/>
              </a:schemeClr>
            </a:solidFill>
          </a:ln>
          <a:effectLst/>
        </p:spPr>
        <p:txBody>
          <a:bodyPr vert="horz" lIns="91440" tIns="0" rIns="91440" bIns="45720" rtlCol="0" anchor="t">
            <a:noAutofit/>
          </a:bodyPr>
          <a:lstStyle>
            <a:lvl1pPr marL="320040" indent="-320040" algn="l" defTabSz="914400" rtl="0" eaLnBrk="1" latinLnBrk="0" hangingPunct="1">
              <a:lnSpc>
                <a:spcPct val="120000"/>
              </a:lnSpc>
              <a:spcBef>
                <a:spcPts val="1000"/>
              </a:spcBef>
              <a:buClr>
                <a:srgbClr val="782B8B"/>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Clr>
                <a:srgbClr val="782B8B"/>
              </a:buClr>
              <a:buFont typeface="Segoe UI" panose="020B0502040204020203"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Clr>
                <a:srgbClr val="782B8B"/>
              </a:buClr>
              <a:buFont typeface="Segoe UI" panose="020B0502040204020203"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Clr>
                <a:srgbClr val="782B8B"/>
              </a:buClr>
              <a:buFont typeface="Segoe UI" panose="020B0502040204020203"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Clr>
                <a:srgbClr val="782B8B"/>
              </a:buClr>
              <a:buFont typeface="Segoe UI" panose="020B0502040204020203"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marR="0" lvl="0" indent="0" algn="l" defTabSz="914400" rtl="0" eaLnBrk="1" fontAlgn="auto" latinLnBrk="0" hangingPunct="1">
              <a:lnSpc>
                <a:spcPct val="100000"/>
              </a:lnSpc>
              <a:spcBef>
                <a:spcPts val="0"/>
              </a:spcBef>
              <a:spcAft>
                <a:spcPts val="0"/>
              </a:spcAft>
              <a:buClr>
                <a:srgbClr val="782B8B"/>
              </a:buClr>
              <a:buSzPct val="125000"/>
              <a:buFont typeface="Segoe UI" panose="020B0502040204020203" pitchFamily="34" charset="0"/>
              <a:buNone/>
              <a:tabLst/>
              <a:defRPr/>
            </a:pPr>
            <a:endParaRPr kumimoji="0" lang="en-US" sz="18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a:p>
            <a:pPr marL="91440" marR="0" lvl="0" indent="0" algn="l" defTabSz="914400" rtl="0" eaLnBrk="1" fontAlgn="auto" latinLnBrk="0" hangingPunct="1">
              <a:lnSpc>
                <a:spcPct val="100000"/>
              </a:lnSpc>
              <a:spcBef>
                <a:spcPts val="0"/>
              </a:spcBef>
              <a:spcAft>
                <a:spcPts val="0"/>
              </a:spcAft>
              <a:buClr>
                <a:srgbClr val="782B8B"/>
              </a:buClr>
              <a:buSzPct val="125000"/>
              <a:buFont typeface="Segoe UI" panose="020B0502040204020203" pitchFamily="34" charset="0"/>
              <a:buNone/>
              <a:tabLst/>
              <a:defRPr/>
            </a:pPr>
            <a:endParaRPr kumimoji="0" lang="en-US" sz="1800" b="0"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a:p>
            <a:pPr marL="320040" marR="0" lvl="0" indent="-320040" algn="l" defTabSz="914400" rtl="0" eaLnBrk="1" fontAlgn="auto" latinLnBrk="0" hangingPunct="1">
              <a:lnSpc>
                <a:spcPct val="100000"/>
              </a:lnSpc>
              <a:spcBef>
                <a:spcPts val="1000"/>
              </a:spcBef>
              <a:spcAft>
                <a:spcPts val="1200"/>
              </a:spcAft>
              <a:buClr>
                <a:srgbClr val="782B8B"/>
              </a:buClr>
              <a:buSzPct val="125000"/>
              <a:buFont typeface="Segoe UI" panose="020B0502040204020203" pitchFamily="34" charset="0"/>
              <a:buChar char="»"/>
              <a:tabLst/>
              <a:defRPr/>
            </a:pPr>
            <a:endParaRPr kumimoji="0" lang="en-US" sz="1800" b="1" i="0" u="none" strike="noStrike" kern="1200" cap="none" spc="0" normalizeH="0" baseline="0" noProof="0">
              <a:ln>
                <a:noFill/>
              </a:ln>
              <a:solidFill>
                <a:prstClr val="black"/>
              </a:solidFill>
              <a:effectLst/>
              <a:uLnTx/>
              <a:uFillTx/>
              <a:latin typeface="Calibri" panose="020F0502020204030204" pitchFamily="34" charset="0"/>
              <a:ea typeface="+mn-ea"/>
              <a:cs typeface="Segoe UI" panose="020B0502040204020203" pitchFamily="34" charset="0"/>
            </a:endParaRPr>
          </a:p>
        </p:txBody>
      </p:sp>
      <p:sp>
        <p:nvSpPr>
          <p:cNvPr id="6" name="Rectangle 5">
            <a:extLst>
              <a:ext uri="{FF2B5EF4-FFF2-40B4-BE49-F238E27FC236}">
                <a16:creationId xmlns:a16="http://schemas.microsoft.com/office/drawing/2014/main" id="{CEA1FEB9-648C-4061-A572-7D2A39AAAC1E}"/>
              </a:ext>
            </a:extLst>
          </p:cNvPr>
          <p:cNvSpPr/>
          <p:nvPr/>
        </p:nvSpPr>
        <p:spPr>
          <a:xfrm>
            <a:off x="0" y="952864"/>
            <a:ext cx="12192000" cy="914400"/>
          </a:xfrm>
          <a:prstGeom prst="rect">
            <a:avLst/>
          </a:prstGeom>
          <a:solidFill>
            <a:srgbClr val="143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Over the past 24 months, DHCS has actively met with its Justice-Involved Advisory Group and one-on-one with implementation partners, to inform the 1115 Demonstration and provide input into development of operational policies. </a:t>
            </a:r>
          </a:p>
        </p:txBody>
      </p:sp>
      <p:grpSp>
        <p:nvGrpSpPr>
          <p:cNvPr id="15" name="Group 14">
            <a:extLst>
              <a:ext uri="{FF2B5EF4-FFF2-40B4-BE49-F238E27FC236}">
                <a16:creationId xmlns:a16="http://schemas.microsoft.com/office/drawing/2014/main" id="{8CBF9DE0-E29D-E601-26A4-46A716E7B28D}"/>
              </a:ext>
            </a:extLst>
          </p:cNvPr>
          <p:cNvGrpSpPr/>
          <p:nvPr/>
        </p:nvGrpSpPr>
        <p:grpSpPr>
          <a:xfrm>
            <a:off x="281183" y="1972543"/>
            <a:ext cx="709418" cy="746708"/>
            <a:chOff x="281182" y="1972543"/>
            <a:chExt cx="772113" cy="812698"/>
          </a:xfrm>
        </p:grpSpPr>
        <p:sp>
          <p:nvSpPr>
            <p:cNvPr id="9" name="Oval 8">
              <a:extLst>
                <a:ext uri="{FF2B5EF4-FFF2-40B4-BE49-F238E27FC236}">
                  <a16:creationId xmlns:a16="http://schemas.microsoft.com/office/drawing/2014/main" id="{D6E54EE1-FA19-F95A-C859-F0902E513560}"/>
                </a:ext>
              </a:extLst>
            </p:cNvPr>
            <p:cNvSpPr/>
            <p:nvPr/>
          </p:nvSpPr>
          <p:spPr>
            <a:xfrm>
              <a:off x="281182" y="2013128"/>
              <a:ext cx="772113" cy="772113"/>
            </a:xfrm>
            <a:prstGeom prst="ellipse">
              <a:avLst/>
            </a:prstGeom>
            <a:solidFill>
              <a:schemeClr val="bg1"/>
            </a:solidFill>
            <a:ln w="28575">
              <a:solidFill>
                <a:srgbClr val="14315A"/>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Graphic 8" descr="Group brainstorm with solid fill">
              <a:extLst>
                <a:ext uri="{FF2B5EF4-FFF2-40B4-BE49-F238E27FC236}">
                  <a16:creationId xmlns:a16="http://schemas.microsoft.com/office/drawing/2014/main" id="{9E5136FA-B439-0DCA-F428-3BB626667FC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5565" y="1972543"/>
              <a:ext cx="757730" cy="748579"/>
            </a:xfrm>
            <a:prstGeom prst="rect">
              <a:avLst/>
            </a:prstGeom>
          </p:spPr>
        </p:pic>
      </p:grpSp>
      <p:sp>
        <p:nvSpPr>
          <p:cNvPr id="10" name="TextBox 9">
            <a:extLst>
              <a:ext uri="{FF2B5EF4-FFF2-40B4-BE49-F238E27FC236}">
                <a16:creationId xmlns:a16="http://schemas.microsoft.com/office/drawing/2014/main" id="{74263CD7-F1FF-4AAF-A6EF-CF26394A61F7}"/>
              </a:ext>
            </a:extLst>
          </p:cNvPr>
          <p:cNvSpPr txBox="1"/>
          <p:nvPr/>
        </p:nvSpPr>
        <p:spPr>
          <a:xfrm>
            <a:off x="1008994" y="1972543"/>
            <a:ext cx="10901824" cy="4231928"/>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Segoe UI"/>
                <a:ea typeface="Calibri" panose="020F0502020204030204" pitchFamily="34" charset="0"/>
                <a:cs typeface="Segoe UI"/>
              </a:rPr>
              <a:t>Justice-Involved Advisory Group members include:</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CDCR/California Correctional Health Care Services (CCHCS) which delivers health care services in State prisons</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County Jails, including correctional officers and correctional health staff</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Chief Probation Officers of California (CPOC)/County Youth Correctional Facilities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rPr>
              <a:t>Board of State and Community Corrections (BSCC)</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County Welfare Directors Association (CWDA)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County Social Service Departments (SSDs)</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County Behavioral Health Department (including working group of county behavioral health directors)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Council on Criminal Justice and Behavioral Health (CCJBH)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Office of Youth and Community Restoration (OYCR)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Reentry Providers (including TCN, STOP, Healthright360, </a:t>
            </a:r>
            <a:r>
              <a:rPr kumimoji="0" lang="en-US" sz="1700" b="0" i="0" u="none" strike="noStrike" kern="1200" cap="none" spc="0" normalizeH="0" baseline="0" noProof="0" dirty="0" err="1">
                <a:ln>
                  <a:noFill/>
                </a:ln>
                <a:solidFill>
                  <a:prstClr val="black"/>
                </a:solidFill>
                <a:effectLst/>
                <a:uLnTx/>
                <a:uFillTx/>
                <a:latin typeface="Segoe UI" panose="020B0502040204020203" pitchFamily="34" charset="0"/>
                <a:ea typeface="+mn-ea"/>
                <a:cs typeface="Segoe UI" panose="020B0502040204020203" pitchFamily="34" charset="0"/>
              </a:rPr>
              <a:t>WestCare</a:t>
            </a: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 and Amity Foundation)</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Medicaid managed care plans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Individuals with lived experience </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Community based organizations </a:t>
            </a:r>
          </a:p>
        </p:txBody>
      </p:sp>
      <p:sp>
        <p:nvSpPr>
          <p:cNvPr id="3" name="object 31">
            <a:extLst>
              <a:ext uri="{FF2B5EF4-FFF2-40B4-BE49-F238E27FC236}">
                <a16:creationId xmlns:a16="http://schemas.microsoft.com/office/drawing/2014/main" id="{5F4908DF-7D8A-CC01-368A-EF50323B49AF}"/>
              </a:ext>
            </a:extLst>
          </p:cNvPr>
          <p:cNvSpPr txBox="1"/>
          <p:nvPr/>
        </p:nvSpPr>
        <p:spPr>
          <a:xfrm>
            <a:off x="193355" y="6204471"/>
            <a:ext cx="11805285" cy="617477"/>
          </a:xfrm>
          <a:prstGeom prst="rect">
            <a:avLst/>
          </a:prstGeom>
          <a:solidFill>
            <a:srgbClr val="FFF1CC"/>
          </a:solidFill>
          <a:ln w="12954">
            <a:solidFill>
              <a:srgbClr val="FFC000"/>
            </a:solidFill>
          </a:ln>
        </p:spPr>
        <p:txBody>
          <a:bodyPr vert="horz" wrap="square" lIns="0" tIns="62865" rIns="0" bIns="0" rtlCol="0">
            <a:spAutoFit/>
          </a:bodyPr>
          <a:lstStyle/>
          <a:p>
            <a:pPr algn="ctr">
              <a:lnSpc>
                <a:spcPct val="100000"/>
              </a:lnSpc>
              <a:spcBef>
                <a:spcPts val="495"/>
              </a:spcBef>
            </a:pPr>
            <a:r>
              <a:rPr lang="en-US" sz="1800" b="1" dirty="0">
                <a:latin typeface="Segoe UI"/>
                <a:cs typeface="Segoe UI"/>
              </a:rPr>
              <a:t>Listen to this </a:t>
            </a:r>
            <a:r>
              <a:rPr lang="en-US" sz="1800" b="1" dirty="0">
                <a:latin typeface="Segoe UI"/>
                <a:cs typeface="Segoe UI"/>
                <a:hlinkClick r:id="rId5"/>
              </a:rPr>
              <a:t>Medicaid Leadership Exchange podcast episode </a:t>
            </a:r>
            <a:r>
              <a:rPr lang="en-US" sz="1800" b="1" dirty="0">
                <a:latin typeface="Segoe UI"/>
                <a:cs typeface="Segoe UI"/>
              </a:rPr>
              <a:t>to hear more about the importance of collaboration with implementing partners</a:t>
            </a:r>
            <a:endParaRPr sz="1800" b="1" dirty="0">
              <a:latin typeface="Segoe UI"/>
              <a:cs typeface="Segoe UI"/>
            </a:endParaRPr>
          </a:p>
        </p:txBody>
      </p:sp>
    </p:spTree>
    <p:extLst>
      <p:ext uri="{BB962C8B-B14F-4D97-AF65-F5344CB8AC3E}">
        <p14:creationId xmlns:p14="http://schemas.microsoft.com/office/powerpoint/2010/main" val="355437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1">
            <a:extLst>
              <a:ext uri="{FF2B5EF4-FFF2-40B4-BE49-F238E27FC236}">
                <a16:creationId xmlns:a16="http://schemas.microsoft.com/office/drawing/2014/main" id="{69356429-C7F2-013E-1E9F-920FE1383CA1}"/>
              </a:ext>
            </a:extLst>
          </p:cNvPr>
          <p:cNvSpPr>
            <a:spLocks noGrp="1"/>
          </p:cNvSpPr>
          <p:nvPr>
            <p:ph type="sldNum" sz="quarter" idx="12"/>
          </p:nvPr>
        </p:nvSpPr>
        <p:spPr/>
        <p:txBody>
          <a:bodyPr/>
          <a:lstStyle/>
          <a:p>
            <a:fld id="{EB8090AE-F645-47C1-81A8-D4E28BF03D47}" type="slidenum">
              <a:rPr lang="en-US" smtClean="0"/>
              <a:t>2</a:t>
            </a:fld>
            <a:endParaRPr lang="en-US"/>
          </a:p>
        </p:txBody>
      </p:sp>
      <p:sp>
        <p:nvSpPr>
          <p:cNvPr id="4" name="Title 3">
            <a:extLst>
              <a:ext uri="{FF2B5EF4-FFF2-40B4-BE49-F238E27FC236}">
                <a16:creationId xmlns:a16="http://schemas.microsoft.com/office/drawing/2014/main" id="{7722CDFC-3B6F-4C8F-8353-87D1174279B2}"/>
              </a:ext>
            </a:extLst>
          </p:cNvPr>
          <p:cNvSpPr>
            <a:spLocks noGrp="1"/>
          </p:cNvSpPr>
          <p:nvPr>
            <p:ph type="title"/>
          </p:nvPr>
        </p:nvSpPr>
        <p:spPr/>
        <p:txBody>
          <a:bodyPr/>
          <a:lstStyle/>
          <a:p>
            <a:r>
              <a:rPr lang="en-US"/>
              <a:t>The CalAIM Justice-Involved Initiative is Comprised of Pre-Release and Reentry Components </a:t>
            </a:r>
          </a:p>
        </p:txBody>
      </p:sp>
      <p:sp>
        <p:nvSpPr>
          <p:cNvPr id="6" name="Rectangle 5">
            <a:extLst>
              <a:ext uri="{FF2B5EF4-FFF2-40B4-BE49-F238E27FC236}">
                <a16:creationId xmlns:a16="http://schemas.microsoft.com/office/drawing/2014/main" id="{486F3591-7D10-4700-A8CB-DAE98C309071}"/>
              </a:ext>
            </a:extLst>
          </p:cNvPr>
          <p:cNvSpPr/>
          <p:nvPr/>
        </p:nvSpPr>
        <p:spPr>
          <a:xfrm>
            <a:off x="0" y="1152144"/>
            <a:ext cx="12202886" cy="1035717"/>
          </a:xfrm>
          <a:prstGeom prst="rect">
            <a:avLst/>
          </a:prstGeom>
          <a:solidFill>
            <a:srgbClr val="143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Segoe UI" panose="020B0502040204020203" pitchFamily="34" charset="0"/>
                <a:ea typeface="+mn-ea"/>
                <a:cs typeface="Segoe UI" panose="020B0502040204020203" pitchFamily="34" charset="0"/>
              </a:rPr>
              <a:t>CalAIM justice-involved initiative support justice-involved individuals by providing key services pre-release, enrolling them in Medi-Cal coverage, and connecting them with behavioral health, social services, and other providers that can support their reentry. </a:t>
            </a:r>
          </a:p>
        </p:txBody>
      </p:sp>
      <p:sp>
        <p:nvSpPr>
          <p:cNvPr id="7" name="Rectangle 6">
            <a:extLst>
              <a:ext uri="{FF2B5EF4-FFF2-40B4-BE49-F238E27FC236}">
                <a16:creationId xmlns:a16="http://schemas.microsoft.com/office/drawing/2014/main" id="{52909052-5C2E-415D-A63E-EC898352F799}"/>
              </a:ext>
            </a:extLst>
          </p:cNvPr>
          <p:cNvSpPr/>
          <p:nvPr/>
        </p:nvSpPr>
        <p:spPr>
          <a:xfrm>
            <a:off x="202692" y="2322701"/>
            <a:ext cx="11786616" cy="4029579"/>
          </a:xfrm>
          <a:prstGeom prst="rect">
            <a:avLst/>
          </a:prstGeom>
          <a:solidFill>
            <a:schemeClr val="bg1">
              <a:lumMod val="95000"/>
            </a:schemeClr>
          </a:solidFill>
          <a:ln w="12700">
            <a:solidFill>
              <a:schemeClr val="accent5">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4" name="Group 43">
            <a:extLst>
              <a:ext uri="{FF2B5EF4-FFF2-40B4-BE49-F238E27FC236}">
                <a16:creationId xmlns:a16="http://schemas.microsoft.com/office/drawing/2014/main" id="{34D1CBCA-277C-F702-B4FE-81C5435BBECC}"/>
              </a:ext>
            </a:extLst>
          </p:cNvPr>
          <p:cNvGrpSpPr/>
          <p:nvPr/>
        </p:nvGrpSpPr>
        <p:grpSpPr>
          <a:xfrm>
            <a:off x="594013" y="2346554"/>
            <a:ext cx="11003971" cy="4012611"/>
            <a:chOff x="594014" y="2345158"/>
            <a:chExt cx="11003971" cy="4012611"/>
          </a:xfrm>
        </p:grpSpPr>
        <p:grpSp>
          <p:nvGrpSpPr>
            <p:cNvPr id="8" name="Group 7">
              <a:extLst>
                <a:ext uri="{FF2B5EF4-FFF2-40B4-BE49-F238E27FC236}">
                  <a16:creationId xmlns:a16="http://schemas.microsoft.com/office/drawing/2014/main" id="{2BFEC9FA-24ED-4FD2-82B3-F36FC18361B0}"/>
                </a:ext>
              </a:extLst>
            </p:cNvPr>
            <p:cNvGrpSpPr>
              <a:grpSpLocks noChangeAspect="1"/>
            </p:cNvGrpSpPr>
            <p:nvPr/>
          </p:nvGrpSpPr>
          <p:grpSpPr>
            <a:xfrm>
              <a:off x="773844" y="2555784"/>
              <a:ext cx="10644313" cy="3801985"/>
              <a:chOff x="1982714" y="2569320"/>
              <a:chExt cx="8495815" cy="3034571"/>
            </a:xfrm>
          </p:grpSpPr>
          <p:sp>
            <p:nvSpPr>
              <p:cNvPr id="9" name="TextBox 8">
                <a:extLst>
                  <a:ext uri="{FF2B5EF4-FFF2-40B4-BE49-F238E27FC236}">
                    <a16:creationId xmlns:a16="http://schemas.microsoft.com/office/drawing/2014/main" id="{B4AEE8EA-38C7-4C49-8D15-8D3DFE99788B}"/>
                  </a:ext>
                </a:extLst>
              </p:cNvPr>
              <p:cNvSpPr txBox="1"/>
              <p:nvPr/>
            </p:nvSpPr>
            <p:spPr>
              <a:xfrm>
                <a:off x="5630578" y="2829610"/>
                <a:ext cx="2216854" cy="515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Enhanced Care Management</a:t>
                </a:r>
              </a:p>
            </p:txBody>
          </p:sp>
          <p:sp>
            <p:nvSpPr>
              <p:cNvPr id="10" name="TextBox 9">
                <a:extLst>
                  <a:ext uri="{FF2B5EF4-FFF2-40B4-BE49-F238E27FC236}">
                    <a16:creationId xmlns:a16="http://schemas.microsoft.com/office/drawing/2014/main" id="{E3E4940D-B113-440F-88C5-AE2D377DD8BF}"/>
                  </a:ext>
                </a:extLst>
              </p:cNvPr>
              <p:cNvSpPr txBox="1"/>
              <p:nvPr/>
            </p:nvSpPr>
            <p:spPr>
              <a:xfrm>
                <a:off x="1982714" y="4628811"/>
                <a:ext cx="1984742" cy="73696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Pre-Release Medi-Cal Application Processes</a:t>
                </a:r>
              </a:p>
            </p:txBody>
          </p:sp>
          <p:sp>
            <p:nvSpPr>
              <p:cNvPr id="11" name="TextBox 10">
                <a:extLst>
                  <a:ext uri="{FF2B5EF4-FFF2-40B4-BE49-F238E27FC236}">
                    <a16:creationId xmlns:a16="http://schemas.microsoft.com/office/drawing/2014/main" id="{F8FFE287-41C3-4195-A45F-6F9C03B83FF7}"/>
                  </a:ext>
                </a:extLst>
              </p:cNvPr>
              <p:cNvSpPr txBox="1"/>
              <p:nvPr/>
            </p:nvSpPr>
            <p:spPr>
              <a:xfrm>
                <a:off x="3097115" y="2569320"/>
                <a:ext cx="2216854" cy="7369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90 Days Services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Pre-Release </a:t>
                </a:r>
                <a:b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br>
                <a:r>
                  <a:rPr kumimoji="0" lang="en-US" sz="1800" b="1" i="1"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(1115 Waiver)</a:t>
                </a:r>
                <a:endPar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endParaRPr>
              </a:p>
            </p:txBody>
          </p:sp>
          <p:sp>
            <p:nvSpPr>
              <p:cNvPr id="12" name="TextBox 11">
                <a:extLst>
                  <a:ext uri="{FF2B5EF4-FFF2-40B4-BE49-F238E27FC236}">
                    <a16:creationId xmlns:a16="http://schemas.microsoft.com/office/drawing/2014/main" id="{B7E28BFF-FB5D-48FF-B41E-6FBB89E65F93}"/>
                  </a:ext>
                </a:extLst>
              </p:cNvPr>
              <p:cNvSpPr txBox="1"/>
              <p:nvPr/>
            </p:nvSpPr>
            <p:spPr>
              <a:xfrm>
                <a:off x="4322297" y="4600001"/>
                <a:ext cx="2216854" cy="515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Behavioral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Health Links</a:t>
                </a:r>
              </a:p>
            </p:txBody>
          </p:sp>
          <p:sp>
            <p:nvSpPr>
              <p:cNvPr id="13" name="TextBox 12">
                <a:extLst>
                  <a:ext uri="{FF2B5EF4-FFF2-40B4-BE49-F238E27FC236}">
                    <a16:creationId xmlns:a16="http://schemas.microsoft.com/office/drawing/2014/main" id="{2C25FCCA-BFDF-4438-9975-A06D7E3E0396}"/>
                  </a:ext>
                </a:extLst>
              </p:cNvPr>
              <p:cNvSpPr txBox="1"/>
              <p:nvPr/>
            </p:nvSpPr>
            <p:spPr>
              <a:xfrm>
                <a:off x="6893991" y="4600001"/>
                <a:ext cx="2258794" cy="2947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Community Supports</a:t>
                </a:r>
              </a:p>
            </p:txBody>
          </p:sp>
          <p:sp>
            <p:nvSpPr>
              <p:cNvPr id="14" name="Left Brace 13">
                <a:extLst>
                  <a:ext uri="{FF2B5EF4-FFF2-40B4-BE49-F238E27FC236}">
                    <a16:creationId xmlns:a16="http://schemas.microsoft.com/office/drawing/2014/main" id="{159680D7-5E74-43E4-9307-0F372CD77DF4}"/>
                  </a:ext>
                </a:extLst>
              </p:cNvPr>
              <p:cNvSpPr/>
              <p:nvPr/>
            </p:nvSpPr>
            <p:spPr>
              <a:xfrm rot="16200000">
                <a:off x="7880169" y="3819496"/>
                <a:ext cx="405973" cy="262016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512B8D48-08C8-4A88-B788-124EEA6A924B}"/>
                  </a:ext>
                </a:extLst>
              </p:cNvPr>
              <p:cNvSpPr txBox="1"/>
              <p:nvPr/>
            </p:nvSpPr>
            <p:spPr>
              <a:xfrm>
                <a:off x="7494657" y="5309107"/>
                <a:ext cx="1210742" cy="2947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Reentry</a:t>
                </a:r>
              </a:p>
            </p:txBody>
          </p:sp>
          <p:grpSp>
            <p:nvGrpSpPr>
              <p:cNvPr id="16" name="Group 15">
                <a:extLst>
                  <a:ext uri="{FF2B5EF4-FFF2-40B4-BE49-F238E27FC236}">
                    <a16:creationId xmlns:a16="http://schemas.microsoft.com/office/drawing/2014/main" id="{9659EDEB-349D-4CEE-9700-545D516602E6}"/>
                  </a:ext>
                </a:extLst>
              </p:cNvPr>
              <p:cNvGrpSpPr>
                <a:grpSpLocks noChangeAspect="1"/>
              </p:cNvGrpSpPr>
              <p:nvPr/>
            </p:nvGrpSpPr>
            <p:grpSpPr>
              <a:xfrm>
                <a:off x="2209801" y="2877421"/>
                <a:ext cx="5642349" cy="2219940"/>
                <a:chOff x="-4652297" y="5124409"/>
                <a:chExt cx="5483427" cy="2157413"/>
              </a:xfrm>
            </p:grpSpPr>
            <p:sp>
              <p:nvSpPr>
                <p:cNvPr id="36" name="Freeform 76">
                  <a:extLst>
                    <a:ext uri="{FF2B5EF4-FFF2-40B4-BE49-F238E27FC236}">
                      <a16:creationId xmlns:a16="http://schemas.microsoft.com/office/drawing/2014/main" id="{6036155D-8BB5-4A4A-8C06-6B90D5281DF0}"/>
                    </a:ext>
                  </a:extLst>
                </p:cNvPr>
                <p:cNvSpPr>
                  <a:spLocks/>
                </p:cNvSpPr>
                <p:nvPr/>
              </p:nvSpPr>
              <p:spPr bwMode="auto">
                <a:xfrm>
                  <a:off x="-877020" y="5575259"/>
                  <a:ext cx="1708150" cy="1706563"/>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rgbClr val="729FE0"/>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76">
                  <a:extLst>
                    <a:ext uri="{FF2B5EF4-FFF2-40B4-BE49-F238E27FC236}">
                      <a16:creationId xmlns:a16="http://schemas.microsoft.com/office/drawing/2014/main" id="{9EEFB7EF-5767-40B0-AE64-C19FA4C7555B}"/>
                    </a:ext>
                  </a:extLst>
                </p:cNvPr>
                <p:cNvSpPr>
                  <a:spLocks/>
                </p:cNvSpPr>
                <p:nvPr/>
              </p:nvSpPr>
              <p:spPr bwMode="auto">
                <a:xfrm>
                  <a:off x="-3394997" y="5575259"/>
                  <a:ext cx="1708150" cy="1706563"/>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rgbClr val="1B427B"/>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77">
                  <a:extLst>
                    <a:ext uri="{FF2B5EF4-FFF2-40B4-BE49-F238E27FC236}">
                      <a16:creationId xmlns:a16="http://schemas.microsoft.com/office/drawing/2014/main" id="{4A12E3A8-9D11-491D-8775-80C7E475E766}"/>
                    </a:ext>
                  </a:extLst>
                </p:cNvPr>
                <p:cNvSpPr>
                  <a:spLocks/>
                </p:cNvSpPr>
                <p:nvPr/>
              </p:nvSpPr>
              <p:spPr bwMode="auto">
                <a:xfrm>
                  <a:off x="-4652297" y="5124409"/>
                  <a:ext cx="1708150" cy="170656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4315A"/>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77">
                  <a:extLst>
                    <a:ext uri="{FF2B5EF4-FFF2-40B4-BE49-F238E27FC236}">
                      <a16:creationId xmlns:a16="http://schemas.microsoft.com/office/drawing/2014/main" id="{A48B99C2-8485-4967-A81B-2EDDC602A016}"/>
                    </a:ext>
                  </a:extLst>
                </p:cNvPr>
                <p:cNvSpPr>
                  <a:spLocks/>
                </p:cNvSpPr>
                <p:nvPr/>
              </p:nvSpPr>
              <p:spPr bwMode="auto">
                <a:xfrm>
                  <a:off x="-2134100" y="5124409"/>
                  <a:ext cx="1708150" cy="170656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2D6CC9"/>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7" name="Group 16">
                <a:extLst>
                  <a:ext uri="{FF2B5EF4-FFF2-40B4-BE49-F238E27FC236}">
                    <a16:creationId xmlns:a16="http://schemas.microsoft.com/office/drawing/2014/main" id="{CEA31790-FDD2-44B0-931F-81FCCA43DAF1}"/>
                  </a:ext>
                </a:extLst>
              </p:cNvPr>
              <p:cNvGrpSpPr>
                <a:grpSpLocks noChangeAspect="1"/>
              </p:cNvGrpSpPr>
              <p:nvPr/>
            </p:nvGrpSpPr>
            <p:grpSpPr>
              <a:xfrm>
                <a:off x="6545328" y="3805087"/>
                <a:ext cx="763104" cy="763105"/>
                <a:chOff x="16695839" y="-3852558"/>
                <a:chExt cx="1828800" cy="1828801"/>
              </a:xfrm>
            </p:grpSpPr>
            <p:sp>
              <p:nvSpPr>
                <p:cNvPr id="34" name="Oval 33">
                  <a:extLst>
                    <a:ext uri="{FF2B5EF4-FFF2-40B4-BE49-F238E27FC236}">
                      <a16:creationId xmlns:a16="http://schemas.microsoft.com/office/drawing/2014/main" id="{7ED3003F-6CD1-4B35-B2AD-5F648E9AD98A}"/>
                    </a:ext>
                  </a:extLst>
                </p:cNvPr>
                <p:cNvSpPr>
                  <a:spLocks noChangeAspect="1"/>
                </p:cNvSpPr>
                <p:nvPr/>
              </p:nvSpPr>
              <p:spPr>
                <a:xfrm>
                  <a:off x="16695839" y="-3852558"/>
                  <a:ext cx="1828800" cy="1828801"/>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5" name="Picture 2" descr="Coordinate Patient Care Icons - Download Free Vector Icons | Noun Project">
                  <a:extLst>
                    <a:ext uri="{FF2B5EF4-FFF2-40B4-BE49-F238E27FC236}">
                      <a16:creationId xmlns:a16="http://schemas.microsoft.com/office/drawing/2014/main" id="{899B567C-4760-41A2-9AA4-63D23908E6BC}"/>
                    </a:ext>
                  </a:extLst>
                </p:cNvPr>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67072" y="-3669296"/>
                  <a:ext cx="1286334" cy="128633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a:extLst>
                  <a:ext uri="{FF2B5EF4-FFF2-40B4-BE49-F238E27FC236}">
                    <a16:creationId xmlns:a16="http://schemas.microsoft.com/office/drawing/2014/main" id="{90C2637D-D9D6-433C-A45E-FF9510BCB0F1}"/>
                  </a:ext>
                </a:extLst>
              </p:cNvPr>
              <p:cNvGrpSpPr/>
              <p:nvPr/>
            </p:nvGrpSpPr>
            <p:grpSpPr>
              <a:xfrm>
                <a:off x="2674713" y="3426324"/>
                <a:ext cx="763104" cy="763105"/>
                <a:chOff x="3293113" y="4336374"/>
                <a:chExt cx="914400" cy="914400"/>
              </a:xfrm>
              <a:effectLst/>
            </p:grpSpPr>
            <p:sp>
              <p:nvSpPr>
                <p:cNvPr id="32" name="Oval 31">
                  <a:extLst>
                    <a:ext uri="{FF2B5EF4-FFF2-40B4-BE49-F238E27FC236}">
                      <a16:creationId xmlns:a16="http://schemas.microsoft.com/office/drawing/2014/main" id="{A83C9683-0380-444A-82F7-795ED7454A90}"/>
                    </a:ext>
                  </a:extLst>
                </p:cNvPr>
                <p:cNvSpPr>
                  <a:spLocks noChangeAspect="1"/>
                </p:cNvSpPr>
                <p:nvPr/>
              </p:nvSpPr>
              <p:spPr>
                <a:xfrm>
                  <a:off x="3293113" y="4336374"/>
                  <a:ext cx="914400" cy="9144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3" name="Picture 2" descr="Application Icon Images, Stock Photos &amp;amp; Vectors | Shutterstock">
                  <a:extLst>
                    <a:ext uri="{FF2B5EF4-FFF2-40B4-BE49-F238E27FC236}">
                      <a16:creationId xmlns:a16="http://schemas.microsoft.com/office/drawing/2014/main" id="{3BAFEF8A-6484-4837-8C2C-F383A29820E5}"/>
                    </a:ext>
                  </a:extLst>
                </p:cNvPr>
                <p:cNvPicPr>
                  <a:picLocks noChangeAspect="1" noChangeArrowheads="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b="6253"/>
                <a:stretch/>
              </p:blipFill>
              <p:spPr bwMode="auto">
                <a:xfrm>
                  <a:off x="3481469" y="4522156"/>
                  <a:ext cx="537689" cy="54283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8">
                <a:extLst>
                  <a:ext uri="{FF2B5EF4-FFF2-40B4-BE49-F238E27FC236}">
                    <a16:creationId xmlns:a16="http://schemas.microsoft.com/office/drawing/2014/main" id="{877D35B1-4D11-4B28-97E7-80F476027BDA}"/>
                  </a:ext>
                </a:extLst>
              </p:cNvPr>
              <p:cNvGrpSpPr/>
              <p:nvPr/>
            </p:nvGrpSpPr>
            <p:grpSpPr>
              <a:xfrm>
                <a:off x="3975831" y="3766781"/>
                <a:ext cx="763104" cy="763105"/>
                <a:chOff x="5900697" y="2956994"/>
                <a:chExt cx="914400" cy="914400"/>
              </a:xfrm>
            </p:grpSpPr>
            <p:sp>
              <p:nvSpPr>
                <p:cNvPr id="30" name="Oval 29">
                  <a:extLst>
                    <a:ext uri="{FF2B5EF4-FFF2-40B4-BE49-F238E27FC236}">
                      <a16:creationId xmlns:a16="http://schemas.microsoft.com/office/drawing/2014/main" id="{C941E437-54D4-4564-A027-EA2DFD269172}"/>
                    </a:ext>
                  </a:extLst>
                </p:cNvPr>
                <p:cNvSpPr/>
                <p:nvPr/>
              </p:nvSpPr>
              <p:spPr>
                <a:xfrm>
                  <a:off x="5900697" y="2956994"/>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Picture 4" descr="Pill - icon by Adioma">
                  <a:extLst>
                    <a:ext uri="{FF2B5EF4-FFF2-40B4-BE49-F238E27FC236}">
                      <a16:creationId xmlns:a16="http://schemas.microsoft.com/office/drawing/2014/main" id="{1B652F63-B880-4D67-8CD0-32E263FCFB9F}"/>
                    </a:ext>
                  </a:extLst>
                </p:cNvPr>
                <p:cNvPicPr>
                  <a:picLocks noChangeAspect="1" noChangeArrowheads="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72519" y="3128816"/>
                  <a:ext cx="570756" cy="57075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A8E6CF1F-19F9-4299-AF9C-2397D83EDFB4}"/>
                  </a:ext>
                </a:extLst>
              </p:cNvPr>
              <p:cNvGrpSpPr>
                <a:grpSpLocks noChangeAspect="1"/>
              </p:cNvGrpSpPr>
              <p:nvPr/>
            </p:nvGrpSpPr>
            <p:grpSpPr>
              <a:xfrm>
                <a:off x="5267168" y="3426324"/>
                <a:ext cx="763104" cy="763105"/>
                <a:chOff x="4794885" y="3962400"/>
                <a:chExt cx="1828800" cy="1828800"/>
              </a:xfrm>
              <a:effectLst/>
            </p:grpSpPr>
            <p:sp>
              <p:nvSpPr>
                <p:cNvPr id="28" name="Oval 27">
                  <a:extLst>
                    <a:ext uri="{FF2B5EF4-FFF2-40B4-BE49-F238E27FC236}">
                      <a16:creationId xmlns:a16="http://schemas.microsoft.com/office/drawing/2014/main" id="{BDC8F415-444F-44FA-982B-4F7AADCE3F0B}"/>
                    </a:ext>
                  </a:extLst>
                </p:cNvPr>
                <p:cNvSpPr/>
                <p:nvPr/>
              </p:nvSpPr>
              <p:spPr>
                <a:xfrm>
                  <a:off x="4794885" y="3962400"/>
                  <a:ext cx="1828800" cy="1828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Picture 2" descr="link icon — English">
                  <a:extLst>
                    <a:ext uri="{FF2B5EF4-FFF2-40B4-BE49-F238E27FC236}">
                      <a16:creationId xmlns:a16="http://schemas.microsoft.com/office/drawing/2014/main" id="{012FDB3A-94C7-47A1-B7C1-8CE2DA920EB1}"/>
                    </a:ext>
                  </a:extLst>
                </p:cNvPr>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7310" y="4314825"/>
                  <a:ext cx="1123950" cy="112395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Freeform 77">
                <a:extLst>
                  <a:ext uri="{FF2B5EF4-FFF2-40B4-BE49-F238E27FC236}">
                    <a16:creationId xmlns:a16="http://schemas.microsoft.com/office/drawing/2014/main" id="{392EE8F6-0A90-4119-BA3D-7324997BB7BE}"/>
                  </a:ext>
                </a:extLst>
              </p:cNvPr>
              <p:cNvSpPr>
                <a:spLocks/>
              </p:cNvSpPr>
              <p:nvPr/>
            </p:nvSpPr>
            <p:spPr bwMode="auto">
              <a:xfrm>
                <a:off x="7388231" y="2869858"/>
                <a:ext cx="1757656" cy="1756023"/>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B7CEEF"/>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Oval 21">
                <a:extLst>
                  <a:ext uri="{FF2B5EF4-FFF2-40B4-BE49-F238E27FC236}">
                    <a16:creationId xmlns:a16="http://schemas.microsoft.com/office/drawing/2014/main" id="{3A58679F-371E-4881-A903-821DD7A5D370}"/>
                  </a:ext>
                </a:extLst>
              </p:cNvPr>
              <p:cNvSpPr/>
              <p:nvPr/>
            </p:nvSpPr>
            <p:spPr>
              <a:xfrm>
                <a:off x="7859047" y="3385228"/>
                <a:ext cx="763104" cy="7631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3" name="Picture 2" descr="House icon Icons PNG - Free PNG and Icons Downloads">
                <a:extLst>
                  <a:ext uri="{FF2B5EF4-FFF2-40B4-BE49-F238E27FC236}">
                    <a16:creationId xmlns:a16="http://schemas.microsoft.com/office/drawing/2014/main" id="{65C71ED3-0261-4F29-AC48-489ABC484E51}"/>
                  </a:ext>
                </a:extLst>
              </p:cNvPr>
              <p:cNvPicPr>
                <a:picLocks noChangeAspect="1" noChangeArrowheads="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95070" y="3556159"/>
                <a:ext cx="508696" cy="39854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BDE79EAE-84A4-4CDB-A23F-1592115ECAF6}"/>
                  </a:ext>
                </a:extLst>
              </p:cNvPr>
              <p:cNvSpPr txBox="1"/>
              <p:nvPr/>
            </p:nvSpPr>
            <p:spPr>
              <a:xfrm>
                <a:off x="8219735" y="2819522"/>
                <a:ext cx="2258794" cy="515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Justice Reentry and Transition Providers</a:t>
                </a:r>
              </a:p>
            </p:txBody>
          </p:sp>
          <p:sp>
            <p:nvSpPr>
              <p:cNvPr id="25" name="Freeform 76">
                <a:extLst>
                  <a:ext uri="{FF2B5EF4-FFF2-40B4-BE49-F238E27FC236}">
                    <a16:creationId xmlns:a16="http://schemas.microsoft.com/office/drawing/2014/main" id="{263F7ACD-E9DF-4933-814B-27AABCB24D71}"/>
                  </a:ext>
                </a:extLst>
              </p:cNvPr>
              <p:cNvSpPr>
                <a:spLocks/>
              </p:cNvSpPr>
              <p:nvPr/>
            </p:nvSpPr>
            <p:spPr bwMode="auto">
              <a:xfrm>
                <a:off x="8694988" y="3328202"/>
                <a:ext cx="1757656" cy="1756023"/>
              </a:xfrm>
              <a:custGeom>
                <a:avLst/>
                <a:gdLst/>
                <a:ahLst/>
                <a:cxnLst>
                  <a:cxn ang="0">
                    <a:pos x="183" y="603"/>
                  </a:cxn>
                  <a:cxn ang="0">
                    <a:pos x="256" y="638"/>
                  </a:cxn>
                  <a:cxn ang="0">
                    <a:pos x="218" y="731"/>
                  </a:cxn>
                  <a:cxn ang="0">
                    <a:pos x="386" y="731"/>
                  </a:cxn>
                  <a:cxn ang="0">
                    <a:pos x="347" y="638"/>
                  </a:cxn>
                  <a:cxn ang="0">
                    <a:pos x="420" y="603"/>
                  </a:cxn>
                  <a:cxn ang="0">
                    <a:pos x="603" y="603"/>
                  </a:cxn>
                  <a:cxn ang="0">
                    <a:pos x="603" y="420"/>
                  </a:cxn>
                  <a:cxn ang="0">
                    <a:pos x="639" y="347"/>
                  </a:cxn>
                  <a:cxn ang="0">
                    <a:pos x="731" y="385"/>
                  </a:cxn>
                  <a:cxn ang="0">
                    <a:pos x="731" y="217"/>
                  </a:cxn>
                  <a:cxn ang="0">
                    <a:pos x="639" y="256"/>
                  </a:cxn>
                  <a:cxn ang="0">
                    <a:pos x="603" y="183"/>
                  </a:cxn>
                  <a:cxn ang="0">
                    <a:pos x="603" y="0"/>
                  </a:cxn>
                  <a:cxn ang="0">
                    <a:pos x="420" y="0"/>
                  </a:cxn>
                  <a:cxn ang="0">
                    <a:pos x="347" y="35"/>
                  </a:cxn>
                  <a:cxn ang="0">
                    <a:pos x="386" y="128"/>
                  </a:cxn>
                  <a:cxn ang="0">
                    <a:pos x="218" y="128"/>
                  </a:cxn>
                  <a:cxn ang="0">
                    <a:pos x="256" y="35"/>
                  </a:cxn>
                  <a:cxn ang="0">
                    <a:pos x="183" y="0"/>
                  </a:cxn>
                  <a:cxn ang="0">
                    <a:pos x="0" y="0"/>
                  </a:cxn>
                  <a:cxn ang="0">
                    <a:pos x="0" y="183"/>
                  </a:cxn>
                  <a:cxn ang="0">
                    <a:pos x="35" y="256"/>
                  </a:cxn>
                  <a:cxn ang="0">
                    <a:pos x="128" y="217"/>
                  </a:cxn>
                  <a:cxn ang="0">
                    <a:pos x="128" y="385"/>
                  </a:cxn>
                  <a:cxn ang="0">
                    <a:pos x="35" y="347"/>
                  </a:cxn>
                  <a:cxn ang="0">
                    <a:pos x="0" y="420"/>
                  </a:cxn>
                  <a:cxn ang="0">
                    <a:pos x="0" y="603"/>
                  </a:cxn>
                  <a:cxn ang="0">
                    <a:pos x="183" y="603"/>
                  </a:cxn>
                </a:cxnLst>
                <a:rect l="0" t="0" r="r" b="b"/>
                <a:pathLst>
                  <a:path w="819" h="819">
                    <a:moveTo>
                      <a:pt x="183" y="603"/>
                    </a:moveTo>
                    <a:cubicBezTo>
                      <a:pt x="249" y="603"/>
                      <a:pt x="265" y="619"/>
                      <a:pt x="256" y="638"/>
                    </a:cubicBezTo>
                    <a:cubicBezTo>
                      <a:pt x="239" y="675"/>
                      <a:pt x="210" y="680"/>
                      <a:pt x="218" y="731"/>
                    </a:cubicBezTo>
                    <a:cubicBezTo>
                      <a:pt x="231" y="819"/>
                      <a:pt x="372" y="819"/>
                      <a:pt x="386" y="731"/>
                    </a:cubicBezTo>
                    <a:cubicBezTo>
                      <a:pt x="394" y="680"/>
                      <a:pt x="364" y="675"/>
                      <a:pt x="347" y="638"/>
                    </a:cubicBezTo>
                    <a:cubicBezTo>
                      <a:pt x="339" y="619"/>
                      <a:pt x="354" y="603"/>
                      <a:pt x="420" y="603"/>
                    </a:cubicBezTo>
                    <a:cubicBezTo>
                      <a:pt x="603" y="603"/>
                      <a:pt x="603" y="603"/>
                      <a:pt x="603" y="603"/>
                    </a:cubicBezTo>
                    <a:cubicBezTo>
                      <a:pt x="603" y="420"/>
                      <a:pt x="603" y="420"/>
                      <a:pt x="603" y="420"/>
                    </a:cubicBezTo>
                    <a:cubicBezTo>
                      <a:pt x="603" y="354"/>
                      <a:pt x="619" y="338"/>
                      <a:pt x="639" y="347"/>
                    </a:cubicBezTo>
                    <a:cubicBezTo>
                      <a:pt x="675" y="364"/>
                      <a:pt x="680" y="393"/>
                      <a:pt x="731" y="385"/>
                    </a:cubicBezTo>
                    <a:cubicBezTo>
                      <a:pt x="819" y="372"/>
                      <a:pt x="819" y="231"/>
                      <a:pt x="731" y="217"/>
                    </a:cubicBezTo>
                    <a:cubicBezTo>
                      <a:pt x="680" y="209"/>
                      <a:pt x="675" y="239"/>
                      <a:pt x="639" y="256"/>
                    </a:cubicBezTo>
                    <a:cubicBezTo>
                      <a:pt x="619" y="264"/>
                      <a:pt x="603" y="249"/>
                      <a:pt x="603" y="183"/>
                    </a:cubicBezTo>
                    <a:cubicBezTo>
                      <a:pt x="603" y="0"/>
                      <a:pt x="603" y="0"/>
                      <a:pt x="603" y="0"/>
                    </a:cubicBezTo>
                    <a:cubicBezTo>
                      <a:pt x="420" y="0"/>
                      <a:pt x="420" y="0"/>
                      <a:pt x="420" y="0"/>
                    </a:cubicBezTo>
                    <a:cubicBezTo>
                      <a:pt x="354" y="0"/>
                      <a:pt x="339" y="16"/>
                      <a:pt x="347" y="35"/>
                    </a:cubicBezTo>
                    <a:cubicBezTo>
                      <a:pt x="364" y="72"/>
                      <a:pt x="394" y="76"/>
                      <a:pt x="386" y="128"/>
                    </a:cubicBezTo>
                    <a:cubicBezTo>
                      <a:pt x="372" y="216"/>
                      <a:pt x="231" y="216"/>
                      <a:pt x="218" y="128"/>
                    </a:cubicBezTo>
                    <a:cubicBezTo>
                      <a:pt x="210" y="76"/>
                      <a:pt x="239" y="72"/>
                      <a:pt x="256" y="35"/>
                    </a:cubicBezTo>
                    <a:cubicBezTo>
                      <a:pt x="265" y="16"/>
                      <a:pt x="249" y="0"/>
                      <a:pt x="183" y="0"/>
                    </a:cubicBezTo>
                    <a:cubicBezTo>
                      <a:pt x="0" y="0"/>
                      <a:pt x="0" y="0"/>
                      <a:pt x="0" y="0"/>
                    </a:cubicBezTo>
                    <a:cubicBezTo>
                      <a:pt x="0" y="183"/>
                      <a:pt x="0" y="183"/>
                      <a:pt x="0" y="183"/>
                    </a:cubicBezTo>
                    <a:cubicBezTo>
                      <a:pt x="0" y="249"/>
                      <a:pt x="16" y="264"/>
                      <a:pt x="35" y="256"/>
                    </a:cubicBezTo>
                    <a:cubicBezTo>
                      <a:pt x="72" y="239"/>
                      <a:pt x="77" y="209"/>
                      <a:pt x="128" y="217"/>
                    </a:cubicBezTo>
                    <a:cubicBezTo>
                      <a:pt x="216" y="231"/>
                      <a:pt x="216" y="372"/>
                      <a:pt x="128" y="385"/>
                    </a:cubicBezTo>
                    <a:cubicBezTo>
                      <a:pt x="77" y="393"/>
                      <a:pt x="72" y="364"/>
                      <a:pt x="35" y="347"/>
                    </a:cubicBezTo>
                    <a:cubicBezTo>
                      <a:pt x="16" y="338"/>
                      <a:pt x="0" y="354"/>
                      <a:pt x="0" y="420"/>
                    </a:cubicBezTo>
                    <a:cubicBezTo>
                      <a:pt x="0" y="603"/>
                      <a:pt x="0" y="603"/>
                      <a:pt x="0" y="603"/>
                    </a:cubicBezTo>
                    <a:lnTo>
                      <a:pt x="183" y="603"/>
                    </a:lnTo>
                    <a:close/>
                  </a:path>
                </a:pathLst>
              </a:custGeom>
              <a:solidFill>
                <a:srgbClr val="CFDEF5"/>
              </a:solidFill>
              <a:ln w="19050">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A85B5225-7EDC-4CCD-9A5E-4A04C84DF79B}"/>
                  </a:ext>
                </a:extLst>
              </p:cNvPr>
              <p:cNvSpPr/>
              <p:nvPr/>
            </p:nvSpPr>
            <p:spPr>
              <a:xfrm>
                <a:off x="9152785" y="3788156"/>
                <a:ext cx="763104" cy="7631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7" name="Picture 4" descr="Provider Icon #157445 - Free Icons Library">
                <a:extLst>
                  <a:ext uri="{FF2B5EF4-FFF2-40B4-BE49-F238E27FC236}">
                    <a16:creationId xmlns:a16="http://schemas.microsoft.com/office/drawing/2014/main" id="{1DBF80D7-A124-4972-BA05-AB6DF79AC951}"/>
                  </a:ext>
                </a:extLst>
              </p:cNvPr>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281911" y="3917382"/>
                <a:ext cx="516189" cy="516189"/>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TextBox 39">
              <a:extLst>
                <a:ext uri="{FF2B5EF4-FFF2-40B4-BE49-F238E27FC236}">
                  <a16:creationId xmlns:a16="http://schemas.microsoft.com/office/drawing/2014/main" id="{6B7E8EA1-A212-4964-BDC8-3C9637FB37D1}"/>
                </a:ext>
              </a:extLst>
            </p:cNvPr>
            <p:cNvSpPr txBox="1"/>
            <p:nvPr/>
          </p:nvSpPr>
          <p:spPr>
            <a:xfrm>
              <a:off x="594014" y="2345158"/>
              <a:ext cx="1100397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a:ln>
                    <a:noFill/>
                  </a:ln>
                  <a:solidFill>
                    <a:prstClr val="black"/>
                  </a:solidFill>
                  <a:effectLst/>
                  <a:uLnTx/>
                  <a:uFillTx/>
                  <a:latin typeface="Segoe UI" panose="020B0502040204020203" pitchFamily="34" charset="0"/>
                  <a:ea typeface="+mn-ea"/>
                  <a:cs typeface="Segoe UI" panose="020B0502040204020203" pitchFamily="34" charset="0"/>
                </a:rPr>
                <a:t>Initiatives Include: </a:t>
              </a:r>
            </a:p>
          </p:txBody>
        </p:sp>
      </p:grpSp>
    </p:spTree>
    <p:extLst>
      <p:ext uri="{BB962C8B-B14F-4D97-AF65-F5344CB8AC3E}">
        <p14:creationId xmlns:p14="http://schemas.microsoft.com/office/powerpoint/2010/main" val="4215994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FDD26E-F43D-49A1-7067-5244AA5CF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3" name="Title 2">
            <a:extLst>
              <a:ext uri="{FF2B5EF4-FFF2-40B4-BE49-F238E27FC236}">
                <a16:creationId xmlns:a16="http://schemas.microsoft.com/office/drawing/2014/main" id="{79F88EB7-9836-9105-2BB4-86E56C009DE6}"/>
              </a:ext>
            </a:extLst>
          </p:cNvPr>
          <p:cNvSpPr>
            <a:spLocks noGrp="1"/>
          </p:cNvSpPr>
          <p:nvPr>
            <p:ph type="title"/>
          </p:nvPr>
        </p:nvSpPr>
        <p:spPr/>
        <p:txBody>
          <a:bodyPr/>
          <a:lstStyle/>
          <a:p>
            <a:r>
              <a:rPr lang="en-US">
                <a:latin typeface="Segoe UI"/>
                <a:cs typeface="Segoe UI"/>
              </a:rPr>
              <a:t>Eligible Correctional Facilities</a:t>
            </a:r>
            <a:endParaRPr lang="en-US"/>
          </a:p>
        </p:txBody>
      </p:sp>
      <p:sp>
        <p:nvSpPr>
          <p:cNvPr id="4" name="Text Placeholder 3">
            <a:extLst>
              <a:ext uri="{FF2B5EF4-FFF2-40B4-BE49-F238E27FC236}">
                <a16:creationId xmlns:a16="http://schemas.microsoft.com/office/drawing/2014/main" id="{4CBF507D-4D8A-C41F-FEFB-6DA924904D0D}"/>
              </a:ext>
            </a:extLst>
          </p:cNvPr>
          <p:cNvSpPr>
            <a:spLocks noGrp="1"/>
          </p:cNvSpPr>
          <p:nvPr>
            <p:ph type="body" sz="quarter" idx="13"/>
          </p:nvPr>
        </p:nvSpPr>
        <p:spPr/>
        <p:txBody>
          <a:bodyPr vert="horz" lIns="91440" tIns="45720" rIns="91440" bIns="45720" rtlCol="0" anchor="t">
            <a:normAutofit lnSpcReduction="10000"/>
          </a:bodyPr>
          <a:lstStyle/>
          <a:p>
            <a:r>
              <a:rPr lang="en-US">
                <a:latin typeface="Segoe UI"/>
                <a:cs typeface="Segoe UI"/>
              </a:rPr>
              <a:t>State law (WIC §14184.102) requires the following correctional facilities to provide Medi-Cal services in the 90-days prior to release:</a:t>
            </a:r>
          </a:p>
          <a:p>
            <a:pPr lvl="1"/>
            <a:r>
              <a:rPr lang="en-US">
                <a:latin typeface="Segoe UI"/>
                <a:cs typeface="Segoe UI"/>
              </a:rPr>
              <a:t>State Prisons</a:t>
            </a:r>
          </a:p>
          <a:p>
            <a:pPr lvl="1"/>
            <a:r>
              <a:rPr lang="en-US">
                <a:latin typeface="Segoe UI"/>
                <a:cs typeface="Segoe UI"/>
              </a:rPr>
              <a:t>County Jails, Detention Centers, Detention Facilities</a:t>
            </a:r>
            <a:endParaRPr lang="en-US"/>
          </a:p>
          <a:p>
            <a:pPr lvl="1"/>
            <a:r>
              <a:rPr lang="en-US">
                <a:latin typeface="Segoe UI"/>
                <a:cs typeface="Segoe UI"/>
              </a:rPr>
              <a:t>County Youth Correctional Facilities</a:t>
            </a:r>
          </a:p>
          <a:p>
            <a:pPr>
              <a:buFont typeface="Segoe UI" panose="020B0604020202020204" pitchFamily="34" charset="0"/>
            </a:pPr>
            <a:r>
              <a:rPr lang="en-US">
                <a:latin typeface="Segoe UI"/>
                <a:cs typeface="Segoe UI"/>
              </a:rPr>
              <a:t>Pre-release services will only be provided to individuals prior to leaving a correctional facility and reentering the community. </a:t>
            </a:r>
          </a:p>
          <a:p>
            <a:r>
              <a:rPr lang="en-US">
                <a:latin typeface="Segoe UI"/>
                <a:cs typeface="Segoe UI"/>
              </a:rPr>
              <a:t>90-Day Pre-Release Services do </a:t>
            </a:r>
            <a:r>
              <a:rPr lang="en-US" b="1">
                <a:latin typeface="Segoe UI"/>
                <a:cs typeface="Segoe UI"/>
              </a:rPr>
              <a:t>not </a:t>
            </a:r>
            <a:r>
              <a:rPr lang="en-US">
                <a:latin typeface="Segoe UI"/>
                <a:cs typeface="Segoe UI"/>
              </a:rPr>
              <a:t>include:</a:t>
            </a:r>
            <a:endParaRPr lang="en-US"/>
          </a:p>
          <a:p>
            <a:pPr lvl="1"/>
            <a:r>
              <a:rPr lang="en-US">
                <a:latin typeface="Segoe UI"/>
                <a:cs typeface="Segoe UI"/>
              </a:rPr>
              <a:t>State forensic mental health hospitals (i.e. Department of State Hospital facilities)</a:t>
            </a:r>
          </a:p>
          <a:p>
            <a:pPr lvl="1"/>
            <a:r>
              <a:rPr lang="en-US">
                <a:latin typeface="Segoe UI"/>
                <a:cs typeface="Segoe UI"/>
              </a:rPr>
              <a:t>City Jails</a:t>
            </a:r>
          </a:p>
          <a:p>
            <a:pPr lvl="1"/>
            <a:r>
              <a:rPr lang="en-US">
                <a:latin typeface="Segoe UI"/>
                <a:cs typeface="Segoe UI"/>
              </a:rPr>
              <a:t>Federal Prisons</a:t>
            </a:r>
            <a:endParaRPr lang="en-US"/>
          </a:p>
        </p:txBody>
      </p:sp>
    </p:spTree>
    <p:extLst>
      <p:ext uri="{BB962C8B-B14F-4D97-AF65-F5344CB8AC3E}">
        <p14:creationId xmlns:p14="http://schemas.microsoft.com/office/powerpoint/2010/main" val="352416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F0663F-30F6-DD71-D546-30F2BE1A9948}"/>
              </a:ext>
            </a:extLst>
          </p:cNvPr>
          <p:cNvSpPr>
            <a:spLocks noGrp="1"/>
          </p:cNvSpPr>
          <p:nvPr>
            <p:ph type="sldNum" sz="quarter" idx="12"/>
          </p:nvPr>
        </p:nvSpPr>
        <p:spPr/>
        <p:txBody>
          <a:bodyPr/>
          <a:lstStyle/>
          <a:p>
            <a:fld id="{EB8090AE-F645-47C1-81A8-D4E28BF03D47}" type="slidenum">
              <a:rPr lang="en-US" smtClean="0"/>
              <a:t>4</a:t>
            </a:fld>
            <a:endParaRPr lang="en-US"/>
          </a:p>
        </p:txBody>
      </p:sp>
      <p:sp>
        <p:nvSpPr>
          <p:cNvPr id="6" name="Text Placeholder 5">
            <a:extLst>
              <a:ext uri="{FF2B5EF4-FFF2-40B4-BE49-F238E27FC236}">
                <a16:creationId xmlns:a16="http://schemas.microsoft.com/office/drawing/2014/main" id="{FDAC63E4-C5C6-AD08-0466-A1FB5401AA85}"/>
              </a:ext>
            </a:extLst>
          </p:cNvPr>
          <p:cNvSpPr>
            <a:spLocks noGrp="1"/>
          </p:cNvSpPr>
          <p:nvPr>
            <p:ph type="body" sz="quarter" idx="13"/>
          </p:nvPr>
        </p:nvSpPr>
        <p:spPr>
          <a:xfrm>
            <a:off x="321183" y="1377651"/>
            <a:ext cx="11278938" cy="4989058"/>
          </a:xfrm>
          <a:solidFill>
            <a:schemeClr val="bg1">
              <a:lumMod val="95000"/>
            </a:schemeClr>
          </a:solidFill>
          <a:ln>
            <a:solidFill>
              <a:srgbClr val="002060"/>
            </a:solidFill>
          </a:ln>
          <a:effectLst>
            <a:outerShdw blurRad="50800" dist="38100" dir="5400000" algn="t" rotWithShape="0">
              <a:prstClr val="black">
                <a:alpha val="40000"/>
              </a:prstClr>
            </a:outerShdw>
          </a:effectLst>
        </p:spPr>
        <p:txBody>
          <a:bodyPr wrap="square" rtlCol="0" anchor="ctr">
            <a:spAutoFit/>
          </a:bodyPr>
          <a:lstStyle/>
          <a:p>
            <a:pPr marL="0" indent="0" algn="just" fontAlgn="base">
              <a:lnSpc>
                <a:spcPct val="107000"/>
              </a:lnSpc>
              <a:spcBef>
                <a:spcPts val="0"/>
              </a:spcBef>
              <a:spcAft>
                <a:spcPts val="1200"/>
              </a:spcAft>
              <a:buNone/>
            </a:pPr>
            <a:r>
              <a:rPr lang="en-US" sz="1800" b="1"/>
              <a:t>Pre-Release Services</a:t>
            </a:r>
          </a:p>
          <a:p>
            <a:pPr marL="0" algn="just" fontAlgn="base">
              <a:lnSpc>
                <a:spcPct val="107000"/>
              </a:lnSpc>
              <a:spcBef>
                <a:spcPts val="0"/>
              </a:spcBef>
              <a:spcAft>
                <a:spcPts val="1200"/>
              </a:spcAft>
            </a:pPr>
            <a:r>
              <a:rPr lang="en-US" sz="1800">
                <a:solidFill>
                  <a:srgbClr val="0563C1"/>
                </a:solidFill>
                <a:hlinkClick r:id="rId3">
                  <a:extLst>
                    <a:ext uri="{A12FA001-AC4F-418D-AE19-62706E023703}">
                      <ahyp:hlinkClr xmlns:ahyp="http://schemas.microsoft.com/office/drawing/2018/hyperlinkcolor" val="tx"/>
                    </a:ext>
                  </a:extLst>
                </a:hlinkClick>
              </a:rPr>
              <a:t>Welfare &amp; Institutions Code section 14184.102</a:t>
            </a:r>
            <a:r>
              <a:rPr lang="en-US" sz="1800"/>
              <a:t> required DHCS to seek federal approval for and to implement the CalAIM initiative, which includes the provision of targeted pre-release Medi-Cal benefits to qualified individuals.  </a:t>
            </a:r>
          </a:p>
          <a:p>
            <a:pPr marL="457200" lvl="1" algn="just" fontAlgn="base">
              <a:lnSpc>
                <a:spcPct val="107000"/>
              </a:lnSpc>
              <a:spcBef>
                <a:spcPts val="0"/>
              </a:spcBef>
              <a:spcAft>
                <a:spcPts val="1200"/>
              </a:spcAft>
            </a:pPr>
            <a:r>
              <a:rPr lang="en-US" sz="1800"/>
              <a:t>Provides DHCS with authority to implement pre-release services by means of all-county letters, plan letters, provider bulletins, information notices, or similar instructions, without taking any further regulatory action. </a:t>
            </a:r>
          </a:p>
          <a:p>
            <a:pPr marL="457200" lvl="1" algn="just" fontAlgn="base">
              <a:lnSpc>
                <a:spcPct val="107000"/>
              </a:lnSpc>
              <a:spcBef>
                <a:spcPts val="0"/>
              </a:spcBef>
              <a:spcAft>
                <a:spcPts val="1200"/>
              </a:spcAft>
            </a:pPr>
            <a:r>
              <a:rPr lang="en-US" sz="1800"/>
              <a:t>With the 1115 demonstration approved by CMS, the CalAIM Special Terms and Conditions (STCs) related to the Justice-Involved Reentry Initiative are mandatory per federal and state law. </a:t>
            </a:r>
            <a:endParaRPr lang="en-US" sz="1800" b="1"/>
          </a:p>
          <a:p>
            <a:pPr marL="0" indent="0" algn="just" fontAlgn="base">
              <a:lnSpc>
                <a:spcPct val="107000"/>
              </a:lnSpc>
              <a:spcBef>
                <a:spcPts val="0"/>
              </a:spcBef>
              <a:spcAft>
                <a:spcPts val="1200"/>
              </a:spcAft>
              <a:buNone/>
            </a:pPr>
            <a:r>
              <a:rPr lang="en-US" sz="1800" b="1"/>
              <a:t>Behavioral Health Links </a:t>
            </a:r>
          </a:p>
          <a:p>
            <a:pPr algn="just" fontAlgn="base">
              <a:lnSpc>
                <a:spcPct val="107000"/>
              </a:lnSpc>
              <a:spcBef>
                <a:spcPts val="0"/>
              </a:spcBef>
              <a:spcAft>
                <a:spcPts val="1200"/>
              </a:spcAft>
            </a:pPr>
            <a:r>
              <a:rPr lang="en-US" sz="1800"/>
              <a:t>CA Penal Code §4011.11 (2021) requires DHCS to </a:t>
            </a:r>
            <a:r>
              <a:rPr lang="en-US" sz="1800">
                <a:effectLst/>
                <a:ea typeface="Times New Roman" panose="02020603050405020304" pitchFamily="18" charset="0"/>
              </a:rPr>
              <a:t>develop and implement a mandatory process by which county jails and county juvenile facilities coordinate with Medi-Cal managed care plans and Medi-Cal behavioral health delivery systems to facilitate continued behavioral health treatment in the community for county jail inmates and juvenile inmates that were receiving behavioral health services before their release.</a:t>
            </a:r>
            <a:endParaRPr lang="en-US" sz="1800"/>
          </a:p>
        </p:txBody>
      </p:sp>
      <p:sp>
        <p:nvSpPr>
          <p:cNvPr id="8" name="Title 1">
            <a:extLst>
              <a:ext uri="{FF2B5EF4-FFF2-40B4-BE49-F238E27FC236}">
                <a16:creationId xmlns:a16="http://schemas.microsoft.com/office/drawing/2014/main" id="{2C558040-E621-26ED-6CCD-B04E89BCC6B1}"/>
              </a:ext>
            </a:extLst>
          </p:cNvPr>
          <p:cNvSpPr txBox="1">
            <a:spLocks noGrp="1"/>
          </p:cNvSpPr>
          <p:nvPr>
            <p:ph type="title"/>
          </p:nvPr>
        </p:nvSpPr>
        <p:spPr>
          <a:xfrm>
            <a:off x="204788" y="100013"/>
            <a:ext cx="11782425" cy="1052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4315A"/>
                </a:solidFill>
                <a:latin typeface="Segoe UI" panose="020B0502040204020203" pitchFamily="34" charset="0"/>
                <a:ea typeface="+mj-ea"/>
                <a:cs typeface="Segoe UI" panose="020B0502040204020203" pitchFamily="34" charset="0"/>
              </a:defRPr>
            </a:lvl1pPr>
          </a:lstStyle>
          <a:p>
            <a:r>
              <a:rPr lang="en-US" sz="3000"/>
              <a:t>State Mandate for Pre-Release Services and Behavioral Health Links </a:t>
            </a:r>
            <a:endParaRPr lang="en-US" sz="2600"/>
          </a:p>
        </p:txBody>
      </p:sp>
    </p:spTree>
    <p:extLst>
      <p:ext uri="{BB962C8B-B14F-4D97-AF65-F5344CB8AC3E}">
        <p14:creationId xmlns:p14="http://schemas.microsoft.com/office/powerpoint/2010/main" val="31456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196A-3B45-C14B-9388-472D0426CD73}"/>
              </a:ext>
            </a:extLst>
          </p:cNvPr>
          <p:cNvSpPr>
            <a:spLocks noGrp="1"/>
          </p:cNvSpPr>
          <p:nvPr>
            <p:ph type="title"/>
          </p:nvPr>
        </p:nvSpPr>
        <p:spPr/>
        <p:txBody>
          <a:bodyPr/>
          <a:lstStyle/>
          <a:p>
            <a:r>
              <a:rPr lang="en-US">
                <a:latin typeface="Segoe UI"/>
                <a:cs typeface="Segoe UI"/>
              </a:rPr>
              <a:t>Justice-Involved Initiative Timeline</a:t>
            </a:r>
          </a:p>
        </p:txBody>
      </p:sp>
      <p:graphicFrame>
        <p:nvGraphicFramePr>
          <p:cNvPr id="4" name="Diagram 3">
            <a:extLst>
              <a:ext uri="{FF2B5EF4-FFF2-40B4-BE49-F238E27FC236}">
                <a16:creationId xmlns:a16="http://schemas.microsoft.com/office/drawing/2014/main" id="{C9304475-6320-8BF7-375D-B3A3DE1B39AA}"/>
              </a:ext>
            </a:extLst>
          </p:cNvPr>
          <p:cNvGraphicFramePr/>
          <p:nvPr/>
        </p:nvGraphicFramePr>
        <p:xfrm>
          <a:off x="293069" y="1052492"/>
          <a:ext cx="11615650" cy="5580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083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7C187E93-2E51-5395-45D6-16F3AD29A48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8090AE-F645-47C1-81A8-D4E28BF03D47}" type="slidenum">
              <a:rPr kumimoji="0" lang="en-US" sz="1200" b="0" i="0" u="none" strike="noStrike" kern="1200" cap="none" spc="0" normalizeH="0" baseline="0" noProof="0" smtClean="0">
                <a:ln>
                  <a:noFill/>
                </a:ln>
                <a:solidFill>
                  <a:prstClr val="black">
                    <a:tint val="75000"/>
                  </a:prstClr>
                </a:solidFill>
                <a:effectLst/>
                <a:uLnTx/>
                <a:uFillTx/>
                <a:latin typeface="Segoe UI" panose="020B0502040204020203"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Segoe UI" panose="020B0502040204020203" pitchFamily="34" charset="0"/>
              <a:ea typeface="+mn-ea"/>
              <a:cs typeface="Segoe UI" panose="020B0502040204020203" pitchFamily="34" charset="0"/>
            </a:endParaRPr>
          </a:p>
        </p:txBody>
      </p:sp>
      <p:sp>
        <p:nvSpPr>
          <p:cNvPr id="2" name="Title 1">
            <a:extLst>
              <a:ext uri="{FF2B5EF4-FFF2-40B4-BE49-F238E27FC236}">
                <a16:creationId xmlns:a16="http://schemas.microsoft.com/office/drawing/2014/main" id="{2547E6D5-6235-4345-A9A7-4ABADBC9442F}"/>
              </a:ext>
            </a:extLst>
          </p:cNvPr>
          <p:cNvSpPr>
            <a:spLocks noGrp="1"/>
          </p:cNvSpPr>
          <p:nvPr>
            <p:ph type="title"/>
          </p:nvPr>
        </p:nvSpPr>
        <p:spPr/>
        <p:txBody>
          <a:bodyPr/>
          <a:lstStyle/>
          <a:p>
            <a:r>
              <a:rPr lang="en-US" dirty="0"/>
              <a:t>Policy and Operational Guide</a:t>
            </a:r>
          </a:p>
        </p:txBody>
      </p:sp>
      <p:sp>
        <p:nvSpPr>
          <p:cNvPr id="4" name="Rectangle 3">
            <a:extLst>
              <a:ext uri="{FF2B5EF4-FFF2-40B4-BE49-F238E27FC236}">
                <a16:creationId xmlns:a16="http://schemas.microsoft.com/office/drawing/2014/main" id="{7C807379-805F-E9EC-4B28-A7F6877B8E30}"/>
              </a:ext>
            </a:extLst>
          </p:cNvPr>
          <p:cNvSpPr/>
          <p:nvPr/>
        </p:nvSpPr>
        <p:spPr>
          <a:xfrm>
            <a:off x="344584" y="2202873"/>
            <a:ext cx="11502831" cy="415347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l" defTabSz="914400" rtl="0" eaLnBrk="1" fontAlgn="auto" latinLnBrk="0" hangingPunct="1">
              <a:lnSpc>
                <a:spcPct val="100000"/>
              </a:lnSpc>
              <a:spcBef>
                <a:spcPts val="1800"/>
              </a:spcBef>
              <a:spcAft>
                <a:spcPts val="0"/>
              </a:spcAft>
              <a:buClr>
                <a:srgbClr val="FF9900"/>
              </a:buClr>
              <a:buSzTx/>
              <a:buFont typeface="Segoe UI" panose="020B0502040204020203"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Segoe UI"/>
                <a:cs typeface="Segoe UI"/>
              </a:rPr>
              <a:t>This </a:t>
            </a:r>
            <a:r>
              <a:rPr kumimoji="0" lang="en-US" altLang="en-US" sz="1800" b="0" i="0" u="none" strike="noStrike" kern="1200" cap="none" spc="0" normalizeH="0" baseline="0" noProof="0" dirty="0">
                <a:ln>
                  <a:noFill/>
                </a:ln>
                <a:solidFill>
                  <a:prstClr val="black"/>
                </a:solidFill>
                <a:effectLst/>
                <a:uLnTx/>
                <a:uFillTx/>
                <a:latin typeface="Segoe UI"/>
                <a:cs typeface="Segoe UI"/>
                <a:hlinkClick r:id="rId3"/>
              </a:rPr>
              <a:t>guidance</a:t>
            </a:r>
            <a:r>
              <a:rPr kumimoji="0" lang="en-US" altLang="en-US" sz="1800" b="0" i="0" u="none" strike="noStrike" kern="1200" cap="none" spc="0" normalizeH="0" baseline="0" noProof="0" dirty="0">
                <a:ln>
                  <a:noFill/>
                </a:ln>
                <a:solidFill>
                  <a:prstClr val="black"/>
                </a:solidFill>
                <a:effectLst/>
                <a:uLnTx/>
                <a:uFillTx/>
                <a:latin typeface="Segoe UI"/>
                <a:cs typeface="Segoe UI"/>
              </a:rPr>
              <a:t> lays out to implementing stakeholders—correctional facilities, County Behavioral Health Agencies, providers, community-based organizations, and Medi-Cal managed care plans, among others—</a:t>
            </a:r>
            <a:r>
              <a:rPr kumimoji="0" lang="en-US" altLang="en-US" sz="1800" i="0" u="none" strike="noStrike" kern="1200" cap="none" spc="0" normalizeH="0" baseline="0" noProof="0" dirty="0">
                <a:ln>
                  <a:noFill/>
                </a:ln>
                <a:solidFill>
                  <a:prstClr val="black"/>
                </a:solidFill>
                <a:effectLst/>
                <a:uLnTx/>
                <a:uFillTx/>
                <a:latin typeface="Segoe UI"/>
                <a:cs typeface="Segoe UI"/>
              </a:rPr>
              <a:t>the policy, design and operational processes that will serve as the foundation for implementing this important initiative.</a:t>
            </a:r>
          </a:p>
          <a:p>
            <a:pPr marL="285750" indent="-285750">
              <a:spcBef>
                <a:spcPts val="1800"/>
              </a:spcBef>
              <a:buClr>
                <a:srgbClr val="FF9900"/>
              </a:buClr>
              <a:buFont typeface="Segoe UI" panose="020B0502040204020203" pitchFamily="34" charset="0"/>
              <a:buChar char="»"/>
              <a:defRPr/>
            </a:pPr>
            <a:r>
              <a:rPr lang="en-US" altLang="en-US" dirty="0">
                <a:solidFill>
                  <a:prstClr val="black"/>
                </a:solidFill>
                <a:latin typeface="Segoe UI" panose="020B0502040204020203" pitchFamily="34" charset="0"/>
                <a:cs typeface="Segoe UI" panose="020B0502040204020203" pitchFamily="34" charset="0"/>
              </a:rPr>
              <a:t>DHCS will update the Policy and Operational Guide on an as needed basis a</a:t>
            </a:r>
            <a:r>
              <a:rPr kumimoji="0" lang="en-US" altLang="en-US"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 implementing partners begin to advance the process of standing up the JI Initiative</a:t>
            </a:r>
            <a:r>
              <a:rPr lang="en-US" altLang="en-US" dirty="0">
                <a:solidFill>
                  <a:prstClr val="black"/>
                </a:solidFill>
                <a:latin typeface="Segoe UI" panose="020B0502040204020203" pitchFamily="34" charset="0"/>
                <a:cs typeface="Segoe UI" panose="020B0502040204020203" pitchFamily="34" charset="0"/>
              </a:rPr>
              <a:t> </a:t>
            </a:r>
            <a:r>
              <a:rPr kumimoji="0" lang="en-US" altLang="en-US"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and as CMS continues to refine its sub-regulatory guidance for states that receive 1115 demonstration approval</a:t>
            </a:r>
            <a:r>
              <a:rPr lang="en-US" altLang="en-US" dirty="0">
                <a:solidFill>
                  <a:prstClr val="black"/>
                </a:solidFill>
                <a:latin typeface="Segoe UI" panose="020B0502040204020203" pitchFamily="34" charset="0"/>
                <a:cs typeface="Segoe UI" panose="020B0502040204020203" pitchFamily="34" charset="0"/>
              </a:rPr>
              <a:t>.</a:t>
            </a:r>
            <a:endParaRPr kumimoji="0" lang="en-US" altLang="en-US"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285750" marR="0" lvl="0" indent="-285750" algn="l" defTabSz="914400" rtl="0" eaLnBrk="1" fontAlgn="auto" latinLnBrk="0" hangingPunct="1">
              <a:lnSpc>
                <a:spcPct val="100000"/>
              </a:lnSpc>
              <a:spcBef>
                <a:spcPts val="1800"/>
              </a:spcBef>
              <a:spcAft>
                <a:spcPts val="0"/>
              </a:spcAft>
              <a:buClr>
                <a:srgbClr val="FF9900"/>
              </a:buClr>
              <a:buSzTx/>
              <a:buFont typeface="Segoe UI" panose="020B0502040204020203" pitchFamily="34" charset="0"/>
              <a:buChar char="»"/>
              <a:tabLst/>
              <a:defRPr/>
            </a:pPr>
            <a:endParaRPr kumimoji="0" lang="en-US" altLang="en-US" sz="1800" i="0" u="none" strike="noStrike" kern="1200" cap="none" spc="0" normalizeH="0" baseline="0" noProof="0" dirty="0">
              <a:ln>
                <a:noFill/>
              </a:ln>
              <a:solidFill>
                <a:prstClr val="black"/>
              </a:solidFill>
              <a:effectLst/>
              <a:uLnTx/>
              <a:uFillTx/>
              <a:latin typeface="Segoe UI"/>
              <a:cs typeface="Segoe UI"/>
            </a:endParaRPr>
          </a:p>
        </p:txBody>
      </p:sp>
      <p:sp>
        <p:nvSpPr>
          <p:cNvPr id="5" name="Rectangle 4">
            <a:extLst>
              <a:ext uri="{FF2B5EF4-FFF2-40B4-BE49-F238E27FC236}">
                <a16:creationId xmlns:a16="http://schemas.microsoft.com/office/drawing/2014/main" id="{DF700E4E-59E2-EB9B-E6EF-2D4A7BAF02C0}"/>
              </a:ext>
            </a:extLst>
          </p:cNvPr>
          <p:cNvSpPr/>
          <p:nvPr/>
        </p:nvSpPr>
        <p:spPr>
          <a:xfrm>
            <a:off x="0" y="1007706"/>
            <a:ext cx="12202886" cy="876297"/>
          </a:xfrm>
          <a:prstGeom prst="rect">
            <a:avLst/>
          </a:prstGeom>
          <a:solidFill>
            <a:srgbClr val="2032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effectLst/>
                <a:uLnTx/>
                <a:uFillTx/>
                <a:latin typeface="Segoe UI"/>
                <a:cs typeface="Segoe UI"/>
              </a:rPr>
              <a:t>On October 20, 2023, DHCS released the updated Policy and Operational Guide for Planning and Implementing the CalAIM Justice Involved Initiative.</a:t>
            </a:r>
          </a:p>
        </p:txBody>
      </p:sp>
    </p:spTree>
    <p:extLst>
      <p:ext uri="{BB962C8B-B14F-4D97-AF65-F5344CB8AC3E}">
        <p14:creationId xmlns:p14="http://schemas.microsoft.com/office/powerpoint/2010/main" val="26416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20ACE3D8-FB13-0444-D97B-FC6D692DF55C}"/>
              </a:ext>
            </a:extLst>
          </p:cNvPr>
          <p:cNvSpPr>
            <a:spLocks noGrp="1"/>
          </p:cNvSpPr>
          <p:nvPr>
            <p:ph type="sldNum" sz="quarter" idx="12"/>
          </p:nvPr>
        </p:nvSpPr>
        <p:spPr/>
        <p:txBody>
          <a:bodyPr/>
          <a:lstStyle/>
          <a:p>
            <a:fld id="{EB8090AE-F645-47C1-81A8-D4E28BF03D47}" type="slidenum">
              <a:rPr lang="en-US" smtClean="0"/>
              <a:t>7</a:t>
            </a:fld>
            <a:endParaRPr lang="en-US"/>
          </a:p>
        </p:txBody>
      </p:sp>
      <p:sp>
        <p:nvSpPr>
          <p:cNvPr id="2" name="Title 1">
            <a:extLst>
              <a:ext uri="{FF2B5EF4-FFF2-40B4-BE49-F238E27FC236}">
                <a16:creationId xmlns:a16="http://schemas.microsoft.com/office/drawing/2014/main" id="{290FD799-F71F-4186-8278-4E70CA3F0494}"/>
              </a:ext>
            </a:extLst>
          </p:cNvPr>
          <p:cNvSpPr>
            <a:spLocks noGrp="1"/>
          </p:cNvSpPr>
          <p:nvPr>
            <p:ph type="title"/>
          </p:nvPr>
        </p:nvSpPr>
        <p:spPr/>
        <p:txBody>
          <a:bodyPr/>
          <a:lstStyle/>
          <a:p>
            <a:r>
              <a:rPr lang="en-US"/>
              <a:t>Eligibility Criteria for Pre-Release Services </a:t>
            </a:r>
          </a:p>
        </p:txBody>
      </p:sp>
      <p:sp>
        <p:nvSpPr>
          <p:cNvPr id="3" name="Rectangle 2">
            <a:extLst>
              <a:ext uri="{FF2B5EF4-FFF2-40B4-BE49-F238E27FC236}">
                <a16:creationId xmlns:a16="http://schemas.microsoft.com/office/drawing/2014/main" id="{D48C044C-F6DF-4545-A0EA-85AD81AE4F75}"/>
              </a:ext>
            </a:extLst>
          </p:cNvPr>
          <p:cNvSpPr/>
          <p:nvPr/>
        </p:nvSpPr>
        <p:spPr>
          <a:xfrm>
            <a:off x="0" y="1146852"/>
            <a:ext cx="12192000" cy="914400"/>
          </a:xfrm>
          <a:prstGeom prst="rect">
            <a:avLst/>
          </a:prstGeom>
          <a:solidFill>
            <a:srgbClr val="143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chemeClr val="bg1"/>
                </a:solidFill>
                <a:effectLst/>
                <a:uLnTx/>
                <a:uFillTx/>
                <a:latin typeface="Segoe UI" panose="020B0502040204020203" pitchFamily="34" charset="0"/>
                <a:cs typeface="Segoe UI" panose="020B0502040204020203" pitchFamily="34" charset="0"/>
              </a:rPr>
              <a:t>Medi-Cal-eligible individuals who meet the pre-release access screening criteria may receive targeted Medi-Cal pre-release services in the 90-day period prior to release from correctional facilities. DHCS developed detailed definitions for qualifying criteria, based on extensive stakeholder feedback </a:t>
            </a:r>
            <a:r>
              <a:rPr lang="en-US" b="1">
                <a:solidFill>
                  <a:schemeClr val="bg1"/>
                </a:solidFill>
                <a:latin typeface="Segoe UI" panose="020B0502040204020203" pitchFamily="34" charset="0"/>
                <a:cs typeface="Segoe UI" panose="020B0502040204020203" pitchFamily="34" charset="0"/>
              </a:rPr>
              <a:t>(See Appendix</a:t>
            </a:r>
            <a:r>
              <a:rPr kumimoji="0" lang="en-US" sz="1800" b="1" u="none" strike="noStrike" kern="1200" cap="none" spc="0" normalizeH="0" baseline="0" noProof="0">
                <a:ln>
                  <a:noFill/>
                </a:ln>
                <a:solidFill>
                  <a:schemeClr val="bg1"/>
                </a:solidFill>
                <a:effectLst/>
                <a:uLnTx/>
                <a:uFillTx/>
                <a:latin typeface="Segoe UI" panose="020B0502040204020203" pitchFamily="34" charset="0"/>
                <a:cs typeface="Segoe UI" panose="020B0502040204020203" pitchFamily="34" charset="0"/>
              </a:rPr>
              <a:t>). </a:t>
            </a:r>
          </a:p>
        </p:txBody>
      </p:sp>
      <p:sp>
        <p:nvSpPr>
          <p:cNvPr id="4" name="Rectangle 3">
            <a:extLst>
              <a:ext uri="{FF2B5EF4-FFF2-40B4-BE49-F238E27FC236}">
                <a16:creationId xmlns:a16="http://schemas.microsoft.com/office/drawing/2014/main" id="{5DEAE6CD-B4C9-407B-88F1-F659845EB72B}"/>
              </a:ext>
            </a:extLst>
          </p:cNvPr>
          <p:cNvSpPr/>
          <p:nvPr/>
        </p:nvSpPr>
        <p:spPr>
          <a:xfrm>
            <a:off x="234185" y="2066417"/>
            <a:ext cx="6126480" cy="4528779"/>
          </a:xfrm>
          <a:prstGeom prst="rect">
            <a:avLst/>
          </a:prstGeom>
          <a:solidFill>
            <a:schemeClr val="accent4">
              <a:lumMod val="20000"/>
              <a:lumOff val="80000"/>
            </a:schemeClr>
          </a:solidFill>
          <a:ln w="1270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1800" b="1"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Criteria for Pre-Release Medi-Cal Services </a:t>
            </a:r>
          </a:p>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1800" b="0" i="1"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Incarcerated individuals must meet the following criteria to receive in-reach services:</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Be part of a </a:t>
            </a:r>
            <a:r>
              <a:rPr kumimoji="0" lang="en-US" sz="1800" b="1"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Medicaid or CHIP Eligibility Group</a:t>
            </a: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 </a:t>
            </a:r>
            <a:r>
              <a:rPr kumimoji="0" lang="en-US" sz="1800" b="0" i="0" u="sng"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and </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Meet </a:t>
            </a:r>
            <a:r>
              <a:rPr kumimoji="0" lang="en-US" sz="1800" b="1"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one </a:t>
            </a: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of the following health care need criteria:</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Mental Illness</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Substance Use Disorder (SUD)</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Chronic Condition/Significant Clinical Condition</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Intellectual or Developmental Disability (I/DD)</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Traumatic Brain Injury</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HIV/AIDS</a:t>
            </a:r>
          </a:p>
          <a:p>
            <a:pPr marL="742950" marR="0" lvl="1" indent="-285750" algn="l" defTabSz="914400" rtl="0" eaLnBrk="1" fontAlgn="auto" latinLnBrk="0" hangingPunct="1">
              <a:lnSpc>
                <a:spcPct val="100000"/>
              </a:lnSpc>
              <a:spcBef>
                <a:spcPts val="0"/>
              </a:spcBef>
              <a:spcAft>
                <a:spcPts val="300"/>
              </a:spcAft>
              <a:buClrTx/>
              <a:buSzTx/>
              <a:buFont typeface="Calibri" panose="020F0502020204030204" pitchFamily="34" charset="0"/>
              <a:buChar char="–"/>
              <a:tabLst/>
              <a:defRPr/>
            </a:pPr>
            <a:r>
              <a:rPr kumimoji="0" lang="en-US" sz="1800" b="0" i="0"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Pregnant or Postpartum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800" b="1" i="1"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Note: </a:t>
            </a:r>
            <a:r>
              <a:rPr kumimoji="0" lang="en-US" sz="1800" i="1" u="none" strike="noStrike" kern="1200" cap="none" spc="0" normalizeH="0" baseline="0" noProof="0">
                <a:ln>
                  <a:noFill/>
                </a:ln>
                <a:solidFill>
                  <a:schemeClr val="tx1"/>
                </a:solidFill>
                <a:effectLst/>
                <a:uLnTx/>
                <a:uFillTx/>
                <a:latin typeface="Segoe UI" panose="020B0502040204020203" pitchFamily="34" charset="0"/>
                <a:cs typeface="Segoe UI" panose="020B0502040204020203" pitchFamily="34" charset="0"/>
              </a:rPr>
              <a:t>All Medi-Cal/CHIP eligible youth incarcerated at a youth correctional facility are eligible </a:t>
            </a:r>
            <a:r>
              <a:rPr kumimoji="0" lang="en-US" sz="1800" i="1" u="none" strike="noStrike" kern="1200" cap="none" spc="0" normalizeH="0" baseline="0" noProof="0">
                <a:ln>
                  <a:noFill/>
                </a:ln>
                <a:solidFill>
                  <a:prstClr val="black"/>
                </a:solidFill>
                <a:effectLst/>
                <a:uLnTx/>
                <a:uFillTx/>
                <a:latin typeface="Segoe UI" panose="020B0502040204020203" pitchFamily="34" charset="0"/>
                <a:cs typeface="Segoe UI" panose="020B0502040204020203" pitchFamily="34" charset="0"/>
              </a:rPr>
              <a:t>to receive pre-release services and do not need to demonstrate a health care need.</a:t>
            </a:r>
          </a:p>
        </p:txBody>
      </p:sp>
      <p:sp>
        <p:nvSpPr>
          <p:cNvPr id="10" name="Rectangle 9">
            <a:extLst>
              <a:ext uri="{FF2B5EF4-FFF2-40B4-BE49-F238E27FC236}">
                <a16:creationId xmlns:a16="http://schemas.microsoft.com/office/drawing/2014/main" id="{2D485088-6E61-4122-90D5-783B304CF3B8}"/>
              </a:ext>
            </a:extLst>
          </p:cNvPr>
          <p:cNvSpPr/>
          <p:nvPr/>
        </p:nvSpPr>
        <p:spPr>
          <a:xfrm>
            <a:off x="6357479" y="2068401"/>
            <a:ext cx="5314043" cy="4528778"/>
          </a:xfrm>
          <a:prstGeom prst="rect">
            <a:avLst/>
          </a:prstGeom>
          <a:solidFill>
            <a:srgbClr val="D6E4FA"/>
          </a:solidFill>
          <a:ln>
            <a:solidFill>
              <a:srgbClr val="14315A"/>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marL="0" marR="0" lvl="0" indent="0"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Medi-Cal Eligible:</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Adults </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Parents</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Youth under 19</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Pregnant or postpartum</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Aged</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Blind</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Disabled</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Current children and youth in foster care</a:t>
            </a:r>
          </a:p>
          <a:p>
            <a:pPr marL="168275" indent="-168275">
              <a:spcAft>
                <a:spcPts val="600"/>
              </a:spcAft>
              <a:buFont typeface="Wingdings" panose="05000000000000000000" pitchFamily="2" charset="2"/>
              <a:buChar char="§"/>
              <a:defRPr/>
            </a:pPr>
            <a:r>
              <a:rPr lang="en-US" dirty="0">
                <a:solidFill>
                  <a:prstClr val="black"/>
                </a:solidFill>
                <a:latin typeface="Segoe UI" panose="020B0502040204020203" pitchFamily="34" charset="0"/>
                <a:cs typeface="Segoe UI" panose="020B0502040204020203" pitchFamily="34" charset="0"/>
              </a:rPr>
              <a:t>Former foster care youth up to age 26</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a:p>
            <a:pPr marL="0" marR="0" lvl="0" indent="0"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rPr>
              <a:t>CHIP Eligible:</a:t>
            </a:r>
          </a:p>
          <a:p>
            <a:pPr marL="168275" marR="0" lvl="0" indent="-168275" fontAlgn="auto">
              <a:lnSpc>
                <a:spcPct val="100000"/>
              </a:lnSpc>
              <a:spcBef>
                <a:spcPts val="0"/>
              </a:spcBef>
              <a:spcAft>
                <a:spcPts val="600"/>
              </a:spcAft>
              <a:buClrTx/>
              <a:buSzTx/>
              <a:buFont typeface="Wingdings" panose="05000000000000000000" pitchFamily="2" charset="2"/>
              <a:buChar char="§"/>
              <a:tabLst/>
              <a:defRPr/>
            </a:pPr>
            <a:r>
              <a:rPr lang="en-US" dirty="0">
                <a:solidFill>
                  <a:prstClr val="black"/>
                </a:solidFill>
                <a:latin typeface="Segoe UI" panose="020B0502040204020203" pitchFamily="34" charset="0"/>
                <a:cs typeface="Segoe UI" panose="020B0502040204020203" pitchFamily="34" charset="0"/>
              </a:rPr>
              <a:t>Youth under 19</a:t>
            </a:r>
          </a:p>
          <a:p>
            <a:pPr marL="168275" marR="0" lvl="0" indent="-168275" fontAlgn="auto">
              <a:lnSpc>
                <a:spcPct val="100000"/>
              </a:lnSpc>
              <a:spcBef>
                <a:spcPts val="0"/>
              </a:spcBef>
              <a:spcAft>
                <a:spcPts val="600"/>
              </a:spcAft>
              <a:buClrTx/>
              <a:buSzTx/>
              <a:buFont typeface="Wingdings" panose="05000000000000000000" pitchFamily="2" charset="2"/>
              <a:buChar char="§"/>
              <a:tabLst/>
              <a:defRPr/>
            </a:pPr>
            <a:r>
              <a:rPr lang="en-US" dirty="0">
                <a:solidFill>
                  <a:prstClr val="black"/>
                </a:solidFill>
                <a:latin typeface="Segoe UI" panose="020B0502040204020203" pitchFamily="34" charset="0"/>
                <a:cs typeface="Segoe UI" panose="020B0502040204020203" pitchFamily="34" charset="0"/>
              </a:rPr>
              <a:t>Pregnant or postpartum </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Segoe UI" panose="020B0502040204020203" pitchFamily="34" charset="0"/>
              <a:cs typeface="Segoe UI" panose="020B0502040204020203" pitchFamily="34" charset="0"/>
            </a:endParaRPr>
          </a:p>
        </p:txBody>
      </p:sp>
      <p:grpSp>
        <p:nvGrpSpPr>
          <p:cNvPr id="8" name="Group 7">
            <a:extLst>
              <a:ext uri="{FF2B5EF4-FFF2-40B4-BE49-F238E27FC236}">
                <a16:creationId xmlns:a16="http://schemas.microsoft.com/office/drawing/2014/main" id="{E84CE6A8-2A5B-4E95-95B4-88ABCF2A3042}"/>
              </a:ext>
            </a:extLst>
          </p:cNvPr>
          <p:cNvGrpSpPr/>
          <p:nvPr/>
        </p:nvGrpSpPr>
        <p:grpSpPr>
          <a:xfrm>
            <a:off x="9193954" y="4163625"/>
            <a:ext cx="1828800" cy="1828800"/>
            <a:chOff x="9539287" y="4243367"/>
            <a:chExt cx="1828800" cy="1828800"/>
          </a:xfrm>
          <a:effectLst/>
        </p:grpSpPr>
        <p:sp>
          <p:nvSpPr>
            <p:cNvPr id="7" name="Oval 6">
              <a:extLst>
                <a:ext uri="{FF2B5EF4-FFF2-40B4-BE49-F238E27FC236}">
                  <a16:creationId xmlns:a16="http://schemas.microsoft.com/office/drawing/2014/main" id="{F2E10AA8-07F7-45AC-B1AF-90445D88EC1D}"/>
                </a:ext>
              </a:extLst>
            </p:cNvPr>
            <p:cNvSpPr/>
            <p:nvPr/>
          </p:nvSpPr>
          <p:spPr>
            <a:xfrm>
              <a:off x="9539287" y="4243367"/>
              <a:ext cx="1828800" cy="1828800"/>
            </a:xfrm>
            <a:prstGeom prst="ellipse">
              <a:avLst/>
            </a:prstGeom>
            <a:solidFill>
              <a:schemeClr val="bg1"/>
            </a:solidFill>
            <a:ln w="28575">
              <a:solidFill>
                <a:srgbClr val="1431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panose="020B0502040204020203" pitchFamily="34" charset="0"/>
                <a:cs typeface="Segoe UI" panose="020B0502040204020203" pitchFamily="34" charset="0"/>
              </a:endParaRPr>
            </a:p>
          </p:txBody>
        </p:sp>
        <p:pic>
          <p:nvPicPr>
            <p:cNvPr id="6" name="Graphic 5" descr="Group of people">
              <a:extLst>
                <a:ext uri="{FF2B5EF4-FFF2-40B4-BE49-F238E27FC236}">
                  <a16:creationId xmlns:a16="http://schemas.microsoft.com/office/drawing/2014/main" id="{DA3A6E15-8361-4051-A373-6E34960EDC6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31235" y="4435315"/>
              <a:ext cx="1444903" cy="1444903"/>
            </a:xfrm>
            <a:prstGeom prst="rect">
              <a:avLst/>
            </a:prstGeom>
          </p:spPr>
        </p:pic>
      </p:grpSp>
    </p:spTree>
    <p:extLst>
      <p:ext uri="{BB962C8B-B14F-4D97-AF65-F5344CB8AC3E}">
        <p14:creationId xmlns:p14="http://schemas.microsoft.com/office/powerpoint/2010/main" val="228040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7704DA51-ACDC-028D-1953-364FEB664536}"/>
              </a:ext>
            </a:extLst>
          </p:cNvPr>
          <p:cNvSpPr>
            <a:spLocks noGrp="1"/>
          </p:cNvSpPr>
          <p:nvPr>
            <p:ph type="sldNum" sz="quarter" idx="12"/>
          </p:nvPr>
        </p:nvSpPr>
        <p:spPr/>
        <p:txBody>
          <a:bodyPr/>
          <a:lstStyle/>
          <a:p>
            <a:fld id="{EB8090AE-F645-47C1-81A8-D4E28BF03D47}" type="slidenum">
              <a:rPr lang="en-US" smtClean="0"/>
              <a:t>8</a:t>
            </a:fld>
            <a:endParaRPr lang="en-US"/>
          </a:p>
        </p:txBody>
      </p:sp>
      <p:sp>
        <p:nvSpPr>
          <p:cNvPr id="2" name="Title 1">
            <a:extLst>
              <a:ext uri="{FF2B5EF4-FFF2-40B4-BE49-F238E27FC236}">
                <a16:creationId xmlns:a16="http://schemas.microsoft.com/office/drawing/2014/main" id="{6BD365C9-532E-4C76-ACD1-1FAF688FB848}"/>
              </a:ext>
            </a:extLst>
          </p:cNvPr>
          <p:cNvSpPr>
            <a:spLocks noGrp="1"/>
          </p:cNvSpPr>
          <p:nvPr>
            <p:ph type="title"/>
          </p:nvPr>
        </p:nvSpPr>
        <p:spPr/>
        <p:txBody>
          <a:bodyPr/>
          <a:lstStyle/>
          <a:p>
            <a:r>
              <a:rPr lang="en-US"/>
              <a:t>Covered Pre-Release Services </a:t>
            </a:r>
          </a:p>
        </p:txBody>
      </p:sp>
      <p:sp>
        <p:nvSpPr>
          <p:cNvPr id="9" name="Rectangle 8">
            <a:extLst>
              <a:ext uri="{FF2B5EF4-FFF2-40B4-BE49-F238E27FC236}">
                <a16:creationId xmlns:a16="http://schemas.microsoft.com/office/drawing/2014/main" id="{ACBAEF5D-9EE8-48B6-A270-869CFA01B20C}"/>
              </a:ext>
            </a:extLst>
          </p:cNvPr>
          <p:cNvSpPr/>
          <p:nvPr/>
        </p:nvSpPr>
        <p:spPr>
          <a:xfrm>
            <a:off x="202692" y="965122"/>
            <a:ext cx="11786616" cy="5394500"/>
          </a:xfrm>
          <a:prstGeom prst="rect">
            <a:avLst/>
          </a:prstGeom>
          <a:solidFill>
            <a:schemeClr val="bg1">
              <a:lumMod val="95000"/>
            </a:schemeClr>
          </a:solidFill>
          <a:ln w="12700">
            <a:solidFill>
              <a:srgbClr val="14315A"/>
            </a:solidFill>
          </a:ln>
          <a:effectLst/>
        </p:spPr>
        <p:style>
          <a:lnRef idx="2">
            <a:schemeClr val="accent1">
              <a:shade val="50000"/>
            </a:schemeClr>
          </a:lnRef>
          <a:fillRef idx="1">
            <a:schemeClr val="accent1"/>
          </a:fillRef>
          <a:effectRef idx="0">
            <a:schemeClr val="accent1"/>
          </a:effectRef>
          <a:fontRef idx="minor">
            <a:schemeClr val="lt1"/>
          </a:fontRef>
        </p:style>
        <p:txBody>
          <a:bodyPr lIns="1920240" rtlCol="0" anchor="t"/>
          <a:lstStyle/>
          <a:p>
            <a:pPr marL="285750" indent="-285750">
              <a:spcAft>
                <a:spcPts val="300"/>
              </a:spcAft>
              <a:buFont typeface="Wingdings" panose="05000000000000000000" pitchFamily="2" charset="2"/>
              <a:buChar char="§"/>
            </a:pPr>
            <a:endParaRPr lang="en-US" sz="2000">
              <a:solidFill>
                <a:schemeClr val="tx1"/>
              </a:solidFill>
              <a:latin typeface="Segoe UI" panose="020B0502040204020203" pitchFamily="34" charset="0"/>
              <a:cs typeface="Segoe UI" panose="020B0502040204020203" pitchFamily="34" charset="0"/>
            </a:endParaRPr>
          </a:p>
          <a:p>
            <a:pPr marL="285750" indent="-285750">
              <a:spcAft>
                <a:spcPts val="300"/>
              </a:spcAft>
              <a:buFont typeface="Wingdings" panose="05000000000000000000" pitchFamily="2" charset="2"/>
              <a:buChar char="§"/>
            </a:pPr>
            <a:endParaRPr lang="en-US" sz="2000">
              <a:solidFill>
                <a:schemeClr val="tx1"/>
              </a:solidFill>
              <a:latin typeface="Segoe UI" panose="020B0502040204020203" pitchFamily="34" charset="0"/>
              <a:cs typeface="Segoe UI" panose="020B0502040204020203" pitchFamily="34" charset="0"/>
            </a:endParaRPr>
          </a:p>
        </p:txBody>
      </p:sp>
      <p:sp>
        <p:nvSpPr>
          <p:cNvPr id="14" name="TextBox 13">
            <a:extLst>
              <a:ext uri="{FF2B5EF4-FFF2-40B4-BE49-F238E27FC236}">
                <a16:creationId xmlns:a16="http://schemas.microsoft.com/office/drawing/2014/main" id="{B1899F0F-DAE2-4AF1-BFFE-B166BCDF656E}"/>
              </a:ext>
            </a:extLst>
          </p:cNvPr>
          <p:cNvSpPr txBox="1"/>
          <p:nvPr/>
        </p:nvSpPr>
        <p:spPr>
          <a:xfrm>
            <a:off x="241739" y="1046144"/>
            <a:ext cx="11649724" cy="5016758"/>
          </a:xfrm>
          <a:prstGeom prst="rect">
            <a:avLst/>
          </a:prstGeom>
          <a:noFill/>
        </p:spPr>
        <p:txBody>
          <a:bodyPr wrap="square" lIns="91440" tIns="45720" rIns="91440" bIns="45720" anchor="t">
            <a:spAutoFit/>
          </a:bodyPr>
          <a:lstStyle/>
          <a:p>
            <a:pPr marL="285750" indent="-285750">
              <a:spcAft>
                <a:spcPts val="300"/>
              </a:spcAft>
              <a:buClr>
                <a:srgbClr val="002060"/>
              </a:buClr>
              <a:buFont typeface="Wingdings" panose="05000000000000000000" pitchFamily="2" charset="2"/>
              <a:buChar char="§"/>
            </a:pPr>
            <a:r>
              <a:rPr lang="en-US" sz="2000">
                <a:latin typeface="Segoe UI"/>
                <a:cs typeface="Segoe UI"/>
              </a:rPr>
              <a:t>Reentry case management services;</a:t>
            </a:r>
          </a:p>
          <a:p>
            <a:pPr marL="285750" indent="-285750">
              <a:spcAft>
                <a:spcPts val="300"/>
              </a:spcAft>
              <a:buClr>
                <a:srgbClr val="002060"/>
              </a:buClr>
              <a:buFont typeface="Wingdings" panose="05000000000000000000" pitchFamily="2" charset="2"/>
              <a:buChar char="§"/>
            </a:pPr>
            <a:r>
              <a:rPr lang="en-US" sz="2000">
                <a:latin typeface="Segoe UI"/>
                <a:cs typeface="Segoe UI"/>
              </a:rPr>
              <a:t>Physical and behavioral health clinical consultation services provided through telehealth or in-person, as needed, to diagnose health conditions, provide treatment, as appropriate, and support pre-release case managers’ development of a post-release treatment plan and</a:t>
            </a:r>
            <a:r>
              <a:rPr lang="en-US" sz="2000" dirty="0">
                <a:latin typeface="Segoe UI"/>
                <a:cs typeface="Segoe UI"/>
              </a:rPr>
              <a:t> </a:t>
            </a:r>
            <a:endParaRPr lang="en-US" sz="2000">
              <a:latin typeface="Segoe UI" panose="020B0502040204020203" pitchFamily="34" charset="0"/>
              <a:cs typeface="Segoe UI" panose="020B0502040204020203" pitchFamily="34" charset="0"/>
            </a:endParaRPr>
          </a:p>
          <a:p>
            <a:pPr>
              <a:spcAft>
                <a:spcPts val="300"/>
              </a:spcAft>
              <a:buClr>
                <a:srgbClr val="002060"/>
              </a:buClr>
            </a:pPr>
            <a:r>
              <a:rPr lang="en-US" sz="2000">
                <a:latin typeface="Segoe UI"/>
                <a:cs typeface="Segoe UI"/>
              </a:rPr>
              <a:t>    discharge planning; </a:t>
            </a:r>
            <a:endParaRPr lang="en-US" sz="2000">
              <a:latin typeface="Segoe UI" panose="020B0502040204020203" pitchFamily="34" charset="0"/>
              <a:cs typeface="Segoe UI" panose="020B0502040204020203" pitchFamily="34" charset="0"/>
            </a:endParaRPr>
          </a:p>
          <a:p>
            <a:pPr marL="285750" indent="-285750">
              <a:spcAft>
                <a:spcPts val="300"/>
              </a:spcAft>
              <a:buClr>
                <a:srgbClr val="002060"/>
              </a:buClr>
              <a:buFont typeface="Wingdings" panose="05000000000000000000" pitchFamily="2" charset="2"/>
              <a:buChar char="§"/>
            </a:pPr>
            <a:r>
              <a:rPr lang="en-US" sz="2000">
                <a:latin typeface="Segoe UI"/>
                <a:cs typeface="Segoe UI"/>
              </a:rPr>
              <a:t>Laboratory and radiology services; </a:t>
            </a:r>
            <a:endParaRPr lang="en-US" sz="2000">
              <a:latin typeface="Segoe UI" panose="020B0502040204020203" pitchFamily="34" charset="0"/>
              <a:cs typeface="Segoe UI" panose="020B0502040204020203" pitchFamily="34" charset="0"/>
            </a:endParaRPr>
          </a:p>
          <a:p>
            <a:pPr marL="285750" indent="-285750">
              <a:spcAft>
                <a:spcPts val="300"/>
              </a:spcAft>
              <a:buClr>
                <a:srgbClr val="002060"/>
              </a:buClr>
              <a:buFont typeface="Wingdings" panose="05000000000000000000" pitchFamily="2" charset="2"/>
              <a:buChar char="§"/>
            </a:pPr>
            <a:r>
              <a:rPr lang="en-US" sz="2000">
                <a:latin typeface="Segoe UI"/>
                <a:cs typeface="Segoe UI"/>
              </a:rPr>
              <a:t>Medications and medication administration;</a:t>
            </a:r>
          </a:p>
          <a:p>
            <a:pPr marL="285750" indent="-285750">
              <a:spcAft>
                <a:spcPts val="300"/>
              </a:spcAft>
              <a:buClr>
                <a:srgbClr val="002060"/>
              </a:buClr>
              <a:buFont typeface="Wingdings" panose="05000000000000000000" pitchFamily="2" charset="2"/>
              <a:buChar char="§"/>
            </a:pPr>
            <a:r>
              <a:rPr lang="en-US" sz="2000">
                <a:latin typeface="Segoe UI"/>
                <a:cs typeface="Segoe UI"/>
              </a:rPr>
              <a:t>Medication assisted treatment/medications for addiction treatment (MAT), for all Food and Drug Administration-approved medications, including coverage for counseling; and</a:t>
            </a:r>
          </a:p>
          <a:p>
            <a:pPr marL="285750" indent="-285750">
              <a:spcAft>
                <a:spcPts val="300"/>
              </a:spcAft>
              <a:buClr>
                <a:srgbClr val="002060"/>
              </a:buClr>
              <a:buFont typeface="Wingdings" panose="05000000000000000000" pitchFamily="2" charset="2"/>
              <a:buChar char="§"/>
            </a:pPr>
            <a:r>
              <a:rPr lang="en-US" sz="2000">
                <a:latin typeface="Segoe UI"/>
                <a:cs typeface="Segoe UI"/>
              </a:rPr>
              <a:t>Services provided by community health workers with lived experience.</a:t>
            </a:r>
          </a:p>
          <a:p>
            <a:pPr>
              <a:spcAft>
                <a:spcPts val="300"/>
              </a:spcAft>
            </a:pPr>
            <a:endParaRPr lang="en-US" sz="2000">
              <a:latin typeface="Segoe UI" panose="020B0502040204020203" pitchFamily="34" charset="0"/>
              <a:cs typeface="Segoe UI" panose="020B0502040204020203" pitchFamily="34" charset="0"/>
            </a:endParaRPr>
          </a:p>
          <a:p>
            <a:pPr>
              <a:spcAft>
                <a:spcPts val="300"/>
              </a:spcAft>
            </a:pPr>
            <a:r>
              <a:rPr lang="en-US" sz="2000">
                <a:latin typeface="Segoe UI"/>
                <a:cs typeface="Segoe UI"/>
              </a:rPr>
              <a:t>In addition to the pre-release services specified above, qualifying individuals will also receive </a:t>
            </a:r>
            <a:r>
              <a:rPr lang="en-US" sz="2000" b="1">
                <a:latin typeface="Segoe UI"/>
                <a:cs typeface="Segoe UI"/>
              </a:rPr>
              <a:t>covered outpatient prescribed medications and over-the-counter drugs </a:t>
            </a:r>
            <a:r>
              <a:rPr lang="en-US" sz="2000">
                <a:latin typeface="Segoe UI"/>
                <a:cs typeface="Segoe UI"/>
              </a:rPr>
              <a:t>(a minimum 30-day supply as clinically appropriate, consistent with the approved Medicaid State Plan) and </a:t>
            </a:r>
            <a:r>
              <a:rPr lang="en-US" sz="2000" b="1">
                <a:latin typeface="Segoe UI"/>
                <a:cs typeface="Segoe UI"/>
              </a:rPr>
              <a:t>durable medical equipment (DME) </a:t>
            </a:r>
            <a:r>
              <a:rPr lang="en-US" sz="2000">
                <a:latin typeface="Segoe UI"/>
                <a:cs typeface="Segoe UI"/>
              </a:rPr>
              <a:t>upon release, consistent with approved state plan coverage authority and policy.</a:t>
            </a:r>
            <a:endParaRPr lang="en-US" sz="2000">
              <a:solidFill>
                <a:schemeClr val="tx1"/>
              </a:solidFill>
              <a:latin typeface="Segoe UI"/>
              <a:cs typeface="Segoe UI"/>
            </a:endParaRPr>
          </a:p>
        </p:txBody>
      </p:sp>
      <p:grpSp>
        <p:nvGrpSpPr>
          <p:cNvPr id="15" name="Group 14">
            <a:extLst>
              <a:ext uri="{FF2B5EF4-FFF2-40B4-BE49-F238E27FC236}">
                <a16:creationId xmlns:a16="http://schemas.microsoft.com/office/drawing/2014/main" id="{353FC288-1694-B616-F1A7-8C8932DD1A6B}"/>
              </a:ext>
            </a:extLst>
          </p:cNvPr>
          <p:cNvGrpSpPr/>
          <p:nvPr/>
        </p:nvGrpSpPr>
        <p:grpSpPr>
          <a:xfrm>
            <a:off x="10618806" y="2470925"/>
            <a:ext cx="954113" cy="954113"/>
            <a:chOff x="10883638" y="2062355"/>
            <a:chExt cx="977061" cy="977061"/>
          </a:xfrm>
        </p:grpSpPr>
        <p:sp>
          <p:nvSpPr>
            <p:cNvPr id="10" name="Oval 9">
              <a:extLst>
                <a:ext uri="{FF2B5EF4-FFF2-40B4-BE49-F238E27FC236}">
                  <a16:creationId xmlns:a16="http://schemas.microsoft.com/office/drawing/2014/main" id="{8FBE3091-58A4-D670-4377-F3FC0A01A072}"/>
                </a:ext>
              </a:extLst>
            </p:cNvPr>
            <p:cNvSpPr/>
            <p:nvPr/>
          </p:nvSpPr>
          <p:spPr>
            <a:xfrm>
              <a:off x="10883638" y="2062355"/>
              <a:ext cx="977061" cy="977061"/>
            </a:xfrm>
            <a:prstGeom prst="ellipse">
              <a:avLst/>
            </a:prstGeom>
            <a:solidFill>
              <a:schemeClr val="bg1"/>
            </a:solidFill>
            <a:ln w="28575">
              <a:solidFill>
                <a:srgbClr val="14315A"/>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rtlCol="0" anchor="ctr"/>
            <a:lstStyle/>
            <a:p>
              <a:pPr algn="ctr"/>
              <a:endParaRPr lang="en-US">
                <a:solidFill>
                  <a:prstClr val="white"/>
                </a:solidFill>
                <a:latin typeface="Calibri" panose="020F0502020204030204"/>
              </a:endParaRPr>
            </a:p>
          </p:txBody>
        </p:sp>
        <p:pic>
          <p:nvPicPr>
            <p:cNvPr id="13" name="Picture 2" descr="Medical Coverage Icon High Res Stock Images | Shutterstock">
              <a:extLst>
                <a:ext uri="{FF2B5EF4-FFF2-40B4-BE49-F238E27FC236}">
                  <a16:creationId xmlns:a16="http://schemas.microsoft.com/office/drawing/2014/main" id="{815C3B43-0A45-4575-86E9-22EACD519787}"/>
                </a:ext>
              </a:extLst>
            </p:cNvPr>
            <p:cNvPicPr>
              <a:picLocks noChangeAspect="1" noChangeArrowheads="1"/>
            </p:cNvPicPr>
            <p:nvPr/>
          </p:nvPicPr>
          <p:blipFill rotWithShape="1">
            <a:blip r:embed="rId3">
              <a:duotone>
                <a:srgbClr val="27318B">
                  <a:shade val="45000"/>
                  <a:satMod val="135000"/>
                </a:srgbClr>
                <a:prstClr val="white"/>
              </a:duotone>
              <a:extLst>
                <a:ext uri="{BEBA8EAE-BF5A-486C-A8C5-ECC9F3942E4B}">
                  <a14:imgProps xmlns:a14="http://schemas.microsoft.com/office/drawing/2010/main">
                    <a14:imgLayer r:embed="rId4">
                      <a14:imgEffect>
                        <a14:backgroundRemoval t="18929" b="74286" l="21923" r="71154">
                          <a14:foregroundMark x1="52308" y1="26071" x2="52308" y2="26071"/>
                          <a14:foregroundMark x1="71154" y1="25357" x2="71154" y2="25357"/>
                          <a14:foregroundMark x1="21923" y1="57857" x2="21923" y2="57857"/>
                          <a14:foregroundMark x1="25000" y1="68214" x2="25000" y2="68214"/>
                        </a14:backgroundRemoval>
                      </a14:imgEffect>
                    </a14:imgLayer>
                  </a14:imgProps>
                </a:ext>
                <a:ext uri="{28A0092B-C50C-407E-A947-70E740481C1C}">
                  <a14:useLocalDpi xmlns:a14="http://schemas.microsoft.com/office/drawing/2010/main" val="0"/>
                </a:ext>
              </a:extLst>
            </a:blip>
            <a:srcRect l="16154" t="12233" r="22308" b="18571"/>
            <a:stretch/>
          </p:blipFill>
          <p:spPr bwMode="auto">
            <a:xfrm>
              <a:off x="10968689" y="2112593"/>
              <a:ext cx="806959" cy="87658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573217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3637ca-09aa-41ce-b3c4-c1fb92c7aa95">
      <UserInfo>
        <DisplayName>Morgan, Gini</DisplayName>
        <AccountId>376</AccountId>
        <AccountType/>
      </UserInfo>
      <UserInfo>
        <DisplayName>Yoo, Justin</DisplayName>
        <AccountId>384</AccountId>
        <AccountType/>
      </UserInfo>
      <UserInfo>
        <DisplayName>Crow, Kim</DisplayName>
        <AccountId>891</AccountId>
        <AccountType/>
      </UserInfo>
      <UserInfo>
        <DisplayName>Garcimonde, Allison</DisplayName>
        <AccountId>100</AccountId>
        <AccountType/>
      </UserInfo>
      <UserInfo>
        <DisplayName>Skroce, Christian</DisplayName>
        <AccountId>15</AccountId>
        <AccountType/>
      </UserInfo>
      <UserInfo>
        <DisplayName>Shashoua, Maya</DisplayName>
        <AccountId>680</AccountId>
        <AccountType/>
      </UserInfo>
      <UserInfo>
        <DisplayName>Serafi, Kinda</DisplayName>
        <AccountId>379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3AFCEADF62BF4E9096F982B7E163A2" ma:contentTypeVersion="6" ma:contentTypeDescription="Create a new document." ma:contentTypeScope="" ma:versionID="503309e15676430ecd760ec20f70c655">
  <xsd:schema xmlns:xsd="http://www.w3.org/2001/XMLSchema" xmlns:xs="http://www.w3.org/2001/XMLSchema" xmlns:p="http://schemas.microsoft.com/office/2006/metadata/properties" xmlns:ns2="af3637ca-09aa-41ce-b3c4-c1fb92c7aa95" xmlns:ns3="aac4aa7e-be10-4185-83ec-280206686bf1" targetNamespace="http://schemas.microsoft.com/office/2006/metadata/properties" ma:root="true" ma:fieldsID="fdf297c4c291ef7bba90fa3818b8ac5d" ns2:_="" ns3:_="">
    <xsd:import namespace="af3637ca-09aa-41ce-b3c4-c1fb92c7aa95"/>
    <xsd:import namespace="aac4aa7e-be10-4185-83ec-280206686bf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3637ca-09aa-41ce-b3c4-c1fb92c7aa9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c4aa7e-be10-4185-83ec-280206686bf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AEE3B1-4BD4-452D-BC9C-3013D3636970}">
  <ds:schemaRefs>
    <ds:schemaRef ds:uri="http://schemas.microsoft.com/office/2006/documentManagement/types"/>
    <ds:schemaRef ds:uri="http://schemas.microsoft.com/office/2006/metadata/properties"/>
    <ds:schemaRef ds:uri="http://purl.org/dc/elements/1.1/"/>
    <ds:schemaRef ds:uri="http://purl.org/dc/dcmitype/"/>
    <ds:schemaRef ds:uri="aac4aa7e-be10-4185-83ec-280206686bf1"/>
    <ds:schemaRef ds:uri="http://schemas.openxmlformats.org/package/2006/metadata/core-properties"/>
    <ds:schemaRef ds:uri="http://www.w3.org/XML/1998/namespace"/>
    <ds:schemaRef ds:uri="http://schemas.microsoft.com/office/infopath/2007/PartnerControls"/>
    <ds:schemaRef ds:uri="af3637ca-09aa-41ce-b3c4-c1fb92c7aa95"/>
    <ds:schemaRef ds:uri="http://purl.org/dc/terms/"/>
  </ds:schemaRefs>
</ds:datastoreItem>
</file>

<file path=customXml/itemProps2.xml><?xml version="1.0" encoding="utf-8"?>
<ds:datastoreItem xmlns:ds="http://schemas.openxmlformats.org/officeDocument/2006/customXml" ds:itemID="{0CE1C07E-D857-433C-89DA-0DCEFC9C024B}">
  <ds:schemaRefs>
    <ds:schemaRef ds:uri="http://schemas.microsoft.com/sharepoint/v3/contenttype/forms"/>
  </ds:schemaRefs>
</ds:datastoreItem>
</file>

<file path=customXml/itemProps3.xml><?xml version="1.0" encoding="utf-8"?>
<ds:datastoreItem xmlns:ds="http://schemas.openxmlformats.org/officeDocument/2006/customXml" ds:itemID="{44A1D786-D058-414B-9FC2-482E71996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3637ca-09aa-41ce-b3c4-c1fb92c7aa95"/>
    <ds:schemaRef ds:uri="aac4aa7e-be10-4185-83ec-280206686b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265c2dcd-2a6e-43aa-b2e8-26421a8c8526}" enabled="0" method="" siteId="{265c2dcd-2a6e-43aa-b2e8-26421a8c8526}" removed="1"/>
</clbl:labelList>
</file>

<file path=docProps/app.xml><?xml version="1.0" encoding="utf-8"?>
<Properties xmlns="http://schemas.openxmlformats.org/officeDocument/2006/extended-properties" xmlns:vt="http://schemas.openxmlformats.org/officeDocument/2006/docPropsVTypes">
  <TotalTime>16</TotalTime>
  <Words>2643</Words>
  <Application>Microsoft Office PowerPoint</Application>
  <PresentationFormat>Widescreen</PresentationFormat>
  <Paragraphs>227</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Segoe UI</vt:lpstr>
      <vt:lpstr>Wingdings</vt:lpstr>
      <vt:lpstr>1_Office Theme</vt:lpstr>
      <vt:lpstr>California CalAIM 1115 Demonstration:  Justice-Involved Initiative </vt:lpstr>
      <vt:lpstr>California Actively Works With Implementation Partners</vt:lpstr>
      <vt:lpstr>The CalAIM Justice-Involved Initiative is Comprised of Pre-Release and Reentry Components </vt:lpstr>
      <vt:lpstr>Eligible Correctional Facilities</vt:lpstr>
      <vt:lpstr>State Mandate for Pre-Release Services and Behavioral Health Links </vt:lpstr>
      <vt:lpstr>Justice-Involved Initiative Timeline</vt:lpstr>
      <vt:lpstr>Policy and Operational Guide</vt:lpstr>
      <vt:lpstr>Eligibility Criteria for Pre-Release Services </vt:lpstr>
      <vt:lpstr>Covered Pre-Release Services </vt:lpstr>
      <vt:lpstr>Pre-Release Care Management Models</vt:lpstr>
      <vt:lpstr>Pre- and Post-Release Care Management to Support Re-Entry</vt:lpstr>
      <vt:lpstr>Summary of Updates: Short-Term Model</vt:lpstr>
      <vt:lpstr>PowerPoint Presentation</vt:lpstr>
      <vt:lpstr>PowerPoint Presentation</vt:lpstr>
      <vt:lpstr>Questions?  CalAIMJusticeAdvisoryGroup@dhcs.ca.gov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CalAIM 1115 Demonstration:  Justice-Involved Reentry Initiative</dc:title>
  <dc:creator>Skroce, Christian</dc:creator>
  <cp:lastModifiedBy>Armendariz, Sydney@DHCS</cp:lastModifiedBy>
  <cp:revision>5</cp:revision>
  <dcterms:created xsi:type="dcterms:W3CDTF">2023-04-03T15:46:38Z</dcterms:created>
  <dcterms:modified xsi:type="dcterms:W3CDTF">2024-04-16T15:53:16Z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0x010100C03AFCEADF62BF4E9096F982B7E163A2</vt:lpwstr>
  </property>
  <property fmtid="{D5CDD505-2E9C-101B-9397-08002B2CF9AE}" pid="3" name="MediaServiceImageTags">
    <vt:lpwstr/>
  </property>
</Properties>
</file>