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80" r:id="rId3"/>
    <p:sldId id="298" r:id="rId4"/>
    <p:sldId id="313" r:id="rId5"/>
    <p:sldId id="314" r:id="rId6"/>
    <p:sldId id="300" r:id="rId7"/>
    <p:sldId id="301" r:id="rId8"/>
    <p:sldId id="276" r:id="rId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DDB9"/>
    <a:srgbClr val="C5D19F"/>
    <a:srgbClr val="8CA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1314" autoAdjust="0"/>
  </p:normalViewPr>
  <p:slideViewPr>
    <p:cSldViewPr>
      <p:cViewPr>
        <p:scale>
          <a:sx n="85" d="100"/>
          <a:sy n="85" d="100"/>
        </p:scale>
        <p:origin x="-658" y="-29"/>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15" d="100"/>
          <a:sy n="115" d="100"/>
        </p:scale>
        <p:origin x="-2358" y="-11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A2C4FA80-0C0B-4975-A665-A13C945A5F17}" type="datetimeFigureOut">
              <a:rPr lang="en-US" smtClean="0"/>
              <a:t>7/31/2017</a:t>
            </a:fld>
            <a:endParaRPr lang="en-US" dirty="0"/>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A474079B-83EB-4E26-9360-BFDB7AE479B9}" type="slidenum">
              <a:rPr lang="en-US" smtClean="0"/>
              <a:t>‹#›</a:t>
            </a:fld>
            <a:endParaRPr lang="en-US" dirty="0"/>
          </a:p>
        </p:txBody>
      </p:sp>
    </p:spTree>
    <p:extLst>
      <p:ext uri="{BB962C8B-B14F-4D97-AF65-F5344CB8AC3E}">
        <p14:creationId xmlns:p14="http://schemas.microsoft.com/office/powerpoint/2010/main" val="2614316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64794F47-AB48-4D9A-85DF-846714EBBF92}" type="datetimeFigureOut">
              <a:rPr lang="en-US" smtClean="0"/>
              <a:t>7/31/2017</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3EA15CD8-81DB-4A1D-A2C8-6FB1103471DC}" type="slidenum">
              <a:rPr lang="en-US" smtClean="0"/>
              <a:t>‹#›</a:t>
            </a:fld>
            <a:endParaRPr lang="en-US" dirty="0"/>
          </a:p>
        </p:txBody>
      </p:sp>
    </p:spTree>
    <p:extLst>
      <p:ext uri="{BB962C8B-B14F-4D97-AF65-F5344CB8AC3E}">
        <p14:creationId xmlns:p14="http://schemas.microsoft.com/office/powerpoint/2010/main" val="2915997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a:p>
          <a:p>
            <a:r>
              <a:rPr lang="en-US" dirty="0" smtClean="0"/>
              <a:t>______________________________________________________________________________</a:t>
            </a:r>
          </a:p>
          <a:p>
            <a:endParaRPr lang="en-US" dirty="0" smtClean="0"/>
          </a:p>
          <a:p>
            <a:r>
              <a:rPr lang="en-US" dirty="0"/>
              <a:t>______________________________________________________________________________</a:t>
            </a:r>
          </a:p>
          <a:p>
            <a:endParaRPr lang="en-US" dirty="0" smtClean="0"/>
          </a:p>
          <a:p>
            <a:r>
              <a:rPr lang="en-US" dirty="0"/>
              <a:t>______________________________________________________________________________</a:t>
            </a:r>
          </a:p>
          <a:p>
            <a:endParaRPr lang="en-US" dirty="0" smtClean="0"/>
          </a:p>
          <a:p>
            <a:r>
              <a:rPr lang="en-US" dirty="0"/>
              <a:t>______________________________________________________________________________</a:t>
            </a:r>
          </a:p>
          <a:p>
            <a:endParaRPr lang="en-US" dirty="0" smtClean="0"/>
          </a:p>
          <a:p>
            <a:r>
              <a:rPr lang="en-US" dirty="0"/>
              <a:t>______________________________________________________________________________</a:t>
            </a:r>
          </a:p>
          <a:p>
            <a:endParaRPr lang="en-US" dirty="0" smtClean="0"/>
          </a:p>
          <a:p>
            <a:r>
              <a:rPr lang="en-US" dirty="0"/>
              <a:t>______________________________________________________________________________</a:t>
            </a:r>
          </a:p>
          <a:p>
            <a:endParaRPr lang="en-US" dirty="0" smtClean="0"/>
          </a:p>
          <a:p>
            <a:r>
              <a:rPr lang="en-US" dirty="0"/>
              <a:t>______________________________________________________________________________</a:t>
            </a:r>
          </a:p>
          <a:p>
            <a:endParaRPr lang="en-US" dirty="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1</a:t>
            </a:fld>
            <a:endParaRPr lang="en-US" dirty="0"/>
          </a:p>
        </p:txBody>
      </p:sp>
    </p:spTree>
    <p:extLst>
      <p:ext uri="{BB962C8B-B14F-4D97-AF65-F5344CB8AC3E}">
        <p14:creationId xmlns:p14="http://schemas.microsoft.com/office/powerpoint/2010/main" val="268385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2</a:t>
            </a:fld>
            <a:endParaRPr lang="en-US" dirty="0"/>
          </a:p>
        </p:txBody>
      </p:sp>
    </p:spTree>
    <p:extLst>
      <p:ext uri="{BB962C8B-B14F-4D97-AF65-F5344CB8AC3E}">
        <p14:creationId xmlns:p14="http://schemas.microsoft.com/office/powerpoint/2010/main" val="131500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3</a:t>
            </a:fld>
            <a:endParaRPr lang="en-US" dirty="0"/>
          </a:p>
        </p:txBody>
      </p:sp>
    </p:spTree>
    <p:extLst>
      <p:ext uri="{BB962C8B-B14F-4D97-AF65-F5344CB8AC3E}">
        <p14:creationId xmlns:p14="http://schemas.microsoft.com/office/powerpoint/2010/main" val="1315001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4</a:t>
            </a:fld>
            <a:endParaRPr lang="en-US" dirty="0"/>
          </a:p>
        </p:txBody>
      </p:sp>
    </p:spTree>
    <p:extLst>
      <p:ext uri="{BB962C8B-B14F-4D97-AF65-F5344CB8AC3E}">
        <p14:creationId xmlns:p14="http://schemas.microsoft.com/office/powerpoint/2010/main" val="1315001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5</a:t>
            </a:fld>
            <a:endParaRPr lang="en-US" dirty="0"/>
          </a:p>
        </p:txBody>
      </p:sp>
    </p:spTree>
    <p:extLst>
      <p:ext uri="{BB962C8B-B14F-4D97-AF65-F5344CB8AC3E}">
        <p14:creationId xmlns:p14="http://schemas.microsoft.com/office/powerpoint/2010/main" val="1315001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6</a:t>
            </a:fld>
            <a:endParaRPr lang="en-US" dirty="0"/>
          </a:p>
        </p:txBody>
      </p:sp>
    </p:spTree>
    <p:extLst>
      <p:ext uri="{BB962C8B-B14F-4D97-AF65-F5344CB8AC3E}">
        <p14:creationId xmlns:p14="http://schemas.microsoft.com/office/powerpoint/2010/main" val="1315001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7</a:t>
            </a:fld>
            <a:endParaRPr lang="en-US" dirty="0"/>
          </a:p>
        </p:txBody>
      </p:sp>
    </p:spTree>
    <p:extLst>
      <p:ext uri="{BB962C8B-B14F-4D97-AF65-F5344CB8AC3E}">
        <p14:creationId xmlns:p14="http://schemas.microsoft.com/office/powerpoint/2010/main" val="1315001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r>
              <a:rPr lang="en-US" dirty="0" smtClean="0"/>
              <a:t>______________________________________________________________________________</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A15CD8-81DB-4A1D-A2C8-6FB1103471DC}" type="slidenum">
              <a:rPr lang="en-US" smtClean="0"/>
              <a:t>8</a:t>
            </a:fld>
            <a:endParaRPr lang="en-US" dirty="0"/>
          </a:p>
        </p:txBody>
      </p:sp>
    </p:spTree>
    <p:extLst>
      <p:ext uri="{BB962C8B-B14F-4D97-AF65-F5344CB8AC3E}">
        <p14:creationId xmlns:p14="http://schemas.microsoft.com/office/powerpoint/2010/main" val="4293897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48E7F16-5310-42AF-A72F-3D792708B69C}"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C. Angelo, Counties Cannabis Summit, July 19, 2017</a:t>
            </a:r>
            <a:endParaRPr lang="en-US" dirty="0"/>
          </a:p>
        </p:txBody>
      </p:sp>
      <p:sp>
        <p:nvSpPr>
          <p:cNvPr id="6" name="Slide Number Placeholder 5"/>
          <p:cNvSpPr>
            <a:spLocks noGrp="1"/>
          </p:cNvSpPr>
          <p:nvPr>
            <p:ph type="sldNum" sz="quarter" idx="12"/>
          </p:nvPr>
        </p:nvSpPr>
        <p:spPr/>
        <p:txBody>
          <a:bodyPr/>
          <a:lstStyle/>
          <a:p>
            <a:fld id="{21889341-3100-44F3-9500-0D70402E7933}" type="slidenum">
              <a:rPr lang="en-US" smtClean="0"/>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FC9EED-F7C9-4627-BA62-CA82BBECEE2C}"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C. Angelo, Counties Cannabis Summit, July 19, 2017</a:t>
            </a:r>
            <a:endParaRPr lang="en-US" dirty="0"/>
          </a:p>
        </p:txBody>
      </p:sp>
      <p:sp>
        <p:nvSpPr>
          <p:cNvPr id="6" name="Slide Number Placeholder 5"/>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6A0BC7-4DF8-416E-8E71-310F47DF39C2}" type="datetime1">
              <a:rPr lang="en-US" smtClean="0"/>
              <a:t>7/31/2017</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r>
              <a:rPr lang="en-US" smtClean="0"/>
              <a:t>C. Angelo, Counties Cannabis Summit, July 19, 2017</a:t>
            </a:r>
            <a:endParaRPr lang="en-US" dirty="0"/>
          </a:p>
        </p:txBody>
      </p:sp>
      <p:sp>
        <p:nvSpPr>
          <p:cNvPr id="6" name="Slide Number Placeholder 5"/>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7F2E34-6979-43CC-8E6E-E9382E0F56BD}"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C. Angelo, Counties Cannabis Summit, July 19, 2017</a:t>
            </a:r>
            <a:endParaRPr lang="en-US" dirty="0"/>
          </a:p>
        </p:txBody>
      </p:sp>
      <p:sp>
        <p:nvSpPr>
          <p:cNvPr id="6" name="Slide Number Placeholder 5"/>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BD3AEB-C74E-4A94-9DDE-F9F59635801B}" type="datetime1">
              <a:rPr lang="en-US" smtClean="0"/>
              <a:t>7/31/2017</a:t>
            </a:fld>
            <a:endParaRPr lang="en-US" dirty="0"/>
          </a:p>
        </p:txBody>
      </p:sp>
      <p:sp>
        <p:nvSpPr>
          <p:cNvPr id="5" name="Footer Placeholder 4"/>
          <p:cNvSpPr>
            <a:spLocks noGrp="1"/>
          </p:cNvSpPr>
          <p:nvPr>
            <p:ph type="ftr" sz="quarter" idx="11"/>
          </p:nvPr>
        </p:nvSpPr>
        <p:spPr/>
        <p:txBody>
          <a:bodyPr/>
          <a:lstStyle/>
          <a:p>
            <a:r>
              <a:rPr lang="en-US" smtClean="0"/>
              <a:t>C. Angelo, Counties Cannabis Summit, July 19, 2017</a:t>
            </a:r>
            <a:endParaRPr lang="en-US" dirty="0"/>
          </a:p>
        </p:txBody>
      </p:sp>
      <p:sp>
        <p:nvSpPr>
          <p:cNvPr id="6" name="Slide Number Placeholder 5"/>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EDB170-0D9D-4965-921E-7AADC72EF40A}" type="datetime1">
              <a:rPr lang="en-US" smtClean="0"/>
              <a:t>7/31/2017</a:t>
            </a:fld>
            <a:endParaRPr lang="en-US" dirty="0"/>
          </a:p>
        </p:txBody>
      </p:sp>
      <p:sp>
        <p:nvSpPr>
          <p:cNvPr id="6" name="Footer Placeholder 5"/>
          <p:cNvSpPr>
            <a:spLocks noGrp="1"/>
          </p:cNvSpPr>
          <p:nvPr>
            <p:ph type="ftr" sz="quarter" idx="11"/>
          </p:nvPr>
        </p:nvSpPr>
        <p:spPr/>
        <p:txBody>
          <a:bodyPr/>
          <a:lstStyle/>
          <a:p>
            <a:r>
              <a:rPr lang="en-US" smtClean="0"/>
              <a:t>C. Angelo, Counties Cannabis Summit, July 19, 2017</a:t>
            </a:r>
            <a:endParaRPr lang="en-US" dirty="0"/>
          </a:p>
        </p:txBody>
      </p:sp>
      <p:sp>
        <p:nvSpPr>
          <p:cNvPr id="7" name="Slide Number Placeholder 6"/>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7A70188-EA01-41DF-B366-647730147E5C}" type="datetime1">
              <a:rPr lang="en-US" smtClean="0"/>
              <a:t>7/31/2017</a:t>
            </a:fld>
            <a:endParaRPr lang="en-US" dirty="0"/>
          </a:p>
        </p:txBody>
      </p:sp>
      <p:sp>
        <p:nvSpPr>
          <p:cNvPr id="8" name="Footer Placeholder 7"/>
          <p:cNvSpPr>
            <a:spLocks noGrp="1"/>
          </p:cNvSpPr>
          <p:nvPr>
            <p:ph type="ftr" sz="quarter" idx="11"/>
          </p:nvPr>
        </p:nvSpPr>
        <p:spPr/>
        <p:txBody>
          <a:bodyPr/>
          <a:lstStyle/>
          <a:p>
            <a:r>
              <a:rPr lang="en-US" smtClean="0"/>
              <a:t>C. Angelo, Counties Cannabis Summit, July 19, 2017</a:t>
            </a:r>
            <a:endParaRPr lang="en-US" dirty="0"/>
          </a:p>
        </p:txBody>
      </p:sp>
      <p:sp>
        <p:nvSpPr>
          <p:cNvPr id="9" name="Slide Number Placeholder 8"/>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9D03BD-E678-47B6-A3BE-5E26923BE5C5}" type="datetime1">
              <a:rPr lang="en-US" smtClean="0"/>
              <a:t>7/31/2017</a:t>
            </a:fld>
            <a:endParaRPr lang="en-US" dirty="0"/>
          </a:p>
        </p:txBody>
      </p:sp>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
        <p:nvSpPr>
          <p:cNvPr id="5" name="Slide Number Placeholder 4"/>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1EDA8-A01C-4B0B-B70C-83785C5CBB82}" type="datetime1">
              <a:rPr lang="en-US" smtClean="0"/>
              <a:t>7/31/2017</a:t>
            </a:fld>
            <a:endParaRPr lang="en-US" dirty="0"/>
          </a:p>
        </p:txBody>
      </p:sp>
      <p:sp>
        <p:nvSpPr>
          <p:cNvPr id="3" name="Footer Placeholder 2"/>
          <p:cNvSpPr>
            <a:spLocks noGrp="1"/>
          </p:cNvSpPr>
          <p:nvPr>
            <p:ph type="ftr" sz="quarter" idx="11"/>
          </p:nvPr>
        </p:nvSpPr>
        <p:spPr/>
        <p:txBody>
          <a:bodyPr/>
          <a:lstStyle/>
          <a:p>
            <a:r>
              <a:rPr lang="en-US" smtClean="0"/>
              <a:t>C. Angelo, Counties Cannabis Summit, July 19, 2017</a:t>
            </a:r>
            <a:endParaRPr lang="en-US" dirty="0"/>
          </a:p>
        </p:txBody>
      </p:sp>
      <p:sp>
        <p:nvSpPr>
          <p:cNvPr id="4" name="Slide Number Placeholder 3"/>
          <p:cNvSpPr>
            <a:spLocks noGrp="1"/>
          </p:cNvSpPr>
          <p:nvPr>
            <p:ph type="sldNum" sz="quarter" idx="12"/>
          </p:nvPr>
        </p:nvSpPr>
        <p:spPr/>
        <p:txBody>
          <a:bodyPr/>
          <a:lstStyle/>
          <a:p>
            <a:fld id="{21889341-3100-44F3-9500-0D70402E793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27C272-7A38-4D17-9CFA-B1D8E0FEF9EC}" type="datetime1">
              <a:rPr lang="en-US" smtClean="0"/>
              <a:t>7/31/2017</a:t>
            </a:fld>
            <a:endParaRPr lang="en-US" dirty="0"/>
          </a:p>
        </p:txBody>
      </p:sp>
      <p:sp>
        <p:nvSpPr>
          <p:cNvPr id="6" name="Footer Placeholder 5"/>
          <p:cNvSpPr>
            <a:spLocks noGrp="1"/>
          </p:cNvSpPr>
          <p:nvPr>
            <p:ph type="ftr" sz="quarter" idx="11"/>
          </p:nvPr>
        </p:nvSpPr>
        <p:spPr/>
        <p:txBody>
          <a:bodyPr/>
          <a:lstStyle/>
          <a:p>
            <a:r>
              <a:rPr lang="en-US" smtClean="0"/>
              <a:t>C. Angelo, Counties Cannabis Summit, July 19, 2017</a:t>
            </a:r>
            <a:endParaRPr lang="en-US" dirty="0"/>
          </a:p>
        </p:txBody>
      </p:sp>
      <p:sp>
        <p:nvSpPr>
          <p:cNvPr id="7" name="Slide Number Placeholder 6"/>
          <p:cNvSpPr>
            <a:spLocks noGrp="1"/>
          </p:cNvSpPr>
          <p:nvPr>
            <p:ph type="sldNum" sz="quarter" idx="12"/>
          </p:nvPr>
        </p:nvSpPr>
        <p:spPr/>
        <p:txBody>
          <a:bodyPr/>
          <a:lstStyle/>
          <a:p>
            <a:fld id="{21889341-3100-44F3-9500-0D70402E7933}" type="slidenum">
              <a:rPr lang="en-US" smtClean="0"/>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2BEA67D-9AD1-4F3C-9D44-76FBA1029D61}" type="datetime1">
              <a:rPr lang="en-US" smtClean="0"/>
              <a:t>7/31/2017</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C. Angelo, Counties Cannabis Summit, July 19, 2017</a:t>
            </a:r>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21889341-3100-44F3-9500-0D70402E793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5E3FDE6-D0CF-4C4D-B83C-63764E939B0A}" type="datetime1">
              <a:rPr lang="en-US" smtClean="0"/>
              <a:t>7/31/2017</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C. Angelo, Counties Cannabis Summit, July 19, 2017</a:t>
            </a:r>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1889341-3100-44F3-9500-0D70402E7933}"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microsoft.com/office/2007/relationships/hdphoto" Target="../media/hdphoto2.wdp"/><Relationship Id="rId12"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microsoft.com/office/2007/relationships/hdphoto" Target="../media/hdphoto4.wdp"/><Relationship Id="rId5" Type="http://schemas.microsoft.com/office/2007/relationships/hdphoto" Target="../media/hdphoto1.wdp"/><Relationship Id="rId10" Type="http://schemas.openxmlformats.org/officeDocument/2006/relationships/image" Target="../media/image8.png"/><Relationship Id="rId4" Type="http://schemas.openxmlformats.org/officeDocument/2006/relationships/image" Target="../media/image5.png"/><Relationship Id="rId9" Type="http://schemas.microsoft.com/office/2007/relationships/hdphoto" Target="../media/hdphoto3.wdp"/></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582567"/>
            <a:ext cx="8077200" cy="1499616"/>
          </a:xfrm>
        </p:spPr>
        <p:txBody>
          <a:bodyPr>
            <a:normAutofit/>
          </a:bodyPr>
          <a:lstStyle/>
          <a:p>
            <a:r>
              <a:rPr lang="en-US" dirty="0" smtClean="0"/>
              <a:t>Panel Discussion on Cannabis </a:t>
            </a:r>
            <a:r>
              <a:rPr lang="en-US" dirty="0"/>
              <a:t>- </a:t>
            </a:r>
            <a:r>
              <a:rPr lang="en-US" dirty="0" smtClean="0"/>
              <a:t>2017 Counties Cannabis Summit</a:t>
            </a:r>
          </a:p>
          <a:p>
            <a:endParaRPr lang="en-US" dirty="0" smtClean="0"/>
          </a:p>
          <a:p>
            <a:r>
              <a:rPr lang="en-US" dirty="0" smtClean="0"/>
              <a:t>Carmel J. Angelo, CEO</a:t>
            </a:r>
          </a:p>
          <a:p>
            <a:r>
              <a:rPr lang="en-US" dirty="0" smtClean="0"/>
              <a:t>County of Mendocino</a:t>
            </a:r>
          </a:p>
        </p:txBody>
      </p:sp>
      <p:pic>
        <p:nvPicPr>
          <p:cNvPr id="1026" name="Picture 2" descr="http://cancerremedies.net/wp-content/uploads/2016/05/cannabis-leav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276600"/>
            <a:ext cx="9144000" cy="4857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304800"/>
            <a:ext cx="7772400" cy="1384995"/>
          </a:xfrm>
          <a:prstGeom prst="rect">
            <a:avLst/>
          </a:prstGeom>
          <a:noFill/>
        </p:spPr>
        <p:txBody>
          <a:bodyPr wrap="square" rtlCol="0">
            <a:spAutoFit/>
          </a:bodyPr>
          <a:lstStyle/>
          <a:p>
            <a:r>
              <a:rPr lang="en-US" sz="4200" b="1" dirty="0">
                <a:solidFill>
                  <a:srgbClr val="D4DDB9"/>
                </a:solidFill>
                <a:latin typeface="+mj-lt"/>
              </a:rPr>
              <a:t>Mendocino County’s </a:t>
            </a:r>
            <a:endParaRPr lang="en-US" sz="4200" b="1" dirty="0" smtClean="0">
              <a:solidFill>
                <a:srgbClr val="D4DDB9"/>
              </a:solidFill>
              <a:latin typeface="+mj-lt"/>
            </a:endParaRPr>
          </a:p>
          <a:p>
            <a:r>
              <a:rPr lang="en-US" sz="4200" b="1" dirty="0" smtClean="0">
                <a:solidFill>
                  <a:srgbClr val="D4DDB9"/>
                </a:solidFill>
                <a:latin typeface="+mj-lt"/>
              </a:rPr>
              <a:t>Cannabis Programs</a:t>
            </a:r>
            <a:endParaRPr lang="en-US" sz="4200" b="1" dirty="0">
              <a:solidFill>
                <a:srgbClr val="D4DDB9"/>
              </a:solidFill>
              <a:latin typeface="+mj-lt"/>
            </a:endParaRPr>
          </a:p>
        </p:txBody>
      </p:sp>
      <p:sp>
        <p:nvSpPr>
          <p:cNvPr id="2" name="Slide Number Placeholder 1"/>
          <p:cNvSpPr>
            <a:spLocks noGrp="1"/>
          </p:cNvSpPr>
          <p:nvPr>
            <p:ph type="sldNum" sz="quarter" idx="12"/>
          </p:nvPr>
        </p:nvSpPr>
        <p:spPr/>
        <p:txBody>
          <a:bodyPr/>
          <a:lstStyle/>
          <a:p>
            <a:fld id="{21889341-3100-44F3-9500-0D70402E7933}" type="slidenum">
              <a:rPr lang="en-US" smtClean="0"/>
              <a:t>1</a:t>
            </a:fld>
            <a:endParaRPr lang="en-US" dirty="0"/>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7435049" y="609600"/>
            <a:ext cx="640080" cy="640080"/>
          </a:xfrm>
          <a:prstGeom prst="rect">
            <a:avLst/>
          </a:prstGeom>
        </p:spPr>
      </p:pic>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842727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3096" y="76200"/>
            <a:ext cx="8177504" cy="1384995"/>
          </a:xfrm>
          <a:prstGeom prst="rect">
            <a:avLst/>
          </a:prstGeom>
          <a:noFill/>
        </p:spPr>
        <p:txBody>
          <a:bodyPr wrap="square" rtlCol="0">
            <a:spAutoFit/>
          </a:bodyPr>
          <a:lstStyle/>
          <a:p>
            <a:r>
              <a:rPr lang="en-US" sz="4200" dirty="0" smtClean="0">
                <a:solidFill>
                  <a:srgbClr val="D4DDB9"/>
                </a:solidFill>
              </a:rPr>
              <a:t>North Coast Counties </a:t>
            </a:r>
          </a:p>
          <a:p>
            <a:r>
              <a:rPr lang="en-US" sz="4200" dirty="0" smtClean="0">
                <a:solidFill>
                  <a:srgbClr val="D4DDB9"/>
                </a:solidFill>
              </a:rPr>
              <a:t>Marijuana Policy Statement </a:t>
            </a:r>
            <a:endParaRPr lang="en-US" sz="4200" dirty="0">
              <a:solidFill>
                <a:srgbClr val="D4DDB9"/>
              </a:solidFill>
            </a:endParaRPr>
          </a:p>
        </p:txBody>
      </p:sp>
      <p:pic>
        <p:nvPicPr>
          <p:cNvPr id="4"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3598" y="1960980"/>
            <a:ext cx="640080" cy="699136"/>
          </a:xfrm>
          <a:prstGeom prst="rect">
            <a:avLst/>
          </a:prstGeom>
          <a:extLst/>
        </p:spPr>
      </p:pic>
      <p:pic>
        <p:nvPicPr>
          <p:cNvPr id="13" name="Picture 12"/>
          <p:cNvPicPr/>
          <p:nvPr/>
        </p:nvPicPr>
        <p:blipFill>
          <a:blip r:embed="rId4">
            <a:extLst>
              <a:ext uri="{BEBA8EAE-BF5A-486C-A8C5-ECC9F3942E4B}">
                <a14:imgProps xmlns:a14="http://schemas.microsoft.com/office/drawing/2010/main">
                  <a14:imgLayer r:embed="rId5">
                    <a14:imgEffect>
                      <a14:backgroundRemoval t="0" b="100000" l="1370" r="100000"/>
                    </a14:imgEffect>
                  </a14:imgLayer>
                </a14:imgProps>
              </a:ext>
              <a:ext uri="{28A0092B-C50C-407E-A947-70E740481C1C}">
                <a14:useLocalDpi xmlns:a14="http://schemas.microsoft.com/office/drawing/2010/main" val="0"/>
              </a:ext>
            </a:extLst>
          </a:blip>
          <a:srcRect/>
          <a:stretch>
            <a:fillRect/>
          </a:stretch>
        </p:blipFill>
        <p:spPr bwMode="auto">
          <a:xfrm>
            <a:off x="2169815" y="1937849"/>
            <a:ext cx="819150" cy="688975"/>
          </a:xfrm>
          <a:prstGeom prst="rect">
            <a:avLst/>
          </a:prstGeom>
          <a:noFill/>
          <a:extLst/>
        </p:spPr>
      </p:pic>
      <p:pic>
        <p:nvPicPr>
          <p:cNvPr id="14" name="Picture 3"/>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526565" y="1785315"/>
            <a:ext cx="998903" cy="1005840"/>
          </a:xfrm>
          <a:prstGeom prst="rect">
            <a:avLst/>
          </a:prstGeom>
          <a:noFill/>
          <a:extLst>
            <a:ext uri="{909E8E84-426E-40DD-AFC4-6F175D3DCCD1}">
              <a14:hiddenFill xmlns:a14="http://schemas.microsoft.com/office/drawing/2010/main">
                <a:solidFill>
                  <a:srgbClr val="FFFFFF"/>
                </a:solidFill>
              </a14:hiddenFill>
            </a:ext>
          </a:extLst>
        </p:spPr>
      </p:pic>
      <p:pic>
        <p:nvPicPr>
          <p:cNvPr id="15" name="irc_mi" descr="http://www.processserverscalifornia.com/images/seals/lake_county.jpg"/>
          <p:cNvPicPr>
            <a:picLocks noChangeAspect="1" noChangeArrowheads="1"/>
          </p:cNvPicPr>
          <p:nvPr/>
        </p:nvPicPr>
        <p:blipFill>
          <a:blip r:embed="rId8" cstate="print">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969594" y="1928142"/>
            <a:ext cx="723978" cy="73152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0" b="100000" l="0" r="100000">
                        <a14:foregroundMark x1="36975" y1="43333" x2="36975" y2="43333"/>
                        <a14:foregroundMark x1="47059" y1="37500" x2="47059" y2="37500"/>
                        <a14:foregroundMark x1="52941" y1="37500" x2="52941" y2="37500"/>
                        <a14:foregroundMark x1="57143" y1="41667" x2="57143" y2="41667"/>
                        <a14:foregroundMark x1="68908" y1="44167" x2="68908" y2="44167"/>
                        <a14:foregroundMark x1="56303" y1="53333" x2="56303" y2="53333"/>
                        <a14:foregroundMark x1="42857" y1="51667" x2="42857" y2="51667"/>
                      </a14:backgroundRemoval>
                    </a14:imgEffect>
                  </a14:imgLayer>
                </a14:imgProps>
              </a:ext>
              <a:ext uri="{28A0092B-C50C-407E-A947-70E740481C1C}">
                <a14:useLocalDpi xmlns:a14="http://schemas.microsoft.com/office/drawing/2010/main" val="0"/>
              </a:ext>
            </a:extLst>
          </a:blip>
          <a:srcRect/>
          <a:stretch>
            <a:fillRect/>
          </a:stretch>
        </p:blipFill>
        <p:spPr bwMode="auto">
          <a:xfrm>
            <a:off x="6263533" y="1965614"/>
            <a:ext cx="640080" cy="64524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p:nvPr/>
        </p:nvPicPr>
        <p:blipFill>
          <a:blip r:embed="rId12" cstate="print">
            <a:extLst>
              <a:ext uri="{28A0092B-C50C-407E-A947-70E740481C1C}">
                <a14:useLocalDpi xmlns:a14="http://schemas.microsoft.com/office/drawing/2010/main" val="0"/>
              </a:ext>
            </a:extLst>
          </a:blip>
          <a:stretch>
            <a:fillRect/>
          </a:stretch>
        </p:blipFill>
        <p:spPr>
          <a:xfrm>
            <a:off x="7467600" y="1986744"/>
            <a:ext cx="640080" cy="640080"/>
          </a:xfrm>
          <a:prstGeom prst="rect">
            <a:avLst/>
          </a:prstGeom>
        </p:spPr>
      </p:pic>
      <p:sp>
        <p:nvSpPr>
          <p:cNvPr id="2" name="TextBox 1"/>
          <p:cNvSpPr txBox="1"/>
          <p:nvPr/>
        </p:nvSpPr>
        <p:spPr>
          <a:xfrm>
            <a:off x="800951" y="2791155"/>
            <a:ext cx="7438402" cy="3323987"/>
          </a:xfrm>
          <a:prstGeom prst="rect">
            <a:avLst/>
          </a:prstGeom>
          <a:noFill/>
        </p:spPr>
        <p:txBody>
          <a:bodyPr wrap="square" rtlCol="0">
            <a:spAutoFit/>
          </a:bodyPr>
          <a:lstStyle/>
          <a:p>
            <a:r>
              <a:rPr lang="en-US" sz="1400" b="1" dirty="0"/>
              <a:t>There is a need for certain and uniform state regulation while at the same time allowing local governments the flexibility to address individual community needs. State regulation should set clear minimum guidelines and should expressly not preempt local government control. State law and policy should reflect the basic reality that economic effects, environmental impacts, and community sensitivity vary widely from rural to urban areas and from one area to another, and have a direct impact on local quality of life. It is imperative that counties retain local control to address impacts appropriately from rural to urban communities</a:t>
            </a:r>
            <a:r>
              <a:rPr lang="en-US" sz="1400" b="1" dirty="0" smtClean="0"/>
              <a:t>.</a:t>
            </a:r>
          </a:p>
          <a:p>
            <a:endParaRPr lang="en-US" sz="1400" b="1" dirty="0"/>
          </a:p>
          <a:p>
            <a:r>
              <a:rPr lang="en-US" sz="1400" b="1" u="heavy" dirty="0" smtClean="0"/>
              <a:t>Policy Statement Principles</a:t>
            </a:r>
            <a:endParaRPr lang="en-US" sz="1400" b="1" dirty="0"/>
          </a:p>
          <a:p>
            <a:pPr marL="400050" lvl="0" indent="-400050">
              <a:buAutoNum type="romanUcPeriod"/>
            </a:pPr>
            <a:r>
              <a:rPr lang="en-US" sz="1400" b="1" dirty="0" smtClean="0"/>
              <a:t>Local Control</a:t>
            </a:r>
          </a:p>
          <a:p>
            <a:pPr marL="400050" indent="-400050">
              <a:buFontTx/>
              <a:buAutoNum type="romanUcPeriod"/>
            </a:pPr>
            <a:r>
              <a:rPr lang="en-US" sz="1400" b="1" dirty="0"/>
              <a:t>Revenue &amp; </a:t>
            </a:r>
            <a:r>
              <a:rPr lang="en-US" sz="1400" b="1" dirty="0" smtClean="0"/>
              <a:t>Taxation</a:t>
            </a:r>
          </a:p>
          <a:p>
            <a:pPr marL="400050" lvl="0" indent="-400050">
              <a:buFontTx/>
              <a:buAutoNum type="romanUcPeriod"/>
            </a:pPr>
            <a:r>
              <a:rPr lang="en-US" sz="1400" b="1" dirty="0"/>
              <a:t>Environmental </a:t>
            </a:r>
            <a:r>
              <a:rPr lang="en-US" sz="1400" b="1" dirty="0" smtClean="0"/>
              <a:t>Protection</a:t>
            </a:r>
          </a:p>
          <a:p>
            <a:pPr marL="400050" indent="-400050">
              <a:buFontTx/>
              <a:buAutoNum type="romanUcPeriod"/>
            </a:pPr>
            <a:r>
              <a:rPr lang="en-US" sz="1400" b="1" dirty="0"/>
              <a:t>Economics</a:t>
            </a:r>
          </a:p>
          <a:p>
            <a:endParaRPr lang="en-US" sz="1400" b="1" dirty="0"/>
          </a:p>
          <a:p>
            <a:pPr marL="400050" lvl="0" indent="-400050">
              <a:buAutoNum type="romanUcPeriod"/>
            </a:pPr>
            <a:endParaRPr lang="en-US" sz="1400" dirty="0"/>
          </a:p>
        </p:txBody>
      </p:sp>
      <p:sp>
        <p:nvSpPr>
          <p:cNvPr id="3" name="Slide Number Placeholder 2"/>
          <p:cNvSpPr>
            <a:spLocks noGrp="1"/>
          </p:cNvSpPr>
          <p:nvPr>
            <p:ph type="sldNum" sz="quarter" idx="12"/>
          </p:nvPr>
        </p:nvSpPr>
        <p:spPr/>
        <p:txBody>
          <a:bodyPr/>
          <a:lstStyle/>
          <a:p>
            <a:fld id="{21889341-3100-44F3-9500-0D70402E7933}" type="slidenum">
              <a:rPr lang="en-US" smtClean="0"/>
              <a:t>2</a:t>
            </a:fld>
            <a:endParaRPr lang="en-US" dirty="0"/>
          </a:p>
        </p:txBody>
      </p:sp>
      <p:pic>
        <p:nvPicPr>
          <p:cNvPr id="11" name="Picture 10"/>
          <p:cNvPicPr/>
          <p:nvPr/>
        </p:nvPicPr>
        <p:blipFill>
          <a:blip r:embed="rId12" cstate="print">
            <a:extLst>
              <a:ext uri="{28A0092B-C50C-407E-A947-70E740481C1C}">
                <a14:useLocalDpi xmlns:a14="http://schemas.microsoft.com/office/drawing/2010/main" val="0"/>
              </a:ext>
            </a:extLst>
          </a:blip>
          <a:stretch>
            <a:fillRect/>
          </a:stretch>
        </p:blipFill>
        <p:spPr>
          <a:xfrm>
            <a:off x="7467600" y="448657"/>
            <a:ext cx="640080" cy="640080"/>
          </a:xfrm>
          <a:prstGeom prst="rect">
            <a:avLst/>
          </a:prstGeom>
        </p:spPr>
      </p:pic>
      <p:sp>
        <p:nvSpPr>
          <p:cNvPr id="6" name="Footer Placeholder 5"/>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1320170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724400"/>
          </a:xfrm>
        </p:spPr>
        <p:txBody>
          <a:bodyPr>
            <a:normAutofit fontScale="85000" lnSpcReduction="10000"/>
          </a:bodyPr>
          <a:lstStyle/>
          <a:p>
            <a:pPr lvl="0"/>
            <a:r>
              <a:rPr lang="en-US" dirty="0" smtClean="0"/>
              <a:t>March 2015:  Six County Regional Policy Statement influenced legalization regulating local control, taxation, and environmental protection</a:t>
            </a:r>
          </a:p>
          <a:p>
            <a:pPr lvl="0"/>
            <a:r>
              <a:rPr lang="en-US" dirty="0" smtClean="0"/>
              <a:t>November 2016:  Cannabis Business Tax approved by voters</a:t>
            </a:r>
          </a:p>
          <a:p>
            <a:pPr lvl="0"/>
            <a:r>
              <a:rPr lang="en-US" dirty="0" smtClean="0"/>
              <a:t>April 2017:  Cultivation Ordinance passed</a:t>
            </a:r>
          </a:p>
          <a:p>
            <a:pPr lvl="0"/>
            <a:r>
              <a:rPr lang="en-US" dirty="0" smtClean="0"/>
              <a:t>May 4, 2017:  Cannabis Cultivation Program and Cannabis Code Enforcement Program implemented</a:t>
            </a:r>
          </a:p>
          <a:p>
            <a:pPr lvl="0"/>
            <a:r>
              <a:rPr lang="en-US" dirty="0" smtClean="0"/>
              <a:t>June 12, 2017:  Track and Trace kick-off</a:t>
            </a:r>
          </a:p>
          <a:p>
            <a:pPr lvl="0"/>
            <a:r>
              <a:rPr lang="en-US" dirty="0" smtClean="0"/>
              <a:t>June 19, 2017:  First permit issued</a:t>
            </a:r>
          </a:p>
          <a:p>
            <a:pPr lvl="0"/>
            <a:r>
              <a:rPr lang="en-US" dirty="0" smtClean="0"/>
              <a:t>October 2017:  Non-cultivation Ordinance projected adoption</a:t>
            </a:r>
            <a:endParaRPr lang="en-US" dirty="0"/>
          </a:p>
        </p:txBody>
      </p:sp>
      <p:sp>
        <p:nvSpPr>
          <p:cNvPr id="5" name="TextBox 4"/>
          <p:cNvSpPr txBox="1"/>
          <p:nvPr/>
        </p:nvSpPr>
        <p:spPr>
          <a:xfrm>
            <a:off x="341751" y="76200"/>
            <a:ext cx="8116449" cy="1384995"/>
          </a:xfrm>
          <a:prstGeom prst="rect">
            <a:avLst/>
          </a:prstGeom>
          <a:noFill/>
        </p:spPr>
        <p:txBody>
          <a:bodyPr wrap="square" rtlCol="0">
            <a:spAutoFit/>
          </a:bodyPr>
          <a:lstStyle/>
          <a:p>
            <a:r>
              <a:rPr lang="en-US" sz="4200" dirty="0" smtClean="0">
                <a:solidFill>
                  <a:srgbClr val="D4DDB9"/>
                </a:solidFill>
              </a:rPr>
              <a:t>Mendocino County Today:</a:t>
            </a:r>
          </a:p>
          <a:p>
            <a:r>
              <a:rPr lang="en-US" sz="4200" dirty="0" smtClean="0">
                <a:solidFill>
                  <a:srgbClr val="D4DDB9"/>
                </a:solidFill>
              </a:rPr>
              <a:t>Successes</a:t>
            </a:r>
          </a:p>
        </p:txBody>
      </p:sp>
      <p:sp>
        <p:nvSpPr>
          <p:cNvPr id="2" name="Slide Number Placeholder 1"/>
          <p:cNvSpPr>
            <a:spLocks noGrp="1"/>
          </p:cNvSpPr>
          <p:nvPr>
            <p:ph type="sldNum" sz="quarter" idx="12"/>
          </p:nvPr>
        </p:nvSpPr>
        <p:spPr/>
        <p:txBody>
          <a:bodyPr/>
          <a:lstStyle/>
          <a:p>
            <a:fld id="{21889341-3100-44F3-9500-0D70402E7933}" type="slidenum">
              <a:rPr lang="en-US" smtClean="0"/>
              <a:t>3</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391400" y="448657"/>
            <a:ext cx="640080" cy="640080"/>
          </a:xfrm>
          <a:prstGeom prst="rect">
            <a:avLst/>
          </a:prstGeom>
        </p:spPr>
      </p:pic>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4141777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724400"/>
          </a:xfrm>
        </p:spPr>
        <p:txBody>
          <a:bodyPr>
            <a:normAutofit/>
          </a:bodyPr>
          <a:lstStyle/>
          <a:p>
            <a:pPr lvl="0"/>
            <a:r>
              <a:rPr lang="en-US" dirty="0" smtClean="0"/>
              <a:t>Resource needs</a:t>
            </a:r>
          </a:p>
          <a:p>
            <a:pPr lvl="0"/>
            <a:r>
              <a:rPr lang="en-US" dirty="0" smtClean="0"/>
              <a:t>Political and public will</a:t>
            </a:r>
          </a:p>
          <a:p>
            <a:pPr lvl="0"/>
            <a:r>
              <a:rPr lang="en-US" dirty="0" smtClean="0"/>
              <a:t>Development of Board ordinances</a:t>
            </a:r>
          </a:p>
          <a:p>
            <a:pPr lvl="0"/>
            <a:r>
              <a:rPr lang="en-US" dirty="0" smtClean="0"/>
              <a:t>Implementation of Board ordinances</a:t>
            </a:r>
          </a:p>
          <a:p>
            <a:pPr lvl="0"/>
            <a:r>
              <a:rPr lang="en-US" dirty="0" smtClean="0"/>
              <a:t>Cannabis compliance and code enforcement</a:t>
            </a:r>
          </a:p>
          <a:p>
            <a:pPr lvl="0"/>
            <a:r>
              <a:rPr lang="en-US" dirty="0" smtClean="0"/>
              <a:t>Create opportunities for public input</a:t>
            </a:r>
            <a:endParaRPr lang="en-US" dirty="0"/>
          </a:p>
        </p:txBody>
      </p:sp>
      <p:sp>
        <p:nvSpPr>
          <p:cNvPr id="5" name="TextBox 4"/>
          <p:cNvSpPr txBox="1"/>
          <p:nvPr/>
        </p:nvSpPr>
        <p:spPr>
          <a:xfrm>
            <a:off x="332873" y="76200"/>
            <a:ext cx="8125327" cy="1384995"/>
          </a:xfrm>
          <a:prstGeom prst="rect">
            <a:avLst/>
          </a:prstGeom>
          <a:noFill/>
        </p:spPr>
        <p:txBody>
          <a:bodyPr wrap="square" rtlCol="0">
            <a:spAutoFit/>
          </a:bodyPr>
          <a:lstStyle/>
          <a:p>
            <a:r>
              <a:rPr lang="en-US" sz="4200" dirty="0" smtClean="0">
                <a:solidFill>
                  <a:srgbClr val="D4DDB9"/>
                </a:solidFill>
              </a:rPr>
              <a:t>Mendocino County Today:</a:t>
            </a:r>
          </a:p>
          <a:p>
            <a:r>
              <a:rPr lang="en-US" sz="4200" dirty="0" smtClean="0">
                <a:solidFill>
                  <a:srgbClr val="D4DDB9"/>
                </a:solidFill>
              </a:rPr>
              <a:t>Challenges</a:t>
            </a:r>
            <a:endParaRPr lang="en-US" sz="4200" dirty="0">
              <a:solidFill>
                <a:srgbClr val="D4DDB9"/>
              </a:solidFill>
            </a:endParaRPr>
          </a:p>
        </p:txBody>
      </p:sp>
      <p:sp>
        <p:nvSpPr>
          <p:cNvPr id="2" name="Slide Number Placeholder 1"/>
          <p:cNvSpPr>
            <a:spLocks noGrp="1"/>
          </p:cNvSpPr>
          <p:nvPr>
            <p:ph type="sldNum" sz="quarter" idx="12"/>
          </p:nvPr>
        </p:nvSpPr>
        <p:spPr/>
        <p:txBody>
          <a:bodyPr/>
          <a:lstStyle/>
          <a:p>
            <a:fld id="{21889341-3100-44F3-9500-0D70402E7933}" type="slidenum">
              <a:rPr lang="en-US" smtClean="0"/>
              <a:t>4</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466860" y="448657"/>
            <a:ext cx="640080" cy="640080"/>
          </a:xfrm>
          <a:prstGeom prst="rect">
            <a:avLst/>
          </a:prstGeom>
        </p:spPr>
      </p:pic>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1907413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724400"/>
          </a:xfrm>
        </p:spPr>
        <p:txBody>
          <a:bodyPr>
            <a:normAutofit/>
          </a:bodyPr>
          <a:lstStyle/>
          <a:p>
            <a:pPr lvl="0"/>
            <a:r>
              <a:rPr lang="en-US" dirty="0" smtClean="0"/>
              <a:t>To over-regulate or not</a:t>
            </a:r>
          </a:p>
          <a:p>
            <a:pPr lvl="0"/>
            <a:r>
              <a:rPr lang="en-US" dirty="0" smtClean="0"/>
              <a:t>To adopt new regulations or use existing agriculture and land use regulations</a:t>
            </a:r>
          </a:p>
          <a:p>
            <a:pPr lvl="0"/>
            <a:r>
              <a:rPr lang="en-US" dirty="0" smtClean="0"/>
              <a:t>To support cannabis cultivators while protecting the general public</a:t>
            </a:r>
          </a:p>
          <a:p>
            <a:pPr lvl="0"/>
            <a:r>
              <a:rPr lang="en-US" dirty="0" smtClean="0"/>
              <a:t>To determine real conditions vs. site plans</a:t>
            </a:r>
          </a:p>
          <a:p>
            <a:pPr lvl="0"/>
            <a:r>
              <a:rPr lang="en-US" dirty="0" smtClean="0"/>
              <a:t>To deal with “what’s on the ground” (structures, septic, wells, location  activities)</a:t>
            </a:r>
          </a:p>
          <a:p>
            <a:pPr lvl="0"/>
            <a:endParaRPr lang="en-US" dirty="0"/>
          </a:p>
        </p:txBody>
      </p:sp>
      <p:sp>
        <p:nvSpPr>
          <p:cNvPr id="5" name="TextBox 4"/>
          <p:cNvSpPr txBox="1"/>
          <p:nvPr/>
        </p:nvSpPr>
        <p:spPr>
          <a:xfrm>
            <a:off x="332873" y="76200"/>
            <a:ext cx="8506327" cy="1384995"/>
          </a:xfrm>
          <a:prstGeom prst="rect">
            <a:avLst/>
          </a:prstGeom>
          <a:noFill/>
        </p:spPr>
        <p:txBody>
          <a:bodyPr wrap="square" rtlCol="0">
            <a:spAutoFit/>
          </a:bodyPr>
          <a:lstStyle/>
          <a:p>
            <a:r>
              <a:rPr lang="en-US" sz="4200" dirty="0" smtClean="0">
                <a:solidFill>
                  <a:srgbClr val="D4DDB9"/>
                </a:solidFill>
              </a:rPr>
              <a:t>Mendocino County Today:</a:t>
            </a:r>
          </a:p>
          <a:p>
            <a:r>
              <a:rPr lang="en-US" sz="4200" dirty="0" smtClean="0">
                <a:solidFill>
                  <a:srgbClr val="D4DDB9"/>
                </a:solidFill>
              </a:rPr>
              <a:t>Permitting and Land Use Challenges</a:t>
            </a:r>
            <a:endParaRPr lang="en-US" sz="4200" dirty="0">
              <a:solidFill>
                <a:srgbClr val="D4DDB9"/>
              </a:solidFill>
            </a:endParaRPr>
          </a:p>
        </p:txBody>
      </p:sp>
      <p:sp>
        <p:nvSpPr>
          <p:cNvPr id="2" name="Slide Number Placeholder 1"/>
          <p:cNvSpPr>
            <a:spLocks noGrp="1"/>
          </p:cNvSpPr>
          <p:nvPr>
            <p:ph type="sldNum" sz="quarter" idx="12"/>
          </p:nvPr>
        </p:nvSpPr>
        <p:spPr/>
        <p:txBody>
          <a:bodyPr/>
          <a:lstStyle/>
          <a:p>
            <a:fld id="{21889341-3100-44F3-9500-0D70402E7933}" type="slidenum">
              <a:rPr lang="en-US" smtClean="0"/>
              <a:t>5</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620000" y="228600"/>
            <a:ext cx="640080" cy="640080"/>
          </a:xfrm>
          <a:prstGeom prst="rect">
            <a:avLst/>
          </a:prstGeom>
        </p:spPr>
      </p:pic>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2285130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724400"/>
          </a:xfrm>
        </p:spPr>
        <p:txBody>
          <a:bodyPr>
            <a:normAutofit fontScale="70000" lnSpcReduction="20000"/>
          </a:bodyPr>
          <a:lstStyle/>
          <a:p>
            <a:r>
              <a:rPr lang="en-US" sz="4500" dirty="0" smtClean="0"/>
              <a:t>Plan ahead.</a:t>
            </a:r>
          </a:p>
          <a:p>
            <a:r>
              <a:rPr lang="en-US" sz="4500" dirty="0" smtClean="0"/>
              <a:t>Last minute changes create problems with implementation.</a:t>
            </a:r>
          </a:p>
          <a:p>
            <a:r>
              <a:rPr lang="en-US" sz="4500" dirty="0" smtClean="0"/>
              <a:t>Use </a:t>
            </a:r>
            <a:r>
              <a:rPr lang="en-US" sz="4500" dirty="0"/>
              <a:t>the best resources you have, even if it is non-county </a:t>
            </a:r>
            <a:r>
              <a:rPr lang="en-US" sz="4500" dirty="0" smtClean="0"/>
              <a:t>resources.</a:t>
            </a:r>
          </a:p>
          <a:p>
            <a:r>
              <a:rPr lang="en-US" sz="4500" dirty="0" smtClean="0"/>
              <a:t>Staff up.  Worry about the money later.</a:t>
            </a:r>
          </a:p>
          <a:p>
            <a:r>
              <a:rPr lang="en-US" sz="4500" dirty="0" smtClean="0"/>
              <a:t>Determine the community’s perspective regarding cannabis.</a:t>
            </a:r>
          </a:p>
          <a:p>
            <a:pPr marL="923544" lvl="3" indent="-320040">
              <a:spcBef>
                <a:spcPts val="0"/>
              </a:spcBef>
              <a:buClr>
                <a:schemeClr val="accent1"/>
              </a:buClr>
              <a:buSzPct val="80000"/>
              <a:buFont typeface="Wingdings 2"/>
              <a:buChar char=""/>
            </a:pPr>
            <a:r>
              <a:rPr lang="en-US" sz="4000" dirty="0"/>
              <a:t>Is it still a crime?</a:t>
            </a:r>
          </a:p>
          <a:p>
            <a:pPr marL="923544" lvl="3" indent="-320040">
              <a:spcBef>
                <a:spcPts val="0"/>
              </a:spcBef>
              <a:buClr>
                <a:schemeClr val="accent1"/>
              </a:buClr>
              <a:buSzPct val="80000"/>
              <a:buFont typeface="Wingdings 2"/>
              <a:buChar char=""/>
            </a:pPr>
            <a:r>
              <a:rPr lang="en-US" sz="4000" dirty="0"/>
              <a:t>Is it an acceptable industry?</a:t>
            </a:r>
          </a:p>
          <a:p>
            <a:pPr marL="923544" lvl="3" indent="-320040">
              <a:spcBef>
                <a:spcPts val="0"/>
              </a:spcBef>
              <a:buClr>
                <a:schemeClr val="accent1"/>
              </a:buClr>
              <a:buSzPct val="80000"/>
              <a:buFont typeface="Wingdings 2"/>
              <a:buChar char=""/>
            </a:pPr>
            <a:r>
              <a:rPr lang="en-US" sz="4000" dirty="0"/>
              <a:t>Is it an </a:t>
            </a:r>
            <a:r>
              <a:rPr lang="en-US" sz="4000" dirty="0" smtClean="0"/>
              <a:t>economic driver?</a:t>
            </a:r>
          </a:p>
          <a:p>
            <a:pPr marL="411480" lvl="1" indent="0">
              <a:buNone/>
            </a:pPr>
            <a:r>
              <a:rPr lang="en-US" sz="2600" dirty="0" smtClean="0"/>
              <a:t>	</a:t>
            </a:r>
            <a:endParaRPr lang="en-US" sz="2600" dirty="0"/>
          </a:p>
        </p:txBody>
      </p:sp>
      <p:sp>
        <p:nvSpPr>
          <p:cNvPr id="5" name="TextBox 4"/>
          <p:cNvSpPr txBox="1"/>
          <p:nvPr/>
        </p:nvSpPr>
        <p:spPr>
          <a:xfrm>
            <a:off x="332874" y="298882"/>
            <a:ext cx="8049126" cy="738664"/>
          </a:xfrm>
          <a:prstGeom prst="rect">
            <a:avLst/>
          </a:prstGeom>
          <a:noFill/>
        </p:spPr>
        <p:txBody>
          <a:bodyPr wrap="square" rtlCol="0">
            <a:spAutoFit/>
          </a:bodyPr>
          <a:lstStyle/>
          <a:p>
            <a:r>
              <a:rPr lang="en-US" sz="4200" dirty="0" smtClean="0">
                <a:solidFill>
                  <a:srgbClr val="D4DDB9"/>
                </a:solidFill>
              </a:rPr>
              <a:t>Lessons Learned</a:t>
            </a:r>
            <a:endParaRPr lang="en-US" sz="4200" dirty="0">
              <a:solidFill>
                <a:srgbClr val="D4DDB9"/>
              </a:solidFill>
            </a:endParaRPr>
          </a:p>
        </p:txBody>
      </p:sp>
      <p:sp>
        <p:nvSpPr>
          <p:cNvPr id="2" name="Slide Number Placeholder 1"/>
          <p:cNvSpPr>
            <a:spLocks noGrp="1"/>
          </p:cNvSpPr>
          <p:nvPr>
            <p:ph type="sldNum" sz="quarter" idx="12"/>
          </p:nvPr>
        </p:nvSpPr>
        <p:spPr/>
        <p:txBody>
          <a:bodyPr/>
          <a:lstStyle/>
          <a:p>
            <a:fld id="{21889341-3100-44F3-9500-0D70402E7933}" type="slidenum">
              <a:rPr lang="en-US" smtClean="0"/>
              <a:t>6</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467600" y="348174"/>
            <a:ext cx="640080" cy="640080"/>
          </a:xfrm>
          <a:prstGeom prst="rect">
            <a:avLst/>
          </a:prstGeom>
        </p:spPr>
      </p:pic>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3590352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4724400"/>
          </a:xfrm>
        </p:spPr>
        <p:txBody>
          <a:bodyPr>
            <a:normAutofit/>
          </a:bodyPr>
          <a:lstStyle/>
          <a:p>
            <a:pPr marL="438912" lvl="1" indent="-320040">
              <a:lnSpc>
                <a:spcPct val="80000"/>
              </a:lnSpc>
              <a:spcBef>
                <a:spcPts val="0"/>
              </a:spcBef>
              <a:buClr>
                <a:schemeClr val="accent1"/>
              </a:buClr>
              <a:buSzPct val="80000"/>
              <a:buFont typeface="Wingdings 2"/>
              <a:buChar char=""/>
            </a:pPr>
            <a:r>
              <a:rPr lang="en-US" sz="3200" dirty="0"/>
              <a:t>It is not over once the Board of Supervisors adopts an ordinance.  Operationalizing cannabis programs, an industry that has been illegal for decades, will take multiple tries to get it right</a:t>
            </a:r>
            <a:r>
              <a:rPr lang="en-US" sz="3200" dirty="0" smtClean="0"/>
              <a:t>.</a:t>
            </a:r>
            <a:endParaRPr lang="en-US" sz="2900" dirty="0" smtClean="0"/>
          </a:p>
          <a:p>
            <a:pPr marL="438912" lvl="1" indent="-320040">
              <a:lnSpc>
                <a:spcPct val="80000"/>
              </a:lnSpc>
              <a:spcBef>
                <a:spcPts val="0"/>
              </a:spcBef>
              <a:buClr>
                <a:schemeClr val="accent1"/>
              </a:buClr>
              <a:buSzPct val="80000"/>
              <a:buFont typeface="Wingdings 2"/>
              <a:buChar char=""/>
            </a:pPr>
            <a:r>
              <a:rPr lang="en-US" sz="2900" dirty="0" smtClean="0"/>
              <a:t>Daily </a:t>
            </a:r>
            <a:r>
              <a:rPr lang="en-US" sz="2900" dirty="0"/>
              <a:t>monitoring of program and code enforcement is a must.</a:t>
            </a:r>
          </a:p>
          <a:p>
            <a:pPr marL="438912" lvl="1" indent="-320040">
              <a:lnSpc>
                <a:spcPct val="80000"/>
              </a:lnSpc>
              <a:spcBef>
                <a:spcPts val="0"/>
              </a:spcBef>
              <a:buClr>
                <a:schemeClr val="accent1"/>
              </a:buClr>
              <a:buSzPct val="80000"/>
              <a:buFont typeface="Wingdings 2"/>
              <a:buChar char=""/>
            </a:pPr>
            <a:r>
              <a:rPr lang="en-US" sz="2900" dirty="0" smtClean="0"/>
              <a:t>Take </a:t>
            </a:r>
            <a:r>
              <a:rPr lang="en-US" sz="2900" dirty="0"/>
              <a:t>a one-stop </a:t>
            </a:r>
            <a:r>
              <a:rPr lang="en-US" sz="2900" dirty="0" smtClean="0"/>
              <a:t>approach, 1-844-421-WEED</a:t>
            </a:r>
          </a:p>
          <a:p>
            <a:pPr marL="438912" lvl="1" indent="-320040">
              <a:lnSpc>
                <a:spcPct val="80000"/>
              </a:lnSpc>
              <a:spcBef>
                <a:spcPts val="0"/>
              </a:spcBef>
              <a:buClr>
                <a:schemeClr val="accent1"/>
              </a:buClr>
              <a:buSzPct val="80000"/>
              <a:buFont typeface="Wingdings 2"/>
              <a:buChar char=""/>
            </a:pPr>
            <a:r>
              <a:rPr lang="en-US" sz="2900" dirty="0" smtClean="0"/>
              <a:t>Single source of communication within the organization, with the public and with the industry.</a:t>
            </a:r>
            <a:endParaRPr lang="en-US" sz="2900" dirty="0"/>
          </a:p>
          <a:p>
            <a:pPr marL="438912" lvl="1" indent="-320040">
              <a:lnSpc>
                <a:spcPct val="80000"/>
              </a:lnSpc>
              <a:spcBef>
                <a:spcPts val="0"/>
              </a:spcBef>
              <a:buClr>
                <a:schemeClr val="accent1"/>
              </a:buClr>
              <a:buSzPct val="80000"/>
              <a:buFont typeface="Wingdings 2"/>
              <a:buChar char=""/>
            </a:pPr>
            <a:endParaRPr lang="en-US" sz="2900" dirty="0"/>
          </a:p>
          <a:p>
            <a:pPr marL="118872" lvl="0" indent="0">
              <a:buNone/>
            </a:pPr>
            <a:endParaRPr lang="en-US" sz="3000" dirty="0" smtClean="0"/>
          </a:p>
        </p:txBody>
      </p:sp>
      <p:sp>
        <p:nvSpPr>
          <p:cNvPr id="5" name="TextBox 4"/>
          <p:cNvSpPr txBox="1"/>
          <p:nvPr/>
        </p:nvSpPr>
        <p:spPr>
          <a:xfrm>
            <a:off x="332874" y="298882"/>
            <a:ext cx="8125326" cy="738664"/>
          </a:xfrm>
          <a:prstGeom prst="rect">
            <a:avLst/>
          </a:prstGeom>
          <a:noFill/>
        </p:spPr>
        <p:txBody>
          <a:bodyPr wrap="square" rtlCol="0">
            <a:spAutoFit/>
          </a:bodyPr>
          <a:lstStyle/>
          <a:p>
            <a:r>
              <a:rPr lang="en-US" sz="4200" dirty="0" smtClean="0">
                <a:solidFill>
                  <a:srgbClr val="D4DDB9"/>
                </a:solidFill>
              </a:rPr>
              <a:t>Lessons Learned</a:t>
            </a:r>
            <a:endParaRPr lang="en-US" sz="4200" dirty="0">
              <a:solidFill>
                <a:srgbClr val="D4DDB9"/>
              </a:solidFill>
            </a:endParaRPr>
          </a:p>
        </p:txBody>
      </p:sp>
      <p:sp>
        <p:nvSpPr>
          <p:cNvPr id="2" name="Slide Number Placeholder 1"/>
          <p:cNvSpPr>
            <a:spLocks noGrp="1"/>
          </p:cNvSpPr>
          <p:nvPr>
            <p:ph type="sldNum" sz="quarter" idx="12"/>
          </p:nvPr>
        </p:nvSpPr>
        <p:spPr/>
        <p:txBody>
          <a:bodyPr/>
          <a:lstStyle/>
          <a:p>
            <a:fld id="{21889341-3100-44F3-9500-0D70402E7933}" type="slidenum">
              <a:rPr lang="en-US" smtClean="0"/>
              <a:t>7</a:t>
            </a:fld>
            <a:endParaRPr lang="en-US" dirty="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467600" y="397466"/>
            <a:ext cx="640080" cy="640080"/>
          </a:xfrm>
          <a:prstGeom prst="rect">
            <a:avLst/>
          </a:prstGeom>
        </p:spPr>
      </p:pic>
      <p:sp>
        <p:nvSpPr>
          <p:cNvPr id="4" name="Footer Placeholder 3"/>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1092379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Questions from the audience</a:t>
            </a:r>
            <a:endParaRPr lang="en-US" dirty="0"/>
          </a:p>
        </p:txBody>
      </p:sp>
      <p:sp>
        <p:nvSpPr>
          <p:cNvPr id="4" name="TextBox 3"/>
          <p:cNvSpPr txBox="1"/>
          <p:nvPr/>
        </p:nvSpPr>
        <p:spPr>
          <a:xfrm>
            <a:off x="609600" y="304800"/>
            <a:ext cx="8153400" cy="738664"/>
          </a:xfrm>
          <a:prstGeom prst="rect">
            <a:avLst/>
          </a:prstGeom>
          <a:noFill/>
        </p:spPr>
        <p:txBody>
          <a:bodyPr wrap="square" rtlCol="0">
            <a:spAutoFit/>
          </a:bodyPr>
          <a:lstStyle/>
          <a:p>
            <a:r>
              <a:rPr lang="en-US" sz="4200" dirty="0">
                <a:solidFill>
                  <a:srgbClr val="D4DDB9"/>
                </a:solidFill>
              </a:rPr>
              <a:t>Question and Answer</a:t>
            </a:r>
          </a:p>
        </p:txBody>
      </p:sp>
      <p:sp>
        <p:nvSpPr>
          <p:cNvPr id="2" name="Slide Number Placeholder 1"/>
          <p:cNvSpPr>
            <a:spLocks noGrp="1"/>
          </p:cNvSpPr>
          <p:nvPr>
            <p:ph type="sldNum" sz="quarter" idx="12"/>
          </p:nvPr>
        </p:nvSpPr>
        <p:spPr/>
        <p:txBody>
          <a:bodyPr/>
          <a:lstStyle/>
          <a:p>
            <a:fld id="{21889341-3100-44F3-9500-0D70402E7933}" type="slidenum">
              <a:rPr lang="en-US" smtClean="0"/>
              <a:t>8</a:t>
            </a:fld>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7440227" y="403384"/>
            <a:ext cx="640080" cy="640080"/>
          </a:xfrm>
          <a:prstGeom prst="rect">
            <a:avLst/>
          </a:prstGeom>
        </p:spPr>
      </p:pic>
      <p:sp>
        <p:nvSpPr>
          <p:cNvPr id="6" name="Footer Placeholder 5"/>
          <p:cNvSpPr>
            <a:spLocks noGrp="1"/>
          </p:cNvSpPr>
          <p:nvPr>
            <p:ph type="ftr" sz="quarter" idx="11"/>
          </p:nvPr>
        </p:nvSpPr>
        <p:spPr/>
        <p:txBody>
          <a:bodyPr/>
          <a:lstStyle/>
          <a:p>
            <a:r>
              <a:rPr lang="en-US" smtClean="0"/>
              <a:t>C. Angelo, Counties Cannabis Summit, July 19, 2017</a:t>
            </a:r>
            <a:endParaRPr lang="en-US" dirty="0"/>
          </a:p>
        </p:txBody>
      </p:sp>
    </p:spTree>
    <p:extLst>
      <p:ext uri="{BB962C8B-B14F-4D97-AF65-F5344CB8AC3E}">
        <p14:creationId xmlns:p14="http://schemas.microsoft.com/office/powerpoint/2010/main" val="9991494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4094</TotalTime>
  <Words>624</Words>
  <Application>Microsoft Office PowerPoint</Application>
  <PresentationFormat>On-screen Show (4:3)</PresentationFormat>
  <Paragraphs>207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CAOAC Annual Meeting</dc:title>
  <dc:creator>desktop</dc:creator>
  <cp:lastModifiedBy>Gregg Fishman</cp:lastModifiedBy>
  <cp:revision>102</cp:revision>
  <cp:lastPrinted>2017-07-17T17:02:11Z</cp:lastPrinted>
  <dcterms:created xsi:type="dcterms:W3CDTF">2016-10-11T21:24:56Z</dcterms:created>
  <dcterms:modified xsi:type="dcterms:W3CDTF">2017-07-31T18:20:14Z</dcterms:modified>
</cp:coreProperties>
</file>