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25"/>
  </p:notesMasterIdLst>
  <p:handoutMasterIdLst>
    <p:handoutMasterId r:id="rId26"/>
  </p:handoutMasterIdLst>
  <p:sldIdLst>
    <p:sldId id="313" r:id="rId2"/>
    <p:sldId id="338" r:id="rId3"/>
    <p:sldId id="337" r:id="rId4"/>
    <p:sldId id="257" r:id="rId5"/>
    <p:sldId id="258" r:id="rId6"/>
    <p:sldId id="306" r:id="rId7"/>
    <p:sldId id="342" r:id="rId8"/>
    <p:sldId id="343" r:id="rId9"/>
    <p:sldId id="293" r:id="rId10"/>
    <p:sldId id="315" r:id="rId11"/>
    <p:sldId id="335" r:id="rId12"/>
    <p:sldId id="312" r:id="rId13"/>
    <p:sldId id="339" r:id="rId14"/>
    <p:sldId id="340" r:id="rId15"/>
    <p:sldId id="341" r:id="rId16"/>
    <p:sldId id="336" r:id="rId17"/>
    <p:sldId id="296" r:id="rId18"/>
    <p:sldId id="344" r:id="rId19"/>
    <p:sldId id="345" r:id="rId20"/>
    <p:sldId id="346" r:id="rId21"/>
    <p:sldId id="347" r:id="rId22"/>
    <p:sldId id="317" r:id="rId23"/>
    <p:sldId id="320"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35" autoAdjust="0"/>
    <p:restoredTop sz="94505" autoAdjust="0"/>
  </p:normalViewPr>
  <p:slideViewPr>
    <p:cSldViewPr>
      <p:cViewPr>
        <p:scale>
          <a:sx n="110" d="100"/>
          <a:sy n="110" d="100"/>
        </p:scale>
        <p:origin x="-2082" y="-4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DCC839C-52D4-4D4C-A13F-27A5B62FDA9E}" type="datetimeFigureOut">
              <a:rPr lang="en-US" smtClean="0"/>
              <a:t>2/22/2016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468C246-68DD-4A2A-80A6-B5BA20F26F03}" type="slidenum">
              <a:rPr lang="en-US" smtClean="0"/>
              <a:t>‹#›</a:t>
            </a:fld>
            <a:endParaRPr lang="en-US"/>
          </a:p>
        </p:txBody>
      </p:sp>
    </p:spTree>
    <p:extLst>
      <p:ext uri="{BB962C8B-B14F-4D97-AF65-F5344CB8AC3E}">
        <p14:creationId xmlns:p14="http://schemas.microsoft.com/office/powerpoint/2010/main" val="2303202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CB748D7-20FE-43BF-8BF5-6572BCB2E318}" type="datetimeFigureOut">
              <a:rPr lang="en-US" smtClean="0"/>
              <a:t>2/22/2016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959451C-26D1-42B6-8B72-056BB07C5FE3}" type="slidenum">
              <a:rPr lang="en-US" smtClean="0"/>
              <a:t>‹#›</a:t>
            </a:fld>
            <a:endParaRPr lang="en-US"/>
          </a:p>
        </p:txBody>
      </p:sp>
    </p:spTree>
    <p:extLst>
      <p:ext uri="{BB962C8B-B14F-4D97-AF65-F5344CB8AC3E}">
        <p14:creationId xmlns:p14="http://schemas.microsoft.com/office/powerpoint/2010/main" val="3529825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9451C-26D1-42B6-8B72-056BB07C5FE3}" type="slidenum">
              <a:rPr lang="en-US" smtClean="0"/>
              <a:t>12</a:t>
            </a:fld>
            <a:endParaRPr lang="en-US"/>
          </a:p>
        </p:txBody>
      </p:sp>
    </p:spTree>
    <p:extLst>
      <p:ext uri="{BB962C8B-B14F-4D97-AF65-F5344CB8AC3E}">
        <p14:creationId xmlns:p14="http://schemas.microsoft.com/office/powerpoint/2010/main" val="2911003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9451C-26D1-42B6-8B72-056BB07C5FE3}" type="slidenum">
              <a:rPr lang="en-US" smtClean="0"/>
              <a:t>13</a:t>
            </a:fld>
            <a:endParaRPr lang="en-US"/>
          </a:p>
        </p:txBody>
      </p:sp>
    </p:spTree>
    <p:extLst>
      <p:ext uri="{BB962C8B-B14F-4D97-AF65-F5344CB8AC3E}">
        <p14:creationId xmlns:p14="http://schemas.microsoft.com/office/powerpoint/2010/main" val="291100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9451C-26D1-42B6-8B72-056BB07C5FE3}" type="slidenum">
              <a:rPr lang="en-US" smtClean="0"/>
              <a:t>14</a:t>
            </a:fld>
            <a:endParaRPr lang="en-US"/>
          </a:p>
        </p:txBody>
      </p:sp>
    </p:spTree>
    <p:extLst>
      <p:ext uri="{BB962C8B-B14F-4D97-AF65-F5344CB8AC3E}">
        <p14:creationId xmlns:p14="http://schemas.microsoft.com/office/powerpoint/2010/main" val="2911003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9451C-26D1-42B6-8B72-056BB07C5FE3}" type="slidenum">
              <a:rPr lang="en-US" smtClean="0"/>
              <a:t>15</a:t>
            </a:fld>
            <a:endParaRPr lang="en-US"/>
          </a:p>
        </p:txBody>
      </p:sp>
    </p:spTree>
    <p:extLst>
      <p:ext uri="{BB962C8B-B14F-4D97-AF65-F5344CB8AC3E}">
        <p14:creationId xmlns:p14="http://schemas.microsoft.com/office/powerpoint/2010/main" val="2911003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9451C-26D1-42B6-8B72-056BB07C5FE3}" type="slidenum">
              <a:rPr lang="en-US" smtClean="0"/>
              <a:t>17</a:t>
            </a:fld>
            <a:endParaRPr lang="en-US"/>
          </a:p>
        </p:txBody>
      </p:sp>
    </p:spTree>
    <p:extLst>
      <p:ext uri="{BB962C8B-B14F-4D97-AF65-F5344CB8AC3E}">
        <p14:creationId xmlns:p14="http://schemas.microsoft.com/office/powerpoint/2010/main" val="2911003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9451C-26D1-42B6-8B72-056BB07C5FE3}" type="slidenum">
              <a:rPr lang="en-US" smtClean="0"/>
              <a:t>18</a:t>
            </a:fld>
            <a:endParaRPr lang="en-US"/>
          </a:p>
        </p:txBody>
      </p:sp>
    </p:spTree>
    <p:extLst>
      <p:ext uri="{BB962C8B-B14F-4D97-AF65-F5344CB8AC3E}">
        <p14:creationId xmlns:p14="http://schemas.microsoft.com/office/powerpoint/2010/main" val="2911003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9451C-26D1-42B6-8B72-056BB07C5FE3}" type="slidenum">
              <a:rPr lang="en-US" smtClean="0"/>
              <a:t>19</a:t>
            </a:fld>
            <a:endParaRPr lang="en-US"/>
          </a:p>
        </p:txBody>
      </p:sp>
    </p:spTree>
    <p:extLst>
      <p:ext uri="{BB962C8B-B14F-4D97-AF65-F5344CB8AC3E}">
        <p14:creationId xmlns:p14="http://schemas.microsoft.com/office/powerpoint/2010/main" val="2911003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9451C-26D1-42B6-8B72-056BB07C5FE3}" type="slidenum">
              <a:rPr lang="en-US" smtClean="0"/>
              <a:t>20</a:t>
            </a:fld>
            <a:endParaRPr lang="en-US"/>
          </a:p>
        </p:txBody>
      </p:sp>
    </p:spTree>
    <p:extLst>
      <p:ext uri="{BB962C8B-B14F-4D97-AF65-F5344CB8AC3E}">
        <p14:creationId xmlns:p14="http://schemas.microsoft.com/office/powerpoint/2010/main" val="2911003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9451C-26D1-42B6-8B72-056BB07C5FE3}" type="slidenum">
              <a:rPr lang="en-US" smtClean="0"/>
              <a:t>21</a:t>
            </a:fld>
            <a:endParaRPr lang="en-US"/>
          </a:p>
        </p:txBody>
      </p:sp>
    </p:spTree>
    <p:extLst>
      <p:ext uri="{BB962C8B-B14F-4D97-AF65-F5344CB8AC3E}">
        <p14:creationId xmlns:p14="http://schemas.microsoft.com/office/powerpoint/2010/main" val="2911003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DD9B6B-27BB-4B82-96B8-C503F8993EAF}"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85D24-75F1-463D-B76E-A0633BC462E1}"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D9B6B-27BB-4B82-96B8-C503F8993EAF}"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85D24-75F1-463D-B76E-A0633BC462E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DD9B6B-27BB-4B82-96B8-C503F8993EAF}"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85D24-75F1-463D-B76E-A0633BC462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D9B6B-27BB-4B82-96B8-C503F8993EAF}"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85D24-75F1-463D-B76E-A0633BC462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DD9B6B-27BB-4B82-96B8-C503F8993EAF}"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85D24-75F1-463D-B76E-A0633BC462E1}"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DD9B6B-27BB-4B82-96B8-C503F8993EAF}" type="datetimeFigureOut">
              <a:rPr lang="en-US" smtClean="0"/>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85D24-75F1-463D-B76E-A0633BC462E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DD9B6B-27BB-4B82-96B8-C503F8993EAF}" type="datetimeFigureOut">
              <a:rPr lang="en-US" smtClean="0"/>
              <a:t>2/22/2016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85D24-75F1-463D-B76E-A0633BC462E1}"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DD9B6B-27BB-4B82-96B8-C503F8993EAF}" type="datetimeFigureOut">
              <a:rPr lang="en-US" smtClean="0"/>
              <a:t>2/22/2016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85D24-75F1-463D-B76E-A0633BC462E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D9B6B-27BB-4B82-96B8-C503F8993EAF}" type="datetimeFigureOut">
              <a:rPr lang="en-US" smtClean="0"/>
              <a:t>2/22/2016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85D24-75F1-463D-B76E-A0633BC462E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DD9B6B-27BB-4B82-96B8-C503F8993EAF}" type="datetimeFigureOut">
              <a:rPr lang="en-US" smtClean="0"/>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85D24-75F1-463D-B76E-A0633BC462E1}"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DD9B6B-27BB-4B82-96B8-C503F8993EAF}" type="datetimeFigureOut">
              <a:rPr lang="en-US" smtClean="0"/>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85D24-75F1-463D-B76E-A0633BC462E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DDD9B6B-27BB-4B82-96B8-C503F8993EAF}" type="datetimeFigureOut">
              <a:rPr lang="en-US" smtClean="0"/>
              <a:t>2/22/2016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AA85D24-75F1-463D-B76E-A0633BC462E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U:\Logos\caloes-horizontal-large-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57200"/>
            <a:ext cx="6310745" cy="28564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6853" y="3733800"/>
            <a:ext cx="8153400" cy="1815882"/>
          </a:xfrm>
          <a:prstGeom prst="rect">
            <a:avLst/>
          </a:prstGeom>
          <a:noFill/>
        </p:spPr>
        <p:txBody>
          <a:bodyPr wrap="square" rtlCol="0">
            <a:spAutoFit/>
          </a:bodyPr>
          <a:lstStyle/>
          <a:p>
            <a:pPr algn="ctr"/>
            <a:r>
              <a:rPr lang="en-US" sz="2800" b="1" dirty="0" smtClean="0">
                <a:solidFill>
                  <a:schemeClr val="tx2"/>
                </a:solidFill>
              </a:rPr>
              <a:t>Wendy Tully</a:t>
            </a:r>
          </a:p>
          <a:p>
            <a:pPr algn="ctr"/>
            <a:r>
              <a:rPr lang="en-US" sz="2800" b="1" dirty="0" smtClean="0">
                <a:solidFill>
                  <a:schemeClr val="tx2"/>
                </a:solidFill>
              </a:rPr>
              <a:t>Criminal Justice Unit Chief</a:t>
            </a:r>
          </a:p>
          <a:p>
            <a:pPr algn="ctr"/>
            <a:r>
              <a:rPr lang="en-US" sz="2800" b="1" dirty="0">
                <a:solidFill>
                  <a:schemeClr val="tx2"/>
                </a:solidFill>
              </a:rPr>
              <a:t>w</a:t>
            </a:r>
            <a:r>
              <a:rPr lang="en-US" sz="2800" b="1" dirty="0" smtClean="0">
                <a:solidFill>
                  <a:schemeClr val="tx2"/>
                </a:solidFill>
              </a:rPr>
              <a:t>endy.tully@caloes.ca.gov</a:t>
            </a:r>
          </a:p>
          <a:p>
            <a:pPr algn="ctr"/>
            <a:r>
              <a:rPr lang="en-US" sz="2800" b="1" dirty="0" smtClean="0">
                <a:solidFill>
                  <a:schemeClr val="tx2"/>
                </a:solidFill>
              </a:rPr>
              <a:t>916.845.8122</a:t>
            </a:r>
            <a:endParaRPr lang="en-US" sz="2800" b="1" dirty="0">
              <a:solidFill>
                <a:schemeClr val="tx2"/>
              </a:solidFill>
            </a:endParaRPr>
          </a:p>
        </p:txBody>
      </p:sp>
    </p:spTree>
    <p:extLst>
      <p:ext uri="{BB962C8B-B14F-4D97-AF65-F5344CB8AC3E}">
        <p14:creationId xmlns:p14="http://schemas.microsoft.com/office/powerpoint/2010/main" val="3190055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382000" cy="5755422"/>
          </a:xfrm>
          <a:prstGeom prst="rect">
            <a:avLst/>
          </a:prstGeom>
          <a:noFill/>
        </p:spPr>
        <p:txBody>
          <a:bodyPr wrap="square" rtlCol="0">
            <a:spAutoFit/>
          </a:bodyPr>
          <a:lstStyle/>
          <a:p>
            <a:pPr algn="ctr"/>
            <a:endParaRPr lang="en-US" sz="1200" b="1" dirty="0" smtClean="0">
              <a:solidFill>
                <a:schemeClr val="tx2"/>
              </a:solidFill>
            </a:endParaRPr>
          </a:p>
          <a:p>
            <a:pPr algn="ctr"/>
            <a:r>
              <a:rPr lang="en-US" sz="2800" b="1" dirty="0" smtClean="0">
                <a:solidFill>
                  <a:schemeClr val="tx2"/>
                </a:solidFill>
              </a:rPr>
              <a:t>New Funding Opportunities</a:t>
            </a:r>
          </a:p>
          <a:p>
            <a:pPr algn="ctr"/>
            <a:endParaRPr lang="en-US" sz="2400" dirty="0">
              <a:solidFill>
                <a:schemeClr val="tx2"/>
              </a:solidFill>
            </a:endParaRPr>
          </a:p>
          <a:p>
            <a:pPr marL="569913" indent="-344488">
              <a:buFont typeface="Arial" panose="020B0604020202020204" pitchFamily="34" charset="0"/>
              <a:buChar char="•"/>
            </a:pPr>
            <a:endParaRPr lang="en-US" sz="2000" dirty="0" smtClean="0">
              <a:solidFill>
                <a:schemeClr val="tx2"/>
              </a:solidFill>
            </a:endParaRPr>
          </a:p>
          <a:p>
            <a:pPr marL="569913" indent="-344488">
              <a:buFont typeface="Arial" panose="020B0604020202020204" pitchFamily="34" charset="0"/>
              <a:buChar char="•"/>
            </a:pPr>
            <a:r>
              <a:rPr lang="en-US" sz="2000" dirty="0" smtClean="0">
                <a:solidFill>
                  <a:schemeClr val="tx2"/>
                </a:solidFill>
              </a:rPr>
              <a:t>American </a:t>
            </a:r>
            <a:r>
              <a:rPr lang="en-US" sz="2000" dirty="0">
                <a:solidFill>
                  <a:schemeClr val="tx2"/>
                </a:solidFill>
              </a:rPr>
              <a:t>Indian Child Abuse </a:t>
            </a:r>
            <a:r>
              <a:rPr lang="en-US" sz="2000" dirty="0" smtClean="0">
                <a:solidFill>
                  <a:schemeClr val="tx2"/>
                </a:solidFill>
              </a:rPr>
              <a:t>Treatment Program</a:t>
            </a:r>
          </a:p>
          <a:p>
            <a:pPr marL="569913" indent="-344488">
              <a:buFont typeface="Arial" panose="020B0604020202020204" pitchFamily="34" charset="0"/>
              <a:buChar char="•"/>
            </a:pPr>
            <a:r>
              <a:rPr lang="en-US" sz="2000" dirty="0" smtClean="0">
                <a:solidFill>
                  <a:schemeClr val="tx2"/>
                </a:solidFill>
              </a:rPr>
              <a:t>Child </a:t>
            </a:r>
            <a:r>
              <a:rPr lang="en-US" sz="2000" dirty="0">
                <a:solidFill>
                  <a:schemeClr val="tx2"/>
                </a:solidFill>
              </a:rPr>
              <a:t>Abuse </a:t>
            </a:r>
            <a:r>
              <a:rPr lang="en-US" sz="2000" dirty="0" smtClean="0">
                <a:solidFill>
                  <a:schemeClr val="tx2"/>
                </a:solidFill>
              </a:rPr>
              <a:t>Treatment Program</a:t>
            </a:r>
          </a:p>
          <a:p>
            <a:pPr marL="569913" indent="-344488">
              <a:buFont typeface="Arial" panose="020B0604020202020204" pitchFamily="34" charset="0"/>
              <a:buChar char="•"/>
            </a:pPr>
            <a:r>
              <a:rPr lang="en-US" sz="2000" b="1" dirty="0">
                <a:solidFill>
                  <a:srgbClr val="FF0000"/>
                </a:solidFill>
              </a:rPr>
              <a:t>County Victim Services </a:t>
            </a:r>
            <a:r>
              <a:rPr lang="en-US" sz="2000" b="1" dirty="0" smtClean="0">
                <a:solidFill>
                  <a:srgbClr val="FF0000"/>
                </a:solidFill>
              </a:rPr>
              <a:t>Program</a:t>
            </a:r>
          </a:p>
          <a:p>
            <a:pPr marL="569913" indent="-344488">
              <a:buFont typeface="Arial" panose="020B0604020202020204" pitchFamily="34" charset="0"/>
              <a:buChar char="•"/>
            </a:pPr>
            <a:r>
              <a:rPr lang="en-US" sz="2000" dirty="0" smtClean="0">
                <a:solidFill>
                  <a:schemeClr val="tx2"/>
                </a:solidFill>
              </a:rPr>
              <a:t>Domestic Violence Housing First Program</a:t>
            </a:r>
          </a:p>
          <a:p>
            <a:pPr marL="569913" indent="-344488">
              <a:buFont typeface="Arial" panose="020B0604020202020204" pitchFamily="34" charset="0"/>
              <a:buChar char="•"/>
            </a:pPr>
            <a:r>
              <a:rPr lang="en-US" sz="2000" dirty="0">
                <a:solidFill>
                  <a:schemeClr val="tx2"/>
                </a:solidFill>
              </a:rPr>
              <a:t>Elder Abuse </a:t>
            </a:r>
            <a:r>
              <a:rPr lang="en-US" sz="2000" dirty="0" smtClean="0">
                <a:solidFill>
                  <a:schemeClr val="tx2"/>
                </a:solidFill>
              </a:rPr>
              <a:t>Program</a:t>
            </a:r>
          </a:p>
          <a:p>
            <a:pPr marL="569913" indent="-344488">
              <a:buFont typeface="Arial" panose="020B0604020202020204" pitchFamily="34" charset="0"/>
              <a:buChar char="•"/>
            </a:pPr>
            <a:r>
              <a:rPr lang="en-US" sz="2000" dirty="0">
                <a:solidFill>
                  <a:schemeClr val="tx2"/>
                </a:solidFill>
              </a:rPr>
              <a:t>Legal Assistance </a:t>
            </a:r>
            <a:r>
              <a:rPr lang="en-US" sz="2000" dirty="0" smtClean="0">
                <a:solidFill>
                  <a:schemeClr val="tx2"/>
                </a:solidFill>
              </a:rPr>
              <a:t>Program</a:t>
            </a:r>
          </a:p>
          <a:p>
            <a:pPr marL="569913" indent="-344488">
              <a:buFont typeface="Arial" panose="020B0604020202020204" pitchFamily="34" charset="0"/>
              <a:buChar char="•"/>
            </a:pPr>
            <a:r>
              <a:rPr lang="en-US" sz="2000" dirty="0" smtClean="0">
                <a:solidFill>
                  <a:schemeClr val="tx2"/>
                </a:solidFill>
              </a:rPr>
              <a:t>Sexual Assault Response Team Program</a:t>
            </a:r>
          </a:p>
          <a:p>
            <a:pPr marL="569913" indent="-344488">
              <a:buFont typeface="Arial" panose="020B0604020202020204" pitchFamily="34" charset="0"/>
              <a:buChar char="•"/>
            </a:pPr>
            <a:r>
              <a:rPr lang="en-US" sz="2000" dirty="0" smtClean="0">
                <a:solidFill>
                  <a:schemeClr val="tx2"/>
                </a:solidFill>
              </a:rPr>
              <a:t>Statewide Child Abuse Training &amp; Technical Assistance Program</a:t>
            </a:r>
          </a:p>
          <a:p>
            <a:pPr marL="569913" indent="-344488">
              <a:buFont typeface="Arial" panose="020B0604020202020204" pitchFamily="34" charset="0"/>
              <a:buChar char="•"/>
            </a:pPr>
            <a:r>
              <a:rPr lang="en-US" sz="2000" dirty="0">
                <a:solidFill>
                  <a:schemeClr val="tx2"/>
                </a:solidFill>
              </a:rPr>
              <a:t>Transitional Housing </a:t>
            </a:r>
            <a:r>
              <a:rPr lang="en-US" sz="2000" dirty="0" smtClean="0">
                <a:solidFill>
                  <a:schemeClr val="tx2"/>
                </a:solidFill>
              </a:rPr>
              <a:t>Program</a:t>
            </a:r>
          </a:p>
          <a:p>
            <a:pPr marL="569913" indent="-344488">
              <a:buFont typeface="Arial" panose="020B0604020202020204" pitchFamily="34" charset="0"/>
              <a:buChar char="•"/>
            </a:pPr>
            <a:r>
              <a:rPr lang="en-US" sz="2000" dirty="0" smtClean="0">
                <a:solidFill>
                  <a:schemeClr val="tx2"/>
                </a:solidFill>
              </a:rPr>
              <a:t>Tribal Crisis Response Program</a:t>
            </a:r>
          </a:p>
          <a:p>
            <a:pPr marL="569913" indent="-344488">
              <a:buFont typeface="Arial" panose="020B0604020202020204" pitchFamily="34" charset="0"/>
              <a:buChar char="•"/>
            </a:pPr>
            <a:r>
              <a:rPr lang="en-US" sz="2000" dirty="0" smtClean="0">
                <a:solidFill>
                  <a:schemeClr val="tx2"/>
                </a:solidFill>
              </a:rPr>
              <a:t>Unserved/Underserved Victim Advocacy &amp; Outreach Program</a:t>
            </a:r>
          </a:p>
          <a:p>
            <a:pPr marL="569913" indent="-344488">
              <a:buFont typeface="Arial" panose="020B0604020202020204" pitchFamily="34" charset="0"/>
              <a:buChar char="•"/>
            </a:pPr>
            <a:r>
              <a:rPr lang="en-US" sz="2000" dirty="0">
                <a:solidFill>
                  <a:schemeClr val="tx2"/>
                </a:solidFill>
              </a:rPr>
              <a:t>Victims with Disabilities Program</a:t>
            </a:r>
          </a:p>
          <a:p>
            <a:pPr marL="225425"/>
            <a:endParaRPr lang="en-US" sz="2000" dirty="0" smtClean="0">
              <a:solidFill>
                <a:schemeClr val="tx2"/>
              </a:solidFill>
            </a:endParaRPr>
          </a:p>
          <a:p>
            <a:pPr marL="569913" indent="-344488"/>
            <a:endParaRPr lang="en-US" sz="2400" dirty="0" smtClean="0">
              <a:solidFill>
                <a:schemeClr val="tx2"/>
              </a:solidFill>
            </a:endParaRPr>
          </a:p>
        </p:txBody>
      </p:sp>
    </p:spTree>
    <p:extLst>
      <p:ext uri="{BB962C8B-B14F-4D97-AF65-F5344CB8AC3E}">
        <p14:creationId xmlns:p14="http://schemas.microsoft.com/office/powerpoint/2010/main" val="722963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362200"/>
            <a:ext cx="7696200" cy="2123658"/>
          </a:xfrm>
          <a:prstGeom prst="rect">
            <a:avLst/>
          </a:prstGeom>
        </p:spPr>
        <p:txBody>
          <a:bodyPr wrap="square">
            <a:spAutoFit/>
          </a:bodyPr>
          <a:lstStyle/>
          <a:p>
            <a:pPr algn="ctr"/>
            <a:r>
              <a:rPr lang="en-US" sz="4400" b="1" dirty="0" smtClean="0">
                <a:solidFill>
                  <a:schemeClr val="tx2"/>
                </a:solidFill>
              </a:rPr>
              <a:t>How to Find Funding Opportunities on the </a:t>
            </a:r>
            <a:br>
              <a:rPr lang="en-US" sz="4400" b="1" dirty="0" smtClean="0">
                <a:solidFill>
                  <a:schemeClr val="tx2"/>
                </a:solidFill>
              </a:rPr>
            </a:br>
            <a:r>
              <a:rPr lang="en-US" sz="4400" b="1" dirty="0" smtClean="0">
                <a:solidFill>
                  <a:schemeClr val="tx2"/>
                </a:solidFill>
              </a:rPr>
              <a:t>Cal </a:t>
            </a:r>
            <a:r>
              <a:rPr lang="en-US" sz="4400" b="1" dirty="0">
                <a:solidFill>
                  <a:schemeClr val="tx2"/>
                </a:solidFill>
              </a:rPr>
              <a:t>OES </a:t>
            </a:r>
            <a:r>
              <a:rPr lang="en-US" sz="4400" b="1" dirty="0" smtClean="0">
                <a:solidFill>
                  <a:schemeClr val="tx2"/>
                </a:solidFill>
              </a:rPr>
              <a:t>Website</a:t>
            </a:r>
            <a:endParaRPr lang="en-US" sz="4400" dirty="0">
              <a:solidFill>
                <a:schemeClr val="tx2"/>
              </a:solidFill>
            </a:endParaRPr>
          </a:p>
        </p:txBody>
      </p:sp>
    </p:spTree>
    <p:extLst>
      <p:ext uri="{BB962C8B-B14F-4D97-AF65-F5344CB8AC3E}">
        <p14:creationId xmlns:p14="http://schemas.microsoft.com/office/powerpoint/2010/main" val="833241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10600" cy="892552"/>
          </a:xfrm>
          <a:prstGeom prst="rect">
            <a:avLst/>
          </a:prstGeom>
        </p:spPr>
        <p:txBody>
          <a:bodyPr wrap="square">
            <a:spAutoFit/>
          </a:bodyPr>
          <a:lstStyle/>
          <a:p>
            <a:pPr algn="ctr"/>
            <a:r>
              <a:rPr lang="en-US" sz="2800" b="1" dirty="0" smtClean="0">
                <a:solidFill>
                  <a:schemeClr val="tx2"/>
                </a:solidFill>
              </a:rPr>
              <a:t>Cal OES Website</a:t>
            </a:r>
          </a:p>
          <a:p>
            <a:pPr algn="ctr"/>
            <a:r>
              <a:rPr lang="en-US" sz="2200" dirty="0" smtClean="0">
                <a:solidFill>
                  <a:schemeClr val="tx2"/>
                </a:solidFill>
              </a:rPr>
              <a:t>www.caloes.ca.gov</a:t>
            </a:r>
            <a:endParaRPr lang="en-US" sz="2200" dirty="0" smtClean="0">
              <a:solidFill>
                <a:prstClr val="white"/>
              </a:solidFill>
            </a:endParaRPr>
          </a:p>
        </p:txBody>
      </p:sp>
      <p:sp>
        <p:nvSpPr>
          <p:cNvPr id="4" name="Rectangle 3"/>
          <p:cNvSpPr/>
          <p:nvPr/>
        </p:nvSpPr>
        <p:spPr>
          <a:xfrm>
            <a:off x="153119" y="6128266"/>
            <a:ext cx="8801100" cy="369332"/>
          </a:xfrm>
          <a:prstGeom prst="rect">
            <a:avLst/>
          </a:prstGeom>
        </p:spPr>
        <p:txBody>
          <a:bodyPr wrap="square">
            <a:spAutoFit/>
          </a:bodyPr>
          <a:lstStyle/>
          <a:p>
            <a:pPr algn="ctr"/>
            <a:r>
              <a:rPr lang="en-US" dirty="0" smtClean="0">
                <a:solidFill>
                  <a:schemeClr val="tx2"/>
                </a:solidFill>
              </a:rPr>
              <a:t>http</a:t>
            </a:r>
            <a:r>
              <a:rPr lang="en-US" dirty="0">
                <a:solidFill>
                  <a:schemeClr val="tx2"/>
                </a:solidFill>
              </a:rPr>
              <a:t>://www.caloes.ca.gov/cal-oes-divisions/grants-management/search-for-grants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447800"/>
            <a:ext cx="6115050" cy="4396771"/>
          </a:xfrm>
          <a:prstGeom prst="rect">
            <a:avLst/>
          </a:prstGeom>
        </p:spPr>
      </p:pic>
      <p:cxnSp>
        <p:nvCxnSpPr>
          <p:cNvPr id="7" name="Straight Arrow Connector 6"/>
          <p:cNvCxnSpPr/>
          <p:nvPr/>
        </p:nvCxnSpPr>
        <p:spPr>
          <a:xfrm flipH="1">
            <a:off x="7162800" y="1905000"/>
            <a:ext cx="1224952"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000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10600" cy="892552"/>
          </a:xfrm>
          <a:prstGeom prst="rect">
            <a:avLst/>
          </a:prstGeom>
        </p:spPr>
        <p:txBody>
          <a:bodyPr wrap="square">
            <a:spAutoFit/>
          </a:bodyPr>
          <a:lstStyle/>
          <a:p>
            <a:pPr algn="ctr"/>
            <a:r>
              <a:rPr lang="en-US" sz="2800" b="1" dirty="0" smtClean="0">
                <a:solidFill>
                  <a:schemeClr val="tx2"/>
                </a:solidFill>
              </a:rPr>
              <a:t>Cal OES Website</a:t>
            </a:r>
          </a:p>
          <a:p>
            <a:pPr algn="ctr"/>
            <a:r>
              <a:rPr lang="en-US" sz="2200" dirty="0" smtClean="0">
                <a:solidFill>
                  <a:schemeClr val="tx2"/>
                </a:solidFill>
              </a:rPr>
              <a:t>www.caloes.ca.gov</a:t>
            </a:r>
            <a:endParaRPr lang="en-US" sz="2200" dirty="0" smtClean="0">
              <a:solidFill>
                <a:prstClr val="white"/>
              </a:solidFill>
            </a:endParaRPr>
          </a:p>
        </p:txBody>
      </p:sp>
      <p:sp>
        <p:nvSpPr>
          <p:cNvPr id="4" name="Rectangle 3"/>
          <p:cNvSpPr/>
          <p:nvPr/>
        </p:nvSpPr>
        <p:spPr>
          <a:xfrm>
            <a:off x="153119" y="6128266"/>
            <a:ext cx="8801100" cy="369332"/>
          </a:xfrm>
          <a:prstGeom prst="rect">
            <a:avLst/>
          </a:prstGeom>
        </p:spPr>
        <p:txBody>
          <a:bodyPr wrap="square">
            <a:spAutoFit/>
          </a:bodyPr>
          <a:lstStyle/>
          <a:p>
            <a:pPr algn="ctr"/>
            <a:r>
              <a:rPr lang="en-US" dirty="0" smtClean="0">
                <a:solidFill>
                  <a:schemeClr val="tx2"/>
                </a:solidFill>
              </a:rPr>
              <a:t>http</a:t>
            </a:r>
            <a:r>
              <a:rPr lang="en-US" dirty="0">
                <a:solidFill>
                  <a:schemeClr val="tx2"/>
                </a:solidFill>
              </a:rPr>
              <a:t>://www.caloes.ca.gov/cal-oes-divisions/grants-management/search-for-grants</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468" y="1447800"/>
            <a:ext cx="7010401" cy="4680466"/>
          </a:xfrm>
          <a:prstGeom prst="rect">
            <a:avLst/>
          </a:prstGeom>
        </p:spPr>
      </p:pic>
      <p:cxnSp>
        <p:nvCxnSpPr>
          <p:cNvPr id="12" name="Straight Arrow Connector 11"/>
          <p:cNvCxnSpPr/>
          <p:nvPr/>
        </p:nvCxnSpPr>
        <p:spPr>
          <a:xfrm>
            <a:off x="5943600" y="2338477"/>
            <a:ext cx="533400" cy="3810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954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10600" cy="892552"/>
          </a:xfrm>
          <a:prstGeom prst="rect">
            <a:avLst/>
          </a:prstGeom>
        </p:spPr>
        <p:txBody>
          <a:bodyPr wrap="square">
            <a:spAutoFit/>
          </a:bodyPr>
          <a:lstStyle/>
          <a:p>
            <a:pPr algn="ctr"/>
            <a:r>
              <a:rPr lang="en-US" sz="2800" b="1" dirty="0" smtClean="0">
                <a:solidFill>
                  <a:schemeClr val="tx2"/>
                </a:solidFill>
              </a:rPr>
              <a:t>Cal OES Website</a:t>
            </a:r>
          </a:p>
          <a:p>
            <a:pPr algn="ctr"/>
            <a:r>
              <a:rPr lang="en-US" sz="2200" dirty="0" smtClean="0">
                <a:solidFill>
                  <a:schemeClr val="tx2"/>
                </a:solidFill>
              </a:rPr>
              <a:t>www.caloes.ca.gov</a:t>
            </a:r>
            <a:endParaRPr lang="en-US" sz="2200" dirty="0" smtClean="0">
              <a:solidFill>
                <a:prstClr val="white"/>
              </a:solidFill>
            </a:endParaRPr>
          </a:p>
        </p:txBody>
      </p:sp>
      <p:sp>
        <p:nvSpPr>
          <p:cNvPr id="4" name="Rectangle 3"/>
          <p:cNvSpPr/>
          <p:nvPr/>
        </p:nvSpPr>
        <p:spPr>
          <a:xfrm>
            <a:off x="153119" y="6128266"/>
            <a:ext cx="8801100" cy="369332"/>
          </a:xfrm>
          <a:prstGeom prst="rect">
            <a:avLst/>
          </a:prstGeom>
        </p:spPr>
        <p:txBody>
          <a:bodyPr wrap="square">
            <a:spAutoFit/>
          </a:bodyPr>
          <a:lstStyle/>
          <a:p>
            <a:pPr algn="ctr"/>
            <a:r>
              <a:rPr lang="en-US" dirty="0" smtClean="0">
                <a:solidFill>
                  <a:schemeClr val="tx2"/>
                </a:solidFill>
              </a:rPr>
              <a:t>http</a:t>
            </a:r>
            <a:r>
              <a:rPr lang="en-US" dirty="0">
                <a:solidFill>
                  <a:schemeClr val="tx2"/>
                </a:solidFill>
              </a:rPr>
              <a:t>://www.caloes.ca.gov/cal-oes-divisions/grants-management/search-for-grants</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285" y="1374193"/>
            <a:ext cx="7210768" cy="4406111"/>
          </a:xfrm>
          <a:prstGeom prst="rect">
            <a:avLst/>
          </a:prstGeom>
        </p:spPr>
      </p:pic>
      <p:cxnSp>
        <p:nvCxnSpPr>
          <p:cNvPr id="8" name="Straight Arrow Connector 7"/>
          <p:cNvCxnSpPr/>
          <p:nvPr/>
        </p:nvCxnSpPr>
        <p:spPr>
          <a:xfrm>
            <a:off x="5867400" y="3692106"/>
            <a:ext cx="609600" cy="6096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667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10600" cy="892552"/>
          </a:xfrm>
          <a:prstGeom prst="rect">
            <a:avLst/>
          </a:prstGeom>
        </p:spPr>
        <p:txBody>
          <a:bodyPr wrap="square">
            <a:spAutoFit/>
          </a:bodyPr>
          <a:lstStyle/>
          <a:p>
            <a:pPr algn="ctr"/>
            <a:r>
              <a:rPr lang="en-US" sz="2800" b="1" dirty="0" smtClean="0">
                <a:solidFill>
                  <a:schemeClr val="tx2"/>
                </a:solidFill>
              </a:rPr>
              <a:t>Cal OES Website</a:t>
            </a:r>
          </a:p>
          <a:p>
            <a:pPr algn="ctr"/>
            <a:r>
              <a:rPr lang="en-US" sz="2200" dirty="0" smtClean="0">
                <a:solidFill>
                  <a:schemeClr val="tx2"/>
                </a:solidFill>
              </a:rPr>
              <a:t>www.caloes.ca.gov</a:t>
            </a:r>
            <a:endParaRPr lang="en-US" sz="2200" dirty="0" smtClean="0">
              <a:solidFill>
                <a:prstClr val="white"/>
              </a:solidFill>
            </a:endParaRPr>
          </a:p>
        </p:txBody>
      </p:sp>
      <p:sp>
        <p:nvSpPr>
          <p:cNvPr id="4" name="Rectangle 3"/>
          <p:cNvSpPr/>
          <p:nvPr/>
        </p:nvSpPr>
        <p:spPr>
          <a:xfrm>
            <a:off x="153119" y="6128266"/>
            <a:ext cx="8801100" cy="369332"/>
          </a:xfrm>
          <a:prstGeom prst="rect">
            <a:avLst/>
          </a:prstGeom>
        </p:spPr>
        <p:txBody>
          <a:bodyPr wrap="square">
            <a:spAutoFit/>
          </a:bodyPr>
          <a:lstStyle/>
          <a:p>
            <a:pPr algn="ctr"/>
            <a:r>
              <a:rPr lang="en-US" dirty="0" smtClean="0">
                <a:solidFill>
                  <a:schemeClr val="tx2"/>
                </a:solidFill>
              </a:rPr>
              <a:t>http</a:t>
            </a:r>
            <a:r>
              <a:rPr lang="en-US" dirty="0">
                <a:solidFill>
                  <a:schemeClr val="tx2"/>
                </a:solidFill>
              </a:rPr>
              <a:t>://www.caloes.ca.gov/cal-oes-divisions/grants-management/search-for-grants</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587" y="1447800"/>
            <a:ext cx="6866626" cy="4304535"/>
          </a:xfrm>
          <a:prstGeom prst="rect">
            <a:avLst/>
          </a:prstGeom>
        </p:spPr>
      </p:pic>
    </p:spTree>
    <p:extLst>
      <p:ext uri="{BB962C8B-B14F-4D97-AF65-F5344CB8AC3E}">
        <p14:creationId xmlns:p14="http://schemas.microsoft.com/office/powerpoint/2010/main" val="799495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727" y="2819400"/>
            <a:ext cx="8610600" cy="1446550"/>
          </a:xfrm>
          <a:prstGeom prst="rect">
            <a:avLst/>
          </a:prstGeom>
        </p:spPr>
        <p:txBody>
          <a:bodyPr wrap="square">
            <a:spAutoFit/>
          </a:bodyPr>
          <a:lstStyle/>
          <a:p>
            <a:pPr algn="ctr"/>
            <a:r>
              <a:rPr lang="en-US" sz="4400" b="1" dirty="0" smtClean="0">
                <a:solidFill>
                  <a:schemeClr val="tx2"/>
                </a:solidFill>
              </a:rPr>
              <a:t>County Victim Services Program Overview</a:t>
            </a:r>
            <a:endParaRPr lang="en-US" sz="4400" dirty="0">
              <a:solidFill>
                <a:schemeClr val="tx2"/>
              </a:solidFill>
            </a:endParaRPr>
          </a:p>
        </p:txBody>
      </p:sp>
    </p:spTree>
    <p:extLst>
      <p:ext uri="{BB962C8B-B14F-4D97-AF65-F5344CB8AC3E}">
        <p14:creationId xmlns:p14="http://schemas.microsoft.com/office/powerpoint/2010/main" val="187558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10600" cy="830997"/>
          </a:xfrm>
          <a:prstGeom prst="rect">
            <a:avLst/>
          </a:prstGeom>
        </p:spPr>
        <p:txBody>
          <a:bodyPr wrap="square">
            <a:spAutoFit/>
          </a:bodyPr>
          <a:lstStyle/>
          <a:p>
            <a:pPr algn="ctr"/>
            <a:r>
              <a:rPr lang="en-US" sz="2400" b="1" dirty="0" smtClean="0">
                <a:solidFill>
                  <a:schemeClr val="tx2"/>
                </a:solidFill>
              </a:rPr>
              <a:t>County Victim Services Program</a:t>
            </a:r>
          </a:p>
          <a:p>
            <a:pPr algn="ctr"/>
            <a:r>
              <a:rPr lang="en-US" sz="2400" b="1" dirty="0" smtClean="0">
                <a:solidFill>
                  <a:prstClr val="white"/>
                </a:solidFill>
              </a:rPr>
              <a:t> </a:t>
            </a:r>
            <a:r>
              <a:rPr lang="en-US" sz="2400" dirty="0" smtClean="0">
                <a:solidFill>
                  <a:prstClr val="white"/>
                </a:solidFill>
              </a:rPr>
              <a:t>p\or</a:t>
            </a:r>
            <a:r>
              <a:rPr lang="en-US" sz="2200" dirty="0" smtClean="0">
                <a:solidFill>
                  <a:prstClr val="white"/>
                </a:solidFill>
              </a:rPr>
              <a:t> as a stand-alone program. </a:t>
            </a:r>
          </a:p>
        </p:txBody>
      </p:sp>
      <p:graphicFrame>
        <p:nvGraphicFramePr>
          <p:cNvPr id="3" name="Table 2"/>
          <p:cNvGraphicFramePr>
            <a:graphicFrameLocks noGrp="1"/>
          </p:cNvGraphicFramePr>
          <p:nvPr>
            <p:extLst>
              <p:ext uri="{D42A27DB-BD31-4B8C-83A1-F6EECF244321}">
                <p14:modId xmlns:p14="http://schemas.microsoft.com/office/powerpoint/2010/main" val="4278237374"/>
              </p:ext>
            </p:extLst>
          </p:nvPr>
        </p:nvGraphicFramePr>
        <p:xfrm>
          <a:off x="228600" y="1447800"/>
          <a:ext cx="8686800" cy="5314950"/>
        </p:xfrm>
        <a:graphic>
          <a:graphicData uri="http://schemas.openxmlformats.org/drawingml/2006/table">
            <a:tbl>
              <a:tblPr firstRow="1" bandRow="1">
                <a:tableStyleId>{5C22544A-7EE6-4342-B048-85BDC9FD1C3A}</a:tableStyleId>
              </a:tblPr>
              <a:tblGrid>
                <a:gridCol w="2971800"/>
                <a:gridCol w="5715000"/>
              </a:tblGrid>
              <a:tr h="590550">
                <a:tc>
                  <a:txBody>
                    <a:bodyPr/>
                    <a:lstStyle/>
                    <a:p>
                      <a:r>
                        <a:rPr lang="en-US" sz="2000" b="0" dirty="0" smtClean="0">
                          <a:solidFill>
                            <a:schemeClr val="tx2"/>
                          </a:solidFill>
                        </a:rPr>
                        <a:t>Purpose:</a:t>
                      </a:r>
                      <a:endParaRPr lang="en-US" sz="2000" b="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000" b="0" dirty="0" smtClean="0">
                          <a:solidFill>
                            <a:schemeClr val="tx2"/>
                          </a:solidFill>
                        </a:rPr>
                        <a:t>Provide</a:t>
                      </a:r>
                      <a:r>
                        <a:rPr lang="en-US" sz="2000" b="0" baseline="0" dirty="0" smtClean="0">
                          <a:solidFill>
                            <a:schemeClr val="tx2"/>
                          </a:solidFill>
                        </a:rPr>
                        <a:t> one-time funding to support each of California’s 58 counties, and the City of Los Angeles, in providing </a:t>
                      </a:r>
                      <a:r>
                        <a:rPr lang="en-US" sz="2000" b="1" u="sng" baseline="0" dirty="0" smtClean="0">
                          <a:solidFill>
                            <a:schemeClr val="tx2"/>
                          </a:solidFill>
                        </a:rPr>
                        <a:t>direct services to victims</a:t>
                      </a:r>
                      <a:r>
                        <a:rPr lang="en-US" sz="2000" b="0" baseline="0" dirty="0" smtClean="0">
                          <a:solidFill>
                            <a:schemeClr val="tx2"/>
                          </a:solidFill>
                        </a:rPr>
                        <a:t>.</a:t>
                      </a:r>
                      <a:endParaRPr lang="en-US" sz="2000" b="0" dirty="0">
                        <a:solidFill>
                          <a:schemeClr val="tx2"/>
                        </a:solidFill>
                      </a:endParaRPr>
                    </a:p>
                  </a:txBody>
                  <a:tcPr>
                    <a:lnL w="12700" cmpd="sng">
                      <a:noFill/>
                    </a:lnL>
                    <a:noFill/>
                  </a:tcPr>
                </a:tc>
              </a:tr>
              <a:tr h="590550">
                <a:tc>
                  <a:txBody>
                    <a:bodyPr/>
                    <a:lstStyle/>
                    <a:p>
                      <a:r>
                        <a:rPr lang="en-US" sz="2000" b="0" dirty="0" smtClean="0">
                          <a:solidFill>
                            <a:schemeClr val="tx2"/>
                          </a:solidFill>
                        </a:rPr>
                        <a:t>Eligibility:</a:t>
                      </a:r>
                      <a:endParaRPr lang="en-US" sz="2000" b="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000" b="0" dirty="0" smtClean="0">
                          <a:solidFill>
                            <a:schemeClr val="tx2"/>
                          </a:solidFill>
                        </a:rPr>
                        <a:t>Counties and the City of Los Angeles</a:t>
                      </a:r>
                    </a:p>
                    <a:p>
                      <a:endParaRPr lang="en-US" sz="2000" b="0" dirty="0">
                        <a:solidFill>
                          <a:schemeClr val="tx2"/>
                        </a:solidFill>
                      </a:endParaRPr>
                    </a:p>
                  </a:txBody>
                  <a:tcPr>
                    <a:lnL w="12700" cmpd="sng">
                      <a:noFill/>
                    </a:lnL>
                    <a:noFill/>
                  </a:tcPr>
                </a:tc>
              </a:tr>
              <a:tr h="590550">
                <a:tc>
                  <a:txBody>
                    <a:bodyPr/>
                    <a:lstStyle/>
                    <a:p>
                      <a:r>
                        <a:rPr lang="en-US" sz="2000" dirty="0" smtClean="0">
                          <a:solidFill>
                            <a:schemeClr val="tx2"/>
                          </a:solidFill>
                        </a:rPr>
                        <a:t>Anticipated</a:t>
                      </a:r>
                      <a:r>
                        <a:rPr lang="en-US" sz="2000" baseline="0" dirty="0" smtClean="0">
                          <a:solidFill>
                            <a:schemeClr val="tx2"/>
                          </a:solidFill>
                        </a:rPr>
                        <a:t> Release:</a:t>
                      </a:r>
                      <a:endParaRPr lang="en-US" sz="2000" dirty="0">
                        <a:solidFill>
                          <a:schemeClr val="tx2"/>
                        </a:solidFill>
                      </a:endParaRPr>
                    </a:p>
                  </a:txBody>
                  <a:tcPr>
                    <a:lnT w="38100" cmpd="sng">
                      <a:noFill/>
                    </a:lnT>
                    <a:noFill/>
                  </a:tcPr>
                </a:tc>
                <a:tc>
                  <a:txBody>
                    <a:bodyPr/>
                    <a:lstStyle/>
                    <a:p>
                      <a:r>
                        <a:rPr lang="en-US" sz="2000" dirty="0" smtClean="0">
                          <a:solidFill>
                            <a:schemeClr val="tx2"/>
                          </a:solidFill>
                        </a:rPr>
                        <a:t>March 1, 2016; RFA will</a:t>
                      </a:r>
                      <a:r>
                        <a:rPr lang="en-US" sz="2000" baseline="0" dirty="0" smtClean="0">
                          <a:solidFill>
                            <a:schemeClr val="tx2"/>
                          </a:solidFill>
                        </a:rPr>
                        <a:t> be posted on the </a:t>
                      </a:r>
                      <a:br>
                        <a:rPr lang="en-US" sz="2000" baseline="0" dirty="0" smtClean="0">
                          <a:solidFill>
                            <a:schemeClr val="tx2"/>
                          </a:solidFill>
                        </a:rPr>
                      </a:br>
                      <a:r>
                        <a:rPr lang="en-US" sz="2000" baseline="0" dirty="0" smtClean="0">
                          <a:solidFill>
                            <a:schemeClr val="tx2"/>
                          </a:solidFill>
                        </a:rPr>
                        <a:t>Cal OES website and a link to the RFA will also be sent out by CSAC</a:t>
                      </a:r>
                      <a:endParaRPr lang="en-US" sz="2000" dirty="0">
                        <a:solidFill>
                          <a:schemeClr val="tx2"/>
                        </a:solidFill>
                      </a:endParaRPr>
                    </a:p>
                  </a:txBody>
                  <a:tcPr>
                    <a:noFill/>
                  </a:tcPr>
                </a:tc>
              </a:tr>
              <a:tr h="590550">
                <a:tc>
                  <a:txBody>
                    <a:bodyPr/>
                    <a:lstStyle/>
                    <a:p>
                      <a:r>
                        <a:rPr lang="en-US" sz="2000" dirty="0" smtClean="0">
                          <a:solidFill>
                            <a:schemeClr val="tx2"/>
                          </a:solidFill>
                        </a:rPr>
                        <a:t>Due Date:</a:t>
                      </a:r>
                      <a:endParaRPr lang="en-US" sz="2000" dirty="0">
                        <a:solidFill>
                          <a:schemeClr val="tx2"/>
                        </a:solidFill>
                      </a:endParaRPr>
                    </a:p>
                  </a:txBody>
                  <a:tcPr>
                    <a:noFill/>
                  </a:tcPr>
                </a:tc>
                <a:tc>
                  <a:txBody>
                    <a:bodyPr/>
                    <a:lstStyle/>
                    <a:p>
                      <a:r>
                        <a:rPr lang="en-US" sz="2000" dirty="0" smtClean="0">
                          <a:solidFill>
                            <a:schemeClr val="tx2"/>
                          </a:solidFill>
                        </a:rPr>
                        <a:t>April</a:t>
                      </a:r>
                      <a:r>
                        <a:rPr lang="en-US" sz="2000" baseline="0" dirty="0" smtClean="0">
                          <a:solidFill>
                            <a:schemeClr val="tx2"/>
                          </a:solidFill>
                        </a:rPr>
                        <a:t> 12, 2016</a:t>
                      </a:r>
                      <a:endParaRPr lang="en-US" sz="2000" dirty="0">
                        <a:solidFill>
                          <a:schemeClr val="tx2"/>
                        </a:solidFill>
                      </a:endParaRPr>
                    </a:p>
                  </a:txBody>
                  <a:tcPr>
                    <a:noFill/>
                  </a:tcPr>
                </a:tc>
              </a:tr>
              <a:tr h="590550">
                <a:tc>
                  <a:txBody>
                    <a:bodyPr/>
                    <a:lstStyle/>
                    <a:p>
                      <a:r>
                        <a:rPr lang="en-US" sz="2000" dirty="0" smtClean="0">
                          <a:solidFill>
                            <a:schemeClr val="tx2"/>
                          </a:solidFill>
                        </a:rPr>
                        <a:t>Anticipated Funding:</a:t>
                      </a:r>
                      <a:endParaRPr lang="en-US" sz="2000" dirty="0">
                        <a:solidFill>
                          <a:schemeClr val="tx2"/>
                        </a:solidFill>
                      </a:endParaRPr>
                    </a:p>
                  </a:txBody>
                  <a:tcPr>
                    <a:noFill/>
                  </a:tcPr>
                </a:tc>
                <a:tc>
                  <a:txBody>
                    <a:bodyPr/>
                    <a:lstStyle/>
                    <a:p>
                      <a:r>
                        <a:rPr lang="en-US" sz="2000" dirty="0" smtClean="0">
                          <a:solidFill>
                            <a:schemeClr val="tx2"/>
                          </a:solidFill>
                        </a:rPr>
                        <a:t>$40M</a:t>
                      </a:r>
                      <a:r>
                        <a:rPr lang="en-US" sz="2000" baseline="0" dirty="0" smtClean="0">
                          <a:solidFill>
                            <a:schemeClr val="tx2"/>
                          </a:solidFill>
                        </a:rPr>
                        <a:t>. Each county </a:t>
                      </a:r>
                      <a:r>
                        <a:rPr lang="en-US" sz="2000" baseline="0" smtClean="0">
                          <a:solidFill>
                            <a:schemeClr val="tx2"/>
                          </a:solidFill>
                        </a:rPr>
                        <a:t>will receive a </a:t>
                      </a:r>
                      <a:r>
                        <a:rPr lang="en-US" sz="2000" baseline="0" dirty="0" smtClean="0">
                          <a:solidFill>
                            <a:schemeClr val="tx2"/>
                          </a:solidFill>
                        </a:rPr>
                        <a:t>base amount of $125,000 with the remaining funding allocated b</a:t>
                      </a:r>
                      <a:r>
                        <a:rPr lang="en-US" sz="2000" dirty="0" smtClean="0">
                          <a:solidFill>
                            <a:schemeClr val="tx2"/>
                          </a:solidFill>
                        </a:rPr>
                        <a:t>ased</a:t>
                      </a:r>
                      <a:r>
                        <a:rPr lang="en-US" sz="2000" baseline="0" dirty="0" smtClean="0">
                          <a:solidFill>
                            <a:schemeClr val="tx2"/>
                          </a:solidFill>
                        </a:rPr>
                        <a:t> on population and violent crime statistics</a:t>
                      </a:r>
                      <a:br>
                        <a:rPr lang="en-US" sz="2000" baseline="0" dirty="0" smtClean="0">
                          <a:solidFill>
                            <a:schemeClr val="tx2"/>
                          </a:solidFill>
                        </a:rPr>
                      </a:br>
                      <a:endParaRPr lang="en-US" sz="2000" dirty="0">
                        <a:solidFill>
                          <a:schemeClr val="tx2"/>
                        </a:solidFill>
                      </a:endParaRPr>
                    </a:p>
                  </a:txBody>
                  <a:tcPr>
                    <a:noFill/>
                  </a:tcPr>
                </a:tc>
              </a:tr>
              <a:tr h="590550">
                <a:tc>
                  <a:txBody>
                    <a:bodyPr/>
                    <a:lstStyle/>
                    <a:p>
                      <a:r>
                        <a:rPr lang="en-US" sz="2000" dirty="0" smtClean="0">
                          <a:solidFill>
                            <a:schemeClr val="tx2"/>
                          </a:solidFill>
                        </a:rPr>
                        <a:t>Anticipated</a:t>
                      </a:r>
                      <a:r>
                        <a:rPr lang="en-US" sz="2000" baseline="0" dirty="0" smtClean="0">
                          <a:solidFill>
                            <a:schemeClr val="tx2"/>
                          </a:solidFill>
                        </a:rPr>
                        <a:t> </a:t>
                      </a:r>
                      <a:r>
                        <a:rPr lang="en-US" sz="2000" dirty="0" smtClean="0">
                          <a:solidFill>
                            <a:schemeClr val="tx2"/>
                          </a:solidFill>
                        </a:rPr>
                        <a:t>Grant</a:t>
                      </a:r>
                      <a:r>
                        <a:rPr lang="en-US" sz="2000" baseline="0" dirty="0" smtClean="0">
                          <a:solidFill>
                            <a:schemeClr val="tx2"/>
                          </a:solidFill>
                        </a:rPr>
                        <a:t> Period:</a:t>
                      </a:r>
                      <a:endParaRPr lang="en-US" sz="2000" dirty="0">
                        <a:solidFill>
                          <a:schemeClr val="tx2"/>
                        </a:solidFill>
                      </a:endParaRPr>
                    </a:p>
                  </a:txBody>
                  <a:tcPr>
                    <a:noFill/>
                  </a:tcPr>
                </a:tc>
                <a:tc>
                  <a:txBody>
                    <a:bodyPr/>
                    <a:lstStyle/>
                    <a:p>
                      <a:r>
                        <a:rPr lang="en-US" sz="2000" dirty="0" smtClean="0">
                          <a:solidFill>
                            <a:schemeClr val="tx2"/>
                          </a:solidFill>
                        </a:rPr>
                        <a:t>July</a:t>
                      </a:r>
                      <a:r>
                        <a:rPr lang="en-US" sz="2000" baseline="0" dirty="0" smtClean="0">
                          <a:solidFill>
                            <a:schemeClr val="tx2"/>
                          </a:solidFill>
                        </a:rPr>
                        <a:t> 1, 2016 – June 30, 2018</a:t>
                      </a:r>
                    </a:p>
                    <a:p>
                      <a:r>
                        <a:rPr lang="en-US" sz="2000" baseline="0" dirty="0" smtClean="0">
                          <a:solidFill>
                            <a:schemeClr val="tx2"/>
                          </a:solidFill>
                        </a:rPr>
                        <a:t>(24-month period)</a:t>
                      </a:r>
                      <a:endParaRPr lang="en-US" sz="2000" dirty="0">
                        <a:solidFill>
                          <a:schemeClr val="tx2"/>
                        </a:solidFill>
                      </a:endParaRPr>
                    </a:p>
                  </a:txBody>
                  <a:tcPr>
                    <a:noFill/>
                  </a:tcPr>
                </a:tc>
              </a:tr>
            </a:tbl>
          </a:graphicData>
        </a:graphic>
      </p:graphicFrame>
    </p:spTree>
    <p:extLst>
      <p:ext uri="{BB962C8B-B14F-4D97-AF65-F5344CB8AC3E}">
        <p14:creationId xmlns:p14="http://schemas.microsoft.com/office/powerpoint/2010/main" val="1985528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10600" cy="830997"/>
          </a:xfrm>
          <a:prstGeom prst="rect">
            <a:avLst/>
          </a:prstGeom>
        </p:spPr>
        <p:txBody>
          <a:bodyPr wrap="square">
            <a:spAutoFit/>
          </a:bodyPr>
          <a:lstStyle/>
          <a:p>
            <a:pPr algn="ctr"/>
            <a:r>
              <a:rPr lang="en-US" sz="2400" b="1" dirty="0" smtClean="0">
                <a:solidFill>
                  <a:schemeClr val="tx2"/>
                </a:solidFill>
              </a:rPr>
              <a:t>County Victim Services Program</a:t>
            </a:r>
          </a:p>
          <a:p>
            <a:pPr algn="ctr"/>
            <a:r>
              <a:rPr lang="en-US" sz="2400" b="1" dirty="0" smtClean="0">
                <a:solidFill>
                  <a:prstClr val="white"/>
                </a:solidFill>
              </a:rPr>
              <a:t> </a:t>
            </a:r>
            <a:r>
              <a:rPr lang="en-US" sz="2400" dirty="0" smtClean="0">
                <a:solidFill>
                  <a:prstClr val="white"/>
                </a:solidFill>
              </a:rPr>
              <a:t>p\or</a:t>
            </a:r>
            <a:r>
              <a:rPr lang="en-US" sz="2200" dirty="0" smtClean="0">
                <a:solidFill>
                  <a:prstClr val="white"/>
                </a:solidFill>
              </a:rPr>
              <a:t> as a stand-alone program. </a:t>
            </a:r>
          </a:p>
        </p:txBody>
      </p:sp>
      <p:graphicFrame>
        <p:nvGraphicFramePr>
          <p:cNvPr id="3" name="Table 2"/>
          <p:cNvGraphicFramePr>
            <a:graphicFrameLocks noGrp="1"/>
          </p:cNvGraphicFramePr>
          <p:nvPr>
            <p:extLst>
              <p:ext uri="{D42A27DB-BD31-4B8C-83A1-F6EECF244321}">
                <p14:modId xmlns:p14="http://schemas.microsoft.com/office/powerpoint/2010/main" val="4272380982"/>
              </p:ext>
            </p:extLst>
          </p:nvPr>
        </p:nvGraphicFramePr>
        <p:xfrm>
          <a:off x="228600" y="1447800"/>
          <a:ext cx="8686800" cy="7616190"/>
        </p:xfrm>
        <a:graphic>
          <a:graphicData uri="http://schemas.openxmlformats.org/drawingml/2006/table">
            <a:tbl>
              <a:tblPr firstRow="1" bandRow="1">
                <a:tableStyleId>{5C22544A-7EE6-4342-B048-85BDC9FD1C3A}</a:tableStyleId>
              </a:tblPr>
              <a:tblGrid>
                <a:gridCol w="2971800"/>
                <a:gridCol w="5715000"/>
              </a:tblGrid>
              <a:tr h="590550">
                <a:tc>
                  <a:txBody>
                    <a:bodyPr/>
                    <a:lstStyle/>
                    <a:p>
                      <a:r>
                        <a:rPr lang="en-US" sz="2000" b="0" dirty="0" smtClean="0">
                          <a:solidFill>
                            <a:schemeClr val="tx2"/>
                          </a:solidFill>
                        </a:rPr>
                        <a:t>Specific</a:t>
                      </a:r>
                      <a:r>
                        <a:rPr lang="en-US" sz="2000" b="0" baseline="0" dirty="0" smtClean="0">
                          <a:solidFill>
                            <a:schemeClr val="tx2"/>
                          </a:solidFill>
                        </a:rPr>
                        <a:t> Criteria:</a:t>
                      </a:r>
                      <a:endParaRPr lang="en-US" sz="2000" b="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000" b="0" dirty="0" smtClean="0">
                          <a:solidFill>
                            <a:schemeClr val="tx2"/>
                          </a:solidFill>
                        </a:rPr>
                        <a:t>Each county and the City of Los Angeles, must implement a “Victim</a:t>
                      </a:r>
                      <a:r>
                        <a:rPr lang="en-US" sz="2000" b="0" baseline="0" dirty="0" smtClean="0">
                          <a:solidFill>
                            <a:schemeClr val="tx2"/>
                          </a:solidFill>
                        </a:rPr>
                        <a:t> Services Steering Committee” (VSSC). </a:t>
                      </a:r>
                    </a:p>
                    <a:p>
                      <a:endParaRPr lang="en-US" sz="2000" b="0" baseline="0" dirty="0" smtClean="0">
                        <a:solidFill>
                          <a:schemeClr val="tx2"/>
                        </a:solidFill>
                      </a:endParaRPr>
                    </a:p>
                    <a:p>
                      <a:r>
                        <a:rPr lang="en-US" sz="2000" b="0" baseline="0" dirty="0" smtClean="0">
                          <a:solidFill>
                            <a:schemeClr val="tx2"/>
                          </a:solidFill>
                        </a:rPr>
                        <a:t>The VSSC will be tasked with establishing a plan, to include measureable objectives, to address identified victim services gaps/needs.</a:t>
                      </a:r>
                    </a:p>
                    <a:p>
                      <a:endParaRPr lang="en-US" sz="2000" b="0" baseline="0" dirty="0" smtClean="0">
                        <a:solidFill>
                          <a:schemeClr val="tx2"/>
                        </a:solidFill>
                      </a:endParaRPr>
                    </a:p>
                    <a:p>
                      <a:r>
                        <a:rPr lang="en-US" sz="2000" b="0" baseline="0" dirty="0" smtClean="0">
                          <a:solidFill>
                            <a:schemeClr val="tx2"/>
                          </a:solidFill>
                        </a:rPr>
                        <a:t>The plan must be submitted with the application and must include the following:</a:t>
                      </a:r>
                    </a:p>
                    <a:p>
                      <a:pPr marL="342900" indent="-342900">
                        <a:buFont typeface="Arial" panose="020B0604020202020204" pitchFamily="34" charset="0"/>
                        <a:buChar char="•"/>
                      </a:pPr>
                      <a:r>
                        <a:rPr lang="en-US" sz="2000" b="0" baseline="0" dirty="0" smtClean="0">
                          <a:solidFill>
                            <a:schemeClr val="tx2"/>
                          </a:solidFill>
                        </a:rPr>
                        <a:t>Victim services gaps/needs identified</a:t>
                      </a:r>
                      <a:br>
                        <a:rPr lang="en-US" sz="2000" b="0" baseline="0" dirty="0" smtClean="0">
                          <a:solidFill>
                            <a:schemeClr val="tx2"/>
                          </a:solidFill>
                        </a:rPr>
                      </a:br>
                      <a:endParaRPr lang="en-US" sz="2000" b="0" baseline="0" dirty="0" smtClean="0">
                        <a:solidFill>
                          <a:schemeClr val="tx2"/>
                        </a:solidFill>
                      </a:endParaRPr>
                    </a:p>
                    <a:p>
                      <a:pPr marL="342900" indent="-342900">
                        <a:buFont typeface="Arial" panose="020B0604020202020204" pitchFamily="34" charset="0"/>
                        <a:buChar char="•"/>
                      </a:pPr>
                      <a:r>
                        <a:rPr lang="en-US" sz="2000" b="0" baseline="0" dirty="0" smtClean="0">
                          <a:solidFill>
                            <a:schemeClr val="tx2"/>
                          </a:solidFill>
                        </a:rPr>
                        <a:t>Plan to address the identified victim services gaps/needs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0" baseline="0" dirty="0" smtClean="0">
                        <a:solidFill>
                          <a:schemeClr val="tx2"/>
                        </a:solidFill>
                      </a:endParaRPr>
                    </a:p>
                  </a:txBody>
                  <a:tcPr>
                    <a:lnL w="12700" cmpd="sng">
                      <a:noFill/>
                    </a:lnL>
                    <a:noFill/>
                  </a:tcPr>
                </a:tc>
              </a:tr>
              <a:tr h="590550">
                <a:tc>
                  <a:txBody>
                    <a:bodyPr/>
                    <a:lstStyle/>
                    <a:p>
                      <a:pPr marL="0" indent="0">
                        <a:buFont typeface="Arial" panose="020B0604020202020204" pitchFamily="34" charset="0"/>
                        <a:buNone/>
                      </a:pPr>
                      <a:endParaRPr lang="en-US" sz="2000" b="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2000" b="0" dirty="0">
                        <a:solidFill>
                          <a:schemeClr val="tx2"/>
                        </a:solidFill>
                      </a:endParaRPr>
                    </a:p>
                  </a:txBody>
                  <a:tcPr>
                    <a:lnL w="12700" cmpd="sng">
                      <a:noFill/>
                    </a:lnL>
                    <a:noFill/>
                  </a:tcPr>
                </a:tc>
              </a:tr>
              <a:tr h="590550">
                <a:tc>
                  <a:txBody>
                    <a:bodyPr/>
                    <a:lstStyle/>
                    <a:p>
                      <a:endParaRPr lang="en-US" sz="2000" dirty="0">
                        <a:solidFill>
                          <a:schemeClr val="tx2"/>
                        </a:solidFill>
                      </a:endParaRPr>
                    </a:p>
                  </a:txBody>
                  <a:tcPr>
                    <a:lnT w="38100" cmpd="sng">
                      <a:noFill/>
                    </a:lnT>
                    <a:noFill/>
                  </a:tcPr>
                </a:tc>
                <a:tc>
                  <a:txBody>
                    <a:bodyPr/>
                    <a:lstStyle/>
                    <a:p>
                      <a:endParaRPr lang="en-US" sz="2000" dirty="0">
                        <a:solidFill>
                          <a:schemeClr val="tx2"/>
                        </a:solidFill>
                      </a:endParaRPr>
                    </a:p>
                  </a:txBody>
                  <a:tcPr>
                    <a:noFill/>
                  </a:tcPr>
                </a:tc>
              </a:tr>
              <a:tr h="590550">
                <a:tc>
                  <a:txBody>
                    <a:bodyPr/>
                    <a:lstStyle/>
                    <a:p>
                      <a:endParaRPr lang="en-US" sz="2000" dirty="0">
                        <a:solidFill>
                          <a:schemeClr val="tx2"/>
                        </a:solidFill>
                      </a:endParaRPr>
                    </a:p>
                  </a:txBody>
                  <a:tcPr>
                    <a:noFill/>
                  </a:tcPr>
                </a:tc>
                <a:tc>
                  <a:txBody>
                    <a:bodyPr/>
                    <a:lstStyle/>
                    <a:p>
                      <a:endParaRPr lang="en-US" sz="2000" dirty="0">
                        <a:solidFill>
                          <a:schemeClr val="tx2"/>
                        </a:solidFill>
                      </a:endParaRPr>
                    </a:p>
                  </a:txBody>
                  <a:tcPr>
                    <a:noFill/>
                  </a:tcPr>
                </a:tc>
              </a:tr>
              <a:tr h="590550">
                <a:tc>
                  <a:txBody>
                    <a:bodyPr/>
                    <a:lstStyle/>
                    <a:p>
                      <a:endParaRPr lang="en-US" sz="2000" dirty="0">
                        <a:solidFill>
                          <a:schemeClr val="tx2"/>
                        </a:solidFill>
                      </a:endParaRPr>
                    </a:p>
                  </a:txBody>
                  <a:tcPr>
                    <a:noFill/>
                  </a:tcPr>
                </a:tc>
                <a:tc>
                  <a:txBody>
                    <a:bodyPr/>
                    <a:lstStyle/>
                    <a:p>
                      <a:endParaRPr lang="en-US" sz="2000" dirty="0">
                        <a:solidFill>
                          <a:schemeClr val="tx2"/>
                        </a:solidFill>
                      </a:endParaRPr>
                    </a:p>
                  </a:txBody>
                  <a:tcPr>
                    <a:noFill/>
                  </a:tcPr>
                </a:tc>
              </a:tr>
              <a:tr h="590550">
                <a:tc>
                  <a:txBody>
                    <a:bodyPr/>
                    <a:lstStyle/>
                    <a:p>
                      <a:endParaRPr lang="en-US" sz="2000" dirty="0">
                        <a:solidFill>
                          <a:schemeClr val="tx2"/>
                        </a:solidFill>
                      </a:endParaRPr>
                    </a:p>
                  </a:txBody>
                  <a:tcPr>
                    <a:noFill/>
                  </a:tcPr>
                </a:tc>
                <a:tc>
                  <a:txBody>
                    <a:bodyPr/>
                    <a:lstStyle/>
                    <a:p>
                      <a:endParaRPr lang="en-US" sz="2000" dirty="0">
                        <a:solidFill>
                          <a:schemeClr val="tx2"/>
                        </a:solidFill>
                      </a:endParaRPr>
                    </a:p>
                  </a:txBody>
                  <a:tcPr>
                    <a:noFill/>
                  </a:tcPr>
                </a:tc>
              </a:tr>
            </a:tbl>
          </a:graphicData>
        </a:graphic>
      </p:graphicFrame>
    </p:spTree>
    <p:extLst>
      <p:ext uri="{BB962C8B-B14F-4D97-AF65-F5344CB8AC3E}">
        <p14:creationId xmlns:p14="http://schemas.microsoft.com/office/powerpoint/2010/main" val="3608209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10600" cy="830997"/>
          </a:xfrm>
          <a:prstGeom prst="rect">
            <a:avLst/>
          </a:prstGeom>
        </p:spPr>
        <p:txBody>
          <a:bodyPr wrap="square">
            <a:spAutoFit/>
          </a:bodyPr>
          <a:lstStyle/>
          <a:p>
            <a:pPr algn="ctr"/>
            <a:r>
              <a:rPr lang="en-US" sz="2400" b="1" dirty="0" smtClean="0">
                <a:solidFill>
                  <a:schemeClr val="tx2"/>
                </a:solidFill>
              </a:rPr>
              <a:t>County Victim Services Program</a:t>
            </a:r>
          </a:p>
          <a:p>
            <a:pPr algn="ctr"/>
            <a:r>
              <a:rPr lang="en-US" sz="2400" b="1" dirty="0" smtClean="0">
                <a:solidFill>
                  <a:prstClr val="white"/>
                </a:solidFill>
              </a:rPr>
              <a:t> </a:t>
            </a:r>
            <a:r>
              <a:rPr lang="en-US" sz="2400" dirty="0" smtClean="0">
                <a:solidFill>
                  <a:prstClr val="white"/>
                </a:solidFill>
              </a:rPr>
              <a:t>p\or</a:t>
            </a:r>
            <a:r>
              <a:rPr lang="en-US" sz="2200" dirty="0" smtClean="0">
                <a:solidFill>
                  <a:prstClr val="white"/>
                </a:solidFill>
              </a:rPr>
              <a:t> as a stand-alone program. </a:t>
            </a:r>
          </a:p>
        </p:txBody>
      </p:sp>
      <p:graphicFrame>
        <p:nvGraphicFramePr>
          <p:cNvPr id="3" name="Table 2"/>
          <p:cNvGraphicFramePr>
            <a:graphicFrameLocks noGrp="1"/>
          </p:cNvGraphicFramePr>
          <p:nvPr>
            <p:extLst>
              <p:ext uri="{D42A27DB-BD31-4B8C-83A1-F6EECF244321}">
                <p14:modId xmlns:p14="http://schemas.microsoft.com/office/powerpoint/2010/main" val="2377680602"/>
              </p:ext>
            </p:extLst>
          </p:nvPr>
        </p:nvGraphicFramePr>
        <p:xfrm>
          <a:off x="228600" y="1447800"/>
          <a:ext cx="8686800" cy="8256270"/>
        </p:xfrm>
        <a:graphic>
          <a:graphicData uri="http://schemas.openxmlformats.org/drawingml/2006/table">
            <a:tbl>
              <a:tblPr firstRow="1" bandRow="1">
                <a:tableStyleId>{5C22544A-7EE6-4342-B048-85BDC9FD1C3A}</a:tableStyleId>
              </a:tblPr>
              <a:tblGrid>
                <a:gridCol w="2971800"/>
                <a:gridCol w="5715000"/>
              </a:tblGrid>
              <a:tr h="590550">
                <a:tc>
                  <a:txBody>
                    <a:bodyPr/>
                    <a:lstStyle/>
                    <a:p>
                      <a:r>
                        <a:rPr lang="en-US" sz="2000" b="0" dirty="0" smtClean="0">
                          <a:solidFill>
                            <a:schemeClr val="tx2"/>
                          </a:solidFill>
                        </a:rPr>
                        <a:t>Specific</a:t>
                      </a:r>
                      <a:r>
                        <a:rPr lang="en-US" sz="2000" b="0" baseline="0" dirty="0" smtClean="0">
                          <a:solidFill>
                            <a:schemeClr val="tx2"/>
                          </a:solidFill>
                        </a:rPr>
                        <a:t> Criteria (continued):</a:t>
                      </a:r>
                      <a:endParaRPr lang="en-US" sz="2000" b="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baseline="0" dirty="0" smtClean="0">
                          <a:solidFill>
                            <a:schemeClr val="tx2"/>
                          </a:solidFill>
                        </a:rPr>
                        <a:t>The name of the county agency selected to administer the Grant </a:t>
                      </a:r>
                      <a:r>
                        <a:rPr lang="en-US" sz="1900" b="0" baseline="0" dirty="0" err="1" smtClean="0">
                          <a:solidFill>
                            <a:schemeClr val="tx2"/>
                          </a:solidFill>
                        </a:rPr>
                        <a:t>Subaward</a:t>
                      </a:r>
                      <a:r>
                        <a:rPr lang="en-US" sz="1900" b="0" baseline="0" dirty="0" smtClean="0">
                          <a:solidFill>
                            <a:schemeClr val="tx2"/>
                          </a:solidFill>
                        </a:rPr>
                        <a:t> from </a:t>
                      </a:r>
                      <a:br>
                        <a:rPr lang="en-US" sz="1900" b="0" baseline="0" dirty="0" smtClean="0">
                          <a:solidFill>
                            <a:schemeClr val="tx2"/>
                          </a:solidFill>
                        </a:rPr>
                      </a:br>
                      <a:r>
                        <a:rPr lang="en-US" sz="1900" b="0" baseline="0" dirty="0" smtClean="0">
                          <a:solidFill>
                            <a:schemeClr val="tx2"/>
                          </a:solidFill>
                        </a:rPr>
                        <a:t>Cal OES, and act as the single point of contact for the grant. The agency selected must be a county victim services provider and provide direct services to victims.</a:t>
                      </a:r>
                      <a:br>
                        <a:rPr lang="en-US" sz="1900" b="0" baseline="0" dirty="0" smtClean="0">
                          <a:solidFill>
                            <a:schemeClr val="tx2"/>
                          </a:solidFill>
                        </a:rPr>
                      </a:br>
                      <a:endParaRPr lang="en-US" sz="1900" b="0" baseline="0" dirty="0" smtClean="0">
                        <a:solidFill>
                          <a:schemeClr val="tx2"/>
                        </a:solidFill>
                      </a:endParaRPr>
                    </a:p>
                    <a:p>
                      <a:pPr marL="342900" indent="-342900">
                        <a:buFont typeface="Arial" panose="020B0604020202020204" pitchFamily="34" charset="0"/>
                        <a:buChar char="•"/>
                      </a:pPr>
                      <a:r>
                        <a:rPr lang="en-US" sz="1900" b="0" baseline="0" dirty="0" smtClean="0">
                          <a:solidFill>
                            <a:schemeClr val="tx2"/>
                          </a:solidFill>
                        </a:rPr>
                        <a:t>Distribution of funds (i.e., even if the Mental Health Department is selected by a county’s VSSC to administer the Grant </a:t>
                      </a:r>
                      <a:r>
                        <a:rPr lang="en-US" sz="1900" b="0" baseline="0" dirty="0" err="1" smtClean="0">
                          <a:solidFill>
                            <a:schemeClr val="tx2"/>
                          </a:solidFill>
                        </a:rPr>
                        <a:t>Subaward</a:t>
                      </a:r>
                      <a:r>
                        <a:rPr lang="en-US" sz="1900" b="0" baseline="0" dirty="0" smtClean="0">
                          <a:solidFill>
                            <a:schemeClr val="tx2"/>
                          </a:solidFill>
                        </a:rPr>
                        <a:t> for that county, funding can still be “shared” with other county victim services providers and/or community-based organizations [that provide direct services to victims] within that county).</a:t>
                      </a:r>
                      <a:br>
                        <a:rPr lang="en-US" sz="1900" b="0" baseline="0" dirty="0" smtClean="0">
                          <a:solidFill>
                            <a:schemeClr val="tx2"/>
                          </a:solidFill>
                        </a:rPr>
                      </a:br>
                      <a:endParaRPr lang="en-US" sz="1900" b="0" baseline="0" dirty="0" smtClean="0">
                        <a:solidFill>
                          <a:schemeClr val="tx2"/>
                        </a:solidFill>
                      </a:endParaRPr>
                    </a:p>
                    <a:p>
                      <a:pPr marL="342900" indent="-342900">
                        <a:buFont typeface="Arial" panose="020B0604020202020204" pitchFamily="34" charset="0"/>
                        <a:buChar char="•"/>
                      </a:pPr>
                      <a:r>
                        <a:rPr lang="en-US" sz="1900" b="0" baseline="0" dirty="0" smtClean="0">
                          <a:solidFill>
                            <a:schemeClr val="tx2"/>
                          </a:solidFill>
                        </a:rPr>
                        <a:t>Original signatures of all mandatory VSSC members are required on the plan. No exceptions will be made.</a:t>
                      </a:r>
                      <a:endParaRPr lang="en-US" sz="1900" b="0" dirty="0">
                        <a:solidFill>
                          <a:schemeClr val="tx2"/>
                        </a:solidFill>
                      </a:endParaRPr>
                    </a:p>
                  </a:txBody>
                  <a:tcPr>
                    <a:lnL w="12700" cmpd="sng">
                      <a:noFill/>
                    </a:lnL>
                    <a:noFill/>
                  </a:tcPr>
                </a:tc>
              </a:tr>
              <a:tr h="590550">
                <a:tc>
                  <a:txBody>
                    <a:bodyPr/>
                    <a:lstStyle/>
                    <a:p>
                      <a:pPr marL="0" indent="0">
                        <a:buFont typeface="Arial" panose="020B0604020202020204" pitchFamily="34" charset="0"/>
                        <a:buNone/>
                      </a:pPr>
                      <a:endParaRPr lang="en-US" sz="2000" b="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2000" b="0" dirty="0">
                        <a:solidFill>
                          <a:schemeClr val="tx2"/>
                        </a:solidFill>
                      </a:endParaRPr>
                    </a:p>
                  </a:txBody>
                  <a:tcPr>
                    <a:lnL w="12700" cmpd="sng">
                      <a:noFill/>
                    </a:lnL>
                    <a:noFill/>
                  </a:tcPr>
                </a:tc>
              </a:tr>
              <a:tr h="590550">
                <a:tc>
                  <a:txBody>
                    <a:bodyPr/>
                    <a:lstStyle/>
                    <a:p>
                      <a:endParaRPr lang="en-US" sz="2000" dirty="0">
                        <a:solidFill>
                          <a:schemeClr val="tx2"/>
                        </a:solidFill>
                      </a:endParaRPr>
                    </a:p>
                  </a:txBody>
                  <a:tcPr>
                    <a:lnT w="38100" cmpd="sng">
                      <a:noFill/>
                    </a:lnT>
                    <a:noFill/>
                  </a:tcPr>
                </a:tc>
                <a:tc>
                  <a:txBody>
                    <a:bodyPr/>
                    <a:lstStyle/>
                    <a:p>
                      <a:endParaRPr lang="en-US" sz="2000" dirty="0">
                        <a:solidFill>
                          <a:schemeClr val="tx2"/>
                        </a:solidFill>
                      </a:endParaRPr>
                    </a:p>
                  </a:txBody>
                  <a:tcPr>
                    <a:noFill/>
                  </a:tcPr>
                </a:tc>
              </a:tr>
              <a:tr h="590550">
                <a:tc>
                  <a:txBody>
                    <a:bodyPr/>
                    <a:lstStyle/>
                    <a:p>
                      <a:endParaRPr lang="en-US" sz="2000" dirty="0">
                        <a:solidFill>
                          <a:schemeClr val="tx2"/>
                        </a:solidFill>
                      </a:endParaRPr>
                    </a:p>
                  </a:txBody>
                  <a:tcPr>
                    <a:noFill/>
                  </a:tcPr>
                </a:tc>
                <a:tc>
                  <a:txBody>
                    <a:bodyPr/>
                    <a:lstStyle/>
                    <a:p>
                      <a:endParaRPr lang="en-US" sz="2000" dirty="0">
                        <a:solidFill>
                          <a:schemeClr val="tx2"/>
                        </a:solidFill>
                      </a:endParaRPr>
                    </a:p>
                  </a:txBody>
                  <a:tcPr>
                    <a:noFill/>
                  </a:tcPr>
                </a:tc>
              </a:tr>
              <a:tr h="590550">
                <a:tc>
                  <a:txBody>
                    <a:bodyPr/>
                    <a:lstStyle/>
                    <a:p>
                      <a:endParaRPr lang="en-US" sz="2000" dirty="0">
                        <a:solidFill>
                          <a:schemeClr val="tx2"/>
                        </a:solidFill>
                      </a:endParaRPr>
                    </a:p>
                  </a:txBody>
                  <a:tcPr>
                    <a:noFill/>
                  </a:tcPr>
                </a:tc>
                <a:tc>
                  <a:txBody>
                    <a:bodyPr/>
                    <a:lstStyle/>
                    <a:p>
                      <a:endParaRPr lang="en-US" sz="2000" dirty="0">
                        <a:solidFill>
                          <a:schemeClr val="tx2"/>
                        </a:solidFill>
                      </a:endParaRPr>
                    </a:p>
                  </a:txBody>
                  <a:tcPr>
                    <a:noFill/>
                  </a:tcPr>
                </a:tc>
              </a:tr>
              <a:tr h="590550">
                <a:tc>
                  <a:txBody>
                    <a:bodyPr/>
                    <a:lstStyle/>
                    <a:p>
                      <a:endParaRPr lang="en-US" sz="2000" dirty="0">
                        <a:solidFill>
                          <a:schemeClr val="tx2"/>
                        </a:solidFill>
                      </a:endParaRPr>
                    </a:p>
                  </a:txBody>
                  <a:tcPr>
                    <a:noFill/>
                  </a:tcPr>
                </a:tc>
                <a:tc>
                  <a:txBody>
                    <a:bodyPr/>
                    <a:lstStyle/>
                    <a:p>
                      <a:endParaRPr lang="en-US" sz="2000" dirty="0">
                        <a:solidFill>
                          <a:schemeClr val="tx2"/>
                        </a:solidFill>
                      </a:endParaRPr>
                    </a:p>
                  </a:txBody>
                  <a:tcPr>
                    <a:noFill/>
                  </a:tcPr>
                </a:tc>
              </a:tr>
            </a:tbl>
          </a:graphicData>
        </a:graphic>
      </p:graphicFrame>
    </p:spTree>
    <p:extLst>
      <p:ext uri="{BB962C8B-B14F-4D97-AF65-F5344CB8AC3E}">
        <p14:creationId xmlns:p14="http://schemas.microsoft.com/office/powerpoint/2010/main" val="3463444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U:\Logos\caloes-horizontal-large-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57200"/>
            <a:ext cx="6310745" cy="28564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3962400"/>
            <a:ext cx="8915400" cy="553998"/>
          </a:xfrm>
          <a:prstGeom prst="rect">
            <a:avLst/>
          </a:prstGeom>
          <a:noFill/>
        </p:spPr>
        <p:txBody>
          <a:bodyPr wrap="square" rtlCol="0">
            <a:spAutoFit/>
          </a:bodyPr>
          <a:lstStyle/>
          <a:p>
            <a:pPr algn="ctr"/>
            <a:r>
              <a:rPr lang="en-US" sz="3000" b="1" dirty="0" smtClean="0">
                <a:solidFill>
                  <a:schemeClr val="tx2"/>
                </a:solidFill>
              </a:rPr>
              <a:t>Office of Grants Management</a:t>
            </a:r>
            <a:endParaRPr lang="en-US" sz="3000" b="1" dirty="0">
              <a:solidFill>
                <a:schemeClr val="tx2"/>
              </a:solidFill>
            </a:endParaRPr>
          </a:p>
        </p:txBody>
      </p:sp>
    </p:spTree>
    <p:extLst>
      <p:ext uri="{BB962C8B-B14F-4D97-AF65-F5344CB8AC3E}">
        <p14:creationId xmlns:p14="http://schemas.microsoft.com/office/powerpoint/2010/main" val="890208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10600" cy="830997"/>
          </a:xfrm>
          <a:prstGeom prst="rect">
            <a:avLst/>
          </a:prstGeom>
        </p:spPr>
        <p:txBody>
          <a:bodyPr wrap="square">
            <a:spAutoFit/>
          </a:bodyPr>
          <a:lstStyle/>
          <a:p>
            <a:pPr algn="ctr"/>
            <a:r>
              <a:rPr lang="en-US" sz="2400" b="1" dirty="0" smtClean="0">
                <a:solidFill>
                  <a:schemeClr val="tx2"/>
                </a:solidFill>
              </a:rPr>
              <a:t>County Victim Services Program</a:t>
            </a:r>
          </a:p>
          <a:p>
            <a:pPr algn="ctr"/>
            <a:r>
              <a:rPr lang="en-US" sz="2400" b="1" dirty="0" smtClean="0">
                <a:solidFill>
                  <a:prstClr val="white"/>
                </a:solidFill>
              </a:rPr>
              <a:t> </a:t>
            </a:r>
            <a:r>
              <a:rPr lang="en-US" sz="2400" dirty="0" smtClean="0">
                <a:solidFill>
                  <a:prstClr val="white"/>
                </a:solidFill>
              </a:rPr>
              <a:t>p\or</a:t>
            </a:r>
            <a:r>
              <a:rPr lang="en-US" sz="2200" dirty="0" smtClean="0">
                <a:solidFill>
                  <a:prstClr val="white"/>
                </a:solidFill>
              </a:rPr>
              <a:t> as a stand-alone program. </a:t>
            </a:r>
          </a:p>
        </p:txBody>
      </p:sp>
      <p:graphicFrame>
        <p:nvGraphicFramePr>
          <p:cNvPr id="3" name="Table 2"/>
          <p:cNvGraphicFramePr>
            <a:graphicFrameLocks noGrp="1"/>
          </p:cNvGraphicFramePr>
          <p:nvPr>
            <p:extLst>
              <p:ext uri="{D42A27DB-BD31-4B8C-83A1-F6EECF244321}">
                <p14:modId xmlns:p14="http://schemas.microsoft.com/office/powerpoint/2010/main" val="2481395916"/>
              </p:ext>
            </p:extLst>
          </p:nvPr>
        </p:nvGraphicFramePr>
        <p:xfrm>
          <a:off x="228600" y="1447800"/>
          <a:ext cx="8686800" cy="7677150"/>
        </p:xfrm>
        <a:graphic>
          <a:graphicData uri="http://schemas.openxmlformats.org/drawingml/2006/table">
            <a:tbl>
              <a:tblPr firstRow="1" bandRow="1">
                <a:tableStyleId>{5C22544A-7EE6-4342-B048-85BDC9FD1C3A}</a:tableStyleId>
              </a:tblPr>
              <a:tblGrid>
                <a:gridCol w="2971800"/>
                <a:gridCol w="5715000"/>
              </a:tblGrid>
              <a:tr h="590550">
                <a:tc>
                  <a:txBody>
                    <a:bodyPr/>
                    <a:lstStyle/>
                    <a:p>
                      <a:r>
                        <a:rPr lang="en-US" sz="2000" b="0" dirty="0" smtClean="0">
                          <a:solidFill>
                            <a:schemeClr val="tx2"/>
                          </a:solidFill>
                        </a:rPr>
                        <a:t>Specific</a:t>
                      </a:r>
                      <a:r>
                        <a:rPr lang="en-US" sz="2000" b="0" baseline="0" dirty="0" smtClean="0">
                          <a:solidFill>
                            <a:schemeClr val="tx2"/>
                          </a:solidFill>
                        </a:rPr>
                        <a:t> Criteria (continued):</a:t>
                      </a:r>
                      <a:endParaRPr lang="en-US" sz="2000" b="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baseline="0" dirty="0" smtClean="0">
                          <a:solidFill>
                            <a:schemeClr val="tx2"/>
                          </a:solidFill>
                        </a:rPr>
                        <a:t>Each VSSC must include MANDATORY representation from the following entities: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900" b="0" baseline="0" dirty="0" smtClean="0">
                        <a:solidFill>
                          <a:schemeClr val="tx2"/>
                        </a:solid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dirty="0" smtClean="0">
                          <a:solidFill>
                            <a:schemeClr val="tx2"/>
                          </a:solidFill>
                        </a:rPr>
                        <a:t>Adult Protective Services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dirty="0" smtClean="0">
                          <a:solidFill>
                            <a:schemeClr val="tx2"/>
                          </a:solidFill>
                        </a:rPr>
                        <a:t>Child</a:t>
                      </a:r>
                      <a:r>
                        <a:rPr lang="en-US" sz="1900" b="0" baseline="0" dirty="0" smtClean="0">
                          <a:solidFill>
                            <a:schemeClr val="tx2"/>
                          </a:solidFill>
                        </a:rPr>
                        <a:t> Protective Services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baseline="0" dirty="0" smtClean="0">
                          <a:solidFill>
                            <a:schemeClr val="tx2"/>
                          </a:solidFill>
                        </a:rPr>
                        <a:t>Courts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baseline="0" dirty="0" smtClean="0">
                          <a:solidFill>
                            <a:schemeClr val="tx2"/>
                          </a:solidFill>
                        </a:rPr>
                        <a:t>District Attorney</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baseline="0" dirty="0" smtClean="0">
                          <a:solidFill>
                            <a:schemeClr val="tx2"/>
                          </a:solidFill>
                        </a:rPr>
                        <a:t>Mental Health Department</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baseline="0" dirty="0" smtClean="0">
                          <a:solidFill>
                            <a:schemeClr val="tx2"/>
                          </a:solidFill>
                        </a:rPr>
                        <a:t>Police Department (at least one)</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baseline="0" dirty="0" smtClean="0">
                          <a:solidFill>
                            <a:schemeClr val="tx2"/>
                          </a:solidFill>
                        </a:rPr>
                        <a:t>Probation</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baseline="0" dirty="0" smtClean="0">
                          <a:solidFill>
                            <a:schemeClr val="tx2"/>
                          </a:solidFill>
                        </a:rPr>
                        <a:t>Sheriff</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baseline="0" dirty="0" smtClean="0">
                          <a:solidFill>
                            <a:schemeClr val="tx2"/>
                          </a:solidFill>
                        </a:rPr>
                        <a:t>Cal OES- funded Victim/Witness Program Project</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baseline="0" dirty="0" smtClean="0">
                          <a:solidFill>
                            <a:schemeClr val="tx2"/>
                          </a:solidFill>
                        </a:rPr>
                        <a:t>Cal OES-funded Domestic Violence Assistance Program Project</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baseline="0" dirty="0" smtClean="0">
                          <a:solidFill>
                            <a:schemeClr val="tx2"/>
                          </a:solidFill>
                        </a:rPr>
                        <a:t>Cal OES-funded Rape Crisis Program Project</a:t>
                      </a:r>
                      <a:endParaRPr lang="en-US" sz="1900" b="0" dirty="0" smtClean="0">
                        <a:solidFill>
                          <a:schemeClr val="tx2"/>
                        </a:solidFill>
                      </a:endParaRPr>
                    </a:p>
                  </a:txBody>
                  <a:tcPr>
                    <a:lnL w="12700" cmpd="sng">
                      <a:noFill/>
                    </a:lnL>
                    <a:noFill/>
                  </a:tcPr>
                </a:tc>
              </a:tr>
              <a:tr h="590550">
                <a:tc>
                  <a:txBody>
                    <a:bodyPr/>
                    <a:lstStyle/>
                    <a:p>
                      <a:pPr marL="0" indent="0">
                        <a:buFont typeface="Arial" panose="020B0604020202020204" pitchFamily="34" charset="0"/>
                        <a:buNone/>
                      </a:pPr>
                      <a:endParaRPr lang="en-US" sz="2000" b="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2000" b="0" dirty="0">
                        <a:solidFill>
                          <a:schemeClr val="tx2"/>
                        </a:solidFill>
                      </a:endParaRPr>
                    </a:p>
                  </a:txBody>
                  <a:tcPr>
                    <a:lnL w="12700" cmpd="sng">
                      <a:noFill/>
                    </a:lnL>
                    <a:noFill/>
                  </a:tcPr>
                </a:tc>
              </a:tr>
              <a:tr h="590550">
                <a:tc>
                  <a:txBody>
                    <a:bodyPr/>
                    <a:lstStyle/>
                    <a:p>
                      <a:endParaRPr lang="en-US" sz="2000" dirty="0">
                        <a:solidFill>
                          <a:schemeClr val="tx2"/>
                        </a:solidFill>
                      </a:endParaRPr>
                    </a:p>
                  </a:txBody>
                  <a:tcPr>
                    <a:lnT w="38100" cmpd="sng">
                      <a:noFill/>
                    </a:lnT>
                    <a:noFill/>
                  </a:tcPr>
                </a:tc>
                <a:tc>
                  <a:txBody>
                    <a:bodyPr/>
                    <a:lstStyle/>
                    <a:p>
                      <a:endParaRPr lang="en-US" sz="2000" dirty="0">
                        <a:solidFill>
                          <a:schemeClr val="tx2"/>
                        </a:solidFill>
                      </a:endParaRPr>
                    </a:p>
                  </a:txBody>
                  <a:tcPr>
                    <a:noFill/>
                  </a:tcPr>
                </a:tc>
              </a:tr>
              <a:tr h="590550">
                <a:tc>
                  <a:txBody>
                    <a:bodyPr/>
                    <a:lstStyle/>
                    <a:p>
                      <a:endParaRPr lang="en-US" sz="2000" dirty="0">
                        <a:solidFill>
                          <a:schemeClr val="tx2"/>
                        </a:solidFill>
                      </a:endParaRPr>
                    </a:p>
                  </a:txBody>
                  <a:tcPr>
                    <a:noFill/>
                  </a:tcPr>
                </a:tc>
                <a:tc>
                  <a:txBody>
                    <a:bodyPr/>
                    <a:lstStyle/>
                    <a:p>
                      <a:endParaRPr lang="en-US" sz="2000" dirty="0">
                        <a:solidFill>
                          <a:schemeClr val="tx2"/>
                        </a:solidFill>
                      </a:endParaRPr>
                    </a:p>
                  </a:txBody>
                  <a:tcPr>
                    <a:noFill/>
                  </a:tcPr>
                </a:tc>
              </a:tr>
              <a:tr h="590550">
                <a:tc>
                  <a:txBody>
                    <a:bodyPr/>
                    <a:lstStyle/>
                    <a:p>
                      <a:endParaRPr lang="en-US" sz="2000" dirty="0">
                        <a:solidFill>
                          <a:schemeClr val="tx2"/>
                        </a:solidFill>
                      </a:endParaRPr>
                    </a:p>
                  </a:txBody>
                  <a:tcPr>
                    <a:noFill/>
                  </a:tcPr>
                </a:tc>
                <a:tc>
                  <a:txBody>
                    <a:bodyPr/>
                    <a:lstStyle/>
                    <a:p>
                      <a:endParaRPr lang="en-US" sz="2000" dirty="0">
                        <a:solidFill>
                          <a:schemeClr val="tx2"/>
                        </a:solidFill>
                      </a:endParaRPr>
                    </a:p>
                  </a:txBody>
                  <a:tcPr>
                    <a:noFill/>
                  </a:tcPr>
                </a:tc>
              </a:tr>
              <a:tr h="590550">
                <a:tc>
                  <a:txBody>
                    <a:bodyPr/>
                    <a:lstStyle/>
                    <a:p>
                      <a:endParaRPr lang="en-US" sz="2000" dirty="0">
                        <a:solidFill>
                          <a:schemeClr val="tx2"/>
                        </a:solidFill>
                      </a:endParaRPr>
                    </a:p>
                  </a:txBody>
                  <a:tcPr>
                    <a:noFill/>
                  </a:tcPr>
                </a:tc>
                <a:tc>
                  <a:txBody>
                    <a:bodyPr/>
                    <a:lstStyle/>
                    <a:p>
                      <a:endParaRPr lang="en-US" sz="2000" dirty="0">
                        <a:solidFill>
                          <a:schemeClr val="tx2"/>
                        </a:solidFill>
                      </a:endParaRPr>
                    </a:p>
                  </a:txBody>
                  <a:tcPr>
                    <a:noFill/>
                  </a:tcPr>
                </a:tc>
              </a:tr>
            </a:tbl>
          </a:graphicData>
        </a:graphic>
      </p:graphicFrame>
    </p:spTree>
    <p:extLst>
      <p:ext uri="{BB962C8B-B14F-4D97-AF65-F5344CB8AC3E}">
        <p14:creationId xmlns:p14="http://schemas.microsoft.com/office/powerpoint/2010/main" val="414519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10600" cy="830997"/>
          </a:xfrm>
          <a:prstGeom prst="rect">
            <a:avLst/>
          </a:prstGeom>
        </p:spPr>
        <p:txBody>
          <a:bodyPr wrap="square">
            <a:spAutoFit/>
          </a:bodyPr>
          <a:lstStyle/>
          <a:p>
            <a:pPr algn="ctr"/>
            <a:r>
              <a:rPr lang="en-US" sz="2400" b="1" dirty="0" smtClean="0">
                <a:solidFill>
                  <a:schemeClr val="tx2"/>
                </a:solidFill>
              </a:rPr>
              <a:t>County Victim Services Program</a:t>
            </a:r>
          </a:p>
          <a:p>
            <a:pPr algn="ctr"/>
            <a:r>
              <a:rPr lang="en-US" sz="2400" b="1" dirty="0" smtClean="0">
                <a:solidFill>
                  <a:prstClr val="white"/>
                </a:solidFill>
              </a:rPr>
              <a:t> </a:t>
            </a:r>
            <a:r>
              <a:rPr lang="en-US" sz="2400" dirty="0" smtClean="0">
                <a:solidFill>
                  <a:prstClr val="white"/>
                </a:solidFill>
              </a:rPr>
              <a:t>p\or</a:t>
            </a:r>
            <a:r>
              <a:rPr lang="en-US" sz="2200" dirty="0" smtClean="0">
                <a:solidFill>
                  <a:prstClr val="white"/>
                </a:solidFill>
              </a:rPr>
              <a:t> as a stand-alone program. </a:t>
            </a:r>
          </a:p>
        </p:txBody>
      </p:sp>
      <p:graphicFrame>
        <p:nvGraphicFramePr>
          <p:cNvPr id="3" name="Table 2"/>
          <p:cNvGraphicFramePr>
            <a:graphicFrameLocks noGrp="1"/>
          </p:cNvGraphicFramePr>
          <p:nvPr>
            <p:extLst>
              <p:ext uri="{D42A27DB-BD31-4B8C-83A1-F6EECF244321}">
                <p14:modId xmlns:p14="http://schemas.microsoft.com/office/powerpoint/2010/main" val="74487893"/>
              </p:ext>
            </p:extLst>
          </p:nvPr>
        </p:nvGraphicFramePr>
        <p:xfrm>
          <a:off x="228600" y="1447800"/>
          <a:ext cx="8686800" cy="6518910"/>
        </p:xfrm>
        <a:graphic>
          <a:graphicData uri="http://schemas.openxmlformats.org/drawingml/2006/table">
            <a:tbl>
              <a:tblPr firstRow="1" bandRow="1">
                <a:tableStyleId>{5C22544A-7EE6-4342-B048-85BDC9FD1C3A}</a:tableStyleId>
              </a:tblPr>
              <a:tblGrid>
                <a:gridCol w="2971800"/>
                <a:gridCol w="5715000"/>
              </a:tblGrid>
              <a:tr h="590550">
                <a:tc>
                  <a:txBody>
                    <a:bodyPr/>
                    <a:lstStyle/>
                    <a:p>
                      <a:r>
                        <a:rPr lang="en-US" sz="2000" b="0" dirty="0" smtClean="0">
                          <a:solidFill>
                            <a:schemeClr val="tx2"/>
                          </a:solidFill>
                        </a:rPr>
                        <a:t>Specific</a:t>
                      </a:r>
                      <a:r>
                        <a:rPr lang="en-US" sz="2000" b="0" baseline="0" dirty="0" smtClean="0">
                          <a:solidFill>
                            <a:schemeClr val="tx2"/>
                          </a:solidFill>
                        </a:rPr>
                        <a:t> Criteria (continued):</a:t>
                      </a:r>
                      <a:endParaRPr lang="en-US" sz="2000" b="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baseline="0" dirty="0" smtClean="0">
                          <a:solidFill>
                            <a:schemeClr val="tx2"/>
                          </a:solidFill>
                        </a:rPr>
                        <a:t>In addition to the MANDATORY representation listed above, each county is STRONGLY ENCOURAGED to add representation from the following entities: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900" b="0" baseline="0" dirty="0" smtClean="0">
                        <a:solidFill>
                          <a:schemeClr val="tx2"/>
                        </a:solid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dirty="0" smtClean="0">
                          <a:solidFill>
                            <a:schemeClr val="tx2"/>
                          </a:solidFill>
                        </a:rPr>
                        <a:t>Office</a:t>
                      </a:r>
                      <a:r>
                        <a:rPr lang="en-US" sz="1900" b="0" baseline="0" dirty="0" smtClean="0">
                          <a:solidFill>
                            <a:schemeClr val="tx2"/>
                          </a:solidFill>
                        </a:rPr>
                        <a:t> of the Ombudsman</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baseline="0" dirty="0" smtClean="0">
                          <a:solidFill>
                            <a:schemeClr val="tx2"/>
                          </a:solidFill>
                        </a:rPr>
                        <a:t>Disabilities Community</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baseline="0" dirty="0" smtClean="0">
                          <a:solidFill>
                            <a:schemeClr val="tx2"/>
                          </a:solidFill>
                        </a:rPr>
                        <a:t>Emerging Victim Populations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baseline="0" dirty="0" smtClean="0">
                          <a:solidFill>
                            <a:schemeClr val="tx2"/>
                          </a:solidFill>
                        </a:rPr>
                        <a:t>Hospitals/Medical Providers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baseline="0" dirty="0" smtClean="0">
                          <a:solidFill>
                            <a:schemeClr val="tx2"/>
                          </a:solidFill>
                        </a:rPr>
                        <a:t>School Districts/Schools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baseline="0" dirty="0" smtClean="0">
                          <a:solidFill>
                            <a:schemeClr val="tx2"/>
                          </a:solidFill>
                        </a:rPr>
                        <a:t>Teen/Transitioning-Age Youth</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baseline="0" dirty="0" smtClean="0">
                          <a:solidFill>
                            <a:schemeClr val="tx2"/>
                          </a:solidFill>
                        </a:rPr>
                        <a:t>Tribes/Tribal Groups</a:t>
                      </a:r>
                      <a:endParaRPr lang="en-US" sz="1900" b="0" dirty="0" smtClean="0">
                        <a:solidFill>
                          <a:schemeClr val="tx2"/>
                        </a:solidFill>
                      </a:endParaRPr>
                    </a:p>
                  </a:txBody>
                  <a:tcPr>
                    <a:lnL w="12700" cmpd="sng">
                      <a:noFill/>
                    </a:lnL>
                    <a:noFill/>
                  </a:tcPr>
                </a:tc>
              </a:tr>
              <a:tr h="590550">
                <a:tc>
                  <a:txBody>
                    <a:bodyPr/>
                    <a:lstStyle/>
                    <a:p>
                      <a:pPr marL="0" indent="0">
                        <a:buFont typeface="Arial" panose="020B0604020202020204" pitchFamily="34" charset="0"/>
                        <a:buNone/>
                      </a:pPr>
                      <a:endParaRPr lang="en-US" sz="2000" b="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2000" b="0" dirty="0">
                        <a:solidFill>
                          <a:schemeClr val="tx2"/>
                        </a:solidFill>
                      </a:endParaRPr>
                    </a:p>
                  </a:txBody>
                  <a:tcPr>
                    <a:lnL w="12700" cmpd="sng">
                      <a:noFill/>
                    </a:lnL>
                    <a:noFill/>
                  </a:tcPr>
                </a:tc>
              </a:tr>
              <a:tr h="590550">
                <a:tc>
                  <a:txBody>
                    <a:bodyPr/>
                    <a:lstStyle/>
                    <a:p>
                      <a:endParaRPr lang="en-US" sz="2000" dirty="0">
                        <a:solidFill>
                          <a:schemeClr val="tx2"/>
                        </a:solidFill>
                      </a:endParaRPr>
                    </a:p>
                  </a:txBody>
                  <a:tcPr>
                    <a:lnT w="38100" cmpd="sng">
                      <a:noFill/>
                    </a:lnT>
                    <a:noFill/>
                  </a:tcPr>
                </a:tc>
                <a:tc>
                  <a:txBody>
                    <a:bodyPr/>
                    <a:lstStyle/>
                    <a:p>
                      <a:endParaRPr lang="en-US" sz="2000" dirty="0">
                        <a:solidFill>
                          <a:schemeClr val="tx2"/>
                        </a:solidFill>
                      </a:endParaRPr>
                    </a:p>
                  </a:txBody>
                  <a:tcPr>
                    <a:noFill/>
                  </a:tcPr>
                </a:tc>
              </a:tr>
              <a:tr h="590550">
                <a:tc>
                  <a:txBody>
                    <a:bodyPr/>
                    <a:lstStyle/>
                    <a:p>
                      <a:endParaRPr lang="en-US" sz="2000" dirty="0">
                        <a:solidFill>
                          <a:schemeClr val="tx2"/>
                        </a:solidFill>
                      </a:endParaRPr>
                    </a:p>
                  </a:txBody>
                  <a:tcPr>
                    <a:noFill/>
                  </a:tcPr>
                </a:tc>
                <a:tc>
                  <a:txBody>
                    <a:bodyPr/>
                    <a:lstStyle/>
                    <a:p>
                      <a:endParaRPr lang="en-US" sz="2000" dirty="0">
                        <a:solidFill>
                          <a:schemeClr val="tx2"/>
                        </a:solidFill>
                      </a:endParaRPr>
                    </a:p>
                  </a:txBody>
                  <a:tcPr>
                    <a:noFill/>
                  </a:tcPr>
                </a:tc>
              </a:tr>
              <a:tr h="590550">
                <a:tc>
                  <a:txBody>
                    <a:bodyPr/>
                    <a:lstStyle/>
                    <a:p>
                      <a:endParaRPr lang="en-US" sz="2000" dirty="0">
                        <a:solidFill>
                          <a:schemeClr val="tx2"/>
                        </a:solidFill>
                      </a:endParaRPr>
                    </a:p>
                  </a:txBody>
                  <a:tcPr>
                    <a:noFill/>
                  </a:tcPr>
                </a:tc>
                <a:tc>
                  <a:txBody>
                    <a:bodyPr/>
                    <a:lstStyle/>
                    <a:p>
                      <a:endParaRPr lang="en-US" sz="2000" dirty="0">
                        <a:solidFill>
                          <a:schemeClr val="tx2"/>
                        </a:solidFill>
                      </a:endParaRPr>
                    </a:p>
                  </a:txBody>
                  <a:tcPr>
                    <a:noFill/>
                  </a:tcPr>
                </a:tc>
              </a:tr>
              <a:tr h="590550">
                <a:tc>
                  <a:txBody>
                    <a:bodyPr/>
                    <a:lstStyle/>
                    <a:p>
                      <a:endParaRPr lang="en-US" sz="2000" dirty="0">
                        <a:solidFill>
                          <a:schemeClr val="tx2"/>
                        </a:solidFill>
                      </a:endParaRPr>
                    </a:p>
                  </a:txBody>
                  <a:tcPr>
                    <a:noFill/>
                  </a:tcPr>
                </a:tc>
                <a:tc>
                  <a:txBody>
                    <a:bodyPr/>
                    <a:lstStyle/>
                    <a:p>
                      <a:endParaRPr lang="en-US" sz="2000" dirty="0">
                        <a:solidFill>
                          <a:schemeClr val="tx2"/>
                        </a:solidFill>
                      </a:endParaRPr>
                    </a:p>
                  </a:txBody>
                  <a:tcPr>
                    <a:noFill/>
                  </a:tcPr>
                </a:tc>
              </a:tr>
            </a:tbl>
          </a:graphicData>
        </a:graphic>
      </p:graphicFrame>
    </p:spTree>
    <p:extLst>
      <p:ext uri="{BB962C8B-B14F-4D97-AF65-F5344CB8AC3E}">
        <p14:creationId xmlns:p14="http://schemas.microsoft.com/office/powerpoint/2010/main" val="692062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feedingdoctor.com/wp-content/uploads/2013/10/Kid-Confu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269" y="1219200"/>
            <a:ext cx="3525863" cy="1981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thefeedingdoctor.com/wp-content/uploads/2013/05/confused-k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527" y="1099638"/>
            <a:ext cx="3067050" cy="20447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http://parentingbehavior.com/wp-content/uploads/2013/06/ConfusedKids-CreateHappyKid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505200"/>
            <a:ext cx="2514600" cy="27336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672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662719"/>
            <a:ext cx="4076757" cy="1015663"/>
          </a:xfrm>
          <a:prstGeom prst="rect">
            <a:avLst/>
          </a:prstGeom>
          <a:noFill/>
        </p:spPr>
        <p:txBody>
          <a:bodyPr wrap="none" rtlCol="0">
            <a:spAutoFit/>
          </a:bodyPr>
          <a:lstStyle/>
          <a:p>
            <a:r>
              <a:rPr lang="en-US" sz="6000" dirty="0" smtClean="0">
                <a:solidFill>
                  <a:schemeClr val="tx2"/>
                </a:solidFill>
              </a:rPr>
              <a:t>Questions?</a:t>
            </a:r>
            <a:endParaRPr lang="en-US" sz="6000" dirty="0">
              <a:solidFill>
                <a:schemeClr val="tx2"/>
              </a:solidFill>
            </a:endParaRPr>
          </a:p>
        </p:txBody>
      </p:sp>
    </p:spTree>
    <p:extLst>
      <p:ext uri="{BB962C8B-B14F-4D97-AF65-F5344CB8AC3E}">
        <p14:creationId xmlns:p14="http://schemas.microsoft.com/office/powerpoint/2010/main" val="3729469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763000" cy="5262979"/>
          </a:xfrm>
          <a:prstGeom prst="rect">
            <a:avLst/>
          </a:prstGeom>
        </p:spPr>
        <p:txBody>
          <a:bodyPr wrap="square">
            <a:spAutoFit/>
          </a:bodyPr>
          <a:lstStyle/>
          <a:p>
            <a:r>
              <a:rPr lang="en-US" sz="2400" dirty="0" smtClean="0">
                <a:solidFill>
                  <a:schemeClr val="tx2"/>
                </a:solidFill>
              </a:rPr>
              <a:t>Cal OES’s Office of Grants Management</a:t>
            </a:r>
            <a:r>
              <a:rPr lang="en-US" sz="2400" dirty="0">
                <a:solidFill>
                  <a:schemeClr val="tx2"/>
                </a:solidFill>
              </a:rPr>
              <a:t> is responsible for the </a:t>
            </a:r>
            <a:r>
              <a:rPr lang="en-US" sz="2400" dirty="0" smtClean="0">
                <a:solidFill>
                  <a:schemeClr val="tx2"/>
                </a:solidFill>
              </a:rPr>
              <a:t>administration of</a:t>
            </a:r>
            <a:r>
              <a:rPr lang="en-US" sz="2400" dirty="0">
                <a:solidFill>
                  <a:schemeClr val="tx2"/>
                </a:solidFill>
              </a:rPr>
              <a:t> approximately $1.6 billion in funds </a:t>
            </a:r>
            <a:r>
              <a:rPr lang="en-US" sz="2400" dirty="0" smtClean="0">
                <a:solidFill>
                  <a:schemeClr val="tx2"/>
                </a:solidFill>
              </a:rPr>
              <a:t>for: </a:t>
            </a:r>
          </a:p>
          <a:p>
            <a:pPr marL="457200" indent="-457200">
              <a:buFont typeface="Arial" panose="020B0604020202020204" pitchFamily="34" charset="0"/>
              <a:buChar char="•"/>
            </a:pPr>
            <a:r>
              <a:rPr lang="en-US" sz="2400" dirty="0" smtClean="0">
                <a:solidFill>
                  <a:schemeClr val="tx2"/>
                </a:solidFill>
              </a:rPr>
              <a:t>homeland security; </a:t>
            </a:r>
          </a:p>
          <a:p>
            <a:pPr marL="457200" indent="-457200">
              <a:buFont typeface="Arial" panose="020B0604020202020204" pitchFamily="34" charset="0"/>
              <a:buChar char="•"/>
            </a:pPr>
            <a:r>
              <a:rPr lang="en-US" sz="2400" dirty="0" smtClean="0">
                <a:solidFill>
                  <a:schemeClr val="tx2"/>
                </a:solidFill>
              </a:rPr>
              <a:t>emergency management;</a:t>
            </a:r>
          </a:p>
          <a:p>
            <a:pPr marL="457200" indent="-457200">
              <a:buFont typeface="Arial" panose="020B0604020202020204" pitchFamily="34" charset="0"/>
              <a:buChar char="•"/>
            </a:pPr>
            <a:r>
              <a:rPr lang="en-US" sz="2400" dirty="0" smtClean="0">
                <a:solidFill>
                  <a:schemeClr val="tx2"/>
                </a:solidFill>
              </a:rPr>
              <a:t>criminal justice;</a:t>
            </a:r>
            <a:r>
              <a:rPr lang="en-US" sz="2400" dirty="0">
                <a:solidFill>
                  <a:schemeClr val="tx2"/>
                </a:solidFill>
              </a:rPr>
              <a:t> and </a:t>
            </a:r>
            <a:endParaRPr lang="en-US" sz="2400" dirty="0" smtClean="0">
              <a:solidFill>
                <a:schemeClr val="tx2"/>
              </a:solidFill>
            </a:endParaRPr>
          </a:p>
          <a:p>
            <a:pPr marL="457200" indent="-457200">
              <a:buFont typeface="Arial" panose="020B0604020202020204" pitchFamily="34" charset="0"/>
              <a:buChar char="•"/>
            </a:pPr>
            <a:r>
              <a:rPr lang="en-US" sz="2400" dirty="0" smtClean="0">
                <a:solidFill>
                  <a:schemeClr val="tx2"/>
                </a:solidFill>
              </a:rPr>
              <a:t>victim </a:t>
            </a:r>
            <a:r>
              <a:rPr lang="en-US" sz="2400" dirty="0">
                <a:solidFill>
                  <a:schemeClr val="tx2"/>
                </a:solidFill>
              </a:rPr>
              <a:t>services </a:t>
            </a:r>
            <a:r>
              <a:rPr lang="en-US" sz="2400" dirty="0" smtClean="0">
                <a:solidFill>
                  <a:schemeClr val="tx2"/>
                </a:solidFill>
              </a:rPr>
              <a:t>programs.</a:t>
            </a:r>
          </a:p>
          <a:p>
            <a:endParaRPr lang="en-US" sz="2400" dirty="0" smtClean="0">
              <a:solidFill>
                <a:schemeClr val="tx2"/>
              </a:solidFill>
            </a:endParaRPr>
          </a:p>
          <a:p>
            <a:r>
              <a:rPr lang="en-US" sz="2400" dirty="0" smtClean="0">
                <a:solidFill>
                  <a:schemeClr val="tx2"/>
                </a:solidFill>
              </a:rPr>
              <a:t>A majority </a:t>
            </a:r>
            <a:r>
              <a:rPr lang="en-US" sz="2400" dirty="0">
                <a:solidFill>
                  <a:schemeClr val="tx2"/>
                </a:solidFill>
              </a:rPr>
              <a:t>of </a:t>
            </a:r>
            <a:r>
              <a:rPr lang="en-US" sz="2400" dirty="0" smtClean="0">
                <a:solidFill>
                  <a:schemeClr val="tx2"/>
                </a:solidFill>
              </a:rPr>
              <a:t>these funds are distributed </a:t>
            </a:r>
            <a:r>
              <a:rPr lang="en-US" sz="2400" dirty="0">
                <a:solidFill>
                  <a:schemeClr val="tx2"/>
                </a:solidFill>
              </a:rPr>
              <a:t>to local and regional </a:t>
            </a:r>
            <a:r>
              <a:rPr lang="en-US" sz="2400" dirty="0" smtClean="0">
                <a:solidFill>
                  <a:schemeClr val="tx2"/>
                </a:solidFill>
              </a:rPr>
              <a:t>entities, and community-based organizations, </a:t>
            </a:r>
            <a:r>
              <a:rPr lang="en-US" sz="2400" dirty="0">
                <a:solidFill>
                  <a:schemeClr val="tx2"/>
                </a:solidFill>
              </a:rPr>
              <a:t>to enable the most effective prevention, detection, </a:t>
            </a:r>
            <a:r>
              <a:rPr lang="en-US" sz="2400" dirty="0" smtClean="0">
                <a:solidFill>
                  <a:schemeClr val="tx2"/>
                </a:solidFill>
              </a:rPr>
              <a:t>response, recovery and victim services </a:t>
            </a:r>
            <a:r>
              <a:rPr lang="en-US" sz="2400" dirty="0">
                <a:solidFill>
                  <a:schemeClr val="tx2"/>
                </a:solidFill>
              </a:rPr>
              <a:t>efforts. </a:t>
            </a:r>
            <a:endParaRPr lang="en-US" sz="2400" dirty="0" smtClean="0">
              <a:solidFill>
                <a:schemeClr val="tx2"/>
              </a:solidFill>
            </a:endParaRPr>
          </a:p>
          <a:p>
            <a:endParaRPr lang="en-US" sz="2400" dirty="0">
              <a:solidFill>
                <a:schemeClr val="tx2"/>
              </a:solidFill>
            </a:endParaRPr>
          </a:p>
          <a:p>
            <a:r>
              <a:rPr lang="en-US" sz="2400" dirty="0" smtClean="0">
                <a:solidFill>
                  <a:schemeClr val="tx2"/>
                </a:solidFill>
              </a:rPr>
              <a:t>Improving </a:t>
            </a:r>
            <a:r>
              <a:rPr lang="en-US" sz="2400" dirty="0">
                <a:solidFill>
                  <a:schemeClr val="tx2"/>
                </a:solidFill>
              </a:rPr>
              <a:t>and enhancing local agencies'​ capabilities through grant funding is one of Cal </a:t>
            </a:r>
            <a:r>
              <a:rPr lang="en-US" sz="2400" dirty="0" smtClean="0">
                <a:solidFill>
                  <a:schemeClr val="tx2"/>
                </a:solidFill>
              </a:rPr>
              <a:t>OES’s </a:t>
            </a:r>
            <a:r>
              <a:rPr lang="en-US" sz="2400" dirty="0">
                <a:solidFill>
                  <a:schemeClr val="tx2"/>
                </a:solidFill>
              </a:rPr>
              <a:t>most important missions.</a:t>
            </a:r>
          </a:p>
        </p:txBody>
      </p:sp>
    </p:spTree>
    <p:extLst>
      <p:ext uri="{BB962C8B-B14F-4D97-AF65-F5344CB8AC3E}">
        <p14:creationId xmlns:p14="http://schemas.microsoft.com/office/powerpoint/2010/main" val="3838819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U:\Logos\caloes-horizontal-large-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57200"/>
            <a:ext cx="6310745" cy="28564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3962400"/>
            <a:ext cx="8915400" cy="1015663"/>
          </a:xfrm>
          <a:prstGeom prst="rect">
            <a:avLst/>
          </a:prstGeom>
          <a:noFill/>
        </p:spPr>
        <p:txBody>
          <a:bodyPr wrap="square" rtlCol="0">
            <a:spAutoFit/>
          </a:bodyPr>
          <a:lstStyle/>
          <a:p>
            <a:pPr algn="ctr"/>
            <a:r>
              <a:rPr lang="en-US" sz="3000" b="1" dirty="0" smtClean="0">
                <a:solidFill>
                  <a:schemeClr val="tx2"/>
                </a:solidFill>
              </a:rPr>
              <a:t>Victims of Crime Act (VOCA) Victim Assistance Formula Grant Program</a:t>
            </a:r>
            <a:endParaRPr lang="en-US" sz="3000" b="1" dirty="0">
              <a:solidFill>
                <a:schemeClr val="tx2"/>
              </a:solidFill>
            </a:endParaRPr>
          </a:p>
        </p:txBody>
      </p:sp>
    </p:spTree>
    <p:extLst>
      <p:ext uri="{BB962C8B-B14F-4D97-AF65-F5344CB8AC3E}">
        <p14:creationId xmlns:p14="http://schemas.microsoft.com/office/powerpoint/2010/main" val="791186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salemgym.com/wp-content/uploads/2010/07/Color-Kids-thumbs-u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070" y="3657600"/>
            <a:ext cx="4802368"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914400"/>
            <a:ext cx="8686800" cy="3477875"/>
          </a:xfrm>
          <a:prstGeom prst="rect">
            <a:avLst/>
          </a:prstGeom>
          <a:noFill/>
        </p:spPr>
        <p:txBody>
          <a:bodyPr wrap="square" rtlCol="0">
            <a:spAutoFit/>
          </a:bodyPr>
          <a:lstStyle/>
          <a:p>
            <a:pPr algn="ctr"/>
            <a:r>
              <a:rPr lang="en-US" sz="2800" b="1" dirty="0" smtClean="0">
                <a:solidFill>
                  <a:schemeClr val="tx2"/>
                </a:solidFill>
              </a:rPr>
              <a:t>VOCA Victim Assistance Formula Grant Program</a:t>
            </a:r>
          </a:p>
          <a:p>
            <a:endParaRPr lang="en-US" dirty="0" smtClean="0"/>
          </a:p>
          <a:p>
            <a:pPr marL="112713"/>
            <a:endParaRPr lang="en-US" sz="1000" dirty="0" smtClean="0">
              <a:solidFill>
                <a:schemeClr val="tx2"/>
              </a:solidFill>
            </a:endParaRPr>
          </a:p>
          <a:p>
            <a:pPr marL="455613" indent="-342900">
              <a:buFont typeface="Arial" panose="020B0604020202020204" pitchFamily="34" charset="0"/>
              <a:buChar char="•"/>
            </a:pPr>
            <a:r>
              <a:rPr lang="en-US" sz="2800" dirty="0" smtClean="0">
                <a:solidFill>
                  <a:schemeClr val="tx2"/>
                </a:solidFill>
              </a:rPr>
              <a:t>2014 Allocation – $51,829,052</a:t>
            </a:r>
          </a:p>
          <a:p>
            <a:endParaRPr lang="en-US" sz="2800" dirty="0">
              <a:solidFill>
                <a:schemeClr val="tx2"/>
              </a:solidFill>
            </a:endParaRPr>
          </a:p>
          <a:p>
            <a:pPr marL="455613" indent="-342900">
              <a:buFont typeface="Arial" panose="020B0604020202020204" pitchFamily="34" charset="0"/>
              <a:buChar char="•"/>
            </a:pPr>
            <a:r>
              <a:rPr lang="en-US" sz="2800" dirty="0">
                <a:solidFill>
                  <a:schemeClr val="tx2"/>
                </a:solidFill>
              </a:rPr>
              <a:t>2015 Allocation – $232,722,931 </a:t>
            </a:r>
            <a:endParaRPr lang="en-US" sz="2800" dirty="0" smtClean="0">
              <a:solidFill>
                <a:schemeClr val="tx2"/>
              </a:solidFill>
            </a:endParaRPr>
          </a:p>
          <a:p>
            <a:pPr marL="455613" indent="-342900">
              <a:buFont typeface="Arial" panose="020B0604020202020204" pitchFamily="34" charset="0"/>
              <a:buChar char="•"/>
            </a:pPr>
            <a:endParaRPr lang="en-US" sz="2800" dirty="0">
              <a:solidFill>
                <a:schemeClr val="tx2"/>
              </a:solidFill>
            </a:endParaRPr>
          </a:p>
          <a:p>
            <a:pPr marL="455613" indent="-342900">
              <a:buFont typeface="Arial" panose="020B0604020202020204" pitchFamily="34" charset="0"/>
              <a:buChar char="•"/>
            </a:pPr>
            <a:r>
              <a:rPr lang="en-US" sz="2800" dirty="0" smtClean="0">
                <a:solidFill>
                  <a:schemeClr val="tx2"/>
                </a:solidFill>
              </a:rPr>
              <a:t>Increase </a:t>
            </a:r>
            <a:r>
              <a:rPr lang="en-US" sz="2800" dirty="0">
                <a:solidFill>
                  <a:schemeClr val="tx2"/>
                </a:solidFill>
              </a:rPr>
              <a:t>of $</a:t>
            </a:r>
            <a:r>
              <a:rPr lang="en-US" sz="2800" dirty="0" smtClean="0">
                <a:solidFill>
                  <a:schemeClr val="tx2"/>
                </a:solidFill>
              </a:rPr>
              <a:t>180,893,879</a:t>
            </a:r>
            <a:endParaRPr lang="en-US" sz="2800" dirty="0">
              <a:solidFill>
                <a:schemeClr val="tx2"/>
              </a:solidFill>
            </a:endParaRPr>
          </a:p>
          <a:p>
            <a:pPr marL="455613" indent="-342900"/>
            <a:endParaRPr lang="en-US" sz="2400" dirty="0">
              <a:solidFill>
                <a:schemeClr val="tx2"/>
              </a:solidFill>
            </a:endParaRPr>
          </a:p>
        </p:txBody>
      </p:sp>
    </p:spTree>
    <p:extLst>
      <p:ext uri="{BB962C8B-B14F-4D97-AF65-F5344CB8AC3E}">
        <p14:creationId xmlns:p14="http://schemas.microsoft.com/office/powerpoint/2010/main" val="3181848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09600"/>
            <a:ext cx="8686800" cy="6096001"/>
          </a:xfrm>
        </p:spPr>
        <p:txBody>
          <a:bodyPr>
            <a:normAutofit/>
          </a:bodyPr>
          <a:lstStyle/>
          <a:p>
            <a:pPr marL="18288" indent="0" algn="ctr">
              <a:buNone/>
            </a:pPr>
            <a:r>
              <a:rPr lang="en-US" sz="2800" b="1" dirty="0" smtClean="0">
                <a:solidFill>
                  <a:schemeClr val="tx2"/>
                </a:solidFill>
                <a:effectLst/>
              </a:rPr>
              <a:t>VOCA </a:t>
            </a:r>
            <a:r>
              <a:rPr lang="en-US" sz="2800" b="1" dirty="0" smtClean="0">
                <a:solidFill>
                  <a:schemeClr val="tx2"/>
                </a:solidFill>
              </a:rPr>
              <a:t>Victim Assistance Formula Grant Program </a:t>
            </a:r>
            <a:r>
              <a:rPr lang="en-US" sz="2800" b="1" dirty="0" smtClean="0">
                <a:solidFill>
                  <a:schemeClr val="tx2"/>
                </a:solidFill>
                <a:effectLst/>
              </a:rPr>
              <a:t>Requirements</a:t>
            </a:r>
          </a:p>
          <a:p>
            <a:pPr marL="18288" indent="0">
              <a:buNone/>
            </a:pPr>
            <a:endParaRPr lang="en-US" sz="1200" dirty="0">
              <a:effectLst/>
            </a:endParaRPr>
          </a:p>
          <a:p>
            <a:pPr>
              <a:buFont typeface="Arial" panose="020B0604020202020204" pitchFamily="34" charset="0"/>
              <a:buChar char="•"/>
            </a:pPr>
            <a:r>
              <a:rPr lang="en-US" dirty="0" smtClean="0">
                <a:solidFill>
                  <a:schemeClr val="tx2"/>
                </a:solidFill>
                <a:effectLst/>
              </a:rPr>
              <a:t>Funds must support </a:t>
            </a:r>
            <a:r>
              <a:rPr lang="en-US" b="1" u="sng" dirty="0" smtClean="0">
                <a:solidFill>
                  <a:schemeClr val="tx2"/>
                </a:solidFill>
                <a:effectLst/>
              </a:rPr>
              <a:t>direct services</a:t>
            </a:r>
            <a:r>
              <a:rPr lang="en-US" dirty="0" smtClean="0">
                <a:solidFill>
                  <a:schemeClr val="tx2"/>
                </a:solidFill>
                <a:effectLst/>
              </a:rPr>
              <a:t> to victims of crime, which include:</a:t>
            </a:r>
          </a:p>
          <a:p>
            <a:pPr lvl="2"/>
            <a:r>
              <a:rPr lang="en-US" sz="2200" dirty="0" smtClean="0">
                <a:solidFill>
                  <a:schemeClr val="tx2"/>
                </a:solidFill>
              </a:rPr>
              <a:t>Responding </a:t>
            </a:r>
            <a:r>
              <a:rPr lang="en-US" sz="2200" dirty="0">
                <a:solidFill>
                  <a:schemeClr val="tx2"/>
                </a:solidFill>
              </a:rPr>
              <a:t>to the emotional and physical needs of crime </a:t>
            </a:r>
            <a:r>
              <a:rPr lang="en-US" sz="2200" dirty="0" smtClean="0">
                <a:solidFill>
                  <a:schemeClr val="tx2"/>
                </a:solidFill>
              </a:rPr>
              <a:t>victims</a:t>
            </a:r>
            <a:br>
              <a:rPr lang="en-US" sz="2200" dirty="0" smtClean="0">
                <a:solidFill>
                  <a:schemeClr val="tx2"/>
                </a:solidFill>
              </a:rPr>
            </a:br>
            <a:endParaRPr lang="en-US" dirty="0">
              <a:solidFill>
                <a:schemeClr val="tx2"/>
              </a:solidFill>
            </a:endParaRPr>
          </a:p>
          <a:p>
            <a:pPr lvl="2"/>
            <a:r>
              <a:rPr lang="en-US" sz="2200" dirty="0" smtClean="0">
                <a:solidFill>
                  <a:schemeClr val="tx2"/>
                </a:solidFill>
              </a:rPr>
              <a:t>Assisting </a:t>
            </a:r>
            <a:r>
              <a:rPr lang="en-US" sz="2200" dirty="0">
                <a:solidFill>
                  <a:schemeClr val="tx2"/>
                </a:solidFill>
              </a:rPr>
              <a:t>primary and secondary victims of crime to stabilize their lives after a </a:t>
            </a:r>
            <a:r>
              <a:rPr lang="en-US" sz="2200" dirty="0" smtClean="0">
                <a:solidFill>
                  <a:schemeClr val="tx2"/>
                </a:solidFill>
              </a:rPr>
              <a:t>victimization</a:t>
            </a:r>
            <a:br>
              <a:rPr lang="en-US" sz="2200" dirty="0" smtClean="0">
                <a:solidFill>
                  <a:schemeClr val="tx2"/>
                </a:solidFill>
              </a:rPr>
            </a:br>
            <a:endParaRPr lang="en-US" dirty="0">
              <a:solidFill>
                <a:schemeClr val="tx2"/>
              </a:solidFill>
            </a:endParaRPr>
          </a:p>
          <a:p>
            <a:pPr lvl="2"/>
            <a:r>
              <a:rPr lang="en-US" sz="2200" dirty="0" smtClean="0">
                <a:solidFill>
                  <a:schemeClr val="tx2"/>
                </a:solidFill>
              </a:rPr>
              <a:t>Assisting </a:t>
            </a:r>
            <a:r>
              <a:rPr lang="en-US" sz="2200" dirty="0">
                <a:solidFill>
                  <a:schemeClr val="tx2"/>
                </a:solidFill>
              </a:rPr>
              <a:t>victims to understand and participate in the criminal justice </a:t>
            </a:r>
            <a:r>
              <a:rPr lang="en-US" sz="2200" dirty="0" smtClean="0">
                <a:solidFill>
                  <a:schemeClr val="tx2"/>
                </a:solidFill>
              </a:rPr>
              <a:t>system</a:t>
            </a:r>
            <a:br>
              <a:rPr lang="en-US" sz="2200" dirty="0" smtClean="0">
                <a:solidFill>
                  <a:schemeClr val="tx2"/>
                </a:solidFill>
              </a:rPr>
            </a:br>
            <a:endParaRPr lang="en-US" dirty="0">
              <a:solidFill>
                <a:schemeClr val="tx2"/>
              </a:solidFill>
            </a:endParaRPr>
          </a:p>
          <a:p>
            <a:pPr lvl="2"/>
            <a:r>
              <a:rPr lang="en-US" sz="2200" dirty="0" smtClean="0">
                <a:solidFill>
                  <a:schemeClr val="tx2"/>
                </a:solidFill>
              </a:rPr>
              <a:t>Providing </a:t>
            </a:r>
            <a:r>
              <a:rPr lang="en-US" sz="2200" dirty="0">
                <a:solidFill>
                  <a:schemeClr val="tx2"/>
                </a:solidFill>
              </a:rPr>
              <a:t>victims of crime with a measure of safety and security</a:t>
            </a:r>
          </a:p>
          <a:p>
            <a:pPr lvl="1"/>
            <a:endParaRPr lang="en-US" sz="2000" dirty="0">
              <a:solidFill>
                <a:schemeClr val="tx2"/>
              </a:solidFill>
              <a:effectLst/>
            </a:endParaRPr>
          </a:p>
        </p:txBody>
      </p:sp>
    </p:spTree>
    <p:extLst>
      <p:ext uri="{BB962C8B-B14F-4D97-AF65-F5344CB8AC3E}">
        <p14:creationId xmlns:p14="http://schemas.microsoft.com/office/powerpoint/2010/main" val="725938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09600"/>
            <a:ext cx="8686800" cy="6096001"/>
          </a:xfrm>
        </p:spPr>
        <p:txBody>
          <a:bodyPr>
            <a:normAutofit/>
          </a:bodyPr>
          <a:lstStyle/>
          <a:p>
            <a:pPr marL="18288" indent="0" algn="ctr">
              <a:buNone/>
            </a:pPr>
            <a:r>
              <a:rPr lang="en-US" sz="2800" b="1" dirty="0" smtClean="0">
                <a:solidFill>
                  <a:schemeClr val="tx2"/>
                </a:solidFill>
                <a:effectLst/>
              </a:rPr>
              <a:t>VOCA </a:t>
            </a:r>
            <a:r>
              <a:rPr lang="en-US" sz="2800" b="1" dirty="0" smtClean="0">
                <a:solidFill>
                  <a:schemeClr val="tx2"/>
                </a:solidFill>
              </a:rPr>
              <a:t>Victim Assistance Formula Grant Program </a:t>
            </a:r>
            <a:r>
              <a:rPr lang="en-US" sz="2800" b="1" dirty="0" smtClean="0">
                <a:solidFill>
                  <a:schemeClr val="tx2"/>
                </a:solidFill>
                <a:effectLst/>
              </a:rPr>
              <a:t>Requirements</a:t>
            </a:r>
          </a:p>
          <a:p>
            <a:pPr marL="18288" indent="0">
              <a:buNone/>
            </a:pPr>
            <a:endParaRPr lang="en-US" sz="1200" dirty="0">
              <a:effectLst/>
            </a:endParaRPr>
          </a:p>
          <a:p>
            <a:r>
              <a:rPr lang="en-US" dirty="0" err="1" smtClean="0">
                <a:solidFill>
                  <a:schemeClr val="tx2"/>
                </a:solidFill>
              </a:rPr>
              <a:t>Subrecipients</a:t>
            </a:r>
            <a:r>
              <a:rPr lang="en-US" dirty="0" smtClean="0">
                <a:solidFill>
                  <a:schemeClr val="tx2"/>
                </a:solidFill>
              </a:rPr>
              <a:t> </a:t>
            </a:r>
            <a:r>
              <a:rPr lang="en-US" dirty="0">
                <a:solidFill>
                  <a:schemeClr val="tx2"/>
                </a:solidFill>
              </a:rPr>
              <a:t>are required to </a:t>
            </a:r>
            <a:r>
              <a:rPr lang="en-US" b="1" u="sng" dirty="0">
                <a:solidFill>
                  <a:schemeClr val="tx2"/>
                </a:solidFill>
              </a:rPr>
              <a:t>match</a:t>
            </a:r>
            <a:r>
              <a:rPr lang="en-US" dirty="0">
                <a:solidFill>
                  <a:schemeClr val="tx2"/>
                </a:solidFill>
              </a:rPr>
              <a:t> funds at 20% of the total project </a:t>
            </a:r>
            <a:r>
              <a:rPr lang="en-US" dirty="0" smtClean="0">
                <a:solidFill>
                  <a:schemeClr val="tx2"/>
                </a:solidFill>
              </a:rPr>
              <a:t>cost</a:t>
            </a:r>
            <a:r>
              <a:rPr lang="en-US" dirty="0" smtClean="0">
                <a:solidFill>
                  <a:schemeClr val="tx2"/>
                </a:solidFill>
                <a:effectLst/>
              </a:rPr>
              <a:t>:</a:t>
            </a:r>
          </a:p>
          <a:p>
            <a:pPr marL="842645" lvl="1" indent="-342900"/>
            <a:r>
              <a:rPr lang="en-US" sz="2200" dirty="0">
                <a:solidFill>
                  <a:schemeClr val="tx2"/>
                </a:solidFill>
              </a:rPr>
              <a:t>Match can be cash or </a:t>
            </a:r>
            <a:r>
              <a:rPr lang="en-US" sz="2200" dirty="0" smtClean="0">
                <a:solidFill>
                  <a:schemeClr val="tx2"/>
                </a:solidFill>
              </a:rPr>
              <a:t>in-kind</a:t>
            </a:r>
            <a:br>
              <a:rPr lang="en-US" sz="2200" dirty="0" smtClean="0">
                <a:solidFill>
                  <a:schemeClr val="tx2"/>
                </a:solidFill>
              </a:rPr>
            </a:br>
            <a:endParaRPr lang="en-US" sz="2200" dirty="0">
              <a:solidFill>
                <a:schemeClr val="tx2"/>
              </a:solidFill>
            </a:endParaRPr>
          </a:p>
          <a:p>
            <a:pPr marL="842645" lvl="1" indent="-342900"/>
            <a:r>
              <a:rPr lang="en-US" sz="2200" dirty="0" smtClean="0">
                <a:solidFill>
                  <a:schemeClr val="tx2"/>
                </a:solidFill>
              </a:rPr>
              <a:t>Examples</a:t>
            </a:r>
            <a:endParaRPr lang="en-US" sz="2200" dirty="0">
              <a:solidFill>
                <a:schemeClr val="tx2"/>
              </a:solidFill>
            </a:endParaRPr>
          </a:p>
          <a:p>
            <a:pPr marL="1301433" lvl="2" indent="-344488"/>
            <a:r>
              <a:rPr lang="en-US" sz="2200" dirty="0">
                <a:solidFill>
                  <a:schemeClr val="tx2"/>
                </a:solidFill>
              </a:rPr>
              <a:t>Grant of $400,000 requires a local match of $100,000 </a:t>
            </a:r>
          </a:p>
          <a:p>
            <a:pPr marL="1303020" lvl="1"/>
            <a:r>
              <a:rPr lang="en-US" sz="2200" dirty="0">
                <a:solidFill>
                  <a:schemeClr val="tx2"/>
                </a:solidFill>
              </a:rPr>
              <a:t>(total project cost is $500,000)</a:t>
            </a:r>
          </a:p>
          <a:p>
            <a:pPr marL="1028700"/>
            <a:endParaRPr lang="en-US" sz="2200" dirty="0">
              <a:solidFill>
                <a:schemeClr val="tx2"/>
              </a:solidFill>
            </a:endParaRPr>
          </a:p>
          <a:p>
            <a:pPr marL="1301433" lvl="1" indent="-342900"/>
            <a:r>
              <a:rPr lang="en-US" sz="2200" dirty="0">
                <a:solidFill>
                  <a:schemeClr val="tx2"/>
                </a:solidFill>
              </a:rPr>
              <a:t>Grant of $250,000 requires a local match of $65,500 </a:t>
            </a:r>
          </a:p>
          <a:p>
            <a:pPr marL="1303020" lvl="1"/>
            <a:r>
              <a:rPr lang="en-US" sz="2200" dirty="0">
                <a:solidFill>
                  <a:schemeClr val="tx2"/>
                </a:solidFill>
              </a:rPr>
              <a:t>(total project cost is $315,500)</a:t>
            </a:r>
          </a:p>
          <a:p>
            <a:pPr lvl="1"/>
            <a:endParaRPr lang="en-US" sz="2000" dirty="0">
              <a:solidFill>
                <a:schemeClr val="tx2"/>
              </a:solidFill>
              <a:effectLst/>
            </a:endParaRPr>
          </a:p>
        </p:txBody>
      </p:sp>
    </p:spTree>
    <p:extLst>
      <p:ext uri="{BB962C8B-B14F-4D97-AF65-F5344CB8AC3E}">
        <p14:creationId xmlns:p14="http://schemas.microsoft.com/office/powerpoint/2010/main" val="310511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09600"/>
            <a:ext cx="8686800" cy="6096001"/>
          </a:xfrm>
        </p:spPr>
        <p:txBody>
          <a:bodyPr>
            <a:normAutofit/>
          </a:bodyPr>
          <a:lstStyle/>
          <a:p>
            <a:pPr marL="18288" indent="0" algn="ctr">
              <a:buNone/>
            </a:pPr>
            <a:r>
              <a:rPr lang="en-US" sz="2800" b="1" dirty="0" smtClean="0">
                <a:solidFill>
                  <a:schemeClr val="tx2"/>
                </a:solidFill>
                <a:effectLst/>
              </a:rPr>
              <a:t>VOCA </a:t>
            </a:r>
            <a:r>
              <a:rPr lang="en-US" sz="2800" b="1" dirty="0" smtClean="0">
                <a:solidFill>
                  <a:schemeClr val="tx2"/>
                </a:solidFill>
              </a:rPr>
              <a:t>Victim Assistance Formula Grant Program </a:t>
            </a:r>
            <a:r>
              <a:rPr lang="en-US" sz="2800" b="1" dirty="0" smtClean="0">
                <a:solidFill>
                  <a:schemeClr val="tx2"/>
                </a:solidFill>
                <a:effectLst/>
              </a:rPr>
              <a:t>Requirements</a:t>
            </a:r>
          </a:p>
          <a:p>
            <a:pPr marL="18288" indent="0">
              <a:buNone/>
            </a:pPr>
            <a:endParaRPr lang="en-US" sz="1200" dirty="0">
              <a:effectLst/>
            </a:endParaRPr>
          </a:p>
          <a:p>
            <a:pPr lvl="0"/>
            <a:r>
              <a:rPr lang="en-US" dirty="0" smtClean="0">
                <a:solidFill>
                  <a:schemeClr val="tx2"/>
                </a:solidFill>
              </a:rPr>
              <a:t>The </a:t>
            </a:r>
            <a:r>
              <a:rPr lang="en-US" dirty="0">
                <a:solidFill>
                  <a:schemeClr val="tx2"/>
                </a:solidFill>
              </a:rPr>
              <a:t>Office for Victims of Crime (OVC) indicated in writing that OVC  “expects that VOCA Administrators will meet with key stakeholder coalitions and groups, including those that represent the VOCA statutory priorities—domestic violence, sexual assault, and child abuse prevention—to conduct strategic planning for funding new programs and services and enhancing existing initiatives</a:t>
            </a:r>
            <a:r>
              <a:rPr lang="en-US" dirty="0" smtClean="0">
                <a:solidFill>
                  <a:schemeClr val="tx2"/>
                </a:solidFill>
              </a:rPr>
              <a:t>.”</a:t>
            </a:r>
          </a:p>
          <a:p>
            <a:pPr lvl="2"/>
            <a:r>
              <a:rPr lang="en-US" sz="2200" dirty="0" smtClean="0">
                <a:solidFill>
                  <a:schemeClr val="tx2"/>
                </a:solidFill>
              </a:rPr>
              <a:t>Cal OES convened a </a:t>
            </a:r>
            <a:r>
              <a:rPr lang="en-US" sz="2200" b="1" u="sng" dirty="0" smtClean="0">
                <a:solidFill>
                  <a:schemeClr val="tx2"/>
                </a:solidFill>
              </a:rPr>
              <a:t>VOCA Steering Committee</a:t>
            </a:r>
            <a:r>
              <a:rPr lang="en-US" sz="2200" dirty="0" smtClean="0">
                <a:solidFill>
                  <a:schemeClr val="tx2"/>
                </a:solidFill>
              </a:rPr>
              <a:t/>
            </a:r>
            <a:br>
              <a:rPr lang="en-US" sz="2200" dirty="0" smtClean="0">
                <a:solidFill>
                  <a:schemeClr val="tx2"/>
                </a:solidFill>
              </a:rPr>
            </a:br>
            <a:endParaRPr lang="en-US" sz="2200" dirty="0">
              <a:solidFill>
                <a:schemeClr val="tx2"/>
              </a:solidFill>
            </a:endParaRPr>
          </a:p>
          <a:p>
            <a:pPr lvl="2"/>
            <a:r>
              <a:rPr lang="en-US" sz="2200" dirty="0" smtClean="0">
                <a:solidFill>
                  <a:schemeClr val="tx2"/>
                </a:solidFill>
              </a:rPr>
              <a:t>Identified gaps in victim services and training needs</a:t>
            </a:r>
            <a:r>
              <a:rPr lang="en-US" dirty="0">
                <a:solidFill>
                  <a:schemeClr val="tx2"/>
                </a:solidFill>
              </a:rPr>
              <a:t/>
            </a:r>
            <a:br>
              <a:rPr lang="en-US" dirty="0">
                <a:solidFill>
                  <a:schemeClr val="tx2"/>
                </a:solidFill>
              </a:rPr>
            </a:br>
            <a:endParaRPr lang="en-US" dirty="0" smtClean="0">
              <a:solidFill>
                <a:schemeClr val="tx2"/>
              </a:solidFill>
            </a:endParaRPr>
          </a:p>
          <a:p>
            <a:pPr marL="274320" lvl="1" indent="0">
              <a:buNone/>
            </a:pPr>
            <a:endParaRPr lang="en-US" sz="2000" dirty="0">
              <a:solidFill>
                <a:schemeClr val="tx2"/>
              </a:solidFill>
              <a:effectLst/>
            </a:endParaRPr>
          </a:p>
        </p:txBody>
      </p:sp>
    </p:spTree>
    <p:extLst>
      <p:ext uri="{BB962C8B-B14F-4D97-AF65-F5344CB8AC3E}">
        <p14:creationId xmlns:p14="http://schemas.microsoft.com/office/powerpoint/2010/main" val="2355942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382000" cy="2492990"/>
          </a:xfrm>
          <a:prstGeom prst="rect">
            <a:avLst/>
          </a:prstGeom>
          <a:noFill/>
        </p:spPr>
        <p:txBody>
          <a:bodyPr wrap="square" rtlCol="0">
            <a:spAutoFit/>
          </a:bodyPr>
          <a:lstStyle/>
          <a:p>
            <a:pPr algn="ctr"/>
            <a:endParaRPr lang="en-US" sz="1200" b="1" dirty="0" smtClean="0">
              <a:solidFill>
                <a:schemeClr val="tx2"/>
              </a:solidFill>
            </a:endParaRPr>
          </a:p>
          <a:p>
            <a:pPr algn="ctr"/>
            <a:r>
              <a:rPr lang="en-US" sz="2800" b="1" dirty="0" smtClean="0">
                <a:solidFill>
                  <a:schemeClr val="tx2"/>
                </a:solidFill>
              </a:rPr>
              <a:t>New Funding Opportunities</a:t>
            </a:r>
          </a:p>
          <a:p>
            <a:pPr algn="ctr"/>
            <a:r>
              <a:rPr lang="en-US" sz="2800" b="1" dirty="0" smtClean="0">
                <a:solidFill>
                  <a:schemeClr val="tx2"/>
                </a:solidFill>
              </a:rPr>
              <a:t>Under Victims of Crime Act (VOCA) Funding</a:t>
            </a:r>
          </a:p>
          <a:p>
            <a:pPr algn="ctr"/>
            <a:endParaRPr lang="en-US" sz="2400" dirty="0">
              <a:solidFill>
                <a:schemeClr val="tx2"/>
              </a:solidFill>
            </a:endParaRPr>
          </a:p>
          <a:p>
            <a:pPr marL="569913" indent="-344488">
              <a:buFont typeface="Arial" panose="020B0604020202020204" pitchFamily="34" charset="0"/>
              <a:buChar char="•"/>
            </a:pPr>
            <a:endParaRPr lang="en-US" sz="2000" dirty="0" smtClean="0">
              <a:solidFill>
                <a:schemeClr val="tx2"/>
              </a:solidFill>
            </a:endParaRPr>
          </a:p>
          <a:p>
            <a:pPr marL="225425"/>
            <a:endParaRPr lang="en-US" sz="2000" dirty="0" smtClean="0">
              <a:solidFill>
                <a:schemeClr val="tx2"/>
              </a:solidFill>
            </a:endParaRPr>
          </a:p>
          <a:p>
            <a:pPr marL="569913" indent="-344488"/>
            <a:endParaRPr lang="en-US" sz="2400" dirty="0" smtClean="0">
              <a:solidFill>
                <a:schemeClr val="tx2"/>
              </a:solidFill>
            </a:endParaRPr>
          </a:p>
        </p:txBody>
      </p:sp>
      <p:pic>
        <p:nvPicPr>
          <p:cNvPr id="4" name="Picture 3" descr="http://the100percentyou.com/wp-content/uploads/2011/03/Happy-Boy.jpg"/>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13759"/>
            <a:ext cx="5981700" cy="4114800"/>
          </a:xfrm>
          <a:prstGeom prst="rect">
            <a:avLst/>
          </a:prstGeom>
          <a:noFill/>
          <a:ln>
            <a:noFill/>
          </a:ln>
        </p:spPr>
      </p:pic>
    </p:spTree>
    <p:extLst>
      <p:ext uri="{BB962C8B-B14F-4D97-AF65-F5344CB8AC3E}">
        <p14:creationId xmlns:p14="http://schemas.microsoft.com/office/powerpoint/2010/main" val="36372700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1121</TotalTime>
  <Words>554</Words>
  <Application>Microsoft Office PowerPoint</Application>
  <PresentationFormat>On-screen Show (4:3)</PresentationFormat>
  <Paragraphs>149</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 EMA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 EMA</dc:creator>
  <cp:lastModifiedBy>tullyw</cp:lastModifiedBy>
  <cp:revision>89</cp:revision>
  <cp:lastPrinted>2016-02-20T00:26:50Z</cp:lastPrinted>
  <dcterms:created xsi:type="dcterms:W3CDTF">2015-09-28T18:01:02Z</dcterms:created>
  <dcterms:modified xsi:type="dcterms:W3CDTF">2016-02-22T23:41:11Z</dcterms:modified>
</cp:coreProperties>
</file>