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78" r:id="rId3"/>
    <p:sldId id="257" r:id="rId4"/>
    <p:sldId id="274" r:id="rId5"/>
    <p:sldId id="265" r:id="rId6"/>
    <p:sldId id="262" r:id="rId7"/>
    <p:sldId id="261" r:id="rId8"/>
    <p:sldId id="263" r:id="rId9"/>
    <p:sldId id="266" r:id="rId10"/>
    <p:sldId id="267" r:id="rId11"/>
    <p:sldId id="259" r:id="rId12"/>
    <p:sldId id="272" r:id="rId13"/>
    <p:sldId id="271" r:id="rId14"/>
    <p:sldId id="270" r:id="rId15"/>
    <p:sldId id="273" r:id="rId16"/>
    <p:sldId id="276" r:id="rId17"/>
    <p:sldId id="269" r:id="rId18"/>
    <p:sldId id="275" r:id="rId19"/>
    <p:sldId id="277" r:id="rId20"/>
    <p:sldId id="268" r:id="rId21"/>
    <p:sldId id="280" r:id="rId22"/>
    <p:sldId id="25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@thecenternow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Ending DV through Family Intervention  and Healthy Relationships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</a:t>
            </a:r>
            <a:r>
              <a:rPr lang="en-US" dirty="0" err="1" smtClean="0"/>
              <a:t>Huckabay</a:t>
            </a:r>
            <a:r>
              <a:rPr lang="en-US" dirty="0" smtClean="0"/>
              <a:t>, Executive Director</a:t>
            </a:r>
          </a:p>
          <a:p>
            <a:r>
              <a:rPr lang="en-US" dirty="0" smtClean="0"/>
              <a:t>The Center for Violence-Free Relationships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Positive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en-US" sz="7400" b="1" dirty="0" smtClean="0"/>
          </a:p>
          <a:p>
            <a:pPr marL="45720" indent="0">
              <a:buNone/>
            </a:pPr>
            <a:r>
              <a:rPr lang="en-US" sz="9600" b="1" dirty="0" smtClean="0"/>
              <a:t>Program Development -  3 years</a:t>
            </a:r>
          </a:p>
          <a:p>
            <a:pPr marL="45720" indent="0">
              <a:buNone/>
            </a:pPr>
            <a:r>
              <a:rPr lang="en-US" sz="9600" b="1" dirty="0"/>
              <a:t>	</a:t>
            </a:r>
            <a:r>
              <a:rPr lang="en-US" sz="9600" b="1" dirty="0" smtClean="0"/>
              <a:t>3 Client Advisory Groups -  Current and Graduates</a:t>
            </a:r>
          </a:p>
          <a:p>
            <a:pPr marL="45720" indent="0">
              <a:buNone/>
            </a:pPr>
            <a:r>
              <a:rPr lang="en-US" sz="9600" b="1" dirty="0"/>
              <a:t>	</a:t>
            </a:r>
            <a:r>
              <a:rPr lang="en-US" sz="9600" b="1" dirty="0" smtClean="0"/>
              <a:t>Design Team members - Group Observations</a:t>
            </a:r>
          </a:p>
          <a:p>
            <a:pPr marL="45720" indent="0">
              <a:buNone/>
            </a:pPr>
            <a:r>
              <a:rPr lang="en-US" sz="9600" b="1" dirty="0"/>
              <a:t>	</a:t>
            </a:r>
            <a:r>
              <a:rPr lang="en-US" sz="9600" b="1" dirty="0" smtClean="0"/>
              <a:t>30 months Curriculum </a:t>
            </a:r>
            <a:r>
              <a:rPr lang="en-US" sz="9600" b="1" dirty="0"/>
              <a:t>D</a:t>
            </a:r>
            <a:r>
              <a:rPr lang="en-US" sz="9600" b="1" dirty="0" smtClean="0"/>
              <a:t>esign </a:t>
            </a:r>
          </a:p>
          <a:p>
            <a:pPr marL="45720" indent="0">
              <a:buNone/>
            </a:pPr>
            <a:r>
              <a:rPr lang="en-US" sz="9600" b="1" dirty="0" smtClean="0"/>
              <a:t>Program </a:t>
            </a:r>
            <a:r>
              <a:rPr lang="en-US" sz="9600" b="1" dirty="0" smtClean="0"/>
              <a:t>Components</a:t>
            </a:r>
          </a:p>
          <a:p>
            <a:pPr marL="45720" indent="0">
              <a:buNone/>
            </a:pPr>
            <a:r>
              <a:rPr lang="en-US" sz="9600" b="1" dirty="0"/>
              <a:t>	</a:t>
            </a:r>
            <a:r>
              <a:rPr lang="en-US" sz="9600" b="1" dirty="0" smtClean="0"/>
              <a:t>Facilitator Training </a:t>
            </a:r>
          </a:p>
          <a:p>
            <a:pPr marL="45720" indent="0">
              <a:buNone/>
            </a:pPr>
            <a:r>
              <a:rPr lang="en-US" sz="9600" b="1" dirty="0"/>
              <a:t>	</a:t>
            </a:r>
            <a:r>
              <a:rPr lang="en-US" sz="9600" b="1" dirty="0" smtClean="0"/>
              <a:t>Curriculum – Facilitator Guide - PowerPoints</a:t>
            </a:r>
            <a:endParaRPr lang="en-US" sz="9600" b="1" dirty="0" smtClean="0"/>
          </a:p>
          <a:p>
            <a:pPr marL="45720" indent="0">
              <a:buNone/>
            </a:pPr>
            <a:r>
              <a:rPr lang="en-US" sz="9600" b="1" dirty="0"/>
              <a:t>	</a:t>
            </a:r>
            <a:r>
              <a:rPr lang="en-US" sz="9600" b="1" dirty="0" smtClean="0"/>
              <a:t>Protocols- Procedures (attendance, fees, </a:t>
            </a:r>
            <a:r>
              <a:rPr lang="en-US" sz="9600" b="1" smtClean="0"/>
              <a:t>conflict checks)</a:t>
            </a:r>
            <a:endParaRPr lang="en-US" sz="9600" b="1" dirty="0"/>
          </a:p>
          <a:p>
            <a:pPr marL="45720" indent="0">
              <a:buNone/>
            </a:pP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682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Facilitator Training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/>
              <a:t>“ A healer is not someone you go to for healing. A healer is someone that triggers within you, your own ability to heal yourself.”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14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Facilitator </a:t>
            </a:r>
            <a:r>
              <a:rPr lang="en-US" dirty="0" smtClean="0">
                <a:solidFill>
                  <a:srgbClr val="00B0F0"/>
                </a:solidFill>
              </a:rPr>
              <a:t>Training- Four Objectives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200" dirty="0" smtClean="0"/>
              <a:t>1. Become </a:t>
            </a:r>
            <a:r>
              <a:rPr lang="en-US" sz="3200" dirty="0"/>
              <a:t>familiar w/ curriculum content and structure primarily </a:t>
            </a:r>
            <a:r>
              <a:rPr lang="en-US" sz="3200" dirty="0" smtClean="0"/>
              <a:t>through </a:t>
            </a:r>
            <a:r>
              <a:rPr lang="en-US" sz="3200" b="1" dirty="0"/>
              <a:t>observation </a:t>
            </a:r>
            <a:r>
              <a:rPr lang="en-US" sz="3200" dirty="0"/>
              <a:t>of and </a:t>
            </a:r>
            <a:r>
              <a:rPr lang="en-US" sz="3200" b="1" dirty="0"/>
              <a:t>experience</a:t>
            </a:r>
            <a:r>
              <a:rPr lang="en-US" sz="3200" dirty="0"/>
              <a:t> in the </a:t>
            </a:r>
            <a:r>
              <a:rPr lang="en-US" sz="3200" b="1" dirty="0"/>
              <a:t>facilitation process</a:t>
            </a:r>
            <a:r>
              <a:rPr lang="en-US" sz="3200" dirty="0"/>
              <a:t>. </a:t>
            </a:r>
          </a:p>
          <a:p>
            <a:pPr marL="45720" indent="0">
              <a:buNone/>
            </a:pPr>
            <a:r>
              <a:rPr lang="en-US" sz="3200" dirty="0" smtClean="0"/>
              <a:t>2. Provide </a:t>
            </a:r>
            <a:r>
              <a:rPr lang="en-US" sz="3200" dirty="0"/>
              <a:t>experiential training of being in the group, </a:t>
            </a:r>
            <a:r>
              <a:rPr lang="en-US" sz="3200" b="1" dirty="0"/>
              <a:t>designing </a:t>
            </a:r>
            <a:r>
              <a:rPr lang="en-US" sz="3200" b="1" dirty="0" smtClean="0"/>
              <a:t>processes </a:t>
            </a:r>
            <a:r>
              <a:rPr lang="en-US" sz="3200" dirty="0"/>
              <a:t>for </a:t>
            </a:r>
            <a:r>
              <a:rPr lang="en-US" sz="3200" b="1" dirty="0"/>
              <a:t>their facilitation </a:t>
            </a:r>
            <a:r>
              <a:rPr lang="en-US" sz="3200" dirty="0"/>
              <a:t>and group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Facilitator Training-  Four Objectives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dirty="0" smtClean="0"/>
              <a:t>3. Increase facilitators ability to go beyond simply training to facilitate a healing </a:t>
            </a:r>
            <a:r>
              <a:rPr lang="en-US" sz="2800" b="1" dirty="0" smtClean="0"/>
              <a:t>environment</a:t>
            </a:r>
            <a:r>
              <a:rPr lang="en-US" sz="2800" dirty="0" smtClean="0"/>
              <a:t>; to one that supports participants ability to </a:t>
            </a:r>
            <a:r>
              <a:rPr lang="en-US" sz="2800" b="1" dirty="0" smtClean="0"/>
              <a:t>identify feelings &amp; core wounding </a:t>
            </a:r>
            <a:r>
              <a:rPr lang="en-US" sz="2800" dirty="0" smtClean="0"/>
              <a:t>that underlie violence while learning </a:t>
            </a:r>
            <a:r>
              <a:rPr lang="en-US" sz="2800" b="1" dirty="0" smtClean="0"/>
              <a:t>tools and techniques </a:t>
            </a:r>
            <a:r>
              <a:rPr lang="en-US" sz="2800" dirty="0" smtClean="0"/>
              <a:t>to overcome the behaviors and patterns of violence.</a:t>
            </a:r>
          </a:p>
          <a:p>
            <a:pPr marL="4572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4. Work w/ facilitators to create a </a:t>
            </a:r>
            <a:r>
              <a:rPr lang="en-US" sz="2800" b="1" dirty="0" smtClean="0"/>
              <a:t>community</a:t>
            </a:r>
            <a:r>
              <a:rPr lang="en-US" sz="2800" dirty="0" smtClean="0"/>
              <a:t> of support and practice where </a:t>
            </a:r>
            <a:r>
              <a:rPr lang="en-US" sz="2800" b="1" dirty="0" smtClean="0"/>
              <a:t>those doing harm support each other </a:t>
            </a:r>
            <a:r>
              <a:rPr lang="en-US" sz="2800" dirty="0" smtClean="0"/>
              <a:t>in </a:t>
            </a:r>
            <a:r>
              <a:rPr lang="en-US" sz="2800" b="1" dirty="0" smtClean="0"/>
              <a:t>releasing</a:t>
            </a:r>
            <a:r>
              <a:rPr lang="en-US" sz="2800" dirty="0" smtClean="0"/>
              <a:t> </a:t>
            </a:r>
            <a:r>
              <a:rPr lang="en-US" sz="2800" b="1" dirty="0" smtClean="0"/>
              <a:t>the feelings </a:t>
            </a:r>
            <a:r>
              <a:rPr lang="en-US" sz="2800" dirty="0" smtClean="0"/>
              <a:t>that trigger violence while developing the behaviors that </a:t>
            </a:r>
            <a:r>
              <a:rPr lang="en-US" sz="2800" b="1" dirty="0" smtClean="0"/>
              <a:t>increase self love, loving relationships and healthy families.</a:t>
            </a:r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17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Curriculum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200" b="1" dirty="0" smtClean="0"/>
              <a:t>  3 core competencies - 9 modules - 52 sessions 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sz="2300" b="1" dirty="0" smtClean="0"/>
              <a:t>What’s the problem - Identification of behaviors 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3 Modules / 15 Sessions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300" b="1" dirty="0" smtClean="0"/>
              <a:t>Where do these behaviors come from – Core Wounds/Feelings/Needs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3 Modules / 15 Sessions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b="1" dirty="0" smtClean="0"/>
              <a:t>How to change these behaviors – Tools and Techniques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3 Modules / 22 Sessions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02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Curriculum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b="1" dirty="0" smtClean="0"/>
              <a:t>Session Structure</a:t>
            </a:r>
            <a:r>
              <a:rPr lang="en-US" dirty="0"/>
              <a:t>	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sz="3200" dirty="0" smtClean="0"/>
              <a:t>Feelings Check In / “Stretch” report out</a:t>
            </a:r>
          </a:p>
          <a:p>
            <a:pPr marL="4572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30 min Topic </a:t>
            </a:r>
            <a:r>
              <a:rPr lang="en-US" sz="3200" dirty="0"/>
              <a:t>P</a:t>
            </a:r>
            <a:r>
              <a:rPr lang="en-US" sz="3200" dirty="0" smtClean="0"/>
              <a:t>resentation</a:t>
            </a:r>
          </a:p>
          <a:p>
            <a:pPr marL="4572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90 min Practical Application of Topic</a:t>
            </a:r>
          </a:p>
          <a:p>
            <a:pPr marL="4572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Accountability – “Stretch” Homework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61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Assessments - Challenges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Pre and Post test differences of raw scores are poor measurements</a:t>
            </a:r>
          </a:p>
          <a:p>
            <a:pPr marL="45720" indent="0">
              <a:buNone/>
            </a:pPr>
            <a:r>
              <a:rPr lang="en-US" dirty="0" smtClean="0"/>
              <a:t>Challenge </a:t>
            </a:r>
            <a:r>
              <a:rPr lang="en-US" dirty="0"/>
              <a:t>w/ most readily available assessment tools is they are designed for measuring change in an individual receiving 1:1 services. 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Assessments </a:t>
            </a:r>
            <a:r>
              <a:rPr lang="en-US" dirty="0"/>
              <a:t>have to be constructed to measure individual change with in a group setting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Assessments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/>
              <a:t>3</a:t>
            </a:r>
            <a:r>
              <a:rPr lang="en-US" sz="2800" b="1" dirty="0" smtClean="0"/>
              <a:t> Areas of Focus</a:t>
            </a:r>
          </a:p>
          <a:p>
            <a:pPr marL="45720" indent="0">
              <a:buNone/>
            </a:pPr>
            <a:r>
              <a:rPr lang="en-US" dirty="0" smtClean="0"/>
              <a:t>What is the quality of the relationship between Facilitator and Client – perceptions of both client and facilitator of themselves and of each other</a:t>
            </a:r>
          </a:p>
          <a:p>
            <a:pPr marL="45720" indent="0">
              <a:buNone/>
            </a:pPr>
            <a:r>
              <a:rPr lang="en-US" dirty="0" smtClean="0"/>
              <a:t>What change is occurring in the individual. </a:t>
            </a:r>
          </a:p>
          <a:p>
            <a:pPr marL="45720" indent="0">
              <a:buNone/>
            </a:pPr>
            <a:r>
              <a:rPr lang="en-US" dirty="0" smtClean="0"/>
              <a:t>What is the facilitator doing that is producing the change in the individual.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Assessments – Individual Change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 smtClean="0"/>
              <a:t>3 Basic Phases of Change</a:t>
            </a:r>
          </a:p>
          <a:p>
            <a:pPr marL="45720" indent="0">
              <a:buNone/>
            </a:pPr>
            <a:r>
              <a:rPr lang="en-US" dirty="0" smtClean="0"/>
              <a:t>Change from Hopelessness to Hopeful  (6-10 sessions)</a:t>
            </a:r>
          </a:p>
          <a:p>
            <a:pPr marL="45720" indent="0">
              <a:buNone/>
            </a:pPr>
            <a:r>
              <a:rPr lang="en-US" dirty="0" smtClean="0"/>
              <a:t>Change in Symptomology (11-30 sessions)</a:t>
            </a:r>
          </a:p>
          <a:p>
            <a:pPr marL="45720" indent="0">
              <a:buNone/>
            </a:pPr>
            <a:r>
              <a:rPr lang="en-US" dirty="0" smtClean="0"/>
              <a:t>Change in Character (30-52 sessions) </a:t>
            </a:r>
          </a:p>
          <a:p>
            <a:pPr marL="45720" indent="0">
              <a:buNone/>
            </a:pPr>
            <a:r>
              <a:rPr lang="en-US" dirty="0" smtClean="0"/>
              <a:t>Assessments need to be done at end of each phase.</a:t>
            </a:r>
          </a:p>
          <a:p>
            <a:pPr marL="45720" indent="0">
              <a:buNone/>
            </a:pPr>
            <a:r>
              <a:rPr lang="en-US" dirty="0" smtClean="0"/>
              <a:t>Solidify one phase of change before moving to the next phase.</a:t>
            </a:r>
          </a:p>
          <a:p>
            <a:pPr marL="4572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	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Assessments -  Pilot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Selected three assessments to pilot</a:t>
            </a:r>
          </a:p>
          <a:p>
            <a:pPr marL="45720" indent="0">
              <a:buNone/>
            </a:pPr>
            <a:r>
              <a:rPr lang="en-US" dirty="0" smtClean="0"/>
              <a:t>Measuring efficacy, feasibility and client compliance w/ assessment process</a:t>
            </a:r>
          </a:p>
          <a:p>
            <a:pPr marL="45720" indent="0">
              <a:buNone/>
            </a:pPr>
            <a:r>
              <a:rPr lang="en-US" dirty="0" smtClean="0"/>
              <a:t>Converting to electronic format </a:t>
            </a:r>
          </a:p>
          <a:p>
            <a:pPr marL="45720" indent="0">
              <a:buNone/>
            </a:pPr>
            <a:r>
              <a:rPr lang="en-US" dirty="0" smtClean="0"/>
              <a:t>Launch assessment pilot January 2020</a:t>
            </a:r>
          </a:p>
          <a:p>
            <a:pPr marL="45720" indent="0">
              <a:buNone/>
            </a:pPr>
            <a:r>
              <a:rPr lang="en-US" dirty="0" smtClean="0"/>
              <a:t>Pilot Goals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Which are the most essential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Identify if we need all or parts of each assessment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73" y="259773"/>
            <a:ext cx="11606645" cy="63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We need you!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600" dirty="0" smtClean="0"/>
              <a:t>Create a Best Practice Program w/ Empirical Data </a:t>
            </a:r>
            <a:endParaRPr lang="en-US" sz="3600" dirty="0" smtClean="0"/>
          </a:p>
          <a:p>
            <a:pPr marL="548640" lvl="2" indent="0">
              <a:buNone/>
            </a:pPr>
            <a:r>
              <a:rPr lang="en-US" sz="2400" dirty="0" smtClean="0"/>
              <a:t>	</a:t>
            </a:r>
          </a:p>
          <a:p>
            <a:pPr marL="548640" lvl="2" indent="0">
              <a:buNone/>
            </a:pPr>
            <a:r>
              <a:rPr lang="en-US" sz="3200" dirty="0" smtClean="0"/>
              <a:t>Pilot </a:t>
            </a:r>
            <a:r>
              <a:rPr lang="en-US" sz="3200" dirty="0" smtClean="0"/>
              <a:t>Program </a:t>
            </a:r>
            <a:r>
              <a:rPr lang="en-US" sz="3200" dirty="0" smtClean="0"/>
              <a:t>Expansion</a:t>
            </a:r>
          </a:p>
          <a:p>
            <a:pPr marL="548640" lvl="2" indent="0">
              <a:buNone/>
            </a:pPr>
            <a:r>
              <a:rPr lang="en-US" sz="3200" dirty="0" smtClean="0"/>
              <a:t>Facilitator Training </a:t>
            </a:r>
          </a:p>
          <a:p>
            <a:pPr marL="548640" lvl="2" indent="0">
              <a:buNone/>
            </a:pPr>
            <a:r>
              <a:rPr lang="en-US" sz="3200" dirty="0" smtClean="0"/>
              <a:t>Organizational Readiness </a:t>
            </a:r>
            <a:endParaRPr lang="en-US" sz="3200" dirty="0" smtClean="0"/>
          </a:p>
          <a:p>
            <a:pPr marL="548640" lvl="2" indent="0">
              <a:buNone/>
            </a:pPr>
            <a:r>
              <a:rPr lang="en-US" sz="3200" dirty="0" smtClean="0"/>
              <a:t> </a:t>
            </a:r>
            <a:endParaRPr lang="en-US" sz="3200" dirty="0" smtClean="0"/>
          </a:p>
          <a:p>
            <a:pPr marL="45720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53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00B0F0"/>
                </a:solidFill>
              </a:rPr>
              <a:t>Final Thought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“Trauma is a fact of life, It does not however have to be a life sentence.”</a:t>
            </a:r>
          </a:p>
          <a:p>
            <a:pPr marL="45720" indent="0" algn="ctr">
              <a:buNone/>
            </a:pPr>
            <a:endParaRPr lang="en-US" sz="3600" dirty="0"/>
          </a:p>
          <a:p>
            <a:pPr marL="45720" indent="0" algn="ctr">
              <a:buNone/>
            </a:pPr>
            <a:r>
              <a:rPr lang="en-US" sz="3600" dirty="0" smtClean="0"/>
              <a:t>Contact Info:</a:t>
            </a:r>
          </a:p>
          <a:p>
            <a:pPr marL="45720" indent="0" algn="ctr">
              <a:buNone/>
            </a:pPr>
            <a:r>
              <a:rPr lang="en-US" sz="3600" dirty="0" smtClean="0">
                <a:hlinkClick r:id="rId2"/>
              </a:rPr>
              <a:t>MattH@thecenternow.org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90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The origin of the word ‘trauma is the Greek for ‘wound’. If I wounded you, if I cut your flesh, the healing would involve scar tissue forming.  If the wound was great enough, you’d get a big scar, and it would be without nerve endings so you wouldn’t feel, and it would be much less flexible than your normal tissue.  </a:t>
            </a:r>
          </a:p>
          <a:p>
            <a:pPr marL="45720" indent="0">
              <a:buNone/>
            </a:pPr>
            <a:r>
              <a:rPr lang="en-US" sz="2800" dirty="0" smtClean="0"/>
              <a:t>Trauma is when there is a loss of feeling and there is a reduced flexibility in responding to the world this is a response to a wound.</a:t>
            </a:r>
          </a:p>
          <a:p>
            <a:pPr marL="45720" indent="0">
              <a:buNone/>
            </a:pPr>
            <a:r>
              <a:rPr lang="en-US" sz="2000" dirty="0" smtClean="0"/>
              <a:t>				Dr. Gabor Mate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60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800" dirty="0" smtClean="0"/>
              <a:t>Our brains are wired for connection, but trauma rewires them for protection. That’s why healthy relationships are difficult for wounded people.”</a:t>
            </a:r>
          </a:p>
          <a:p>
            <a:pPr marL="4572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1600" dirty="0" smtClean="0"/>
              <a:t>- Ryan North – Co founder   One Big Happy Home</a:t>
            </a:r>
          </a:p>
          <a:p>
            <a:pPr marL="4572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4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Center for Violence-free Relationships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n-US" sz="2800" b="1" dirty="0" smtClean="0"/>
              <a:t>Building Healthy Relationships, Families and Communities</a:t>
            </a:r>
          </a:p>
          <a:p>
            <a:pPr marL="45720" indent="0">
              <a:buNone/>
            </a:pPr>
            <a:r>
              <a:rPr lang="en-US" sz="2800" dirty="0" smtClean="0"/>
              <a:t>Intervention/Prevention Services for:</a:t>
            </a:r>
          </a:p>
          <a:p>
            <a:pPr marL="4572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Victims/Survivors -  40 years</a:t>
            </a:r>
          </a:p>
          <a:p>
            <a:pPr marL="4572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Children – 10 years </a:t>
            </a:r>
          </a:p>
          <a:p>
            <a:pPr marL="4572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People Who Cause Harm – 25 years</a:t>
            </a:r>
          </a:p>
          <a:p>
            <a:pPr marL="4572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Positive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264" y="1683327"/>
            <a:ext cx="9872871" cy="403860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en-US" sz="2400" b="1" dirty="0" smtClean="0"/>
          </a:p>
          <a:p>
            <a:pPr marL="45720" indent="0">
              <a:buNone/>
            </a:pPr>
            <a:r>
              <a:rPr lang="en-US" sz="11100" b="1" dirty="0" smtClean="0"/>
              <a:t>Intervention/Prevention program for people who cause </a:t>
            </a:r>
            <a:r>
              <a:rPr lang="en-US" sz="11100" b="1" dirty="0" smtClean="0"/>
              <a:t>harm</a:t>
            </a:r>
          </a:p>
          <a:p>
            <a:pPr marL="45720" indent="0">
              <a:buNone/>
            </a:pPr>
            <a:endParaRPr lang="en-US" sz="3000" b="1" dirty="0"/>
          </a:p>
          <a:p>
            <a:pPr marL="45720" indent="0">
              <a:buNone/>
            </a:pPr>
            <a:r>
              <a:rPr lang="en-US" sz="8000" dirty="0" smtClean="0"/>
              <a:t>	</a:t>
            </a:r>
            <a:r>
              <a:rPr lang="en-US" sz="12800" dirty="0" smtClean="0"/>
              <a:t>325 </a:t>
            </a:r>
            <a:r>
              <a:rPr lang="en-US" sz="12800" dirty="0" smtClean="0"/>
              <a:t>Clients </a:t>
            </a:r>
            <a:r>
              <a:rPr lang="en-US" sz="12800" dirty="0"/>
              <a:t>A</a:t>
            </a:r>
            <a:r>
              <a:rPr lang="en-US" sz="12800" dirty="0" smtClean="0"/>
              <a:t>nnually</a:t>
            </a:r>
          </a:p>
          <a:p>
            <a:pPr marL="45720" indent="0">
              <a:buNone/>
            </a:pPr>
            <a:r>
              <a:rPr lang="en-US" sz="12800" b="1" dirty="0"/>
              <a:t>	</a:t>
            </a:r>
            <a:r>
              <a:rPr lang="en-US" sz="12800" dirty="0" smtClean="0"/>
              <a:t>70% Court Mandated &amp; 30% Voluntary</a:t>
            </a:r>
          </a:p>
          <a:p>
            <a:pPr marL="45720" indent="0">
              <a:buNone/>
            </a:pPr>
            <a:r>
              <a:rPr lang="en-US" sz="12800" dirty="0"/>
              <a:t>	</a:t>
            </a:r>
            <a:r>
              <a:rPr lang="en-US" sz="12800" dirty="0" smtClean="0"/>
              <a:t>7 Weekly Groups</a:t>
            </a:r>
          </a:p>
          <a:p>
            <a:pPr marL="45720" indent="0">
              <a:buNone/>
            </a:pPr>
            <a:r>
              <a:rPr lang="en-US" sz="12800" dirty="0"/>
              <a:t>	</a:t>
            </a:r>
            <a:r>
              <a:rPr lang="en-US" sz="12800" dirty="0" smtClean="0"/>
              <a:t>	2 for women / </a:t>
            </a:r>
            <a:r>
              <a:rPr lang="en-US" sz="12800" dirty="0" smtClean="0"/>
              <a:t>5 </a:t>
            </a:r>
            <a:r>
              <a:rPr lang="en-US" sz="12800" dirty="0" smtClean="0"/>
              <a:t>for men</a:t>
            </a:r>
          </a:p>
          <a:p>
            <a:pPr marL="45720" indent="0">
              <a:buNone/>
            </a:pPr>
            <a:r>
              <a:rPr lang="en-US" sz="12800" dirty="0"/>
              <a:t>	</a:t>
            </a:r>
            <a:endParaRPr lang="en-US" sz="12800" dirty="0" smtClean="0"/>
          </a:p>
          <a:p>
            <a:pPr marL="45720" indent="0">
              <a:buNone/>
            </a:pPr>
            <a:r>
              <a:rPr lang="en-US" sz="2400" b="1" dirty="0"/>
              <a:t>	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/>
              <a:t>	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98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Positive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200" dirty="0"/>
              <a:t>73% Graduation Rate</a:t>
            </a:r>
          </a:p>
          <a:p>
            <a:pPr marL="45720" indent="0">
              <a:buNone/>
            </a:pPr>
            <a:r>
              <a:rPr lang="en-US" sz="3200" dirty="0"/>
              <a:t>93% of graduates – do not re-offend </a:t>
            </a:r>
          </a:p>
          <a:p>
            <a:pPr marL="45720" indent="0">
              <a:buNone/>
            </a:pPr>
            <a:r>
              <a:rPr lang="en-US" sz="3200" dirty="0"/>
              <a:t>		3 </a:t>
            </a:r>
            <a:r>
              <a:rPr lang="en-US" sz="3200" dirty="0" err="1"/>
              <a:t>yrs</a:t>
            </a:r>
            <a:r>
              <a:rPr lang="en-US" sz="3200" dirty="0"/>
              <a:t> post graduation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Positive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b="1" dirty="0" smtClean="0"/>
              <a:t>2015 Program re-design</a:t>
            </a:r>
            <a:r>
              <a:rPr lang="en-US" dirty="0"/>
              <a:t>	</a:t>
            </a:r>
            <a:endParaRPr lang="en-US" dirty="0" smtClean="0"/>
          </a:p>
          <a:p>
            <a:pPr marL="45720" indent="0">
              <a:buNone/>
            </a:pPr>
            <a:r>
              <a:rPr lang="en-US" sz="2800" b="1" dirty="0" smtClean="0"/>
              <a:t>Objectives: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sz="3200" dirty="0" smtClean="0"/>
              <a:t>Promising Practice to Best Practice</a:t>
            </a:r>
          </a:p>
          <a:p>
            <a:pPr marL="4572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Scalable Program – Pilot Projects </a:t>
            </a:r>
          </a:p>
          <a:p>
            <a:pPr marL="4572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4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Positive Solutions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sz="4000" b="1" dirty="0" smtClean="0"/>
              <a:t>Team Members</a:t>
            </a:r>
          </a:p>
          <a:p>
            <a:pPr marL="45720" indent="0">
              <a:buNone/>
            </a:pPr>
            <a:r>
              <a:rPr lang="en-US" sz="3400" b="1" dirty="0" smtClean="0"/>
              <a:t>Joel Abueg- Program Analyst</a:t>
            </a:r>
          </a:p>
          <a:p>
            <a:pPr marL="45720" indent="0">
              <a:buNone/>
            </a:pPr>
            <a:r>
              <a:rPr lang="en-US" dirty="0" smtClean="0"/>
              <a:t>	</a:t>
            </a:r>
            <a:r>
              <a:rPr lang="en-US" sz="3400" dirty="0" smtClean="0"/>
              <a:t>10yrs- Technology Specialist / Project  Analyst</a:t>
            </a:r>
          </a:p>
          <a:p>
            <a:pPr marL="45720" indent="0">
              <a:buNone/>
            </a:pPr>
            <a:r>
              <a:rPr lang="en-US" sz="3100" dirty="0"/>
              <a:t>	</a:t>
            </a:r>
            <a:r>
              <a:rPr lang="en-US" sz="3100" dirty="0" smtClean="0"/>
              <a:t>Contra Costa County Office of Education for California Department of 	Corrections and Rehabilitation, Division of Adult Parole Operations, 	Program Development Unit.</a:t>
            </a:r>
          </a:p>
          <a:p>
            <a:pPr marL="45720" indent="0">
              <a:buNone/>
            </a:pPr>
            <a:r>
              <a:rPr lang="en-US" sz="3100" dirty="0" smtClean="0"/>
              <a:t>	Plan, design, manage, implement, support instructional and 	administrative systems for parolee education program sites throughout 	the state. Implement and manage data collection and analysis.	</a:t>
            </a:r>
            <a:endParaRPr lang="en-US" sz="3100" dirty="0"/>
          </a:p>
          <a:p>
            <a:pPr marL="45720" indent="0">
              <a:buNone/>
            </a:pPr>
            <a:r>
              <a:rPr lang="en-US" sz="3100" dirty="0" smtClean="0"/>
              <a:t>	</a:t>
            </a:r>
          </a:p>
          <a:p>
            <a:pPr marL="4572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314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Positive Solutions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400" b="1" dirty="0" smtClean="0"/>
              <a:t>Team Members</a:t>
            </a:r>
          </a:p>
          <a:p>
            <a:pPr marL="45720" indent="0">
              <a:buNone/>
            </a:pPr>
            <a:r>
              <a:rPr lang="en-US" sz="2400" b="1" dirty="0" smtClean="0"/>
              <a:t>Larry Beutler, </a:t>
            </a:r>
            <a:r>
              <a:rPr lang="en-US" sz="2400" b="1" dirty="0" err="1" smtClean="0"/>
              <a:t>Ph.D</a:t>
            </a:r>
            <a:r>
              <a:rPr lang="en-US" sz="2400" b="1" dirty="0" smtClean="0"/>
              <a:t> – Program Advisor / Member of BOD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Distinguished </a:t>
            </a:r>
            <a:r>
              <a:rPr lang="en-US" sz="2400" dirty="0"/>
              <a:t>P</a:t>
            </a:r>
            <a:r>
              <a:rPr lang="en-US" sz="2400" dirty="0" smtClean="0"/>
              <a:t>rofessor of Clinical Psychology- Palo Alto University and 	Stanford University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Director of the National Center for the Psychology on Terrorism at the 	Naval Post Graduate School</a:t>
            </a:r>
            <a:r>
              <a:rPr lang="en-US" sz="2400" dirty="0"/>
              <a:t>	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Past President International Society for Psychotherapy Research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Published 23 books / 350 articles –</a:t>
            </a:r>
          </a:p>
          <a:p>
            <a:pPr marL="45720" indent="0">
              <a:buNone/>
            </a:pPr>
            <a:r>
              <a:rPr lang="en-US" sz="2400" dirty="0" smtClean="0"/>
              <a:t>Instrumental in developing pragmatic treatments that are directly supported by scientific evidence rather than relying on abstract theory. </a:t>
            </a:r>
          </a:p>
          <a:p>
            <a:pPr marL="45720" indent="0">
              <a:buNone/>
            </a:pPr>
            <a:endParaRPr lang="en-US" sz="7400" b="1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495</TotalTime>
  <Words>621</Words>
  <Application>Microsoft Office PowerPoint</Application>
  <PresentationFormat>Widescreen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Corbel</vt:lpstr>
      <vt:lpstr>Basis</vt:lpstr>
      <vt:lpstr>Ending DV through Family Intervention  and Healthy Relationships</vt:lpstr>
      <vt:lpstr>PowerPoint Presentation</vt:lpstr>
      <vt:lpstr>PowerPoint Presentation</vt:lpstr>
      <vt:lpstr>The Center for Violence-free Relationships</vt:lpstr>
      <vt:lpstr>Positive Solutions</vt:lpstr>
      <vt:lpstr>Positive Solutions</vt:lpstr>
      <vt:lpstr>Positive Solutions</vt:lpstr>
      <vt:lpstr>Positive Solutions</vt:lpstr>
      <vt:lpstr>Positive Solutions</vt:lpstr>
      <vt:lpstr>Positive Solutions</vt:lpstr>
      <vt:lpstr>Facilitator Training </vt:lpstr>
      <vt:lpstr>Facilitator Training- Four Objectives </vt:lpstr>
      <vt:lpstr>Facilitator Training-  Four Objectives </vt:lpstr>
      <vt:lpstr>Curriculum</vt:lpstr>
      <vt:lpstr>Curriculum</vt:lpstr>
      <vt:lpstr>Assessments - Challenges </vt:lpstr>
      <vt:lpstr>Assessments </vt:lpstr>
      <vt:lpstr>Assessments – Individual Change</vt:lpstr>
      <vt:lpstr>Assessments -  Pilot </vt:lpstr>
      <vt:lpstr>We need you!</vt:lpstr>
      <vt:lpstr>Final Thought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Ending DV through Family Intervention  and Healthy Relationships</dc:title>
  <dc:creator>Matt H</dc:creator>
  <cp:lastModifiedBy>Matt H</cp:lastModifiedBy>
  <cp:revision>43</cp:revision>
  <dcterms:created xsi:type="dcterms:W3CDTF">2019-11-13T19:55:55Z</dcterms:created>
  <dcterms:modified xsi:type="dcterms:W3CDTF">2019-11-14T16:40:52Z</dcterms:modified>
</cp:coreProperties>
</file>