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6" r:id="rId3"/>
    <p:sldId id="284" r:id="rId4"/>
    <p:sldId id="339" r:id="rId5"/>
    <p:sldId id="331" r:id="rId6"/>
    <p:sldId id="285" r:id="rId7"/>
    <p:sldId id="286" r:id="rId8"/>
    <p:sldId id="295" r:id="rId9"/>
    <p:sldId id="290" r:id="rId10"/>
    <p:sldId id="291" r:id="rId11"/>
    <p:sldId id="332" r:id="rId12"/>
    <p:sldId id="338" r:id="rId13"/>
    <p:sldId id="319" r:id="rId14"/>
    <p:sldId id="334" r:id="rId15"/>
    <p:sldId id="322" r:id="rId16"/>
    <p:sldId id="330" r:id="rId17"/>
    <p:sldId id="327" r:id="rId18"/>
    <p:sldId id="325" r:id="rId19"/>
    <p:sldId id="333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52" autoAdjust="0"/>
  </p:normalViewPr>
  <p:slideViewPr>
    <p:cSldViewPr>
      <p:cViewPr varScale="1">
        <p:scale>
          <a:sx n="79" d="100"/>
          <a:sy n="79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9FB1D-7A4A-444F-95D8-6226FDD0704C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B7CD-2976-EB4A-9991-DE25E2C73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F2FAB-4245-104B-A160-58679AC7AC59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CBFE0-3623-2548-916D-95A1972D8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sz="2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DDF3B-A05D-A34C-B855-5FA09DEEEF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/>
              <a:buNone/>
            </a:pPr>
            <a:endParaRPr lang="en-US" sz="2000" dirty="0">
              <a:latin typeface="Calibri" charset="0"/>
            </a:endParaRPr>
          </a:p>
          <a:p>
            <a:pPr marL="0" indent="0">
              <a:buFont typeface="Arial"/>
              <a:buNone/>
            </a:pPr>
            <a:endParaRPr lang="en-US" sz="2000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48571-784B-CA4B-8B8E-4117B377D9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World</a:t>
            </a:r>
            <a:r>
              <a:rPr lang="en-US" baseline="0" dirty="0" smtClean="0"/>
              <a:t>wide, greenhouse gas emissions have increased 51% since 1990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At the same time, California’s emissions increased, but with policies in place, we will be at 1990 levels by 2020 or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B6FF4-7665-2D4E-92D5-727929FDF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sz="2000" dirty="0" smtClean="0">
                <a:latin typeface="Calibri" charset="0"/>
              </a:rPr>
              <a:t>Slide</a:t>
            </a:r>
            <a:r>
              <a:rPr lang="en-US" sz="2000" baseline="0" dirty="0" smtClean="0">
                <a:latin typeface="Calibri" charset="0"/>
              </a:rPr>
              <a:t> purpose: to introduce Next 10</a:t>
            </a:r>
            <a:endParaRPr lang="en-US" sz="2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DDF3B-A05D-A34C-B855-5FA09DEEEF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sz="2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DDF3B-A05D-A34C-B855-5FA09DEEEF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sz="2000" dirty="0" smtClean="0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DDF3B-A05D-A34C-B855-5FA09DEEEF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/>
              <a:buNone/>
            </a:pPr>
            <a:endParaRPr lang="en-US" sz="2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48571-784B-CA4B-8B8E-4117B377D9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7E553-27AA-1840-AD07-96E2D9647D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Building </a:t>
            </a:r>
            <a:r>
              <a:rPr lang="en-US" baseline="0" dirty="0" smtClean="0"/>
              <a:t>efficiencies adopted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saved Californians more than $74 billion in reduced electricity bills since 1977, creating over 1.5 million full time jobs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renewable portfolio standard has increased renewable energy generation jobs by 61% over the last decade, with more than 42,000 today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BFE0-3623-2548-916D-95A1972D83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sz="2000" dirty="0" smtClean="0">
              <a:latin typeface="Calibri" charset="0"/>
            </a:endParaRPr>
          </a:p>
          <a:p>
            <a:pPr marL="0" indent="0">
              <a:buFontTx/>
              <a:buNone/>
            </a:pPr>
            <a:endParaRPr lang="en-US" sz="2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73312-8084-0144-8A66-3A9FA01874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F8874-5FAC-C54D-A7BB-31AE927EDE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DCF2-1D06-447B-8368-FF6E55507F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51620" cy="68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EXT-10-logo smal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3000" y="6340508"/>
            <a:ext cx="788600" cy="365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0D67CA-5F4C-4FA3-92A0-4CBFA972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CFFB-BDBA-4BFE-A65E-8190B43D2BAA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NEXT-10-logo smal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324600"/>
            <a:ext cx="800649" cy="370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620" cy="68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  <a:t>California’s Clean Economy</a:t>
            </a:r>
            <a:endParaRPr lang="en-US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543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orbel"/>
                <a:cs typeface="Corbel"/>
              </a:rPr>
              <a:t>F. Noel Perry </a:t>
            </a:r>
            <a:r>
              <a:rPr lang="en-US" dirty="0" smtClean="0">
                <a:latin typeface="Corbel"/>
                <a:cs typeface="Corbel"/>
              </a:rPr>
              <a:t/>
            </a:r>
            <a:br>
              <a:rPr lang="en-US" dirty="0" smtClean="0">
                <a:latin typeface="Corbel"/>
                <a:cs typeface="Corbel"/>
              </a:rPr>
            </a:br>
            <a:r>
              <a:rPr lang="en-US" i="1" dirty="0" smtClean="0">
                <a:latin typeface="Corbel"/>
                <a:cs typeface="Corbel"/>
              </a:rPr>
              <a:t>Founder of Next 10</a:t>
            </a:r>
          </a:p>
        </p:txBody>
      </p:sp>
      <p:pic>
        <p:nvPicPr>
          <p:cNvPr id="4" name="Picture 3" descr="NEXT-10-logo 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39800"/>
            <a:ext cx="27432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Corbel" charset="0"/>
              </a:rPr>
              <a:t>Result: GHG </a:t>
            </a:r>
            <a:r>
              <a:rPr lang="en-US" dirty="0">
                <a:solidFill>
                  <a:srgbClr val="FFFFFF"/>
                </a:solidFill>
                <a:latin typeface="Corbel" charset="0"/>
              </a:rPr>
              <a:t>Emissions &amp; GDP</a:t>
            </a:r>
          </a:p>
        </p:txBody>
      </p:sp>
      <p:pic>
        <p:nvPicPr>
          <p:cNvPr id="2" name="Picture 1" descr="Screen Shot 2015-01-22 at 11.50.3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110"/>
            <a:ext cx="9144000" cy="47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68362"/>
          </a:xfrm>
        </p:spPr>
        <p:txBody>
          <a:bodyPr/>
          <a:lstStyle/>
          <a:p>
            <a:r>
              <a:rPr lang="en-US" dirty="0" smtClean="0"/>
              <a:t>Under2MOU.org</a:t>
            </a:r>
            <a:endParaRPr lang="en-US" dirty="0"/>
          </a:p>
        </p:txBody>
      </p:sp>
      <p:pic>
        <p:nvPicPr>
          <p:cNvPr id="3" name="Picture 2" descr="Screen Shot 2015-11-30 at 10.5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9" y="1371006"/>
            <a:ext cx="8694171" cy="48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California’s Regional Clean Economies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85000" lnSpcReduction="20000"/>
          </a:bodyPr>
          <a:lstStyle/>
          <a:p>
            <a:pPr marL="514350" indent="-457200"/>
            <a:r>
              <a:rPr lang="en-US" b="1" dirty="0" smtClean="0">
                <a:latin typeface="Corbel"/>
                <a:cs typeface="Corbel"/>
              </a:rPr>
              <a:t>Bay Area</a:t>
            </a:r>
            <a:r>
              <a:rPr lang="en-US" dirty="0" smtClean="0">
                <a:latin typeface="Corbel"/>
                <a:cs typeface="Corbel"/>
              </a:rPr>
              <a:t>: </a:t>
            </a:r>
            <a:r>
              <a:rPr lang="en-US" dirty="0">
                <a:latin typeface="Corbel"/>
                <a:cs typeface="Corbel"/>
              </a:rPr>
              <a:t>Advanced </a:t>
            </a:r>
            <a:r>
              <a:rPr lang="en-US" dirty="0" smtClean="0">
                <a:latin typeface="Corbel"/>
                <a:cs typeface="Corbel"/>
              </a:rPr>
              <a:t>transportation, </a:t>
            </a:r>
            <a:r>
              <a:rPr lang="en-US" dirty="0" smtClean="0">
                <a:latin typeface="Corbel"/>
                <a:cs typeface="Corbel"/>
              </a:rPr>
              <a:t>energy </a:t>
            </a:r>
            <a:r>
              <a:rPr lang="en-US" dirty="0" smtClean="0">
                <a:latin typeface="Corbel"/>
                <a:cs typeface="Corbel"/>
              </a:rPr>
              <a:t>storage, </a:t>
            </a:r>
            <a:r>
              <a:rPr lang="en-US" dirty="0" smtClean="0">
                <a:latin typeface="Corbel"/>
                <a:cs typeface="Corbel"/>
              </a:rPr>
              <a:t>building </a:t>
            </a:r>
            <a:r>
              <a:rPr lang="en-US" dirty="0">
                <a:latin typeface="Corbel"/>
                <a:cs typeface="Corbel"/>
              </a:rPr>
              <a:t>energy </a:t>
            </a:r>
            <a:r>
              <a:rPr lang="en-US" dirty="0" smtClean="0">
                <a:latin typeface="Corbel"/>
                <a:cs typeface="Corbel"/>
              </a:rPr>
              <a:t>efficiency</a:t>
            </a:r>
          </a:p>
          <a:p>
            <a:pPr marL="514350" indent="-457200"/>
            <a:r>
              <a:rPr lang="en-US" b="1" dirty="0" smtClean="0">
                <a:latin typeface="Corbel"/>
                <a:cs typeface="Corbel"/>
              </a:rPr>
              <a:t>LA and Orange Counties</a:t>
            </a:r>
            <a:r>
              <a:rPr lang="en-US" dirty="0" smtClean="0">
                <a:latin typeface="Corbel"/>
                <a:cs typeface="Corbel"/>
              </a:rPr>
              <a:t>: </a:t>
            </a:r>
            <a:r>
              <a:rPr lang="en-US" dirty="0">
                <a:latin typeface="Corbel"/>
                <a:cs typeface="Corbel"/>
              </a:rPr>
              <a:t>Electric and hydrogen fuel </a:t>
            </a:r>
            <a:r>
              <a:rPr lang="en-US" dirty="0" smtClean="0">
                <a:latin typeface="Corbel"/>
                <a:cs typeface="Corbel"/>
              </a:rPr>
              <a:t>cells, </a:t>
            </a:r>
            <a:r>
              <a:rPr lang="en-US" dirty="0" smtClean="0">
                <a:latin typeface="Corbel"/>
                <a:cs typeface="Corbel"/>
              </a:rPr>
              <a:t>alternative </a:t>
            </a:r>
            <a:r>
              <a:rPr lang="en-US" dirty="0">
                <a:latin typeface="Corbel"/>
                <a:cs typeface="Corbel"/>
              </a:rPr>
              <a:t>fuels such as compressed natural gas (CNG) and renewable natural gas derived from </a:t>
            </a:r>
            <a:r>
              <a:rPr lang="en-US" dirty="0" smtClean="0">
                <a:latin typeface="Corbel"/>
                <a:cs typeface="Corbel"/>
              </a:rPr>
              <a:t>waste, </a:t>
            </a:r>
            <a:r>
              <a:rPr lang="en-US" dirty="0" smtClean="0">
                <a:latin typeface="Corbel"/>
                <a:cs typeface="Corbel"/>
              </a:rPr>
              <a:t>energy </a:t>
            </a:r>
            <a:r>
              <a:rPr lang="en-US" dirty="0">
                <a:latin typeface="Corbel"/>
                <a:cs typeface="Corbel"/>
              </a:rPr>
              <a:t>storage and </a:t>
            </a:r>
            <a:r>
              <a:rPr lang="en-US" dirty="0" smtClean="0">
                <a:latin typeface="Corbel"/>
                <a:cs typeface="Corbel"/>
              </a:rPr>
              <a:t>smart </a:t>
            </a:r>
            <a:r>
              <a:rPr lang="en-US" dirty="0" smtClean="0">
                <a:latin typeface="Corbel"/>
                <a:cs typeface="Corbel"/>
              </a:rPr>
              <a:t>grid</a:t>
            </a:r>
          </a:p>
          <a:p>
            <a:pPr marL="514350" indent="-457200"/>
            <a:r>
              <a:rPr lang="en-US" b="1" dirty="0" smtClean="0">
                <a:latin typeface="Corbel"/>
                <a:cs typeface="Corbel"/>
              </a:rPr>
              <a:t>San Diego and Imperial Counties</a:t>
            </a:r>
            <a:r>
              <a:rPr lang="en-US" dirty="0" smtClean="0">
                <a:latin typeface="Corbel"/>
                <a:cs typeface="Corbel"/>
              </a:rPr>
              <a:t>: </a:t>
            </a:r>
            <a:r>
              <a:rPr lang="en-US" dirty="0">
                <a:latin typeface="Corbel"/>
                <a:cs typeface="Corbel"/>
              </a:rPr>
              <a:t>Smart </a:t>
            </a:r>
            <a:r>
              <a:rPr lang="en-US" dirty="0" smtClean="0">
                <a:latin typeface="Corbel"/>
                <a:cs typeface="Corbel"/>
              </a:rPr>
              <a:t>grid, </a:t>
            </a:r>
            <a:r>
              <a:rPr lang="en-US" dirty="0" err="1">
                <a:latin typeface="Corbel"/>
                <a:cs typeface="Corbel"/>
              </a:rPr>
              <a:t>b</a:t>
            </a:r>
            <a:r>
              <a:rPr lang="en-US" dirty="0" err="1" smtClean="0">
                <a:latin typeface="Corbel"/>
                <a:cs typeface="Corbel"/>
              </a:rPr>
              <a:t>iorenewables</a:t>
            </a:r>
            <a:endParaRPr lang="en-US" dirty="0">
              <a:latin typeface="Corbel"/>
              <a:cs typeface="Corbel"/>
            </a:endParaRPr>
          </a:p>
          <a:p>
            <a:pPr marL="514350" indent="-457200"/>
            <a:r>
              <a:rPr lang="en-US" b="1" dirty="0" smtClean="0">
                <a:latin typeface="Corbel"/>
                <a:cs typeface="Corbel"/>
              </a:rPr>
              <a:t>Sacramento Area</a:t>
            </a:r>
            <a:r>
              <a:rPr lang="en-US" dirty="0" smtClean="0">
                <a:latin typeface="Corbel"/>
                <a:cs typeface="Corbel"/>
              </a:rPr>
              <a:t>: </a:t>
            </a:r>
            <a:r>
              <a:rPr lang="en-US" dirty="0">
                <a:latin typeface="Corbel"/>
                <a:cs typeface="Corbel"/>
              </a:rPr>
              <a:t>Electric vehicle </a:t>
            </a:r>
            <a:r>
              <a:rPr lang="en-US" dirty="0" smtClean="0">
                <a:latin typeface="Corbel"/>
                <a:cs typeface="Corbel"/>
              </a:rPr>
              <a:t>deployment, </a:t>
            </a:r>
            <a:r>
              <a:rPr lang="en-US" dirty="0" smtClean="0">
                <a:latin typeface="Corbel"/>
                <a:cs typeface="Corbel"/>
              </a:rPr>
              <a:t>energy </a:t>
            </a:r>
            <a:r>
              <a:rPr lang="en-US" dirty="0">
                <a:latin typeface="Corbel"/>
                <a:cs typeface="Corbel"/>
              </a:rPr>
              <a:t>efficiency technologies and solar </a:t>
            </a:r>
            <a:r>
              <a:rPr lang="en-US" dirty="0" smtClean="0">
                <a:latin typeface="Corbel"/>
                <a:cs typeface="Corbel"/>
              </a:rPr>
              <a:t>panels, </a:t>
            </a:r>
            <a:r>
              <a:rPr lang="en-US" dirty="0" smtClean="0">
                <a:latin typeface="Corbel"/>
                <a:cs typeface="Corbel"/>
              </a:rPr>
              <a:t>waste </a:t>
            </a:r>
            <a:r>
              <a:rPr lang="en-US" dirty="0">
                <a:latin typeface="Corbel"/>
                <a:cs typeface="Corbel"/>
              </a:rPr>
              <a:t>to energy </a:t>
            </a:r>
            <a:r>
              <a:rPr lang="en-US" dirty="0" smtClean="0">
                <a:latin typeface="Corbel"/>
                <a:cs typeface="Corbel"/>
              </a:rPr>
              <a:t>development</a:t>
            </a:r>
          </a:p>
          <a:p>
            <a:pPr marL="514350" indent="-457200"/>
            <a:r>
              <a:rPr lang="en-US" b="1" dirty="0" smtClean="0">
                <a:latin typeface="Corbel"/>
                <a:cs typeface="Corbel"/>
              </a:rPr>
              <a:t>San Joaquin Valley</a:t>
            </a:r>
            <a:r>
              <a:rPr lang="en-US" dirty="0" smtClean="0">
                <a:latin typeface="Corbel"/>
                <a:cs typeface="Corbel"/>
              </a:rPr>
              <a:t>: </a:t>
            </a:r>
            <a:r>
              <a:rPr lang="en-US" dirty="0">
                <a:latin typeface="Corbel"/>
                <a:cs typeface="Corbel"/>
              </a:rPr>
              <a:t>Water and agriculture </a:t>
            </a:r>
            <a:r>
              <a:rPr lang="en-US" dirty="0" smtClean="0">
                <a:latin typeface="Corbel"/>
                <a:cs typeface="Corbel"/>
              </a:rPr>
              <a:t>convergence, </a:t>
            </a:r>
            <a:r>
              <a:rPr lang="en-US" dirty="0" smtClean="0">
                <a:latin typeface="Corbel"/>
                <a:cs typeface="Corbel"/>
              </a:rPr>
              <a:t>renewable </a:t>
            </a:r>
            <a:r>
              <a:rPr lang="en-US" dirty="0">
                <a:latin typeface="Corbel"/>
                <a:cs typeface="Corbel"/>
              </a:rPr>
              <a:t>energy </a:t>
            </a:r>
            <a:r>
              <a:rPr lang="en-US" dirty="0" smtClean="0">
                <a:latin typeface="Corbel"/>
                <a:cs typeface="Corbel"/>
              </a:rPr>
              <a:t>development</a:t>
            </a:r>
            <a:endParaRPr lang="en-US" dirty="0">
              <a:latin typeface="Corbel"/>
              <a:cs typeface="Corbel"/>
            </a:endParaRPr>
          </a:p>
          <a:p>
            <a:pPr marL="514350" indent="-457200"/>
            <a:endParaRPr lang="en-US" dirty="0" smtClean="0">
              <a:latin typeface="Corbel"/>
              <a:cs typeface="Corbel"/>
            </a:endParaRPr>
          </a:p>
          <a:p>
            <a:pPr marL="514350" indent="-457200"/>
            <a:endParaRPr lang="en-US" dirty="0">
              <a:latin typeface="Corbel"/>
              <a:cs typeface="Corbel"/>
            </a:endParaRPr>
          </a:p>
          <a:p>
            <a:pPr marL="514350" indent="-457200"/>
            <a:endParaRPr lang="en-US" dirty="0" smtClean="0">
              <a:latin typeface="Corbel"/>
              <a:cs typeface="Corbel"/>
            </a:endParaRPr>
          </a:p>
          <a:p>
            <a:pPr marL="514350" indent="-457200"/>
            <a:endParaRPr lang="en-US" dirty="0" smtClean="0">
              <a:latin typeface="Corbel"/>
              <a:cs typeface="Corbel"/>
            </a:endParaRPr>
          </a:p>
          <a:p>
            <a:pPr marL="514350" indent="-457200"/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3616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00800" cy="1984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  <a:t>California Green </a:t>
            </a:r>
            <a:b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</a:br>
            <a: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  <a:t>Innovation Index</a:t>
            </a:r>
            <a:b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</a:br>
            <a: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</a:br>
            <a:r>
              <a:rPr lang="en-US" i="1" dirty="0" smtClean="0">
                <a:solidFill>
                  <a:schemeClr val="bg1"/>
                </a:solidFill>
                <a:latin typeface="Corbel"/>
                <a:cs typeface="Corbel"/>
              </a:rPr>
              <a:t>International Edition</a:t>
            </a:r>
            <a:endParaRPr lang="en-US" i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5" name="Picture 4" descr="Screen Shot 2015-12-01 at 1.5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67639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Good News: 2014 Global Emissions Decreased</a:t>
            </a:r>
            <a:endParaRPr lang="en-US" dirty="0">
              <a:latin typeface="Corbel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Corbel"/>
                <a:cs typeface="Corbel"/>
              </a:rPr>
              <a:t>The </a:t>
            </a:r>
            <a:r>
              <a:rPr lang="en-US" dirty="0">
                <a:latin typeface="Corbel"/>
                <a:cs typeface="Corbel"/>
              </a:rPr>
              <a:t>world may have reached an important tipping point away from fossil fuels and to clean energy</a:t>
            </a:r>
          </a:p>
          <a:p>
            <a:pPr lvl="0"/>
            <a:r>
              <a:rPr lang="en-US" dirty="0">
                <a:latin typeface="Corbel"/>
                <a:cs typeface="Corbel"/>
              </a:rPr>
              <a:t>Globally, we are now adding more capacity for renewable power annually than fossil fuels</a:t>
            </a:r>
          </a:p>
          <a:p>
            <a:pPr lvl="0"/>
            <a:r>
              <a:rPr lang="en-US" b="1" dirty="0">
                <a:latin typeface="Corbel"/>
                <a:cs typeface="Corbel"/>
              </a:rPr>
              <a:t>In 2014, the world economy grew but carbon emissions did not</a:t>
            </a:r>
            <a:r>
              <a:rPr lang="en-US" dirty="0">
                <a:latin typeface="Corbel"/>
                <a:cs typeface="Corbel"/>
              </a:rPr>
              <a:t>, according to the International Energy Agency</a:t>
            </a:r>
          </a:p>
          <a:p>
            <a:pPr lvl="0"/>
            <a:r>
              <a:rPr lang="en-US" dirty="0">
                <a:latin typeface="Corbel"/>
                <a:cs typeface="Corbel"/>
              </a:rPr>
              <a:t>This decoupling shows worldwide what we’ve seen in individual countries and </a:t>
            </a:r>
            <a:r>
              <a:rPr lang="en-US" dirty="0" smtClean="0">
                <a:latin typeface="Corbel"/>
                <a:cs typeface="Corbel"/>
              </a:rPr>
              <a:t>here in California</a:t>
            </a:r>
            <a:r>
              <a:rPr lang="en-US" dirty="0">
                <a:latin typeface="Corbel"/>
                <a:cs typeface="Corbel"/>
              </a:rPr>
              <a:t>: you can grow the economy while cutting greenhouse gas emissions</a:t>
            </a:r>
          </a:p>
          <a:p>
            <a:pPr eaLnBrk="1" hangingPunct="1"/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6041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/>
                <a:cs typeface="Corbel"/>
              </a:rPr>
              <a:t>Bad News: 1990-2012 Global </a:t>
            </a:r>
            <a:r>
              <a:rPr lang="en-US" dirty="0" smtClean="0">
                <a:latin typeface="Corbel"/>
                <a:cs typeface="Corbel"/>
              </a:rPr>
              <a:t>Emissions </a:t>
            </a:r>
            <a:r>
              <a:rPr lang="en-US" dirty="0">
                <a:latin typeface="Corbel"/>
                <a:cs typeface="Corbel"/>
              </a:rPr>
              <a:t>I</a:t>
            </a:r>
            <a:r>
              <a:rPr lang="en-US" dirty="0" smtClean="0">
                <a:latin typeface="Corbel"/>
                <a:cs typeface="Corbel"/>
              </a:rPr>
              <a:t>ncreased 51</a:t>
            </a:r>
            <a:r>
              <a:rPr lang="en-US" dirty="0" smtClean="0">
                <a:latin typeface="Corbel"/>
                <a:cs typeface="Corbel"/>
              </a:rPr>
              <a:t>%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3" name="Picture 2" descr="GII2015_Figure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6460" r="4703" b="16985"/>
          <a:stretch/>
        </p:blipFill>
        <p:spPr>
          <a:xfrm>
            <a:off x="76200" y="1447800"/>
            <a:ext cx="9006997" cy="42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Summary of Rankings out of Top 50 Polluters</a:t>
            </a:r>
            <a:endParaRPr lang="en-US" dirty="0">
              <a:latin typeface="Corbel"/>
              <a:cs typeface="Corbe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85588"/>
              </p:ext>
            </p:extLst>
          </p:nvPr>
        </p:nvGraphicFramePr>
        <p:xfrm>
          <a:off x="304802" y="1524000"/>
          <a:ext cx="8229598" cy="4583077"/>
        </p:xfrm>
        <a:graphic>
          <a:graphicData uri="http://schemas.openxmlformats.org/drawingml/2006/table">
            <a:tbl>
              <a:tblPr/>
              <a:tblGrid>
                <a:gridCol w="1062182"/>
                <a:gridCol w="895927"/>
                <a:gridCol w="895927"/>
                <a:gridCol w="895927"/>
                <a:gridCol w="895927"/>
                <a:gridCol w="895927"/>
                <a:gridCol w="895927"/>
                <a:gridCol w="895927"/>
                <a:gridCol w="895927"/>
              </a:tblGrid>
              <a:tr h="738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Highest GHG Emissions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Lowest Emissions Per Capita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Lowest Energy Per Capita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Lowest Electricity Per Capita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Lowest Carbon Intensity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Highest Energy Productivity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Highest Share of Renewable Electricity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Highest Total Renewable Electricity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EU-28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Japan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Korea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Africa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California</a:t>
                      </a:r>
                    </a:p>
                  </a:txBody>
                  <a:tcPr marL="9236" marR="9236" marT="92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B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B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B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FF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FF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FF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FF6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05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VC Investment in Clean Tech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4" name="Picture 3" descr="Screen Shot 2015-04-06 at 2.34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/>
          <a:stretch/>
        </p:blipFill>
        <p:spPr>
          <a:xfrm>
            <a:off x="378007" y="1434052"/>
            <a:ext cx="6390563" cy="4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1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Global Clean Tech Patents 2000-2014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4" name="Picture 3" descr="Screen Shot 2015-04-06 at 2.35.2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/>
          <a:stretch/>
        </p:blipFill>
        <p:spPr>
          <a:xfrm>
            <a:off x="152400" y="1540231"/>
            <a:ext cx="8874704" cy="42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Upcoming Work</a:t>
            </a:r>
            <a:endParaRPr lang="en-US" dirty="0">
              <a:latin typeface="Corbe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83487" cy="4679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u="sng" dirty="0" smtClean="0">
                <a:latin typeface="Corbel" charset="0"/>
              </a:rPr>
              <a:t>Compare 50</a:t>
            </a:r>
            <a:r>
              <a:rPr lang="en-US" dirty="0" smtClean="0">
                <a:latin typeface="Corbel" charset="0"/>
              </a:rPr>
              <a:t>  Re-released data charting website comparing 50 states on over 100 indicators</a:t>
            </a:r>
          </a:p>
          <a:p>
            <a:pPr eaLnBrk="1" hangingPunct="1"/>
            <a:r>
              <a:rPr lang="en-US" u="sng" dirty="0" smtClean="0">
                <a:latin typeface="Corbel" charset="0"/>
              </a:rPr>
              <a:t>Economic Issue Briefs</a:t>
            </a:r>
            <a:r>
              <a:rPr lang="en-US" dirty="0" smtClean="0">
                <a:latin typeface="Corbel" charset="0"/>
              </a:rPr>
              <a:t>  Policy studies on CA’s business climate, employment by income, energy use, net migration, housing, and state spending</a:t>
            </a:r>
          </a:p>
          <a:p>
            <a:pPr eaLnBrk="1" hangingPunct="1"/>
            <a:r>
              <a:rPr lang="en-US" u="sng" dirty="0" smtClean="0">
                <a:latin typeface="Corbel" charset="0"/>
              </a:rPr>
              <a:t>California Carbon Challenge 2030</a:t>
            </a:r>
          </a:p>
          <a:p>
            <a:pPr eaLnBrk="1" hangingPunct="1"/>
            <a:r>
              <a:rPr lang="en-US" u="sng" dirty="0" smtClean="0">
                <a:latin typeface="Corbel" charset="0"/>
              </a:rPr>
              <a:t>2016 California Green Innovation Index</a:t>
            </a:r>
          </a:p>
          <a:p>
            <a:pPr eaLnBrk="1" hangingPunct="1"/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6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Right Now In Paris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4" name="Picture 3" descr="clim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4" y="1676400"/>
            <a:ext cx="7865406" cy="44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96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w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4986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506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6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Right Now In 58 California Counties</a:t>
            </a:r>
            <a:endParaRPr lang="en-US" dirty="0">
              <a:latin typeface="Corbe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83487" cy="4679950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>
                <a:latin typeface="Corbel" charset="0"/>
              </a:rPr>
              <a:t>Chapter 14</a:t>
            </a:r>
            <a:r>
              <a:rPr lang="en-US" dirty="0" smtClean="0">
                <a:latin typeface="Corbel" charset="0"/>
              </a:rPr>
              <a:t>  CSAC Climate Change Policy Guidelines</a:t>
            </a:r>
          </a:p>
          <a:p>
            <a:pPr lvl="1"/>
            <a:r>
              <a:rPr lang="en-US" dirty="0" smtClean="0">
                <a:latin typeface="Corbel" charset="0"/>
              </a:rPr>
              <a:t>General principles: </a:t>
            </a:r>
            <a:r>
              <a:rPr lang="en-US" dirty="0" smtClean="0">
                <a:latin typeface="Corbel" charset="0"/>
              </a:rPr>
              <a:t>Fiscal, l</a:t>
            </a:r>
            <a:r>
              <a:rPr lang="en-US" dirty="0" smtClean="0">
                <a:latin typeface="Corbel" charset="0"/>
              </a:rPr>
              <a:t>and use, transportation, housing, water, forestry, agriculture, recycling</a:t>
            </a:r>
            <a:r>
              <a:rPr lang="en-US" dirty="0" smtClean="0">
                <a:latin typeface="Corbel" charset="0"/>
              </a:rPr>
              <a:t> </a:t>
            </a:r>
          </a:p>
          <a:p>
            <a:pPr lvl="1"/>
            <a:endParaRPr lang="en-US" dirty="0" smtClean="0">
              <a:latin typeface="Corbel" charset="0"/>
            </a:endParaRPr>
          </a:p>
          <a:p>
            <a:r>
              <a:rPr lang="en-US" dirty="0" smtClean="0">
                <a:latin typeface="Corbel" charset="0"/>
              </a:rPr>
              <a:t>Transportation, housing, and transit are key to meeting climate goals</a:t>
            </a:r>
            <a:endParaRPr lang="en-US" dirty="0">
              <a:latin typeface="Corbel" charset="0"/>
            </a:endParaRPr>
          </a:p>
          <a:p>
            <a:pPr lvl="2"/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9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What is Next 10?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83487" cy="46799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latin typeface="Corbel" charset="0"/>
              </a:rPr>
              <a:t>Independent, Nonpartisan, Nonprofit </a:t>
            </a:r>
            <a:r>
              <a:rPr lang="en-US" dirty="0" smtClean="0">
                <a:latin typeface="Corbel" charset="0"/>
              </a:rPr>
              <a:t>Organization founded in 2003</a:t>
            </a:r>
            <a:endParaRPr lang="en-US" dirty="0">
              <a:latin typeface="Corbel" charset="0"/>
            </a:endParaRPr>
          </a:p>
          <a:p>
            <a:r>
              <a:rPr lang="en-US" dirty="0" smtClean="0">
                <a:latin typeface="Corbel" charset="0"/>
              </a:rPr>
              <a:t>Next </a:t>
            </a:r>
            <a:r>
              <a:rPr lang="en-US" dirty="0">
                <a:latin typeface="Corbel" charset="0"/>
              </a:rPr>
              <a:t>10’s Focus: Clean Energy Economy, State Budget, Governance</a:t>
            </a:r>
          </a:p>
          <a:p>
            <a:pPr eaLnBrk="1" hangingPunct="1"/>
            <a:r>
              <a:rPr lang="en-US" dirty="0" smtClean="0">
                <a:latin typeface="Corbel" charset="0"/>
              </a:rPr>
              <a:t>Next </a:t>
            </a:r>
            <a:r>
              <a:rPr lang="en-US" dirty="0">
                <a:latin typeface="Corbel" charset="0"/>
              </a:rPr>
              <a:t>10 commissions expert research to educate, engage and empower </a:t>
            </a:r>
            <a:r>
              <a:rPr lang="en-US" dirty="0" smtClean="0">
                <a:latin typeface="Corbel" charset="0"/>
              </a:rPr>
              <a:t>Californians</a:t>
            </a:r>
          </a:p>
          <a:p>
            <a:r>
              <a:rPr lang="en-US" dirty="0" smtClean="0">
                <a:latin typeface="Corbel" charset="0"/>
              </a:rPr>
              <a:t>Next 10 makes tools: California Budget Challenge, </a:t>
            </a:r>
            <a:r>
              <a:rPr lang="en-US" dirty="0">
                <a:latin typeface="Corbel" charset="0"/>
              </a:rPr>
              <a:t>California </a:t>
            </a:r>
            <a:r>
              <a:rPr lang="en-US" dirty="0" smtClean="0">
                <a:latin typeface="Corbel" charset="0"/>
              </a:rPr>
              <a:t>Choices, Cool California</a:t>
            </a:r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Recent Work</a:t>
            </a:r>
            <a:endParaRPr lang="en-US" dirty="0">
              <a:latin typeface="Corbe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5105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u="sng" dirty="0" smtClean="0">
                <a:latin typeface="Corbel" charset="0"/>
              </a:rPr>
              <a:t>Transportation Scorecard</a:t>
            </a:r>
            <a:r>
              <a:rPr lang="en-US" dirty="0" smtClean="0">
                <a:latin typeface="Corbel" charset="0"/>
              </a:rPr>
              <a:t>  An analysis grading 489 neighborhoods within a ½ mile radius of a rail station and </a:t>
            </a:r>
            <a:r>
              <a:rPr lang="en-US" dirty="0" smtClean="0">
                <a:latin typeface="Corbel" charset="0"/>
              </a:rPr>
              <a:t>6 </a:t>
            </a:r>
            <a:r>
              <a:rPr lang="en-US" dirty="0" smtClean="0">
                <a:latin typeface="Corbel" charset="0"/>
              </a:rPr>
              <a:t>rail </a:t>
            </a:r>
            <a:r>
              <a:rPr lang="en-US" dirty="0" smtClean="0">
                <a:latin typeface="Corbel" charset="0"/>
              </a:rPr>
              <a:t>systems</a:t>
            </a:r>
            <a:r>
              <a:rPr lang="en-US" dirty="0" smtClean="0">
                <a:latin typeface="Corbel" charset="0"/>
              </a:rPr>
              <a:t>: MUNI: B, BART: B-, LA Metro Rail &amp; Sacramento Regional Transit: C, San Diego Metropolitan Transit &amp; Santa Clara VTA: C-</a:t>
            </a:r>
          </a:p>
          <a:p>
            <a:pPr eaLnBrk="1" hangingPunct="1"/>
            <a:r>
              <a:rPr lang="en-US" u="sng" dirty="0" smtClean="0">
                <a:latin typeface="Corbel" charset="0"/>
              </a:rPr>
              <a:t>Water Issue Brief</a:t>
            </a:r>
            <a:r>
              <a:rPr lang="en-US" dirty="0" smtClean="0">
                <a:latin typeface="Corbel" charset="0"/>
              </a:rPr>
              <a:t>  California ranks high in water usage, but innovation in the water industry can help meet water demands</a:t>
            </a:r>
          </a:p>
          <a:p>
            <a:pPr eaLnBrk="1" hangingPunct="1"/>
            <a:r>
              <a:rPr lang="en-US" u="sng" dirty="0" smtClean="0">
                <a:latin typeface="Corbel" charset="0"/>
              </a:rPr>
              <a:t>Manufacturing and Energy Efficiency Issue Brief</a:t>
            </a:r>
            <a:r>
              <a:rPr lang="en-US" dirty="0" smtClean="0">
                <a:latin typeface="Corbel" charset="0"/>
              </a:rPr>
              <a:t>  CA ranks #2 in Electricity Productivity -- generating much more GDP per dollar spent on electricity than other states. CA ranks #1 in Manufacturing with the most output,  jobs, and </a:t>
            </a:r>
            <a:r>
              <a:rPr lang="en-US" dirty="0" smtClean="0">
                <a:latin typeface="Corbel" charset="0"/>
              </a:rPr>
              <a:t>exports</a:t>
            </a:r>
            <a:endParaRPr lang="en-US" dirty="0" smtClean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Presentation</a:t>
            </a:r>
            <a:endParaRPr lang="en-US" dirty="0">
              <a:latin typeface="Corbel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>
                <a:latin typeface="Corbel" charset="0"/>
              </a:rPr>
              <a:t>California Efforts</a:t>
            </a:r>
          </a:p>
          <a:p>
            <a:pPr lvl="1"/>
            <a:r>
              <a:rPr lang="en-US" dirty="0" smtClean="0">
                <a:latin typeface="Corbel" charset="0"/>
              </a:rPr>
              <a:t>California, the 8</a:t>
            </a:r>
            <a:r>
              <a:rPr lang="en-US" baseline="30000" dirty="0" smtClean="0">
                <a:latin typeface="Corbel" charset="0"/>
              </a:rPr>
              <a:t>th</a:t>
            </a:r>
            <a:r>
              <a:rPr lang="en-US" dirty="0" smtClean="0">
                <a:latin typeface="Corbel" charset="0"/>
              </a:rPr>
              <a:t> largest economy in the world ($2.2 trillion GDP), is a global leader in reducing emissions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b="1" dirty="0" smtClean="0">
                <a:latin typeface="Corbel" charset="0"/>
              </a:rPr>
              <a:t>Regional Efforts</a:t>
            </a:r>
          </a:p>
          <a:p>
            <a:pPr lvl="1"/>
            <a:r>
              <a:rPr lang="en-US" dirty="0" smtClean="0">
                <a:latin typeface="Corbel" charset="0"/>
              </a:rPr>
              <a:t>California </a:t>
            </a:r>
            <a:r>
              <a:rPr lang="en-US" dirty="0" smtClean="0">
                <a:latin typeface="Corbel" charset="0"/>
              </a:rPr>
              <a:t>regions benefit from environmental policies, new clean economy businesses, jobs and health benefits</a:t>
            </a:r>
          </a:p>
          <a:p>
            <a:pPr eaLnBrk="1" hangingPunct="1"/>
            <a:r>
              <a:rPr lang="en-US" b="1" dirty="0" smtClean="0">
                <a:latin typeface="Corbel" charset="0"/>
              </a:rPr>
              <a:t>International Efforts</a:t>
            </a:r>
          </a:p>
          <a:p>
            <a:pPr lvl="1"/>
            <a:r>
              <a:rPr lang="en-US" dirty="0" smtClean="0">
                <a:latin typeface="Corbel" charset="0"/>
              </a:rPr>
              <a:t>California will continue to be a model for the world through policies that meet emission reduction targets</a:t>
            </a:r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3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California GHG </a:t>
            </a:r>
            <a:r>
              <a:rPr lang="en-US" dirty="0">
                <a:latin typeface="Corbel" charset="0"/>
              </a:rPr>
              <a:t>Emission Goals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754937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>
                <a:latin typeface="Corbel" charset="0"/>
              </a:rPr>
              <a:t>AB 32</a:t>
            </a:r>
            <a:r>
              <a:rPr lang="en-US" dirty="0">
                <a:latin typeface="Corbel" charset="0"/>
              </a:rPr>
              <a:t>: Reduce emissions to 1990 levels </a:t>
            </a:r>
            <a:r>
              <a:rPr lang="en-US" dirty="0">
                <a:latin typeface="Corbel" charset="0"/>
              </a:rPr>
              <a:t> </a:t>
            </a:r>
            <a:r>
              <a:rPr lang="en-US" dirty="0" smtClean="0">
                <a:latin typeface="Corbel" charset="0"/>
              </a:rPr>
              <a:t>        </a:t>
            </a:r>
            <a:r>
              <a:rPr lang="en-US" dirty="0" smtClean="0">
                <a:latin typeface="Corbel" charset="0"/>
              </a:rPr>
              <a:t>(</a:t>
            </a:r>
            <a:r>
              <a:rPr lang="en-US" dirty="0" smtClean="0">
                <a:latin typeface="Corbel" charset="0"/>
              </a:rPr>
              <a:t>431 </a:t>
            </a:r>
            <a:r>
              <a:rPr lang="en-US" dirty="0">
                <a:latin typeface="Corbel" charset="0"/>
              </a:rPr>
              <a:t>MMT) by 2020</a:t>
            </a:r>
          </a:p>
          <a:p>
            <a:pPr eaLnBrk="1" hangingPunct="1"/>
            <a:r>
              <a:rPr lang="en-US" b="1" dirty="0" smtClean="0">
                <a:latin typeface="Corbel" charset="0"/>
              </a:rPr>
              <a:t>Executive </a:t>
            </a:r>
            <a:r>
              <a:rPr lang="en-US" b="1" dirty="0" smtClean="0">
                <a:latin typeface="Corbel" charset="0"/>
              </a:rPr>
              <a:t>Orders</a:t>
            </a:r>
            <a:r>
              <a:rPr lang="en-US" dirty="0" smtClean="0">
                <a:latin typeface="Corbel" charset="0"/>
              </a:rPr>
              <a:t>: </a:t>
            </a:r>
            <a:r>
              <a:rPr lang="en-US" dirty="0">
                <a:latin typeface="Corbel" charset="0"/>
              </a:rPr>
              <a:t>Reduce emissions </a:t>
            </a:r>
            <a:r>
              <a:rPr lang="en-US" dirty="0" smtClean="0">
                <a:latin typeface="Corbel" charset="0"/>
              </a:rPr>
              <a:t>40% below 1990 levels by 2030 and 80</a:t>
            </a:r>
            <a:r>
              <a:rPr lang="en-US" dirty="0">
                <a:latin typeface="Corbel" charset="0"/>
              </a:rPr>
              <a:t>% below 1990 levels </a:t>
            </a:r>
            <a:r>
              <a:rPr lang="en-US" dirty="0" smtClean="0">
                <a:latin typeface="Corbel" charset="0"/>
              </a:rPr>
              <a:t>(to 86 </a:t>
            </a:r>
            <a:r>
              <a:rPr lang="en-US" dirty="0">
                <a:latin typeface="Corbel" charset="0"/>
              </a:rPr>
              <a:t>MMT) by </a:t>
            </a:r>
            <a:r>
              <a:rPr lang="en-US" dirty="0" smtClean="0">
                <a:latin typeface="Corbel" charset="0"/>
              </a:rPr>
              <a:t>2050</a:t>
            </a:r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b="1" dirty="0" smtClean="0">
                <a:latin typeface="Corbel" charset="0"/>
              </a:rPr>
              <a:t>SB 350</a:t>
            </a:r>
            <a:r>
              <a:rPr lang="en-US" dirty="0" smtClean="0">
                <a:latin typeface="Corbel" charset="0"/>
              </a:rPr>
              <a:t>: </a:t>
            </a:r>
            <a:r>
              <a:rPr lang="en-US" dirty="0" smtClean="0">
                <a:latin typeface="Corbel" charset="0"/>
              </a:rPr>
              <a:t>50% of electricity from renewables, </a:t>
            </a:r>
            <a:r>
              <a:rPr lang="en-US" dirty="0" smtClean="0">
                <a:latin typeface="Corbel" charset="0"/>
              </a:rPr>
              <a:t>increase energy </a:t>
            </a:r>
            <a:r>
              <a:rPr lang="en-US" dirty="0" smtClean="0">
                <a:latin typeface="Corbel" charset="0"/>
              </a:rPr>
              <a:t>efficiency </a:t>
            </a:r>
            <a:r>
              <a:rPr lang="en-US" dirty="0" smtClean="0">
                <a:latin typeface="Corbel" charset="0"/>
              </a:rPr>
              <a:t>standards by 50% by 2030</a:t>
            </a:r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Key to meeting 2030 and 2050 California emissions goals is solving transportation challenge</a:t>
            </a:r>
            <a:endParaRPr lang="en-US" dirty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9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CA Foundation: Pioneering Public Policy</a:t>
            </a:r>
            <a:endParaRPr lang="en-US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00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lain" startAt="1947"/>
            </a:pPr>
            <a:r>
              <a:rPr lang="en-US" dirty="0" smtClean="0">
                <a:solidFill>
                  <a:schemeClr val="tx2"/>
                </a:solidFill>
              </a:rPr>
              <a:t>  LA Air Pollution Control District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1977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Appliance Efficiency Standards (Title 20)</a:t>
            </a:r>
          </a:p>
          <a:p>
            <a:pPr marL="514350" indent="-514350">
              <a:buAutoNum type="arabicPlain" startAt="1977"/>
            </a:pPr>
            <a:r>
              <a:rPr lang="en-US" dirty="0" smtClean="0">
                <a:solidFill>
                  <a:schemeClr val="tx2"/>
                </a:solidFill>
              </a:rPr>
              <a:t>  New Building Efficiency Standards (Title 24)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1982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Utility revenue decoupling </a:t>
            </a:r>
          </a:p>
          <a:p>
            <a:pPr marL="514350" indent="-514350">
              <a:buAutoNum type="arabicPlain" startAt="2002"/>
            </a:pPr>
            <a:r>
              <a:rPr lang="en-US" dirty="0" smtClean="0">
                <a:solidFill>
                  <a:schemeClr val="tx2"/>
                </a:solidFill>
              </a:rPr>
              <a:t>  CA Renewable Portfolio Standard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Vehicle Emission Standards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Pavley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AB 1493)</a:t>
            </a:r>
          </a:p>
          <a:p>
            <a:pPr marL="514350" indent="-514350">
              <a:buAutoNum type="arabicPlain" startAt="2006"/>
            </a:pPr>
            <a:r>
              <a:rPr lang="en-US" dirty="0" smtClean="0">
                <a:solidFill>
                  <a:schemeClr val="tx2"/>
                </a:solidFill>
              </a:rPr>
              <a:t>  CA Global Warming Solutions Act (AB 32)</a:t>
            </a:r>
            <a:endParaRPr lang="en-US" dirty="0"/>
          </a:p>
          <a:p>
            <a:pPr marL="514350" indent="-514350">
              <a:buAutoNum type="arabicPlain" startAt="2006"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policies and many others provide community benefits and create jobs.</a:t>
            </a:r>
          </a:p>
        </p:txBody>
      </p:sp>
    </p:spTree>
    <p:extLst>
      <p:ext uri="{BB962C8B-B14F-4D97-AF65-F5344CB8AC3E}">
        <p14:creationId xmlns:p14="http://schemas.microsoft.com/office/powerpoint/2010/main" val="71225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Screen shot 2014-01-09 at 12.35.4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1752600"/>
            <a:ext cx="437673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Corbel" charset="0"/>
              </a:rPr>
              <a:t>How?  California Working Together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44650"/>
            <a:ext cx="3944937" cy="46037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Counties and Cities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People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of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California: polling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orbel"/>
              <a:ea typeface="+mn-ea"/>
              <a:cs typeface="Corbel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Senate, Assembly and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the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Governor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Agencies: CEC, CPUC, CARB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Research Institutions: Lawrence Berkeley National Laboratory, University of California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orbel"/>
              <a:ea typeface="+mn-ea"/>
              <a:cs typeface="Corbel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Entrepreneurs,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orbel"/>
                <a:ea typeface="+mn-ea"/>
                <a:cs typeface="Corbel"/>
              </a:rPr>
              <a:t>Business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7999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1057</Words>
  <Application>Microsoft Macintosh PowerPoint</Application>
  <PresentationFormat>On-screen Show (4:3)</PresentationFormat>
  <Paragraphs>279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California’s Clean Economy</vt:lpstr>
      <vt:lpstr>Right Now In Paris</vt:lpstr>
      <vt:lpstr>Right Now In 58 California Counties</vt:lpstr>
      <vt:lpstr>What is Next 10?</vt:lpstr>
      <vt:lpstr>Recent Work</vt:lpstr>
      <vt:lpstr>Presentation</vt:lpstr>
      <vt:lpstr>California GHG Emission Goals</vt:lpstr>
      <vt:lpstr>CA Foundation: Pioneering Public Policy</vt:lpstr>
      <vt:lpstr>How?  California Working Together</vt:lpstr>
      <vt:lpstr>Result: GHG Emissions &amp; GDP</vt:lpstr>
      <vt:lpstr>Under2MOU.org</vt:lpstr>
      <vt:lpstr>California’s Regional Clean Economies</vt:lpstr>
      <vt:lpstr>California Green  Innovation Index  International Edition</vt:lpstr>
      <vt:lpstr>Good News: 2014 Global Emissions Decreased</vt:lpstr>
      <vt:lpstr>Bad News: 1990-2012 Global Emissions Increased 51%</vt:lpstr>
      <vt:lpstr>Summary of Rankings out of Top 50 Polluters</vt:lpstr>
      <vt:lpstr>VC Investment in Clean Tech</vt:lpstr>
      <vt:lpstr>Global Clean Tech Patents 2000-2014</vt:lpstr>
      <vt:lpstr>Upcoming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 Gibbons</dc:creator>
  <cp:lastModifiedBy>Sarah Henry</cp:lastModifiedBy>
  <cp:revision>81</cp:revision>
  <cp:lastPrinted>2015-12-01T21:57:38Z</cp:lastPrinted>
  <dcterms:created xsi:type="dcterms:W3CDTF">2015-01-05T19:51:45Z</dcterms:created>
  <dcterms:modified xsi:type="dcterms:W3CDTF">2015-12-02T00:02:55Z</dcterms:modified>
</cp:coreProperties>
</file>