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300" r:id="rId3"/>
    <p:sldId id="299" r:id="rId4"/>
    <p:sldId id="257" r:id="rId5"/>
    <p:sldId id="301" r:id="rId6"/>
    <p:sldId id="297" r:id="rId7"/>
    <p:sldId id="304" r:id="rId8"/>
    <p:sldId id="303" r:id="rId9"/>
    <p:sldId id="302" r:id="rId10"/>
    <p:sldId id="307" r:id="rId11"/>
    <p:sldId id="305" r:id="rId12"/>
    <p:sldId id="306" r:id="rId13"/>
    <p:sldId id="291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ury Gothic Paneuropean" panose="020B0604020202020204" charset="0"/>
      <p:regular r:id="rId20"/>
    </p:embeddedFont>
    <p:embeddedFont>
      <p:font typeface="Century Gothic Paneuropean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054EE2-AE57-1349-EE1D-1FFB3969CDC7}" name="Eric Lawyer" initials="EL" userId="S::elawyer@counties.org::87882dea-4002-4f6c-902e-cfeb384c7b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73245" autoAdjust="0"/>
  </p:normalViewPr>
  <p:slideViewPr>
    <p:cSldViewPr>
      <p:cViewPr varScale="1">
        <p:scale>
          <a:sx n="54" d="100"/>
          <a:sy n="54" d="100"/>
        </p:scale>
        <p:origin x="176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EC2FD-3EDB-4D9F-BA89-0AF48623194F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8D5FD-F66C-43E2-829F-0A27AC76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30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28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48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2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.png"/><Relationship Id="rId5" Type="http://schemas.openxmlformats.org/officeDocument/2006/relationships/image" Target="../media/image23.png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hyperlink" Target="mailto:jsankus@counties.or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elawyer@counties.org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sv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10.pn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4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5.svg"/><Relationship Id="rId10" Type="http://schemas.openxmlformats.org/officeDocument/2006/relationships/image" Target="../media/image17.gif"/><Relationship Id="rId4" Type="http://schemas.openxmlformats.org/officeDocument/2006/relationships/image" Target="../media/image1.png"/><Relationship Id="rId9" Type="http://schemas.openxmlformats.org/officeDocument/2006/relationships/hyperlink" Target="http://www.counties.org/csac-advocac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1615340" y="1615340"/>
            <a:ext cx="7799551" cy="7799551"/>
          </a:xfrm>
          <a:custGeom>
            <a:avLst/>
            <a:gdLst/>
            <a:ahLst/>
            <a:cxnLst/>
            <a:rect l="l" t="t" r="r" b="b"/>
            <a:pathLst>
              <a:path w="7799551" h="7799551">
                <a:moveTo>
                  <a:pt x="0" y="0"/>
                </a:moveTo>
                <a:lnTo>
                  <a:pt x="7799551" y="0"/>
                </a:lnTo>
                <a:lnTo>
                  <a:pt x="7799551" y="7799551"/>
                </a:lnTo>
                <a:lnTo>
                  <a:pt x="0" y="7799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700000">
            <a:off x="-2673371" y="5965427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5" y="0"/>
                </a:lnTo>
                <a:lnTo>
                  <a:pt x="3968615" y="3968615"/>
                </a:lnTo>
                <a:lnTo>
                  <a:pt x="0" y="3968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700000">
            <a:off x="-3225085" y="1599766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6" y="0"/>
                </a:lnTo>
                <a:lnTo>
                  <a:pt x="3968616" y="3968616"/>
                </a:lnTo>
                <a:lnTo>
                  <a:pt x="0" y="396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2700000">
            <a:off x="-644260" y="-2381159"/>
            <a:ext cx="4762337" cy="4762318"/>
            <a:chOff x="0" y="0"/>
            <a:chExt cx="6350025" cy="6350000"/>
          </a:xfrm>
        </p:grpSpPr>
        <p:sp>
          <p:nvSpPr>
            <p:cNvPr id="6" name="Freeform 6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2700000">
            <a:off x="-100686" y="9193525"/>
            <a:ext cx="4762337" cy="4762318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 rot="-2796183">
              <a:off x="-1313367" y="-1313380"/>
              <a:ext cx="8976759" cy="8976760"/>
            </a:xfrm>
            <a:custGeom>
              <a:avLst/>
              <a:gdLst/>
              <a:ahLst/>
              <a:cxnLst/>
              <a:rect l="l" t="t" r="r" b="b"/>
              <a:pathLst>
                <a:path w="8976759" h="8976760">
                  <a:moveTo>
                    <a:pt x="4613982" y="0"/>
                  </a:moveTo>
                  <a:lnTo>
                    <a:pt x="8976759" y="4614000"/>
                  </a:lnTo>
                  <a:lnTo>
                    <a:pt x="4362778" y="8976760"/>
                  </a:lnTo>
                  <a:lnTo>
                    <a:pt x="0" y="4362760"/>
                  </a:lnTo>
                  <a:close/>
                </a:path>
              </a:pathLst>
            </a:custGeom>
            <a:blipFill>
              <a:blip r:embed="rId5"/>
              <a:stretch>
                <a:fillRect l="-16335" r="-163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2700000">
            <a:off x="7159692" y="8771662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6" y="0"/>
                </a:lnTo>
                <a:lnTo>
                  <a:pt x="3968616" y="3968615"/>
                </a:lnTo>
                <a:lnTo>
                  <a:pt x="0" y="3968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2700000">
            <a:off x="10242788" y="5814263"/>
            <a:ext cx="3899783" cy="3899768"/>
            <a:chOff x="0" y="0"/>
            <a:chExt cx="6350025" cy="6350000"/>
          </a:xfrm>
        </p:grpSpPr>
        <p:sp>
          <p:nvSpPr>
            <p:cNvPr id="11" name="Freeform 11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2700000">
            <a:off x="8907738" y="-472731"/>
            <a:ext cx="4762337" cy="4762318"/>
            <a:chOff x="0" y="0"/>
            <a:chExt cx="6350025" cy="6350000"/>
          </a:xfrm>
        </p:grpSpPr>
        <p:sp>
          <p:nvSpPr>
            <p:cNvPr id="13" name="Freeform 13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7"/>
              <a:stretch>
                <a:fillRect t="-8139" b="-81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5747396" y="-3143659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5" y="0"/>
                </a:lnTo>
                <a:lnTo>
                  <a:pt x="3968615" y="3968616"/>
                </a:lnTo>
                <a:lnTo>
                  <a:pt x="0" y="396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2700000">
            <a:off x="13256695" y="2915074"/>
            <a:ext cx="3762414" cy="3762399"/>
            <a:chOff x="0" y="0"/>
            <a:chExt cx="6350025" cy="6350000"/>
          </a:xfrm>
        </p:grpSpPr>
        <p:sp>
          <p:nvSpPr>
            <p:cNvPr id="16" name="Freeform 16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8"/>
              <a:stretch>
                <a:fillRect l="-18610" r="-186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2700000">
            <a:off x="13256695" y="-2633195"/>
            <a:ext cx="3762414" cy="3762399"/>
            <a:chOff x="0" y="0"/>
            <a:chExt cx="6350025" cy="6350000"/>
          </a:xfrm>
        </p:grpSpPr>
        <p:sp>
          <p:nvSpPr>
            <p:cNvPr id="18" name="Freeform 18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9"/>
              <a:stretch>
                <a:fillRect l="-17226" r="-172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2700000">
            <a:off x="13188010" y="9014884"/>
            <a:ext cx="3899783" cy="3899768"/>
            <a:chOff x="0" y="0"/>
            <a:chExt cx="6350025" cy="6350000"/>
          </a:xfrm>
        </p:grpSpPr>
        <p:sp>
          <p:nvSpPr>
            <p:cNvPr id="20" name="Freeform 20"/>
            <p:cNvSpPr/>
            <p:nvPr/>
          </p:nvSpPr>
          <p:spPr>
            <a:xfrm rot="-2812849">
              <a:off x="-1312705" y="-1312718"/>
              <a:ext cx="8975436" cy="8975437"/>
            </a:xfrm>
            <a:custGeom>
              <a:avLst/>
              <a:gdLst/>
              <a:ahLst/>
              <a:cxnLst/>
              <a:rect l="l" t="t" r="r" b="b"/>
              <a:pathLst>
                <a:path w="8975436" h="8975437">
                  <a:moveTo>
                    <a:pt x="4635078" y="0"/>
                  </a:moveTo>
                  <a:lnTo>
                    <a:pt x="8975436" y="4635096"/>
                  </a:lnTo>
                  <a:lnTo>
                    <a:pt x="4340358" y="8975436"/>
                  </a:lnTo>
                  <a:lnTo>
                    <a:pt x="0" y="4340340"/>
                  </a:lnTo>
                  <a:close/>
                </a:path>
              </a:pathLst>
            </a:custGeom>
            <a:blipFill>
              <a:blip r:embed="rId10"/>
              <a:stretch>
                <a:fillRect l="-25187" r="-251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 rot="8100000">
            <a:off x="16303692" y="5828516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6" y="0"/>
                </a:lnTo>
                <a:lnTo>
                  <a:pt x="3968616" y="3968616"/>
                </a:lnTo>
                <a:lnTo>
                  <a:pt x="0" y="396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8100000">
            <a:off x="16371385" y="5731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5" y="0"/>
                </a:lnTo>
                <a:lnTo>
                  <a:pt x="3968615" y="3968615"/>
                </a:lnTo>
                <a:lnTo>
                  <a:pt x="0" y="3968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741983" y="2228326"/>
            <a:ext cx="3350774" cy="2915174"/>
          </a:xfrm>
          <a:custGeom>
            <a:avLst/>
            <a:gdLst/>
            <a:ahLst/>
            <a:cxnLst/>
            <a:rect l="l" t="t" r="r" b="b"/>
            <a:pathLst>
              <a:path w="3350774" h="2915174">
                <a:moveTo>
                  <a:pt x="0" y="0"/>
                </a:moveTo>
                <a:lnTo>
                  <a:pt x="3350774" y="0"/>
                </a:lnTo>
                <a:lnTo>
                  <a:pt x="3350774" y="2915174"/>
                </a:lnTo>
                <a:lnTo>
                  <a:pt x="0" y="29151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524308" y="5685592"/>
            <a:ext cx="1004826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  <a:latin typeface="Century Gothic Paneuropean Bold"/>
              </a:rPr>
              <a:t>Legislative Coordinators Meeting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404419" y="7154678"/>
            <a:ext cx="602590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200" dirty="0">
                <a:solidFill>
                  <a:srgbClr val="FFFFFF"/>
                </a:solidFill>
                <a:latin typeface="Century Gothic Paneuropean"/>
              </a:rPr>
              <a:t>129</a:t>
            </a:r>
            <a:r>
              <a:rPr lang="en-US" sz="3200" baseline="30000" dirty="0">
                <a:solidFill>
                  <a:srgbClr val="FFFFFF"/>
                </a:solidFill>
                <a:latin typeface="Century Gothic Paneuropean"/>
              </a:rPr>
              <a:t>th</a:t>
            </a:r>
            <a:r>
              <a:rPr lang="en-US" sz="3200" dirty="0">
                <a:solidFill>
                  <a:srgbClr val="FFFFFF"/>
                </a:solidFill>
                <a:latin typeface="Century Gothic Paneuropean"/>
              </a:rPr>
              <a:t> Annual Meeting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79543" y="8115676"/>
            <a:ext cx="3075653" cy="406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Century Gothic Paneuropean Bold"/>
              </a:rPr>
              <a:t>November 15,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446187"/>
            <a:ext cx="17183100" cy="916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40"/>
              </a:lnSpc>
            </a:pPr>
            <a:r>
              <a:rPr lang="en-US" sz="5900" dirty="0">
                <a:solidFill>
                  <a:srgbClr val="13538A"/>
                </a:solidFill>
                <a:latin typeface="Century Gothic Paneuropean Bold"/>
              </a:rPr>
              <a:t>Impacts on the Legislature:</a:t>
            </a:r>
          </a:p>
        </p:txBody>
      </p:sp>
      <p:sp>
        <p:nvSpPr>
          <p:cNvPr id="5" name="Freeform 5"/>
          <p:cNvSpPr/>
          <p:nvPr/>
        </p:nvSpPr>
        <p:spPr>
          <a:xfrm>
            <a:off x="-600032" y="9634409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6864971-B482-E06A-04D7-B8B6E85C4C92}"/>
              </a:ext>
            </a:extLst>
          </p:cNvPr>
          <p:cNvSpPr txBox="1"/>
          <p:nvPr/>
        </p:nvSpPr>
        <p:spPr>
          <a:xfrm>
            <a:off x="1028700" y="2758453"/>
            <a:ext cx="15659100" cy="6540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F2051"/>
                </a:solidFill>
                <a:latin typeface="Century Gothic Paneuropean"/>
              </a:rPr>
              <a:t>Requires lawmakers to disclose the location, date, time, and purpose of meetings with lobbyists, public events, and fundraising events. </a:t>
            </a:r>
          </a:p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F2051"/>
                </a:solidFill>
                <a:latin typeface="Century Gothic Paneuropean"/>
              </a:rPr>
              <a:t>Expands public access to legislative records to include individual lawmakers. </a:t>
            </a:r>
          </a:p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F2051"/>
                </a:solidFill>
                <a:latin typeface="Century Gothic Paneuropean"/>
              </a:rPr>
              <a:t>Requires access to lawmaker or legislative staff misconduct records. </a:t>
            </a:r>
          </a:p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F2051"/>
                </a:solidFill>
                <a:latin typeface="Century Gothic Paneuropean"/>
              </a:rPr>
              <a:t>And more. </a:t>
            </a:r>
          </a:p>
        </p:txBody>
      </p:sp>
    </p:spTree>
    <p:extLst>
      <p:ext uri="{BB962C8B-B14F-4D97-AF65-F5344CB8AC3E}">
        <p14:creationId xmlns:p14="http://schemas.microsoft.com/office/powerpoint/2010/main" val="2073659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917598-F293-DB8B-A065-4AB98CB30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7431">
            <a:off x="667206" y="2191307"/>
            <a:ext cx="7621064" cy="2905530"/>
          </a:xfrm>
          <a:prstGeom prst="rect">
            <a:avLst/>
          </a:prstGeom>
          <a:ln w="38100">
            <a:solidFill>
              <a:srgbClr val="002060"/>
            </a:solidFill>
          </a:ln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FE4045-9A38-1594-FAAD-58A681212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0329">
            <a:off x="6309974" y="3895156"/>
            <a:ext cx="6685723" cy="3549077"/>
          </a:xfrm>
          <a:prstGeom prst="rect">
            <a:avLst/>
          </a:prstGeom>
          <a:ln w="38100">
            <a:solidFill>
              <a:srgbClr val="002060"/>
            </a:solidFill>
          </a:ln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CF23AE-EBE2-661C-CD3D-E1C034586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96687">
            <a:off x="2109179" y="1632713"/>
            <a:ext cx="1983723" cy="1001218"/>
          </a:xfrm>
          <a:prstGeom prst="rect">
            <a:avLst/>
          </a:prstGeom>
          <a:ln w="38100">
            <a:solidFill>
              <a:srgbClr val="002060"/>
            </a:solidFill>
          </a:ln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DB3CF2-5A5F-55BA-8F4B-3E3C4727A6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609"/>
          <a:stretch/>
        </p:blipFill>
        <p:spPr>
          <a:xfrm rot="779585">
            <a:off x="11597414" y="544028"/>
            <a:ext cx="6964412" cy="3779934"/>
          </a:xfrm>
          <a:prstGeom prst="rect">
            <a:avLst/>
          </a:prstGeom>
          <a:ln w="38100">
            <a:solidFill>
              <a:srgbClr val="002060"/>
            </a:solidFill>
          </a:ln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D4BE19-165B-43AF-A933-0060FEE94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45035">
            <a:off x="11823869" y="5973507"/>
            <a:ext cx="5720587" cy="4373223"/>
          </a:xfrm>
          <a:prstGeom prst="rect">
            <a:avLst/>
          </a:prstGeom>
          <a:ln w="38100">
            <a:solidFill>
              <a:srgbClr val="002060"/>
            </a:solidFill>
          </a:ln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2C69CA-A7DC-3793-E33C-4BF4C594B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4202">
            <a:off x="7628941" y="3381387"/>
            <a:ext cx="3699003" cy="607299"/>
          </a:xfrm>
          <a:prstGeom prst="rect">
            <a:avLst/>
          </a:prstGeom>
          <a:ln w="38100">
            <a:solidFill>
              <a:srgbClr val="002060"/>
            </a:solidFill>
          </a:ln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69C3A9-1ED8-6AB1-3361-9A37CC2A4B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60687">
            <a:off x="903451" y="6129531"/>
            <a:ext cx="2896004" cy="762106"/>
          </a:xfrm>
          <a:prstGeom prst="rect">
            <a:avLst/>
          </a:prstGeom>
          <a:ln w="38100">
            <a:solidFill>
              <a:srgbClr val="002060"/>
            </a:solidFill>
          </a:ln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1686B2-6D2C-360F-5195-E27FEEBF6C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857440">
            <a:off x="1424367" y="6603925"/>
            <a:ext cx="6315956" cy="4467849"/>
          </a:xfrm>
          <a:prstGeom prst="rect">
            <a:avLst/>
          </a:prstGeom>
          <a:ln w="38100">
            <a:solidFill>
              <a:srgbClr val="002060"/>
            </a:solidFill>
          </a:ln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Freeform 8"/>
          <p:cNvSpPr/>
          <p:nvPr/>
        </p:nvSpPr>
        <p:spPr>
          <a:xfrm>
            <a:off x="-381000" y="3390900"/>
            <a:ext cx="19499893" cy="4570387"/>
          </a:xfrm>
          <a:custGeom>
            <a:avLst/>
            <a:gdLst/>
            <a:ahLst/>
            <a:cxnLst/>
            <a:rect l="l" t="t" r="r" b="b"/>
            <a:pathLst>
              <a:path w="19499893" h="4906340">
                <a:moveTo>
                  <a:pt x="0" y="0"/>
                </a:moveTo>
                <a:lnTo>
                  <a:pt x="19499893" y="0"/>
                </a:lnTo>
                <a:lnTo>
                  <a:pt x="19499893" y="4906340"/>
                </a:lnTo>
                <a:lnTo>
                  <a:pt x="0" y="49063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081" b="-301741"/>
            </a:stretch>
          </a:blipFill>
          <a:effectLst>
            <a:outerShdw blurRad="50800" dist="50800" dir="5400000" algn="ctr" rotWithShape="0">
              <a:srgbClr val="000000">
                <a:alpha val="84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533400" y="266700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09600" y="419100"/>
            <a:ext cx="17183100" cy="916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40"/>
              </a:lnSpc>
            </a:pPr>
            <a:r>
              <a:rPr lang="en-US" sz="5900" dirty="0">
                <a:solidFill>
                  <a:srgbClr val="13538A"/>
                </a:solidFill>
                <a:latin typeface="Century Gothic Paneuropean Bold"/>
              </a:rPr>
              <a:t>What Are People Saying?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DCDB2D-EF9F-E89A-3CE3-959D865391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3567" y="3619500"/>
            <a:ext cx="6344535" cy="4058216"/>
          </a:xfrm>
          <a:prstGeom prst="rect">
            <a:avLst/>
          </a:prstGeom>
          <a:ln w="38100">
            <a:solidFill>
              <a:srgbClr val="002060"/>
            </a:solidFill>
          </a:ln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7846494" y="3620496"/>
            <a:ext cx="10146819" cy="4058217"/>
          </a:xfrm>
          <a:prstGeom prst="rect">
            <a:avLst/>
          </a:prstGeom>
          <a:solidFill>
            <a:srgbClr val="002060"/>
          </a:solidFill>
          <a:ln w="25400">
            <a:solidFill>
              <a:schemeClr val="tx2">
                <a:lumMod val="50000"/>
              </a:schemeClr>
            </a:solidFill>
          </a:ln>
        </p:spPr>
        <p:txBody>
          <a:bodyPr wrap="square" lIns="457200" tIns="457200" rIns="457200" bIns="457200" rtlCol="0" anchor="t">
            <a:noAutofit/>
          </a:bodyPr>
          <a:lstStyle/>
          <a:p>
            <a:pPr algn="just"/>
            <a:r>
              <a:rPr lang="en-US" sz="3600" b="1" i="1" dirty="0">
                <a:solidFill>
                  <a:schemeClr val="bg1"/>
                </a:solidFill>
                <a:latin typeface="Century Gothic Paneuropean"/>
              </a:rPr>
              <a:t>Legislative Analyst’s Office:</a:t>
            </a:r>
            <a:r>
              <a:rPr lang="en-US" sz="3600" b="1" dirty="0">
                <a:solidFill>
                  <a:schemeClr val="bg1"/>
                </a:solidFill>
                <a:latin typeface="Century Gothic Paneuropean"/>
              </a:rPr>
              <a:t> 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Century Gothic Paneuropean"/>
              </a:rPr>
              <a:t>“We estimate that this measure would result in net increased costs on state and local governments—likely reaching over </a:t>
            </a:r>
            <a:r>
              <a:rPr lang="en-US" sz="3600" b="1" dirty="0">
                <a:solidFill>
                  <a:srgbClr val="FFC000"/>
                </a:solidFill>
                <a:latin typeface="Century Gothic Paneuropean"/>
              </a:rPr>
              <a:t>$1 billion annually </a:t>
            </a:r>
            <a:r>
              <a:rPr lang="en-US" sz="3600" b="1" dirty="0">
                <a:solidFill>
                  <a:schemeClr val="bg1"/>
                </a:solidFill>
                <a:latin typeface="Century Gothic Paneuropean"/>
              </a:rPr>
              <a:t>depending on how this measure is implemented.”</a:t>
            </a:r>
            <a:endParaRPr lang="en-US" sz="3600" dirty="0">
              <a:solidFill>
                <a:schemeClr val="bg1"/>
              </a:solidFill>
              <a:latin typeface="Century Gothic Paneuropean"/>
            </a:endParaRPr>
          </a:p>
        </p:txBody>
      </p:sp>
    </p:spTree>
    <p:extLst>
      <p:ext uri="{BB962C8B-B14F-4D97-AF65-F5344CB8AC3E}">
        <p14:creationId xmlns:p14="http://schemas.microsoft.com/office/powerpoint/2010/main" val="226457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446187"/>
            <a:ext cx="17183100" cy="916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40"/>
              </a:lnSpc>
            </a:pPr>
            <a:r>
              <a:rPr lang="en-US" sz="5900" dirty="0">
                <a:solidFill>
                  <a:srgbClr val="1F2051"/>
                </a:solidFill>
                <a:latin typeface="Century Gothic Paneuropean Bold"/>
              </a:rPr>
              <a:t>What’s Next? </a:t>
            </a:r>
            <a:r>
              <a:rPr lang="en-US" sz="5900" dirty="0">
                <a:solidFill>
                  <a:srgbClr val="13538A"/>
                </a:solidFill>
                <a:latin typeface="Century Gothic Paneuropean Bold"/>
              </a:rPr>
              <a:t>We want to hear from you! </a:t>
            </a:r>
          </a:p>
        </p:txBody>
      </p:sp>
      <p:sp>
        <p:nvSpPr>
          <p:cNvPr id="5" name="Freeform 5"/>
          <p:cNvSpPr/>
          <p:nvPr/>
        </p:nvSpPr>
        <p:spPr>
          <a:xfrm>
            <a:off x="-600032" y="9634409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C246154-C647-EC62-4395-6825C11F0750}"/>
              </a:ext>
            </a:extLst>
          </p:cNvPr>
          <p:cNvSpPr txBox="1"/>
          <p:nvPr/>
        </p:nvSpPr>
        <p:spPr>
          <a:xfrm>
            <a:off x="1028700" y="3343927"/>
            <a:ext cx="15659100" cy="530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F2051"/>
                </a:solidFill>
                <a:latin typeface="Century Gothic Paneuropean"/>
              </a:rPr>
              <a:t>How would this measure affect your county? </a:t>
            </a:r>
          </a:p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F2051"/>
                </a:solidFill>
                <a:latin typeface="Century Gothic Paneuropean"/>
              </a:rPr>
              <a:t>Would you like to share your experience administering the Public Records Act? </a:t>
            </a:r>
          </a:p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F2051"/>
                </a:solidFill>
                <a:latin typeface="Century Gothic Paneuropean"/>
              </a:rPr>
              <a:t>Look out for communications from CSAC on this issue in the near future! </a:t>
            </a:r>
          </a:p>
          <a:p>
            <a:pPr algn="ctr">
              <a:spcAft>
                <a:spcPts val="4200"/>
              </a:spcAft>
            </a:pPr>
            <a:r>
              <a:rPr lang="en-US" sz="4000" b="1" dirty="0">
                <a:solidFill>
                  <a:srgbClr val="1F2051"/>
                </a:solidFill>
                <a:latin typeface="Century Gothic Paneuropean"/>
              </a:rPr>
              <a:t>Contact us: </a:t>
            </a:r>
            <a:r>
              <a:rPr lang="en-US" sz="4000" b="1" dirty="0">
                <a:solidFill>
                  <a:srgbClr val="1F2051"/>
                </a:solidFill>
                <a:latin typeface="Century Gothic Paneuropean"/>
                <a:hlinkClick r:id="rId6"/>
              </a:rPr>
              <a:t>elawyer@counties.org</a:t>
            </a:r>
            <a:r>
              <a:rPr lang="en-US" sz="4000" b="1" dirty="0">
                <a:solidFill>
                  <a:srgbClr val="1F2051"/>
                </a:solidFill>
                <a:latin typeface="Century Gothic Paneuropean"/>
              </a:rPr>
              <a:t> or </a:t>
            </a:r>
            <a:r>
              <a:rPr lang="en-US" sz="4000" b="1" dirty="0">
                <a:solidFill>
                  <a:srgbClr val="1F2051"/>
                </a:solidFill>
                <a:latin typeface="Century Gothic Paneuropean"/>
                <a:hlinkClick r:id="rId7"/>
              </a:rPr>
              <a:t>jsankus@counties.org</a:t>
            </a:r>
            <a:r>
              <a:rPr lang="en-US" sz="4000" b="1" dirty="0">
                <a:solidFill>
                  <a:srgbClr val="1F2051"/>
                </a:solidFill>
                <a:latin typeface="Century Gothic Paneurope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581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1615340" y="1615340"/>
            <a:ext cx="7799551" cy="7799551"/>
          </a:xfrm>
          <a:custGeom>
            <a:avLst/>
            <a:gdLst/>
            <a:ahLst/>
            <a:cxnLst/>
            <a:rect l="l" t="t" r="r" b="b"/>
            <a:pathLst>
              <a:path w="7799551" h="7799551">
                <a:moveTo>
                  <a:pt x="0" y="0"/>
                </a:moveTo>
                <a:lnTo>
                  <a:pt x="7799551" y="0"/>
                </a:lnTo>
                <a:lnTo>
                  <a:pt x="7799551" y="7799551"/>
                </a:lnTo>
                <a:lnTo>
                  <a:pt x="0" y="7799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700000">
            <a:off x="-2673371" y="5965427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5" y="0"/>
                </a:lnTo>
                <a:lnTo>
                  <a:pt x="3968615" y="3968615"/>
                </a:lnTo>
                <a:lnTo>
                  <a:pt x="0" y="3968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700000">
            <a:off x="-3225085" y="1599766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6" y="0"/>
                </a:lnTo>
                <a:lnTo>
                  <a:pt x="3968616" y="3968616"/>
                </a:lnTo>
                <a:lnTo>
                  <a:pt x="0" y="396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2700000">
            <a:off x="-644260" y="-2381159"/>
            <a:ext cx="4762337" cy="4762318"/>
            <a:chOff x="0" y="0"/>
            <a:chExt cx="6350025" cy="6350000"/>
          </a:xfrm>
        </p:grpSpPr>
        <p:sp>
          <p:nvSpPr>
            <p:cNvPr id="6" name="Freeform 6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2700000">
            <a:off x="-100686" y="9193525"/>
            <a:ext cx="4762337" cy="4762318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5"/>
              <a:stretch>
                <a:fillRect l="-34072" t="-10919" r="-323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2700000">
            <a:off x="7159692" y="8771662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6" y="0"/>
                </a:lnTo>
                <a:lnTo>
                  <a:pt x="3968616" y="3968615"/>
                </a:lnTo>
                <a:lnTo>
                  <a:pt x="0" y="3968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2700000">
            <a:off x="10242788" y="5814263"/>
            <a:ext cx="3899783" cy="3899768"/>
            <a:chOff x="0" y="0"/>
            <a:chExt cx="6350025" cy="6350000"/>
          </a:xfrm>
        </p:grpSpPr>
        <p:sp>
          <p:nvSpPr>
            <p:cNvPr id="11" name="Freeform 11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6"/>
              <a:stretch>
                <a:fillRect l="-18507" t="-55363" r="-11471" b="-1794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2700000">
            <a:off x="8907738" y="-472731"/>
            <a:ext cx="4762337" cy="4762318"/>
            <a:chOff x="0" y="0"/>
            <a:chExt cx="6350025" cy="6350000"/>
          </a:xfrm>
        </p:grpSpPr>
        <p:sp>
          <p:nvSpPr>
            <p:cNvPr id="13" name="Freeform 13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7"/>
              <a:stretch>
                <a:fillRect l="-4663" r="-286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5747396" y="-3143659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5" y="0"/>
                </a:lnTo>
                <a:lnTo>
                  <a:pt x="3968615" y="3968616"/>
                </a:lnTo>
                <a:lnTo>
                  <a:pt x="0" y="396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2700000">
            <a:off x="13256695" y="2915074"/>
            <a:ext cx="3762414" cy="3762399"/>
            <a:chOff x="0" y="0"/>
            <a:chExt cx="6350025" cy="6350000"/>
          </a:xfrm>
        </p:grpSpPr>
        <p:sp>
          <p:nvSpPr>
            <p:cNvPr id="16" name="Freeform 16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8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2700000">
            <a:off x="13256695" y="-2633195"/>
            <a:ext cx="3762414" cy="3762399"/>
            <a:chOff x="0" y="0"/>
            <a:chExt cx="6350025" cy="6350000"/>
          </a:xfrm>
        </p:grpSpPr>
        <p:sp>
          <p:nvSpPr>
            <p:cNvPr id="18" name="Freeform 18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9"/>
              <a:stretch>
                <a:fillRect l="-55878" r="-51016" b="-551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2700000">
            <a:off x="13188010" y="9014884"/>
            <a:ext cx="3899783" cy="3899768"/>
            <a:chOff x="0" y="0"/>
            <a:chExt cx="6350025" cy="6350000"/>
          </a:xfrm>
        </p:grpSpPr>
        <p:sp>
          <p:nvSpPr>
            <p:cNvPr id="20" name="Freeform 20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10"/>
              <a:stretch>
                <a:fillRect t="-12499" b="-124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 rot="8100000">
            <a:off x="16303692" y="5828516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6" y="0"/>
                </a:lnTo>
                <a:lnTo>
                  <a:pt x="3968616" y="3968616"/>
                </a:lnTo>
                <a:lnTo>
                  <a:pt x="0" y="396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8100000">
            <a:off x="16371385" y="5731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5" y="0"/>
                </a:lnTo>
                <a:lnTo>
                  <a:pt x="3968615" y="3968615"/>
                </a:lnTo>
                <a:lnTo>
                  <a:pt x="0" y="3968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741983" y="2228326"/>
            <a:ext cx="3350774" cy="2915174"/>
          </a:xfrm>
          <a:custGeom>
            <a:avLst/>
            <a:gdLst/>
            <a:ahLst/>
            <a:cxnLst/>
            <a:rect l="l" t="t" r="r" b="b"/>
            <a:pathLst>
              <a:path w="3350774" h="2915174">
                <a:moveTo>
                  <a:pt x="0" y="0"/>
                </a:moveTo>
                <a:lnTo>
                  <a:pt x="3350774" y="0"/>
                </a:lnTo>
                <a:lnTo>
                  <a:pt x="3350774" y="2915174"/>
                </a:lnTo>
                <a:lnTo>
                  <a:pt x="0" y="29151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2849583" y="5000625"/>
            <a:ext cx="5135574" cy="1245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45"/>
              </a:lnSpc>
            </a:pPr>
            <a:r>
              <a:rPr lang="en-US" sz="7389">
                <a:solidFill>
                  <a:srgbClr val="FFFFFF"/>
                </a:solidFill>
                <a:latin typeface="Century Gothic Paneuropean Bold"/>
              </a:rPr>
              <a:t>THANK YOU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04604" y="6352209"/>
            <a:ext cx="7425532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Century Gothic Paneuropean"/>
              </a:rPr>
              <a:t>Copyright 2023 by California State Association of Counties®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5FA254-E5B2-7F71-0475-6F75577C7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86" b="31750"/>
          <a:stretch/>
        </p:blipFill>
        <p:spPr>
          <a:xfrm>
            <a:off x="0" y="6104560"/>
            <a:ext cx="18288000" cy="490634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28700" y="1028700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16190" y="1521336"/>
            <a:ext cx="17183100" cy="1881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40"/>
              </a:lnSpc>
            </a:pPr>
            <a:r>
              <a:rPr lang="en-US" sz="6000" dirty="0">
                <a:solidFill>
                  <a:srgbClr val="1F2051"/>
                </a:solidFill>
                <a:latin typeface="Century Gothic Paneuropean Bold"/>
              </a:rPr>
              <a:t>Statewide Initiative 23-0015A1:</a:t>
            </a:r>
          </a:p>
          <a:p>
            <a:pPr>
              <a:lnSpc>
                <a:spcPts val="7540"/>
              </a:lnSpc>
            </a:pPr>
            <a:r>
              <a:rPr lang="en-US" sz="6000" dirty="0">
                <a:solidFill>
                  <a:srgbClr val="13538A"/>
                </a:solidFill>
                <a:latin typeface="Century Gothic Paneuropean Bold"/>
              </a:rPr>
              <a:t>“The Government Transparency Act”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78400" y="4101805"/>
            <a:ext cx="16878300" cy="1041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Eric Lawyer, Legislative Advocate, CSAC</a:t>
            </a: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Jessica Sankus, Senior Legislative Analyst, CSAC</a:t>
            </a:r>
          </a:p>
        </p:txBody>
      </p:sp>
      <p:sp>
        <p:nvSpPr>
          <p:cNvPr id="5" name="Freeform 5"/>
          <p:cNvSpPr/>
          <p:nvPr/>
        </p:nvSpPr>
        <p:spPr>
          <a:xfrm>
            <a:off x="-600032" y="10069275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73693" y="6104560"/>
            <a:ext cx="19499893" cy="4906340"/>
          </a:xfrm>
          <a:custGeom>
            <a:avLst/>
            <a:gdLst/>
            <a:ahLst/>
            <a:cxnLst/>
            <a:rect l="l" t="t" r="r" b="b"/>
            <a:pathLst>
              <a:path w="19499893" h="4906340">
                <a:moveTo>
                  <a:pt x="0" y="0"/>
                </a:moveTo>
                <a:lnTo>
                  <a:pt x="19499893" y="0"/>
                </a:lnTo>
                <a:lnTo>
                  <a:pt x="19499893" y="4906340"/>
                </a:lnTo>
                <a:lnTo>
                  <a:pt x="0" y="490634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l="-1081" b="-301741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44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F4E88BB-C813-D9C4-5E1A-066C177F3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291" y="-190500"/>
            <a:ext cx="7911928" cy="1353674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600032" y="9634409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744200" y="-48272"/>
            <a:ext cx="10345663" cy="10345663"/>
          </a:xfrm>
          <a:custGeom>
            <a:avLst/>
            <a:gdLst/>
            <a:ahLst/>
            <a:cxnLst/>
            <a:rect l="l" t="t" r="r" b="b"/>
            <a:pathLst>
              <a:path w="10345663" h="10345663">
                <a:moveTo>
                  <a:pt x="0" y="0"/>
                </a:moveTo>
                <a:lnTo>
                  <a:pt x="10345663" y="0"/>
                </a:lnTo>
                <a:lnTo>
                  <a:pt x="10345663" y="10345663"/>
                </a:lnTo>
                <a:lnTo>
                  <a:pt x="0" y="10345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1446187"/>
            <a:ext cx="9494509" cy="1090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1F2051"/>
                </a:solidFill>
                <a:latin typeface="Century Gothic Paneuropean Bold"/>
              </a:rPr>
              <a:t>Advocacy Team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079347"/>
            <a:ext cx="9219491" cy="5889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CSAC staff work diligently with legislators and their staff, as well as with local government partners to help shape the bills that impact counties. </a:t>
            </a:r>
          </a:p>
          <a:p>
            <a:pPr>
              <a:lnSpc>
                <a:spcPts val="4199"/>
              </a:lnSpc>
            </a:pPr>
            <a:endParaRPr lang="en-US" sz="2999" dirty="0">
              <a:solidFill>
                <a:srgbClr val="1F2051"/>
              </a:solidFill>
              <a:latin typeface="Century Gothic Paneuropean"/>
            </a:endParaRP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Please reach out to the CSAC Advocacy Team to stay updated on the latest developments concerning the status and impact of pending legislation. </a:t>
            </a:r>
          </a:p>
          <a:p>
            <a:pPr>
              <a:lnSpc>
                <a:spcPts val="4199"/>
              </a:lnSpc>
            </a:pPr>
            <a:endParaRPr lang="en-US" sz="2999" dirty="0">
              <a:solidFill>
                <a:srgbClr val="1F2051"/>
              </a:solidFill>
              <a:latin typeface="Century Gothic Paneuropean"/>
            </a:endParaRP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  <a:hlinkClick r:id="rId9"/>
              </a:rPr>
              <a:t>www.counties.org/csac-advocacy</a:t>
            </a: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56056" y="3780846"/>
            <a:ext cx="8768395" cy="177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Century Gothic Paneuropean Bold"/>
              </a:rPr>
              <a:t>Eric Lawyer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Century Gothic Paneuropean Bold"/>
              </a:rPr>
              <a:t>Legislative Advocate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Century Gothic Paneuropean"/>
              </a:rPr>
              <a:t>elawyer@counties.org</a:t>
            </a: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FFFFFF"/>
              </a:solidFill>
              <a:latin typeface="Century Gothic Paneuropean"/>
            </a:endParaRP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FFFFFF"/>
              </a:solidFill>
              <a:latin typeface="Century Gothic Paneurope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CF145C-247C-47DC-F323-4624669DDDCF}"/>
              </a:ext>
            </a:extLst>
          </p:cNvPr>
          <p:cNvSpPr txBox="1"/>
          <p:nvPr/>
        </p:nvSpPr>
        <p:spPr>
          <a:xfrm>
            <a:off x="10450028" y="8121659"/>
            <a:ext cx="8768395" cy="177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Century Gothic Paneuropean Bold"/>
              </a:rPr>
              <a:t>Jessica Sankus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Century Gothic Paneuropean Bold"/>
              </a:rPr>
              <a:t>Senior Legislative Analyst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Century Gothic Paneuropean"/>
              </a:rPr>
              <a:t>jsankus@counties.org</a:t>
            </a: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FFFFFF"/>
              </a:solidFill>
              <a:latin typeface="Century Gothic Paneuropean"/>
            </a:endParaRP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FFFFFF"/>
              </a:solidFill>
              <a:latin typeface="Century Gothic Paneuropean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FB1E9D-0B16-4E19-A644-A9A7899FE971}"/>
              </a:ext>
            </a:extLst>
          </p:cNvPr>
          <p:cNvSpPr/>
          <p:nvPr/>
        </p:nvSpPr>
        <p:spPr>
          <a:xfrm>
            <a:off x="13334363" y="5088888"/>
            <a:ext cx="2811780" cy="2811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762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948D5B-A0C3-AF97-5346-D8B8842E41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64302" y="410129"/>
            <a:ext cx="3151905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2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FB8F38-3551-08AA-FAD9-EF1101552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4349" y="-190500"/>
            <a:ext cx="6014651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600032" y="9993075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9200" y="647700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558857" y="1181100"/>
            <a:ext cx="10591799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Aft>
                <a:spcPts val="600"/>
              </a:spcAft>
            </a:pPr>
            <a:r>
              <a:rPr lang="en-US" sz="4400" dirty="0">
                <a:solidFill>
                  <a:srgbClr val="1F2051"/>
                </a:solidFill>
                <a:latin typeface="Century Gothic Paneuropean Bold"/>
              </a:rPr>
              <a:t>“The Government Transparency Act”</a:t>
            </a:r>
          </a:p>
          <a:p>
            <a:pPr>
              <a:lnSpc>
                <a:spcPts val="4199"/>
              </a:lnSpc>
              <a:spcAft>
                <a:spcPts val="600"/>
              </a:spcAft>
            </a:pPr>
            <a:endParaRPr lang="en-US" sz="3600" b="1" dirty="0">
              <a:solidFill>
                <a:srgbClr val="1F2051"/>
              </a:solidFill>
              <a:latin typeface="Century Gothic Paneuropean"/>
            </a:endParaRPr>
          </a:p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1F2051"/>
                </a:solidFill>
                <a:latin typeface="Century Gothic Paneuropean"/>
              </a:rPr>
              <a:t>Makes sweeping changes to California’s Public Records Act and the Legislative Open Records Act—fundamentally changing how public records are disclosed and maintained.</a:t>
            </a:r>
          </a:p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1F2051"/>
                </a:solidFill>
                <a:latin typeface="Century Gothic Paneuropean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1F2051"/>
                </a:solidFill>
                <a:latin typeface="Century Gothic Paneuropean"/>
              </a:rPr>
              <a:t>The scope and scale of the changes to existing law affects all public agencies and levels of government.  </a:t>
            </a:r>
          </a:p>
          <a:p>
            <a:pPr>
              <a:spcAft>
                <a:spcPts val="600"/>
              </a:spcAft>
            </a:pPr>
            <a:endParaRPr lang="en-US" sz="4000" b="1" dirty="0">
              <a:solidFill>
                <a:srgbClr val="1F2051"/>
              </a:solidFill>
              <a:latin typeface="Century Gothic Paneuropean"/>
            </a:endParaRPr>
          </a:p>
          <a:p>
            <a:pPr>
              <a:spcAft>
                <a:spcPts val="600"/>
              </a:spcAft>
            </a:pPr>
            <a:r>
              <a:rPr lang="en-US" sz="4000" dirty="0">
                <a:solidFill>
                  <a:srgbClr val="1F2051"/>
                </a:solidFill>
                <a:latin typeface="Century Gothic Paneuropean"/>
              </a:rPr>
              <a:t>Sponsor: Consumer Watchdog 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E58EC966-908A-B3F4-D2FA-08261E33AE06}"/>
              </a:ext>
            </a:extLst>
          </p:cNvPr>
          <p:cNvSpPr/>
          <p:nvPr/>
        </p:nvSpPr>
        <p:spPr>
          <a:xfrm>
            <a:off x="12649200" y="-114300"/>
            <a:ext cx="5784848" cy="11066099"/>
          </a:xfrm>
          <a:custGeom>
            <a:avLst/>
            <a:gdLst/>
            <a:ahLst/>
            <a:cxnLst/>
            <a:rect l="l" t="t" r="r" b="b"/>
            <a:pathLst>
              <a:path w="10345663" h="10345663">
                <a:moveTo>
                  <a:pt x="0" y="0"/>
                </a:moveTo>
                <a:lnTo>
                  <a:pt x="10345663" y="0"/>
                </a:lnTo>
                <a:lnTo>
                  <a:pt x="10345663" y="10345663"/>
                </a:lnTo>
                <a:lnTo>
                  <a:pt x="0" y="1034566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FAABD0CE-A66A-103B-5198-6122545BB192}"/>
              </a:ext>
            </a:extLst>
          </p:cNvPr>
          <p:cNvSpPr/>
          <p:nvPr/>
        </p:nvSpPr>
        <p:spPr>
          <a:xfrm rot="5400000">
            <a:off x="-4725813" y="4646040"/>
            <a:ext cx="10446546" cy="994919"/>
          </a:xfrm>
          <a:custGeom>
            <a:avLst/>
            <a:gdLst/>
            <a:ahLst/>
            <a:cxnLst/>
            <a:rect l="l" t="t" r="r" b="b"/>
            <a:pathLst>
              <a:path w="10446546" h="994919">
                <a:moveTo>
                  <a:pt x="0" y="0"/>
                </a:moveTo>
                <a:lnTo>
                  <a:pt x="10446546" y="0"/>
                </a:lnTo>
                <a:lnTo>
                  <a:pt x="10446546" y="994920"/>
                </a:lnTo>
                <a:lnTo>
                  <a:pt x="0" y="994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C24481-B96B-DED8-7B70-C791C9547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97" r="17268"/>
          <a:stretch/>
        </p:blipFill>
        <p:spPr>
          <a:xfrm>
            <a:off x="12074458" y="-38100"/>
            <a:ext cx="7432742" cy="110660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600032" y="9993075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9200" y="647700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E58EC966-908A-B3F4-D2FA-08261E33AE06}"/>
              </a:ext>
            </a:extLst>
          </p:cNvPr>
          <p:cNvSpPr/>
          <p:nvPr/>
        </p:nvSpPr>
        <p:spPr>
          <a:xfrm>
            <a:off x="12102626" y="-79774"/>
            <a:ext cx="7480774" cy="11066099"/>
          </a:xfrm>
          <a:custGeom>
            <a:avLst/>
            <a:gdLst/>
            <a:ahLst/>
            <a:cxnLst/>
            <a:rect l="l" t="t" r="r" b="b"/>
            <a:pathLst>
              <a:path w="10345663" h="10345663">
                <a:moveTo>
                  <a:pt x="0" y="0"/>
                </a:moveTo>
                <a:lnTo>
                  <a:pt x="10345663" y="0"/>
                </a:lnTo>
                <a:lnTo>
                  <a:pt x="10345663" y="10345663"/>
                </a:lnTo>
                <a:lnTo>
                  <a:pt x="0" y="1034566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FAABD0CE-A66A-103B-5198-6122545BB192}"/>
              </a:ext>
            </a:extLst>
          </p:cNvPr>
          <p:cNvSpPr/>
          <p:nvPr/>
        </p:nvSpPr>
        <p:spPr>
          <a:xfrm rot="5400000">
            <a:off x="-4725813" y="4646040"/>
            <a:ext cx="10446546" cy="994919"/>
          </a:xfrm>
          <a:custGeom>
            <a:avLst/>
            <a:gdLst/>
            <a:ahLst/>
            <a:cxnLst/>
            <a:rect l="l" t="t" r="r" b="b"/>
            <a:pathLst>
              <a:path w="10446546" h="994919">
                <a:moveTo>
                  <a:pt x="0" y="0"/>
                </a:moveTo>
                <a:lnTo>
                  <a:pt x="10446546" y="0"/>
                </a:lnTo>
                <a:lnTo>
                  <a:pt x="10446546" y="994920"/>
                </a:lnTo>
                <a:lnTo>
                  <a:pt x="0" y="994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6947843-9607-F206-7379-648E22166B33}"/>
              </a:ext>
            </a:extLst>
          </p:cNvPr>
          <p:cNvSpPr txBox="1"/>
          <p:nvPr/>
        </p:nvSpPr>
        <p:spPr>
          <a:xfrm>
            <a:off x="1558857" y="1181100"/>
            <a:ext cx="10023543" cy="8156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Aft>
                <a:spcPts val="600"/>
              </a:spcAft>
            </a:pPr>
            <a:r>
              <a:rPr lang="en-US" sz="4400" dirty="0">
                <a:solidFill>
                  <a:srgbClr val="1F2051"/>
                </a:solidFill>
                <a:latin typeface="Century Gothic Paneuropean Bold"/>
              </a:rPr>
              <a:t>“The Government Transparency Act”</a:t>
            </a:r>
          </a:p>
          <a:p>
            <a:pPr>
              <a:lnSpc>
                <a:spcPts val="4199"/>
              </a:lnSpc>
              <a:spcAft>
                <a:spcPts val="600"/>
              </a:spcAft>
            </a:pPr>
            <a:endParaRPr lang="en-US" sz="3600" b="1" dirty="0">
              <a:solidFill>
                <a:srgbClr val="1F2051"/>
              </a:solidFill>
              <a:latin typeface="Century Gothic Paneuropean"/>
            </a:endParaRPr>
          </a:p>
          <a:p>
            <a:pPr>
              <a:lnSpc>
                <a:spcPts val="4199"/>
              </a:lnSpc>
              <a:spcAft>
                <a:spcPts val="2400"/>
              </a:spcAft>
            </a:pPr>
            <a:r>
              <a:rPr lang="en-US" sz="4000" b="1" dirty="0">
                <a:solidFill>
                  <a:srgbClr val="1F2051"/>
                </a:solidFill>
                <a:latin typeface="Century Gothic Paneuropean"/>
              </a:rPr>
              <a:t>Where is the measure now? 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rgbClr val="1F2051"/>
                </a:solidFill>
                <a:latin typeface="Century Gothic Paneuropean"/>
              </a:rPr>
              <a:t>Filed with the Attorney General’s Office in </a:t>
            </a:r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Century Gothic Paneuropean"/>
              </a:rPr>
              <a:t>August 2023.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rgbClr val="1F2051"/>
                </a:solidFill>
                <a:latin typeface="Century Gothic Paneuropean"/>
              </a:rPr>
              <a:t>Intends to qualify for the </a:t>
            </a:r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Century Gothic Paneuropean"/>
              </a:rPr>
              <a:t>November 2024 </a:t>
            </a:r>
            <a:r>
              <a:rPr lang="en-US" sz="3500" b="1" dirty="0">
                <a:solidFill>
                  <a:srgbClr val="1F2051"/>
                </a:solidFill>
                <a:latin typeface="Century Gothic Paneuropean"/>
              </a:rPr>
              <a:t>statewide ballot. 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rgbClr val="1F2051"/>
                </a:solidFill>
                <a:latin typeface="Century Gothic Paneuropean"/>
              </a:rPr>
              <a:t>Cleared by the Attorney General’s Office for circulation to gather signatures.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rgbClr val="1F2051"/>
                </a:solidFill>
                <a:latin typeface="Century Gothic Paneuropean"/>
              </a:rPr>
              <a:t>Requires </a:t>
            </a:r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Century Gothic Paneuropean"/>
              </a:rPr>
              <a:t>546,651</a:t>
            </a:r>
            <a:r>
              <a:rPr lang="en-US" sz="3500" b="1" dirty="0">
                <a:solidFill>
                  <a:srgbClr val="1F2051"/>
                </a:solidFill>
                <a:latin typeface="Century Gothic Paneuropean"/>
              </a:rPr>
              <a:t> signatures to qualify.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rgbClr val="1F2051"/>
                </a:solidFill>
                <a:latin typeface="Century Gothic Paneuropean"/>
              </a:rPr>
              <a:t>Signatures due to county governments by </a:t>
            </a:r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Century Gothic Paneuropean"/>
              </a:rPr>
              <a:t>April 3, 2024.</a:t>
            </a:r>
            <a:endParaRPr lang="en-US" sz="3500" dirty="0">
              <a:solidFill>
                <a:schemeClr val="accent6">
                  <a:lumMod val="75000"/>
                </a:schemeClr>
              </a:solidFill>
              <a:latin typeface="Century Gothic Paneuropean"/>
            </a:endParaRPr>
          </a:p>
        </p:txBody>
      </p:sp>
    </p:spTree>
    <p:extLst>
      <p:ext uri="{BB962C8B-B14F-4D97-AF65-F5344CB8AC3E}">
        <p14:creationId xmlns:p14="http://schemas.microsoft.com/office/powerpoint/2010/main" val="3509049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446187"/>
            <a:ext cx="17183100" cy="899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40"/>
              </a:lnSpc>
            </a:pPr>
            <a:r>
              <a:rPr lang="en-US" sz="5400" dirty="0">
                <a:solidFill>
                  <a:srgbClr val="13538A"/>
                </a:solidFill>
                <a:latin typeface="Century Gothic Paneuropean Bold"/>
              </a:rPr>
              <a:t>Access to Governmental Agency Public Records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142032"/>
            <a:ext cx="15659100" cy="592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F2051"/>
                </a:solidFill>
                <a:latin typeface="Century Gothic Paneuropean"/>
              </a:rPr>
              <a:t>Requires agencies to provide records within 30 calendar days of the request (and up to 90 calendar days only for “extraordinary circumstances”).</a:t>
            </a:r>
          </a:p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F2051"/>
                </a:solidFill>
                <a:latin typeface="Century Gothic Paneuropean"/>
              </a:rPr>
              <a:t>Prohibits assessing fees for the staff labor to procure records.</a:t>
            </a:r>
          </a:p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F2051"/>
                </a:solidFill>
                <a:latin typeface="Century Gothic Paneuropean"/>
              </a:rPr>
              <a:t>Limits fees to the direct cost of duplicating records, or a fee of $0.10 per page, whichever is less. </a:t>
            </a:r>
          </a:p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F2051"/>
                </a:solidFill>
                <a:latin typeface="Century Gothic Paneuropean"/>
              </a:rPr>
              <a:t>Severely limits ability to withhold or redact records. </a:t>
            </a:r>
          </a:p>
        </p:txBody>
      </p:sp>
      <p:sp>
        <p:nvSpPr>
          <p:cNvPr id="5" name="Freeform 5"/>
          <p:cNvSpPr/>
          <p:nvPr/>
        </p:nvSpPr>
        <p:spPr>
          <a:xfrm>
            <a:off x="-600032" y="9634409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77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446187"/>
            <a:ext cx="17183100" cy="916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40"/>
              </a:lnSpc>
            </a:pPr>
            <a:r>
              <a:rPr lang="en-US" sz="5900" dirty="0">
                <a:solidFill>
                  <a:srgbClr val="13538A"/>
                </a:solidFill>
                <a:latin typeface="Century Gothic Paneuropean Bold"/>
              </a:rPr>
              <a:t>Private Contractor Records</a:t>
            </a:r>
          </a:p>
        </p:txBody>
      </p:sp>
      <p:sp>
        <p:nvSpPr>
          <p:cNvPr id="5" name="Freeform 5"/>
          <p:cNvSpPr/>
          <p:nvPr/>
        </p:nvSpPr>
        <p:spPr>
          <a:xfrm>
            <a:off x="-600032" y="9634409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33222FD-C887-F9F4-DC7D-512F8514639D}"/>
              </a:ext>
            </a:extLst>
          </p:cNvPr>
          <p:cNvSpPr txBox="1"/>
          <p:nvPr/>
        </p:nvSpPr>
        <p:spPr>
          <a:xfrm>
            <a:off x="1044742" y="3543300"/>
            <a:ext cx="14363700" cy="2938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4200"/>
              </a:spcAft>
            </a:pPr>
            <a:r>
              <a:rPr lang="en-US" sz="4400" dirty="0">
                <a:solidFill>
                  <a:srgbClr val="1F2051"/>
                </a:solidFill>
                <a:latin typeface="Century Gothic Paneuropean"/>
              </a:rPr>
              <a:t>Exposes records maintained by private contractors for work conducted on behalf of public agencies to the Public Records Act.</a:t>
            </a:r>
          </a:p>
        </p:txBody>
      </p:sp>
    </p:spTree>
    <p:extLst>
      <p:ext uri="{BB962C8B-B14F-4D97-AF65-F5344CB8AC3E}">
        <p14:creationId xmlns:p14="http://schemas.microsoft.com/office/powerpoint/2010/main" val="4270931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446187"/>
            <a:ext cx="17183100" cy="916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40"/>
              </a:lnSpc>
            </a:pPr>
            <a:r>
              <a:rPr lang="en-US" sz="5900" dirty="0">
                <a:solidFill>
                  <a:srgbClr val="13538A"/>
                </a:solidFill>
                <a:latin typeface="Century Gothic Paneuropean Bold"/>
              </a:rPr>
              <a:t>Required Postings of Documents</a:t>
            </a:r>
          </a:p>
        </p:txBody>
      </p:sp>
      <p:sp>
        <p:nvSpPr>
          <p:cNvPr id="5" name="Freeform 5"/>
          <p:cNvSpPr/>
          <p:nvPr/>
        </p:nvSpPr>
        <p:spPr>
          <a:xfrm>
            <a:off x="-600032" y="9634409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F50C5503-1A64-B3A8-73EA-1EEB96A7663D}"/>
              </a:ext>
            </a:extLst>
          </p:cNvPr>
          <p:cNvSpPr txBox="1"/>
          <p:nvPr/>
        </p:nvSpPr>
        <p:spPr>
          <a:xfrm>
            <a:off x="1028700" y="2796480"/>
            <a:ext cx="15659100" cy="6309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3600"/>
              </a:spcAft>
            </a:pPr>
            <a:r>
              <a:rPr lang="en-US" sz="4000" dirty="0">
                <a:solidFill>
                  <a:srgbClr val="1F2051"/>
                </a:solidFill>
                <a:latin typeface="Century Gothic Paneuropean"/>
              </a:rPr>
              <a:t>Requires agencies to post a broad, specified list of documents within 10 calendar days of their creation, on a webpage titled “Public Records Available for Review,” or something similar. Documents include: </a:t>
            </a:r>
          </a:p>
          <a:p>
            <a:pPr marL="1485900" lvl="2" indent="-571500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rgbClr val="1F2051"/>
                </a:solidFill>
                <a:latin typeface="Century Gothic Paneuropean"/>
              </a:rPr>
              <a:t>Settlement agreements;</a:t>
            </a:r>
          </a:p>
          <a:p>
            <a:pPr marL="1485900" lvl="2" indent="-571500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rgbClr val="1F2051"/>
                </a:solidFill>
                <a:latin typeface="Century Gothic Paneuropean"/>
              </a:rPr>
              <a:t>Court records in which the agency is a party;</a:t>
            </a:r>
          </a:p>
          <a:p>
            <a:pPr marL="1485900" lvl="2" indent="-571500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rgbClr val="1F2051"/>
                </a:solidFill>
                <a:latin typeface="Century Gothic Paneuropean"/>
              </a:rPr>
              <a:t>Government tort claims received by the agency;</a:t>
            </a:r>
          </a:p>
          <a:p>
            <a:pPr marL="1485900" lvl="2" indent="-571500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rgbClr val="1F2051"/>
                </a:solidFill>
                <a:latin typeface="Century Gothic Paneuropean"/>
              </a:rPr>
              <a:t>All contracts and annual budgets.</a:t>
            </a:r>
          </a:p>
        </p:txBody>
      </p:sp>
    </p:spTree>
    <p:extLst>
      <p:ext uri="{BB962C8B-B14F-4D97-AF65-F5344CB8AC3E}">
        <p14:creationId xmlns:p14="http://schemas.microsoft.com/office/powerpoint/2010/main" val="1087096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446187"/>
            <a:ext cx="17183100" cy="916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40"/>
              </a:lnSpc>
            </a:pPr>
            <a:r>
              <a:rPr lang="en-US" sz="5900" dirty="0">
                <a:solidFill>
                  <a:srgbClr val="13538A"/>
                </a:solidFill>
                <a:latin typeface="Century Gothic Paneuropean Bold"/>
              </a:rPr>
              <a:t>Retention of Records</a:t>
            </a:r>
          </a:p>
        </p:txBody>
      </p:sp>
      <p:sp>
        <p:nvSpPr>
          <p:cNvPr id="5" name="Freeform 5"/>
          <p:cNvSpPr/>
          <p:nvPr/>
        </p:nvSpPr>
        <p:spPr>
          <a:xfrm>
            <a:off x="-600032" y="9634409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DBEDF97-E26A-D543-8434-8D632E6BCF87}"/>
              </a:ext>
            </a:extLst>
          </p:cNvPr>
          <p:cNvSpPr txBox="1"/>
          <p:nvPr/>
        </p:nvSpPr>
        <p:spPr>
          <a:xfrm>
            <a:off x="1044742" y="3543300"/>
            <a:ext cx="13357058" cy="3339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4200"/>
              </a:spcAft>
            </a:pPr>
            <a:r>
              <a:rPr lang="en-US" sz="5000" dirty="0">
                <a:solidFill>
                  <a:srgbClr val="1F2051"/>
                </a:solidFill>
                <a:latin typeface="Century Gothic Paneuropean"/>
              </a:rPr>
              <a:t>Requires local and state government agencies to retain records for no less than 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Century Gothic Paneuropean"/>
              </a:rPr>
              <a:t>five years. </a:t>
            </a:r>
          </a:p>
        </p:txBody>
      </p:sp>
    </p:spTree>
    <p:extLst>
      <p:ext uri="{BB962C8B-B14F-4D97-AF65-F5344CB8AC3E}">
        <p14:creationId xmlns:p14="http://schemas.microsoft.com/office/powerpoint/2010/main" val="4072201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581</Words>
  <Application>Microsoft Office PowerPoint</Application>
  <PresentationFormat>Custom</PresentationFormat>
  <Paragraphs>66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Arial</vt:lpstr>
      <vt:lpstr>Century Gothic Paneuropean Bold</vt:lpstr>
      <vt:lpstr>Century Gothic Paneuropean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CSAC 101</dc:title>
  <dc:creator>Rachael Serrao</dc:creator>
  <cp:lastModifiedBy>Jessica Sankus</cp:lastModifiedBy>
  <cp:revision>61</cp:revision>
  <dcterms:created xsi:type="dcterms:W3CDTF">2006-08-16T00:00:00Z</dcterms:created>
  <dcterms:modified xsi:type="dcterms:W3CDTF">2023-11-07T18:21:25Z</dcterms:modified>
  <dc:identifier>DAFoctm0gpE</dc:identifier>
</cp:coreProperties>
</file>