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26"/>
  </p:notesMasterIdLst>
  <p:handoutMasterIdLst>
    <p:handoutMasterId r:id="rId27"/>
  </p:handoutMasterIdLst>
  <p:sldIdLst>
    <p:sldId id="300" r:id="rId2"/>
    <p:sldId id="366" r:id="rId3"/>
    <p:sldId id="370" r:id="rId4"/>
    <p:sldId id="371" r:id="rId5"/>
    <p:sldId id="373" r:id="rId6"/>
    <p:sldId id="379" r:id="rId7"/>
    <p:sldId id="374" r:id="rId8"/>
    <p:sldId id="338" r:id="rId9"/>
    <p:sldId id="375" r:id="rId10"/>
    <p:sldId id="376" r:id="rId11"/>
    <p:sldId id="367" r:id="rId12"/>
    <p:sldId id="360" r:id="rId13"/>
    <p:sldId id="359" r:id="rId14"/>
    <p:sldId id="354" r:id="rId15"/>
    <p:sldId id="362" r:id="rId16"/>
    <p:sldId id="368" r:id="rId17"/>
    <p:sldId id="377" r:id="rId18"/>
    <p:sldId id="363" r:id="rId19"/>
    <p:sldId id="349" r:id="rId20"/>
    <p:sldId id="350" r:id="rId21"/>
    <p:sldId id="364" r:id="rId22"/>
    <p:sldId id="378" r:id="rId23"/>
    <p:sldId id="369" r:id="rId24"/>
    <p:sldId id="279"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249" autoAdjust="0"/>
  </p:normalViewPr>
  <p:slideViewPr>
    <p:cSldViewPr>
      <p:cViewPr varScale="1">
        <p:scale>
          <a:sx n="74" d="100"/>
          <a:sy n="74" d="100"/>
        </p:scale>
        <p:origin x="-1158" y="-90"/>
      </p:cViewPr>
      <p:guideLst>
        <p:guide orient="horz" pos="2160"/>
        <p:guide pos="2880"/>
      </p:guideLst>
    </p:cSldViewPr>
  </p:slideViewPr>
  <p:outlineViewPr>
    <p:cViewPr>
      <p:scale>
        <a:sx n="33" d="100"/>
        <a:sy n="33" d="100"/>
      </p:scale>
      <p:origin x="0" y="882"/>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170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A660398C-173A-4729-94DC-C675E4283FCD}" type="datetimeFigureOut">
              <a:rPr lang="en-US"/>
              <a:pPr>
                <a:defRPr/>
              </a:pPr>
              <a:t>12/3/2015</a:t>
            </a:fld>
            <a:endParaRPr lang="en-US" dirty="0"/>
          </a:p>
        </p:txBody>
      </p:sp>
      <p:sp>
        <p:nvSpPr>
          <p:cNvPr id="2170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170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0E9AE40-5B3F-414C-928E-0420DECD7290}" type="slidenum">
              <a:rPr lang="en-US"/>
              <a:pPr>
                <a:defRPr/>
              </a:pPr>
              <a:t>‹#›</a:t>
            </a:fld>
            <a:endParaRPr lang="en-US" dirty="0"/>
          </a:p>
        </p:txBody>
      </p:sp>
    </p:spTree>
    <p:extLst>
      <p:ext uri="{BB962C8B-B14F-4D97-AF65-F5344CB8AC3E}">
        <p14:creationId xmlns:p14="http://schemas.microsoft.com/office/powerpoint/2010/main" val="3081774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dirty="0"/>
          </a:p>
        </p:txBody>
      </p:sp>
      <p:sp>
        <p:nvSpPr>
          <p:cNvPr id="583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dirty="0"/>
          </a:p>
        </p:txBody>
      </p:sp>
      <p:sp>
        <p:nvSpPr>
          <p:cNvPr id="583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808CF3FE-4CE9-4F57-A7C4-9E75101930B7}" type="slidenum">
              <a:rPr lang="en-US"/>
              <a:pPr>
                <a:defRPr/>
              </a:pPr>
              <a:t>‹#›</a:t>
            </a:fld>
            <a:endParaRPr lang="en-US" dirty="0"/>
          </a:p>
        </p:txBody>
      </p:sp>
    </p:spTree>
    <p:extLst>
      <p:ext uri="{BB962C8B-B14F-4D97-AF65-F5344CB8AC3E}">
        <p14:creationId xmlns:p14="http://schemas.microsoft.com/office/powerpoint/2010/main" val="400876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pPr eaLnBrk="1" hangingPunct="1"/>
            <a:endParaRPr lang="en-US" dirty="0" smtClean="0">
              <a:latin typeface="Arial" charset="0"/>
              <a:cs typeface="Arial" charset="0"/>
            </a:endParaRPr>
          </a:p>
        </p:txBody>
      </p:sp>
      <p:sp>
        <p:nvSpPr>
          <p:cNvPr id="16387" name="Slide Number Placeholder 3"/>
          <p:cNvSpPr>
            <a:spLocks noGrp="1"/>
          </p:cNvSpPr>
          <p:nvPr>
            <p:ph type="sldNum" sz="quarter" idx="5"/>
          </p:nvPr>
        </p:nvSpPr>
        <p:spPr>
          <a:noFill/>
        </p:spPr>
        <p:txBody>
          <a:bodyPr/>
          <a:lstStyle/>
          <a:p>
            <a:fld id="{EF64F64B-0BDD-42E0-8017-A5659E98A837}" type="slidenum">
              <a:rPr lang="en-US" smtClean="0">
                <a:latin typeface="Arial" charset="0"/>
                <a:cs typeface="Arial" charset="0"/>
              </a:rPr>
              <a:pPr/>
              <a:t>1</a:t>
            </a:fld>
            <a:endParaRPr lang="en-US" dirty="0" smtClean="0">
              <a:latin typeface="Arial" charset="0"/>
              <a:cs typeface="Arial" charset="0"/>
            </a:endParaRPr>
          </a:p>
        </p:txBody>
      </p:sp>
    </p:spTree>
    <p:extLst>
      <p:ext uri="{BB962C8B-B14F-4D97-AF65-F5344CB8AC3E}">
        <p14:creationId xmlns:p14="http://schemas.microsoft.com/office/powerpoint/2010/main" val="282064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8CF3FE-4CE9-4F57-A7C4-9E75101930B7}" type="slidenum">
              <a:rPr lang="en-US" smtClean="0"/>
              <a:pPr>
                <a:defRPr/>
              </a:pPr>
              <a:t>3</a:t>
            </a:fld>
            <a:endParaRPr lang="en-US" dirty="0"/>
          </a:p>
        </p:txBody>
      </p:sp>
    </p:spTree>
    <p:extLst>
      <p:ext uri="{BB962C8B-B14F-4D97-AF65-F5344CB8AC3E}">
        <p14:creationId xmlns:p14="http://schemas.microsoft.com/office/powerpoint/2010/main" val="121813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a:ln/>
        </p:spPr>
      </p:sp>
      <p:sp>
        <p:nvSpPr>
          <p:cNvPr id="215042" name="Notes Placeholder 2"/>
          <p:cNvSpPr>
            <a:spLocks noGrp="1"/>
          </p:cNvSpPr>
          <p:nvPr>
            <p:ph type="body" idx="1"/>
          </p:nvPr>
        </p:nvSpPr>
        <p:spPr>
          <a:noFill/>
          <a:ln/>
        </p:spPr>
        <p:txBody>
          <a:bodyPr/>
          <a:lstStyle/>
          <a:p>
            <a:pPr eaLnBrk="1" hangingPunct="1"/>
            <a:endParaRPr lang="en-US" dirty="0" smtClean="0">
              <a:latin typeface="Arial" charset="0"/>
              <a:cs typeface="Arial" charset="0"/>
            </a:endParaRPr>
          </a:p>
        </p:txBody>
      </p:sp>
      <p:sp>
        <p:nvSpPr>
          <p:cNvPr id="215043" name="Slide Number Placeholder 3"/>
          <p:cNvSpPr>
            <a:spLocks noGrp="1"/>
          </p:cNvSpPr>
          <p:nvPr>
            <p:ph type="sldNum" sz="quarter" idx="5"/>
          </p:nvPr>
        </p:nvSpPr>
        <p:spPr>
          <a:noFill/>
        </p:spPr>
        <p:txBody>
          <a:bodyPr/>
          <a:lstStyle/>
          <a:p>
            <a:fld id="{E926F3E4-7006-4714-8D0F-1103BCEE6173}" type="slidenum">
              <a:rPr lang="en-US" smtClean="0">
                <a:latin typeface="Arial" charset="0"/>
                <a:cs typeface="Arial" charset="0"/>
              </a:rPr>
              <a:pPr/>
              <a:t>24</a:t>
            </a:fld>
            <a:endParaRPr lang="en-US" dirty="0" smtClean="0">
              <a:latin typeface="Arial" charset="0"/>
              <a:cs typeface="Arial" charset="0"/>
            </a:endParaRPr>
          </a:p>
        </p:txBody>
      </p:sp>
    </p:spTree>
    <p:extLst>
      <p:ext uri="{BB962C8B-B14F-4D97-AF65-F5344CB8AC3E}">
        <p14:creationId xmlns:p14="http://schemas.microsoft.com/office/powerpoint/2010/main" val="275657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14161F3-D39E-4AB4-8135-7AA19C4F4E61}" type="slidenum">
              <a:rPr lang="en-US" altLang="en-US" smtClean="0"/>
              <a:pPr>
                <a:defRPr/>
              </a:pPr>
              <a:t>‹#›</a:t>
            </a:fld>
            <a:endParaRPr lang="en-US" altLang="en-US" dirty="0"/>
          </a:p>
        </p:txBody>
      </p:sp>
    </p:spTree>
    <p:extLst>
      <p:ext uri="{BB962C8B-B14F-4D97-AF65-F5344CB8AC3E}">
        <p14:creationId xmlns:p14="http://schemas.microsoft.com/office/powerpoint/2010/main" val="419176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AB9F8C58-385E-4046-ACFF-E7582013CC4D}" type="slidenum">
              <a:rPr lang="en-US" altLang="en-US" smtClean="0"/>
              <a:pPr>
                <a:defRPr/>
              </a:pPr>
              <a:t>‹#›</a:t>
            </a:fld>
            <a:endParaRPr lang="en-US" altLang="en-US" dirty="0"/>
          </a:p>
        </p:txBody>
      </p:sp>
    </p:spTree>
    <p:extLst>
      <p:ext uri="{BB962C8B-B14F-4D97-AF65-F5344CB8AC3E}">
        <p14:creationId xmlns:p14="http://schemas.microsoft.com/office/powerpoint/2010/main" val="50380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29D1A4EB-40EA-4B51-900A-FBA020D1E196}" type="slidenum">
              <a:rPr lang="en-US" altLang="en-US" smtClean="0"/>
              <a:pPr>
                <a:defRPr/>
              </a:pPr>
              <a:t>‹#›</a:t>
            </a:fld>
            <a:endParaRPr lang="en-US" altLang="en-US" dirty="0"/>
          </a:p>
        </p:txBody>
      </p:sp>
    </p:spTree>
    <p:extLst>
      <p:ext uri="{BB962C8B-B14F-4D97-AF65-F5344CB8AC3E}">
        <p14:creationId xmlns:p14="http://schemas.microsoft.com/office/powerpoint/2010/main" val="96250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3DCE5ED7-1DA8-46C0-BC47-D0C59A336BFD}" type="slidenum">
              <a:rPr lang="en-US" altLang="en-US" smtClean="0"/>
              <a:pPr>
                <a:defRPr/>
              </a:pPr>
              <a:t>‹#›</a:t>
            </a:fld>
            <a:endParaRPr lang="en-US" altLang="en-US" dirty="0"/>
          </a:p>
        </p:txBody>
      </p:sp>
    </p:spTree>
    <p:extLst>
      <p:ext uri="{BB962C8B-B14F-4D97-AF65-F5344CB8AC3E}">
        <p14:creationId xmlns:p14="http://schemas.microsoft.com/office/powerpoint/2010/main" val="79167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0AC2E8EE-2F55-4CDA-96BD-F8E663BF334F}" type="slidenum">
              <a:rPr lang="en-US" altLang="en-US" smtClean="0"/>
              <a:pPr>
                <a:defRPr/>
              </a:pPr>
              <a:t>‹#›</a:t>
            </a:fld>
            <a:endParaRPr lang="en-US" altLang="en-US" dirty="0"/>
          </a:p>
        </p:txBody>
      </p:sp>
    </p:spTree>
    <p:extLst>
      <p:ext uri="{BB962C8B-B14F-4D97-AF65-F5344CB8AC3E}">
        <p14:creationId xmlns:p14="http://schemas.microsoft.com/office/powerpoint/2010/main" val="118522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E0CD5E12-6939-4863-8F9B-E402AD5B0156}" type="slidenum">
              <a:rPr lang="en-US" altLang="en-US" smtClean="0"/>
              <a:pPr>
                <a:defRPr/>
              </a:pPr>
              <a:t>‹#›</a:t>
            </a:fld>
            <a:endParaRPr lang="en-US" altLang="en-US" dirty="0"/>
          </a:p>
        </p:txBody>
      </p:sp>
    </p:spTree>
    <p:extLst>
      <p:ext uri="{BB962C8B-B14F-4D97-AF65-F5344CB8AC3E}">
        <p14:creationId xmlns:p14="http://schemas.microsoft.com/office/powerpoint/2010/main" val="345672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0A7EB091-DA91-4C11-A445-964F53991003}" type="slidenum">
              <a:rPr lang="en-US" altLang="en-US" smtClean="0"/>
              <a:pPr>
                <a:defRPr/>
              </a:pPr>
              <a:t>‹#›</a:t>
            </a:fld>
            <a:endParaRPr lang="en-US" altLang="en-US" dirty="0"/>
          </a:p>
        </p:txBody>
      </p:sp>
    </p:spTree>
    <p:extLst>
      <p:ext uri="{BB962C8B-B14F-4D97-AF65-F5344CB8AC3E}">
        <p14:creationId xmlns:p14="http://schemas.microsoft.com/office/powerpoint/2010/main" val="246640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9BCF5E8B-E6D0-477C-A601-3DD19EB5AAB0}" type="slidenum">
              <a:rPr lang="en-US" altLang="en-US" smtClean="0"/>
              <a:pPr>
                <a:defRPr/>
              </a:pPr>
              <a:t>‹#›</a:t>
            </a:fld>
            <a:endParaRPr lang="en-US" altLang="en-US" dirty="0"/>
          </a:p>
        </p:txBody>
      </p:sp>
    </p:spTree>
    <p:extLst>
      <p:ext uri="{BB962C8B-B14F-4D97-AF65-F5344CB8AC3E}">
        <p14:creationId xmlns:p14="http://schemas.microsoft.com/office/powerpoint/2010/main" val="178796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C30E65C3-510D-42E9-A4AF-E0B7F1EA8B9F}" type="slidenum">
              <a:rPr lang="en-US" altLang="en-US" smtClean="0"/>
              <a:pPr>
                <a:defRPr/>
              </a:pPr>
              <a:t>‹#›</a:t>
            </a:fld>
            <a:endParaRPr lang="en-US" altLang="en-US" dirty="0"/>
          </a:p>
        </p:txBody>
      </p:sp>
    </p:spTree>
    <p:extLst>
      <p:ext uri="{BB962C8B-B14F-4D97-AF65-F5344CB8AC3E}">
        <p14:creationId xmlns:p14="http://schemas.microsoft.com/office/powerpoint/2010/main" val="370663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3798FEEF-3BF3-48BC-B000-378359244C77}" type="slidenum">
              <a:rPr lang="en-US" altLang="en-US" smtClean="0"/>
              <a:pPr>
                <a:defRPr/>
              </a:pPr>
              <a:t>‹#›</a:t>
            </a:fld>
            <a:endParaRPr lang="en-US" altLang="en-US" dirty="0"/>
          </a:p>
        </p:txBody>
      </p:sp>
    </p:spTree>
    <p:extLst>
      <p:ext uri="{BB962C8B-B14F-4D97-AF65-F5344CB8AC3E}">
        <p14:creationId xmlns:p14="http://schemas.microsoft.com/office/powerpoint/2010/main" val="33900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B78B74D1-00B8-4757-9D89-490A8C3948A9}" type="slidenum">
              <a:rPr lang="en-US" altLang="en-US" smtClean="0"/>
              <a:pPr>
                <a:defRPr/>
              </a:pPr>
              <a:t>‹#›</a:t>
            </a:fld>
            <a:endParaRPr lang="en-US" altLang="en-US" dirty="0"/>
          </a:p>
        </p:txBody>
      </p:sp>
    </p:spTree>
    <p:extLst>
      <p:ext uri="{BB962C8B-B14F-4D97-AF65-F5344CB8AC3E}">
        <p14:creationId xmlns:p14="http://schemas.microsoft.com/office/powerpoint/2010/main" val="24323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43D3CC3-6136-40EC-9A96-7538A10FE8D4}" type="slidenum">
              <a:rPr lang="en-US" altLang="en-US" smtClean="0"/>
              <a:pPr>
                <a:defRPr/>
              </a:pPr>
              <a:t>‹#›</a:t>
            </a:fld>
            <a:endParaRPr lang="en-US" altLang="en-US" dirty="0"/>
          </a:p>
        </p:txBody>
      </p:sp>
    </p:spTree>
    <p:extLst>
      <p:ext uri="{BB962C8B-B14F-4D97-AF65-F5344CB8AC3E}">
        <p14:creationId xmlns:p14="http://schemas.microsoft.com/office/powerpoint/2010/main" val="15592205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cbpp.org/research/understanding-the-affordable-care-acts-state-innovation-1332-waivers?fa=view&amp;id=526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533399" y="504792"/>
            <a:ext cx="8199121" cy="3759836"/>
          </a:xfrm>
        </p:spPr>
        <p:txBody>
          <a:bodyPr>
            <a:normAutofit/>
          </a:bodyPr>
          <a:lstStyle/>
          <a:p>
            <a:pPr algn="ctr"/>
            <a:r>
              <a:rPr lang="en-US" sz="2000" b="1" dirty="0" smtClean="0">
                <a:solidFill>
                  <a:srgbClr val="FF0000"/>
                </a:solidFill>
                <a:latin typeface="+mn-lt"/>
              </a:rPr>
              <a:t/>
            </a:r>
            <a:br>
              <a:rPr lang="en-US" sz="2000" b="1" dirty="0" smtClean="0">
                <a:solidFill>
                  <a:srgbClr val="FF0000"/>
                </a:solidFill>
                <a:latin typeface="+mn-lt"/>
              </a:rPr>
            </a:br>
            <a:r>
              <a:rPr lang="en-US" sz="2000" b="1" dirty="0">
                <a:solidFill>
                  <a:srgbClr val="FF0000"/>
                </a:solidFill>
                <a:latin typeface="+mn-lt"/>
              </a:rPr>
              <a:t/>
            </a:r>
            <a:br>
              <a:rPr lang="en-US" sz="2000" b="1" dirty="0">
                <a:solidFill>
                  <a:srgbClr val="FF0000"/>
                </a:solidFill>
                <a:latin typeface="+mn-lt"/>
              </a:rPr>
            </a:br>
            <a:r>
              <a:rPr lang="en-US" sz="2000" b="1" dirty="0" smtClean="0">
                <a:solidFill>
                  <a:srgbClr val="FF0000"/>
                </a:solidFill>
                <a:latin typeface="+mn-lt"/>
              </a:rPr>
              <a:t/>
            </a:r>
            <a:br>
              <a:rPr lang="en-US" sz="2000" b="1" dirty="0" smtClean="0">
                <a:solidFill>
                  <a:srgbClr val="FF0000"/>
                </a:solidFill>
                <a:latin typeface="+mn-lt"/>
              </a:rPr>
            </a:br>
            <a:r>
              <a:rPr lang="en-US" sz="2000" b="1" dirty="0">
                <a:solidFill>
                  <a:srgbClr val="FF0000"/>
                </a:solidFill>
                <a:latin typeface="+mn-lt"/>
              </a:rPr>
              <a:t/>
            </a:r>
            <a:br>
              <a:rPr lang="en-US" sz="2000" b="1" dirty="0">
                <a:solidFill>
                  <a:srgbClr val="FF0000"/>
                </a:solidFill>
                <a:latin typeface="+mn-lt"/>
              </a:rPr>
            </a:br>
            <a:r>
              <a:rPr lang="en-US" sz="5000" b="1" dirty="0" smtClean="0">
                <a:solidFill>
                  <a:srgbClr val="000000"/>
                </a:solidFill>
                <a:latin typeface="+mn-lt"/>
              </a:rPr>
              <a:t>Undocumented &amp; Uninsured </a:t>
            </a:r>
            <a:br>
              <a:rPr lang="en-US" sz="5000" b="1" dirty="0" smtClean="0">
                <a:solidFill>
                  <a:srgbClr val="000000"/>
                </a:solidFill>
                <a:latin typeface="+mn-lt"/>
              </a:rPr>
            </a:br>
            <a:r>
              <a:rPr lang="en-US" sz="5000" i="1" dirty="0" smtClean="0">
                <a:solidFill>
                  <a:srgbClr val="000000"/>
                </a:solidFill>
                <a:latin typeface="+mn-lt"/>
              </a:rPr>
              <a:t>The Fight for Health4All </a:t>
            </a:r>
            <a:br>
              <a:rPr lang="en-US" sz="5000" i="1" dirty="0" smtClean="0">
                <a:solidFill>
                  <a:srgbClr val="000000"/>
                </a:solidFill>
                <a:latin typeface="+mn-lt"/>
              </a:rPr>
            </a:br>
            <a:r>
              <a:rPr lang="en-US" sz="2000" dirty="0" smtClean="0">
                <a:solidFill>
                  <a:srgbClr val="FF0000"/>
                </a:solidFill>
                <a:latin typeface="+mn-lt"/>
              </a:rPr>
              <a:t/>
            </a:r>
            <a:br>
              <a:rPr lang="en-US" sz="2000" dirty="0" smtClean="0">
                <a:solidFill>
                  <a:srgbClr val="FF0000"/>
                </a:solidFill>
                <a:latin typeface="+mn-lt"/>
              </a:rPr>
            </a:br>
            <a:r>
              <a:rPr lang="en-US" sz="2000" dirty="0" smtClean="0">
                <a:solidFill>
                  <a:srgbClr val="FF0000"/>
                </a:solidFill>
                <a:latin typeface="+mn-lt"/>
              </a:rPr>
              <a:t/>
            </a:r>
            <a:br>
              <a:rPr lang="en-US" sz="2000" dirty="0" smtClean="0">
                <a:solidFill>
                  <a:srgbClr val="FF0000"/>
                </a:solidFill>
                <a:latin typeface="+mn-lt"/>
              </a:rPr>
            </a:br>
            <a:endParaRPr lang="en-US" sz="2000" dirty="0" smtClean="0">
              <a:solidFill>
                <a:srgbClr val="FF0000"/>
              </a:solidFill>
              <a:latin typeface="+mn-lt"/>
            </a:endParaRPr>
          </a:p>
        </p:txBody>
      </p:sp>
      <p:sp>
        <p:nvSpPr>
          <p:cNvPr id="15362" name="Rectangle 3"/>
          <p:cNvSpPr>
            <a:spLocks noGrp="1" noChangeArrowheads="1"/>
          </p:cNvSpPr>
          <p:nvPr>
            <p:ph type="subTitle" idx="1"/>
          </p:nvPr>
        </p:nvSpPr>
        <p:spPr>
          <a:xfrm>
            <a:off x="533399" y="4419600"/>
            <a:ext cx="4495801" cy="1880617"/>
          </a:xfrm>
        </p:spPr>
        <p:txBody>
          <a:bodyPr>
            <a:normAutofit/>
          </a:bodyPr>
          <a:lstStyle/>
          <a:p>
            <a:pPr>
              <a:spcBef>
                <a:spcPts val="0"/>
              </a:spcBef>
            </a:pPr>
            <a:r>
              <a:rPr lang="en-US" sz="2000" b="1" dirty="0" smtClean="0">
                <a:solidFill>
                  <a:srgbClr val="000000"/>
                </a:solidFill>
              </a:rPr>
              <a:t>Ronald Coleman </a:t>
            </a:r>
          </a:p>
          <a:p>
            <a:pPr>
              <a:spcBef>
                <a:spcPts val="0"/>
              </a:spcBef>
            </a:pPr>
            <a:r>
              <a:rPr lang="en-US" sz="2000" b="1" i="1" dirty="0" smtClean="0">
                <a:solidFill>
                  <a:srgbClr val="000000"/>
                </a:solidFill>
              </a:rPr>
              <a:t>Government </a:t>
            </a:r>
            <a:r>
              <a:rPr lang="en-US" sz="2000" b="1" i="1" dirty="0">
                <a:solidFill>
                  <a:srgbClr val="000000"/>
                </a:solidFill>
              </a:rPr>
              <a:t>Affairs Manager </a:t>
            </a:r>
          </a:p>
          <a:p>
            <a:pPr>
              <a:spcBef>
                <a:spcPts val="0"/>
              </a:spcBef>
            </a:pPr>
            <a:r>
              <a:rPr lang="en-US" sz="2000" b="1" dirty="0">
                <a:solidFill>
                  <a:srgbClr val="000000"/>
                </a:solidFill>
              </a:rPr>
              <a:t>California Immigrant Policy </a:t>
            </a:r>
            <a:endParaRPr lang="en-US" sz="2000" b="1" dirty="0" smtClean="0">
              <a:solidFill>
                <a:srgbClr val="000000"/>
              </a:solidFill>
            </a:endParaRPr>
          </a:p>
          <a:p>
            <a:pPr eaLnBrk="1" hangingPunct="1">
              <a:lnSpc>
                <a:spcPct val="100000"/>
              </a:lnSpc>
              <a:spcBef>
                <a:spcPts val="0"/>
              </a:spcBef>
              <a:spcAft>
                <a:spcPts val="0"/>
              </a:spcAft>
            </a:pPr>
            <a:r>
              <a:rPr lang="en-US" sz="2000" b="1" dirty="0" smtClean="0">
                <a:solidFill>
                  <a:srgbClr val="000000"/>
                </a:solidFill>
              </a:rPr>
              <a:t>CSAC Annual Conference</a:t>
            </a:r>
          </a:p>
          <a:p>
            <a:pPr eaLnBrk="1" hangingPunct="1">
              <a:lnSpc>
                <a:spcPct val="100000"/>
              </a:lnSpc>
              <a:spcBef>
                <a:spcPts val="0"/>
              </a:spcBef>
              <a:spcAft>
                <a:spcPts val="0"/>
              </a:spcAft>
            </a:pPr>
            <a:r>
              <a:rPr lang="en-US" sz="2000" b="1" smtClean="0">
                <a:solidFill>
                  <a:srgbClr val="000000"/>
                </a:solidFill>
              </a:rPr>
              <a:t>December 3, </a:t>
            </a:r>
            <a:r>
              <a:rPr lang="en-US" sz="2000" b="1" dirty="0" smtClean="0">
                <a:solidFill>
                  <a:srgbClr val="000000"/>
                </a:solidFill>
              </a:rPr>
              <a:t>2015</a:t>
            </a:r>
          </a:p>
        </p:txBody>
      </p:sp>
      <p:pic>
        <p:nvPicPr>
          <p:cNvPr id="15364" name="Picture 3" descr="CIPC-logo-transp.gif"/>
          <p:cNvPicPr>
            <a:picLocks noChangeAspect="1"/>
          </p:cNvPicPr>
          <p:nvPr/>
        </p:nvPicPr>
        <p:blipFill>
          <a:blip r:embed="rId3" cstate="print"/>
          <a:srcRect/>
          <a:stretch>
            <a:fillRect/>
          </a:stretch>
        </p:blipFill>
        <p:spPr bwMode="auto">
          <a:xfrm>
            <a:off x="5029200" y="4648200"/>
            <a:ext cx="3056423" cy="816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9799"/>
            <a:ext cx="8172450" cy="1323439"/>
          </a:xfrm>
          <a:prstGeom prst="rect">
            <a:avLst/>
          </a:prstGeom>
          <a:noFill/>
        </p:spPr>
        <p:txBody>
          <a:bodyPr wrap="square" rtlCol="0">
            <a:spAutoFit/>
          </a:bodyPr>
          <a:lstStyle/>
          <a:p>
            <a:pPr eaLnBrk="0" hangingPunct="0"/>
            <a:r>
              <a:rPr lang="en-US" sz="4000" b="1" dirty="0" smtClean="0">
                <a:latin typeface="+mn-lt"/>
                <a:ea typeface="+mj-ea"/>
                <a:cs typeface="+mj-cs"/>
              </a:rPr>
              <a:t>DACA/DAPA Recipients &amp; Medi-Cal </a:t>
            </a:r>
            <a:endParaRPr lang="en-US" sz="4000" b="1" dirty="0">
              <a:latin typeface="+mn-lt"/>
              <a:ea typeface="+mj-ea"/>
              <a:cs typeface="+mj-cs"/>
            </a:endParaRPr>
          </a:p>
        </p:txBody>
      </p:sp>
      <p:pic>
        <p:nvPicPr>
          <p:cNvPr id="5" name="Picture 4" descr="CIPC-logo-transp.gif"/>
          <p:cNvPicPr>
            <a:picLocks noChangeAspect="1"/>
          </p:cNvPicPr>
          <p:nvPr/>
        </p:nvPicPr>
        <p:blipFill>
          <a:blip r:embed="rId2" cstate="print"/>
          <a:srcRect/>
          <a:stretch>
            <a:fillRect/>
          </a:stretch>
        </p:blipFill>
        <p:spPr bwMode="auto">
          <a:xfrm>
            <a:off x="7162800" y="6324600"/>
            <a:ext cx="1219200" cy="325438"/>
          </a:xfrm>
          <a:prstGeom prst="rect">
            <a:avLst/>
          </a:prstGeom>
          <a:noFill/>
          <a:ln w="9525">
            <a:noFill/>
            <a:miter lim="800000"/>
            <a:headEnd/>
            <a:tailEnd/>
          </a:ln>
        </p:spPr>
      </p:pic>
      <p:sp>
        <p:nvSpPr>
          <p:cNvPr id="6" name="Content Placeholder 2"/>
          <p:cNvSpPr txBox="1">
            <a:spLocks/>
          </p:cNvSpPr>
          <p:nvPr/>
        </p:nvSpPr>
        <p:spPr>
          <a:xfrm>
            <a:off x="609600" y="1371600"/>
            <a:ext cx="8020050" cy="4495800"/>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a:buClr>
                <a:srgbClr val="009900"/>
              </a:buClr>
              <a:buSzPct val="87000"/>
            </a:pPr>
            <a:r>
              <a:rPr lang="en-US" sz="2000" dirty="0" smtClean="0"/>
              <a:t>Deferred Action for Childhood Arrivals (DACA) Program </a:t>
            </a:r>
            <a:r>
              <a:rPr lang="en-US" sz="2000" dirty="0"/>
              <a:t>passed in June 2012</a:t>
            </a:r>
          </a:p>
          <a:p>
            <a:pPr>
              <a:buClr>
                <a:srgbClr val="009900"/>
              </a:buClr>
              <a:buSzPct val="87000"/>
            </a:pPr>
            <a:r>
              <a:rPr lang="en-US" sz="2000" dirty="0"/>
              <a:t>President Obama’s announcement to excluded DACA’s from the ACA</a:t>
            </a:r>
          </a:p>
          <a:p>
            <a:pPr>
              <a:buClr>
                <a:srgbClr val="009900"/>
              </a:buClr>
              <a:buSzPct val="87000"/>
            </a:pPr>
            <a:r>
              <a:rPr lang="en-US" sz="2000" dirty="0"/>
              <a:t>PRUCOL eligibility category</a:t>
            </a:r>
          </a:p>
          <a:p>
            <a:pPr lvl="1">
              <a:buClr>
                <a:srgbClr val="009900"/>
              </a:buClr>
              <a:buSzPct val="87000"/>
            </a:pPr>
            <a:r>
              <a:rPr lang="en-US" sz="2000" dirty="0"/>
              <a:t>PRUCOLs are eligible for many safety net programs in California, including </a:t>
            </a:r>
            <a:r>
              <a:rPr lang="en-US" sz="2000" dirty="0" smtClean="0"/>
              <a:t>full scope Medi-Cal.</a:t>
            </a:r>
          </a:p>
          <a:p>
            <a:pPr lvl="1">
              <a:buClr>
                <a:srgbClr val="009900"/>
              </a:buClr>
              <a:buSzPct val="87000"/>
            </a:pPr>
            <a:r>
              <a:rPr lang="en-US" sz="2000" dirty="0" smtClean="0"/>
              <a:t>Therefore, DA recipients are eligible for full scope Medi-Cal, if they meet the income requirement of 138% of the FPL</a:t>
            </a:r>
          </a:p>
          <a:p>
            <a:pPr>
              <a:buClr>
                <a:srgbClr val="009900"/>
              </a:buClr>
              <a:buSzPct val="87000"/>
            </a:pPr>
            <a:r>
              <a:rPr lang="en-US" sz="2000" dirty="0" smtClean="0"/>
              <a:t>Issues: enrolling for Medi-Cal, youth being turned away, county workers not knowing DACA status and/or procedure </a:t>
            </a:r>
          </a:p>
          <a:p>
            <a:pPr>
              <a:buClr>
                <a:srgbClr val="009900"/>
              </a:buClr>
              <a:buSzPct val="87000"/>
            </a:pPr>
            <a:r>
              <a:rPr lang="en-US" sz="2000" dirty="0" smtClean="0"/>
              <a:t>DHCS MEDIL “memo” released- clarifies DACA eligibility for Medi-Cal</a:t>
            </a:r>
          </a:p>
          <a:p>
            <a:pPr>
              <a:buClr>
                <a:srgbClr val="009900"/>
              </a:buClr>
              <a:buSzPct val="87000"/>
            </a:pPr>
            <a:endParaRPr lang="en-US" sz="2000" dirty="0" smtClean="0"/>
          </a:p>
          <a:p>
            <a:pPr>
              <a:buClr>
                <a:srgbClr val="009900"/>
              </a:buClr>
              <a:buSzPct val="87000"/>
            </a:pPr>
            <a:endParaRPr lang="en-US" sz="2000" dirty="0"/>
          </a:p>
          <a:p>
            <a:endParaRPr lang="en-US" sz="2000" kern="0" dirty="0" smtClean="0"/>
          </a:p>
          <a:p>
            <a:pPr lvl="1"/>
            <a:endParaRPr lang="en-US" sz="2000" kern="0" dirty="0" smtClean="0"/>
          </a:p>
          <a:p>
            <a:pPr lvl="1"/>
            <a:endParaRPr lang="en-US" sz="2000" kern="0" dirty="0"/>
          </a:p>
        </p:txBody>
      </p:sp>
    </p:spTree>
    <p:extLst>
      <p:ext uri="{BB962C8B-B14F-4D97-AF65-F5344CB8AC3E}">
        <p14:creationId xmlns:p14="http://schemas.microsoft.com/office/powerpoint/2010/main" val="3518968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7813"/>
            <a:ext cx="8458200" cy="1139825"/>
          </a:xfrm>
        </p:spPr>
        <p:txBody>
          <a:bodyPr>
            <a:noAutofit/>
          </a:bodyPr>
          <a:lstStyle/>
          <a:p>
            <a:pPr algn="ctr"/>
            <a:r>
              <a:rPr lang="en-US" sz="3800" dirty="0">
                <a:cs typeface="Tahoma" pitchFamily="34" charset="0"/>
              </a:rPr>
              <a:t>CA Programs Available Regardless of Status</a:t>
            </a:r>
            <a:endParaRPr lang="en-US" sz="3800" dirty="0"/>
          </a:p>
        </p:txBody>
      </p:sp>
      <p:sp>
        <p:nvSpPr>
          <p:cNvPr id="10" name="Content Placeholder 9"/>
          <p:cNvSpPr>
            <a:spLocks noGrp="1"/>
          </p:cNvSpPr>
          <p:nvPr>
            <p:ph sz="half" idx="1"/>
          </p:nvPr>
        </p:nvSpPr>
        <p:spPr/>
        <p:txBody>
          <a:bodyPr>
            <a:normAutofit fontScale="77500" lnSpcReduction="20000"/>
          </a:bodyPr>
          <a:lstStyle/>
          <a:p>
            <a:pPr marL="233363" indent="-233363">
              <a:spcBef>
                <a:spcPct val="0"/>
              </a:spcBef>
              <a:buFont typeface="Wingdings" pitchFamily="2" charset="2"/>
              <a:buChar char="Ø"/>
            </a:pPr>
            <a:endParaRPr lang="en-US" b="1" dirty="0" smtClean="0">
              <a:solidFill>
                <a:srgbClr val="C00000"/>
              </a:solidFill>
              <a:latin typeface="+mj-lt"/>
              <a:cs typeface="Tahoma" pitchFamily="34" charset="0"/>
            </a:endParaRPr>
          </a:p>
          <a:p>
            <a:pPr marL="233363" indent="-233363">
              <a:lnSpc>
                <a:spcPct val="120000"/>
              </a:lnSpc>
              <a:spcBef>
                <a:spcPct val="0"/>
              </a:spcBef>
              <a:buClrTx/>
              <a:buFont typeface="Wingdings" pitchFamily="2" charset="2"/>
              <a:buChar char="Ø"/>
            </a:pPr>
            <a:r>
              <a:rPr lang="en-US" sz="2600" b="1" dirty="0" smtClean="0">
                <a:latin typeface="+mj-lt"/>
                <a:cs typeface="Arial" panose="020B0604020202020204" pitchFamily="34" charset="0"/>
              </a:rPr>
              <a:t>Emergency </a:t>
            </a:r>
            <a:r>
              <a:rPr lang="en-US" sz="2600" b="1" dirty="0" err="1">
                <a:latin typeface="+mj-lt"/>
                <a:cs typeface="Arial" panose="020B0604020202020204" pitchFamily="34" charset="0"/>
              </a:rPr>
              <a:t>Medi</a:t>
            </a:r>
            <a:r>
              <a:rPr lang="en-US" sz="2600" b="1" dirty="0">
                <a:latin typeface="+mj-lt"/>
                <a:cs typeface="Arial" panose="020B0604020202020204" pitchFamily="34" charset="0"/>
              </a:rPr>
              <a:t>-Cal</a:t>
            </a: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Prenatal care (</a:t>
            </a:r>
            <a:r>
              <a:rPr lang="en-US" sz="2600" dirty="0" err="1">
                <a:latin typeface="+mj-lt"/>
                <a:cs typeface="Arial" panose="020B0604020202020204" pitchFamily="34" charset="0"/>
              </a:rPr>
              <a:t>Medi</a:t>
            </a:r>
            <a:r>
              <a:rPr lang="en-US" sz="2600" dirty="0">
                <a:latin typeface="+mj-lt"/>
                <a:cs typeface="Arial" panose="020B0604020202020204" pitchFamily="34" charset="0"/>
              </a:rPr>
              <a:t>-Cal)</a:t>
            </a: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Access for Infants and Mothers (AIM)</a:t>
            </a: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Long-term care</a:t>
            </a: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Early Breast Cancer </a:t>
            </a:r>
            <a:r>
              <a:rPr lang="en-US" sz="2600" dirty="0" smtClean="0">
                <a:latin typeface="+mj-lt"/>
                <a:cs typeface="Arial" panose="020B0604020202020204" pitchFamily="34" charset="0"/>
              </a:rPr>
              <a:t>Detection</a:t>
            </a:r>
          </a:p>
          <a:p>
            <a:pPr marL="233363" indent="-233363">
              <a:lnSpc>
                <a:spcPct val="120000"/>
              </a:lnSpc>
              <a:spcBef>
                <a:spcPct val="0"/>
              </a:spcBef>
              <a:buClrTx/>
              <a:buFont typeface="Wingdings" pitchFamily="2" charset="2"/>
              <a:buChar char="Ø"/>
            </a:pPr>
            <a:r>
              <a:rPr lang="en-US" sz="2600" dirty="0" smtClean="0">
                <a:latin typeface="+mj-lt"/>
                <a:cs typeface="Arial" panose="020B0604020202020204" pitchFamily="34" charset="0"/>
              </a:rPr>
              <a:t>Breast </a:t>
            </a:r>
            <a:r>
              <a:rPr lang="en-US" sz="2600" dirty="0">
                <a:latin typeface="+mj-lt"/>
                <a:cs typeface="Arial" panose="020B0604020202020204" pitchFamily="34" charset="0"/>
              </a:rPr>
              <a:t>and Cervical Cancer Treatment </a:t>
            </a: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California Children’s Services (CCS)</a:t>
            </a:r>
          </a:p>
          <a:p>
            <a:pPr marL="233363" indent="-233363">
              <a:lnSpc>
                <a:spcPct val="120000"/>
              </a:lnSpc>
              <a:spcBef>
                <a:spcPct val="0"/>
              </a:spcBef>
              <a:buClrTx/>
              <a:buFont typeface="Wingdings" pitchFamily="2" charset="2"/>
              <a:buChar char="Ø"/>
            </a:pPr>
            <a:r>
              <a:rPr lang="en-US" sz="2600" dirty="0" smtClean="0">
                <a:latin typeface="+mj-lt"/>
                <a:cs typeface="Arial" panose="020B0604020202020204" pitchFamily="34" charset="0"/>
              </a:rPr>
              <a:t>Children’s </a:t>
            </a:r>
            <a:r>
              <a:rPr lang="en-US" sz="2600" dirty="0">
                <a:latin typeface="+mj-lt"/>
                <a:cs typeface="Arial" panose="020B0604020202020204" pitchFamily="34" charset="0"/>
              </a:rPr>
              <a:t>Health </a:t>
            </a:r>
            <a:r>
              <a:rPr lang="en-US" sz="2600" dirty="0" smtClean="0">
                <a:latin typeface="+mj-lt"/>
                <a:cs typeface="Arial" panose="020B0604020202020204" pitchFamily="34" charset="0"/>
              </a:rPr>
              <a:t>Initiatives</a:t>
            </a:r>
            <a:endParaRPr lang="en-US" sz="2600" dirty="0">
              <a:latin typeface="+mj-lt"/>
              <a:cs typeface="Arial" panose="020B0604020202020204" pitchFamily="34" charset="0"/>
            </a:endParaRPr>
          </a:p>
          <a:p>
            <a:pPr marL="233363" indent="-233363">
              <a:lnSpc>
                <a:spcPct val="120000"/>
              </a:lnSpc>
              <a:spcBef>
                <a:spcPct val="0"/>
              </a:spcBef>
              <a:buClrTx/>
              <a:buFont typeface="Wingdings" pitchFamily="2" charset="2"/>
              <a:buChar char="Ø"/>
            </a:pPr>
            <a:r>
              <a:rPr lang="en-US" sz="2600" dirty="0">
                <a:latin typeface="+mj-lt"/>
                <a:cs typeface="Arial" panose="020B0604020202020204" pitchFamily="34" charset="0"/>
              </a:rPr>
              <a:t>Health Programs in some counties (Healthy </a:t>
            </a:r>
            <a:r>
              <a:rPr lang="en-US" sz="2600" dirty="0" smtClean="0">
                <a:latin typeface="+mj-lt"/>
                <a:cs typeface="Arial" panose="020B0604020202020204" pitchFamily="34" charset="0"/>
              </a:rPr>
              <a:t>SF, Healthy Way LA Unmatched)</a:t>
            </a:r>
            <a:endParaRPr lang="en-US" sz="2600" dirty="0">
              <a:latin typeface="+mj-lt"/>
              <a:cs typeface="Arial" panose="020B0604020202020204" pitchFamily="34" charset="0"/>
            </a:endParaRPr>
          </a:p>
        </p:txBody>
      </p:sp>
      <p:sp>
        <p:nvSpPr>
          <p:cNvPr id="11" name="Content Placeholder 10"/>
          <p:cNvSpPr>
            <a:spLocks noGrp="1"/>
          </p:cNvSpPr>
          <p:nvPr>
            <p:ph sz="half" idx="2"/>
          </p:nvPr>
        </p:nvSpPr>
        <p:spPr/>
        <p:txBody>
          <a:bodyPr>
            <a:normAutofit fontScale="77500" lnSpcReduction="20000"/>
          </a:bodyPr>
          <a:lstStyle/>
          <a:p>
            <a:pPr marL="233363" indent="-233363">
              <a:lnSpc>
                <a:spcPct val="110000"/>
              </a:lnSpc>
              <a:spcBef>
                <a:spcPct val="0"/>
              </a:spcBef>
              <a:buClrTx/>
              <a:buFont typeface="Wingdings" pitchFamily="2" charset="2"/>
              <a:buChar char="Ø"/>
              <a:tabLst>
                <a:tab pos="233363" algn="l"/>
              </a:tabLst>
            </a:pPr>
            <a:endParaRPr lang="en-US" sz="3200" b="1" dirty="0" smtClean="0">
              <a:solidFill>
                <a:srgbClr val="C00000"/>
              </a:solidFill>
              <a:latin typeface="+mj-lt"/>
              <a:cs typeface="Tahoma" pitchFamily="34" charset="0"/>
            </a:endParaRPr>
          </a:p>
          <a:p>
            <a:pPr marL="233363" indent="-233363">
              <a:lnSpc>
                <a:spcPct val="120000"/>
              </a:lnSpc>
              <a:spcBef>
                <a:spcPct val="0"/>
              </a:spcBef>
              <a:buClrTx/>
              <a:buFont typeface="Wingdings" pitchFamily="2" charset="2"/>
              <a:buChar char="Ø"/>
              <a:tabLst>
                <a:tab pos="233363" algn="l"/>
              </a:tabLst>
            </a:pPr>
            <a:r>
              <a:rPr lang="en-US" sz="2600" b="1" dirty="0" smtClean="0">
                <a:latin typeface="+mj-lt"/>
                <a:cs typeface="Arial" panose="020B0604020202020204" pitchFamily="34" charset="0"/>
              </a:rPr>
              <a:t>Community </a:t>
            </a:r>
            <a:r>
              <a:rPr lang="en-US" sz="2600" b="1" dirty="0">
                <a:latin typeface="+mj-lt"/>
                <a:cs typeface="Arial" panose="020B0604020202020204" pitchFamily="34" charset="0"/>
              </a:rPr>
              <a:t>clinics</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Child Health and Disability Prevention Program (CHDP) and CHDP “Gateway” </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Family PACT</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Minor consent services</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Mental health services</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Regional Center Services </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Women Infants and Children (WIC)</a:t>
            </a:r>
          </a:p>
          <a:p>
            <a:pPr marL="233363" indent="-233363">
              <a:lnSpc>
                <a:spcPct val="120000"/>
              </a:lnSpc>
              <a:spcBef>
                <a:spcPct val="0"/>
              </a:spcBef>
              <a:buClrTx/>
              <a:buFont typeface="Wingdings" pitchFamily="2" charset="2"/>
              <a:buChar char="Ø"/>
              <a:tabLst>
                <a:tab pos="233363" algn="l"/>
              </a:tabLst>
            </a:pPr>
            <a:r>
              <a:rPr lang="en-US" sz="2600" dirty="0">
                <a:latin typeface="+mj-lt"/>
                <a:cs typeface="Arial" panose="020B0604020202020204" pitchFamily="34" charset="0"/>
              </a:rPr>
              <a:t>School lunch and breakfast</a:t>
            </a:r>
          </a:p>
          <a:p>
            <a:pPr>
              <a:lnSpc>
                <a:spcPct val="120000"/>
              </a:lnSpc>
            </a:pPr>
            <a:endParaRPr lang="en-US" dirty="0">
              <a:latin typeface="+mj-lt"/>
              <a:cs typeface="Arial" panose="020B0604020202020204" pitchFamily="34" charset="0"/>
            </a:endParaRPr>
          </a:p>
        </p:txBody>
      </p:sp>
    </p:spTree>
    <p:extLst>
      <p:ext uri="{BB962C8B-B14F-4D97-AF65-F5344CB8AC3E}">
        <p14:creationId xmlns:p14="http://schemas.microsoft.com/office/powerpoint/2010/main" val="2290018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19200"/>
            <a:ext cx="6858000" cy="3323987"/>
          </a:xfrm>
          <a:prstGeom prst="rect">
            <a:avLst/>
          </a:prstGeom>
          <a:noFill/>
        </p:spPr>
        <p:txBody>
          <a:bodyPr wrap="square" rtlCol="0">
            <a:spAutoFit/>
          </a:bodyPr>
          <a:lstStyle/>
          <a:p>
            <a:pPr algn="ctr"/>
            <a:r>
              <a:rPr lang="en-US" sz="7000" b="1" dirty="0" smtClean="0">
                <a:latin typeface="+mj-lt"/>
              </a:rPr>
              <a:t>What type of care do immigrants receive? </a:t>
            </a:r>
            <a:endParaRPr lang="en-US" sz="7000" b="1" dirty="0">
              <a:latin typeface="+mj-lt"/>
            </a:endParaRPr>
          </a:p>
        </p:txBody>
      </p:sp>
    </p:spTree>
    <p:extLst>
      <p:ext uri="{BB962C8B-B14F-4D97-AF65-F5344CB8AC3E}">
        <p14:creationId xmlns:p14="http://schemas.microsoft.com/office/powerpoint/2010/main" val="401918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219" y="42177"/>
            <a:ext cx="2828925" cy="3686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248872"/>
            <a:ext cx="3581400" cy="19939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181" y="285294"/>
            <a:ext cx="1276350" cy="38195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1" y="2791397"/>
            <a:ext cx="4546201" cy="14574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23" y="163488"/>
            <a:ext cx="4595379" cy="26035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2915" y="3439972"/>
            <a:ext cx="2898322" cy="2855063"/>
          </a:xfrm>
          <a:prstGeom prst="rect">
            <a:avLst/>
          </a:prstGeom>
        </p:spPr>
      </p:pic>
    </p:spTree>
    <p:extLst>
      <p:ext uri="{BB962C8B-B14F-4D97-AF65-F5344CB8AC3E}">
        <p14:creationId xmlns:p14="http://schemas.microsoft.com/office/powerpoint/2010/main" val="2105260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32197"/>
            <a:ext cx="8458200" cy="6343651"/>
          </a:xfrm>
        </p:spPr>
      </p:pic>
    </p:spTree>
    <p:extLst>
      <p:ext uri="{BB962C8B-B14F-4D97-AF65-F5344CB8AC3E}">
        <p14:creationId xmlns:p14="http://schemas.microsoft.com/office/powerpoint/2010/main" val="55742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90600" y="381000"/>
            <a:ext cx="7086600" cy="533400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buNone/>
            </a:pPr>
            <a:r>
              <a:rPr lang="en-US" sz="8000" b="1" dirty="0" smtClean="0">
                <a:latin typeface="+mj-lt"/>
              </a:rPr>
              <a:t>HEALTH4ALL</a:t>
            </a:r>
            <a:endParaRPr lang="en-US" sz="8000" b="1"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223" y="2057400"/>
            <a:ext cx="6081354" cy="3799929"/>
          </a:xfrm>
          <a:prstGeom prst="rect">
            <a:avLst/>
          </a:prstGeom>
        </p:spPr>
      </p:pic>
    </p:spTree>
    <p:extLst>
      <p:ext uri="{BB962C8B-B14F-4D97-AF65-F5344CB8AC3E}">
        <p14:creationId xmlns:p14="http://schemas.microsoft.com/office/powerpoint/2010/main" val="244099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
            <a:ext cx="2476207" cy="3301609"/>
          </a:xfrm>
          <a:prstGeom prst="rect">
            <a:avLst/>
          </a:prstGeom>
        </p:spPr>
      </p:pic>
      <p:pic>
        <p:nvPicPr>
          <p:cNvPr id="5" name="Content Placeholder 4"/>
          <p:cNvPicPr>
            <a:picLocks noGrp="1" noChangeAspect="1"/>
          </p:cNvPicPr>
          <p:nvPr>
            <p:ph idx="1"/>
          </p:nvPr>
        </p:nvPicPr>
        <p:blipFill>
          <a:blip r:embed="rId3"/>
          <a:stretch>
            <a:fillRect/>
          </a:stretch>
        </p:blipFill>
        <p:spPr>
          <a:xfrm>
            <a:off x="7406048" y="0"/>
            <a:ext cx="1737952" cy="1597866"/>
          </a:xfrm>
          <a:prstGeom prst="rect">
            <a:avLst/>
          </a:prstGeom>
        </p:spPr>
      </p:pic>
      <p:pic>
        <p:nvPicPr>
          <p:cNvPr id="4" name="Picture 3"/>
          <p:cNvPicPr>
            <a:picLocks noChangeAspect="1"/>
          </p:cNvPicPr>
          <p:nvPr/>
        </p:nvPicPr>
        <p:blipFill>
          <a:blip r:embed="rId4"/>
          <a:stretch>
            <a:fillRect/>
          </a:stretch>
        </p:blipFill>
        <p:spPr>
          <a:xfrm>
            <a:off x="2476207" y="0"/>
            <a:ext cx="2769151" cy="2076863"/>
          </a:xfrm>
          <a:prstGeom prst="rect">
            <a:avLst/>
          </a:prstGeom>
        </p:spPr>
      </p:pic>
      <p:pic>
        <p:nvPicPr>
          <p:cNvPr id="6" name="Picture 5"/>
          <p:cNvPicPr>
            <a:picLocks noChangeAspect="1"/>
          </p:cNvPicPr>
          <p:nvPr/>
        </p:nvPicPr>
        <p:blipFill>
          <a:blip r:embed="rId5"/>
          <a:stretch>
            <a:fillRect/>
          </a:stretch>
        </p:blipFill>
        <p:spPr>
          <a:xfrm>
            <a:off x="4862599" y="-56737"/>
            <a:ext cx="2536404" cy="2133600"/>
          </a:xfrm>
          <a:prstGeom prst="rect">
            <a:avLst/>
          </a:prstGeom>
        </p:spPr>
      </p:pic>
      <p:pic>
        <p:nvPicPr>
          <p:cNvPr id="7" name="Picture 6"/>
          <p:cNvPicPr>
            <a:picLocks noChangeAspect="1"/>
          </p:cNvPicPr>
          <p:nvPr/>
        </p:nvPicPr>
        <p:blipFill>
          <a:blip r:embed="rId6"/>
          <a:stretch>
            <a:fillRect/>
          </a:stretch>
        </p:blipFill>
        <p:spPr>
          <a:xfrm>
            <a:off x="5641111" y="4221163"/>
            <a:ext cx="3515783" cy="2636837"/>
          </a:xfrm>
          <a:prstGeom prst="rect">
            <a:avLst/>
          </a:prstGeom>
        </p:spPr>
      </p:pic>
      <p:pic>
        <p:nvPicPr>
          <p:cNvPr id="8" name="Picture 7"/>
          <p:cNvPicPr>
            <a:picLocks noChangeAspect="1"/>
          </p:cNvPicPr>
          <p:nvPr/>
        </p:nvPicPr>
        <p:blipFill>
          <a:blip r:embed="rId7"/>
          <a:stretch>
            <a:fillRect/>
          </a:stretch>
        </p:blipFill>
        <p:spPr>
          <a:xfrm>
            <a:off x="6634162" y="1654603"/>
            <a:ext cx="2552700" cy="2552700"/>
          </a:xfrm>
          <a:prstGeom prst="rect">
            <a:avLst/>
          </a:prstGeom>
        </p:spPr>
      </p:pic>
      <p:pic>
        <p:nvPicPr>
          <p:cNvPr id="10" name="Picture 9"/>
          <p:cNvPicPr>
            <a:picLocks noChangeAspect="1"/>
          </p:cNvPicPr>
          <p:nvPr/>
        </p:nvPicPr>
        <p:blipFill>
          <a:blip r:embed="rId8"/>
          <a:stretch>
            <a:fillRect/>
          </a:stretch>
        </p:blipFill>
        <p:spPr>
          <a:xfrm>
            <a:off x="2476206" y="4399758"/>
            <a:ext cx="3251200" cy="2438400"/>
          </a:xfrm>
          <a:prstGeom prst="rect">
            <a:avLst/>
          </a:prstGeom>
        </p:spPr>
      </p:pic>
      <p:pic>
        <p:nvPicPr>
          <p:cNvPr id="11" name="Picture 10"/>
          <p:cNvPicPr>
            <a:picLocks noChangeAspect="1"/>
          </p:cNvPicPr>
          <p:nvPr/>
        </p:nvPicPr>
        <p:blipFill>
          <a:blip r:embed="rId9"/>
          <a:stretch>
            <a:fillRect/>
          </a:stretch>
        </p:blipFill>
        <p:spPr>
          <a:xfrm>
            <a:off x="14982" y="3301608"/>
            <a:ext cx="2446239" cy="3556392"/>
          </a:xfrm>
          <a:prstGeom prst="rect">
            <a:avLst/>
          </a:prstGeom>
        </p:spPr>
      </p:pic>
      <p:pic>
        <p:nvPicPr>
          <p:cNvPr id="12" name="Picture 11"/>
          <p:cNvPicPr>
            <a:picLocks noChangeAspect="1"/>
          </p:cNvPicPr>
          <p:nvPr/>
        </p:nvPicPr>
        <p:blipFill>
          <a:blip r:embed="rId10"/>
          <a:stretch>
            <a:fillRect/>
          </a:stretch>
        </p:blipFill>
        <p:spPr>
          <a:xfrm>
            <a:off x="2461221" y="1891907"/>
            <a:ext cx="4142973" cy="2850327"/>
          </a:xfrm>
          <a:prstGeom prst="rect">
            <a:avLst/>
          </a:prstGeom>
        </p:spPr>
      </p:pic>
    </p:spTree>
    <p:extLst>
      <p:ext uri="{BB962C8B-B14F-4D97-AF65-F5344CB8AC3E}">
        <p14:creationId xmlns:p14="http://schemas.microsoft.com/office/powerpoint/2010/main" val="210688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b="1" dirty="0" smtClean="0">
                <a:solidFill>
                  <a:schemeClr val="tx1"/>
                </a:solidFill>
              </a:rPr>
              <a:t>Why is Health4All important?</a:t>
            </a:r>
            <a:r>
              <a:rPr lang="en-US" b="1" dirty="0" smtClean="0"/>
              <a:t>	</a:t>
            </a:r>
          </a:p>
        </p:txBody>
      </p:sp>
      <p:sp>
        <p:nvSpPr>
          <p:cNvPr id="37891" name="Rectangle 3"/>
          <p:cNvSpPr>
            <a:spLocks noGrp="1" noChangeArrowheads="1"/>
          </p:cNvSpPr>
          <p:nvPr>
            <p:ph idx="1"/>
          </p:nvPr>
        </p:nvSpPr>
        <p:spPr>
          <a:xfrm>
            <a:off x="457200" y="1737361"/>
            <a:ext cx="8229600" cy="4393564"/>
          </a:xfrm>
        </p:spPr>
        <p:txBody>
          <a:bodyPr>
            <a:normAutofit fontScale="92500" lnSpcReduction="10000"/>
          </a:bodyPr>
          <a:lstStyle/>
          <a:p>
            <a:pPr marL="0" lvl="1" indent="0">
              <a:buClr>
                <a:schemeClr val="accent1"/>
              </a:buClr>
              <a:buSzPct val="65000"/>
              <a:buNone/>
            </a:pPr>
            <a:r>
              <a:rPr lang="en-US" sz="2400" dirty="0" smtClean="0">
                <a:solidFill>
                  <a:schemeClr val="tx1"/>
                </a:solidFill>
                <a:latin typeface="+mj-lt"/>
                <a:ea typeface="Questrial"/>
                <a:cs typeface="Questrial"/>
                <a:sym typeface="Questrial"/>
              </a:rPr>
              <a:t>Though the state provides health care services through programs with limited scope or duration, and some counties provide coverage regardless of immigration status, </a:t>
            </a:r>
            <a:r>
              <a:rPr lang="en-US" sz="2400" b="1" u="sng" dirty="0" smtClean="0">
                <a:solidFill>
                  <a:schemeClr val="tx1"/>
                </a:solidFill>
                <a:latin typeface="+mj-lt"/>
                <a:ea typeface="Questrial"/>
                <a:cs typeface="Questrial"/>
                <a:sym typeface="Questrial"/>
              </a:rPr>
              <a:t>it is not enough.</a:t>
            </a:r>
          </a:p>
          <a:p>
            <a:pPr>
              <a:buClr>
                <a:srgbClr val="009900"/>
              </a:buClr>
              <a:buFont typeface="Courier New" panose="02070309020205020404" pitchFamily="49" charset="0"/>
              <a:buChar char="o"/>
            </a:pPr>
            <a:r>
              <a:rPr lang="en-US" sz="2400" dirty="0" smtClean="0">
                <a:solidFill>
                  <a:schemeClr val="tx1"/>
                </a:solidFill>
                <a:latin typeface="+mj-lt"/>
              </a:rPr>
              <a:t> Health Care system works better when everyone participates </a:t>
            </a:r>
          </a:p>
          <a:p>
            <a:pPr>
              <a:buClr>
                <a:srgbClr val="009900"/>
              </a:buClr>
              <a:buFont typeface="Courier New" panose="02070309020205020404" pitchFamily="49" charset="0"/>
              <a:buChar char="o"/>
            </a:pPr>
            <a:r>
              <a:rPr lang="en-US" sz="2400" dirty="0" smtClean="0">
                <a:solidFill>
                  <a:schemeClr val="tx1"/>
                </a:solidFill>
                <a:latin typeface="+mj-lt"/>
              </a:rPr>
              <a:t> Emergency room treatment is expensive</a:t>
            </a:r>
          </a:p>
          <a:p>
            <a:pPr>
              <a:buClr>
                <a:srgbClr val="009900"/>
              </a:buClr>
              <a:buFont typeface="Courier New" panose="02070309020205020404" pitchFamily="49" charset="0"/>
              <a:buChar char="o"/>
            </a:pPr>
            <a:r>
              <a:rPr lang="en-US" sz="2400" dirty="0" smtClean="0">
                <a:solidFill>
                  <a:schemeClr val="tx1"/>
                </a:solidFill>
                <a:latin typeface="+mj-lt"/>
              </a:rPr>
              <a:t> Everyone deserves comprehensive and adequate care </a:t>
            </a:r>
          </a:p>
          <a:p>
            <a:pPr>
              <a:buClr>
                <a:srgbClr val="009900"/>
              </a:buClr>
              <a:buFont typeface="Courier New" panose="02070309020205020404" pitchFamily="49" charset="0"/>
              <a:buChar char="o"/>
            </a:pPr>
            <a:r>
              <a:rPr lang="en-US" sz="2400" dirty="0" smtClean="0">
                <a:solidFill>
                  <a:schemeClr val="tx1"/>
                </a:solidFill>
                <a:latin typeface="+mj-lt"/>
              </a:rPr>
              <a:t> Healthy Parents, Thriving Families </a:t>
            </a:r>
          </a:p>
          <a:p>
            <a:pPr>
              <a:buClr>
                <a:srgbClr val="009900"/>
              </a:buClr>
              <a:buFont typeface="Courier New" panose="02070309020205020404" pitchFamily="49" charset="0"/>
              <a:buChar char="o"/>
            </a:pPr>
            <a:r>
              <a:rPr lang="en-US" sz="2400" dirty="0" smtClean="0">
                <a:solidFill>
                  <a:schemeClr val="tx1"/>
                </a:solidFill>
                <a:latin typeface="+mj-lt"/>
              </a:rPr>
              <a:t> Undocumented immigrants are a major economic engine for California, and contribute to the state’s revenue</a:t>
            </a:r>
          </a:p>
          <a:p>
            <a:pPr>
              <a:buClr>
                <a:srgbClr val="009900"/>
              </a:buClr>
              <a:buFont typeface="Courier New" panose="02070309020205020404" pitchFamily="49" charset="0"/>
              <a:buChar char="o"/>
            </a:pPr>
            <a:r>
              <a:rPr lang="en-US" sz="2400" dirty="0" smtClean="0">
                <a:solidFill>
                  <a:schemeClr val="tx1"/>
                </a:solidFill>
                <a:latin typeface="+mj-lt"/>
              </a:rPr>
              <a:t> </a:t>
            </a:r>
            <a:r>
              <a:rPr lang="en-US" sz="2800" dirty="0" smtClean="0">
                <a:solidFill>
                  <a:schemeClr val="tx1"/>
                </a:solidFill>
                <a:latin typeface="+mj-lt"/>
              </a:rPr>
              <a:t>Health is a Human Right </a:t>
            </a:r>
            <a:endParaRPr lang="en-US" sz="2800" dirty="0">
              <a:latin typeface="+mj-lt"/>
            </a:endParaRPr>
          </a:p>
          <a:p>
            <a:pPr>
              <a:buClr>
                <a:srgbClr val="009900"/>
              </a:buClr>
              <a:buFont typeface="Courier New" panose="02070309020205020404" pitchFamily="49" charset="0"/>
              <a:buChar char="o"/>
            </a:pPr>
            <a:r>
              <a:rPr lang="en-US" sz="2800" dirty="0" smtClean="0">
                <a:solidFill>
                  <a:schemeClr val="tx1"/>
                </a:solidFill>
                <a:latin typeface="+mj-lt"/>
              </a:rPr>
              <a:t>Undocumented Immigrants Contribute Greatly -- $3.2 B in taxes – 9% of </a:t>
            </a:r>
            <a:r>
              <a:rPr lang="en-US" sz="2800" smtClean="0">
                <a:solidFill>
                  <a:schemeClr val="tx1"/>
                </a:solidFill>
                <a:latin typeface="+mj-lt"/>
              </a:rPr>
              <a:t>CA’s workforce </a:t>
            </a:r>
            <a:endParaRPr lang="en-US" sz="2800" dirty="0" smtClean="0">
              <a:solidFill>
                <a:schemeClr val="tx1"/>
              </a:solidFill>
              <a:latin typeface="+mj-lt"/>
            </a:endParaRPr>
          </a:p>
          <a:p>
            <a:pPr>
              <a:buFont typeface="Wingdings" pitchFamily="2" charset="2"/>
              <a:buNone/>
            </a:pPr>
            <a:endParaRPr lang="en-US" sz="2600" dirty="0" smtClean="0">
              <a:latin typeface="+mj-lt"/>
            </a:endParaRPr>
          </a:p>
          <a:p>
            <a:pPr>
              <a:buFont typeface="Wingdings" pitchFamily="2" charset="2"/>
              <a:buNone/>
            </a:pPr>
            <a:endParaRPr lang="en-US" sz="2600" dirty="0" smtClean="0">
              <a:latin typeface="+mj-lt"/>
            </a:endParaRPr>
          </a:p>
        </p:txBody>
      </p:sp>
    </p:spTree>
    <p:extLst>
      <p:ext uri="{BB962C8B-B14F-4D97-AF65-F5344CB8AC3E}">
        <p14:creationId xmlns:p14="http://schemas.microsoft.com/office/powerpoint/2010/main" val="3840583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solidFill>
                  <a:schemeClr val="tx1"/>
                </a:solidFill>
              </a:rPr>
              <a:t>Pro-Immigrant Investments in 2015-2016 Budget</a:t>
            </a:r>
            <a:endParaRPr lang="en-US" sz="4000" dirty="0">
              <a:solidFill>
                <a:schemeClr val="tx1"/>
              </a:solidFill>
            </a:endParaRPr>
          </a:p>
        </p:txBody>
      </p:sp>
      <p:sp>
        <p:nvSpPr>
          <p:cNvPr id="3" name="Content Placeholder 2"/>
          <p:cNvSpPr>
            <a:spLocks noGrp="1"/>
          </p:cNvSpPr>
          <p:nvPr>
            <p:ph idx="1"/>
          </p:nvPr>
        </p:nvSpPr>
        <p:spPr/>
        <p:txBody>
          <a:bodyPr>
            <a:normAutofit/>
          </a:bodyPr>
          <a:lstStyle/>
          <a:p>
            <a:pPr>
              <a:buClr>
                <a:srgbClr val="009900"/>
              </a:buClr>
              <a:buFont typeface="Wingdings" panose="05000000000000000000" pitchFamily="2" charset="2"/>
              <a:buChar char="v"/>
            </a:pPr>
            <a:r>
              <a:rPr lang="en-US" dirty="0" smtClean="0">
                <a:solidFill>
                  <a:schemeClr val="tx1"/>
                </a:solidFill>
                <a:latin typeface="+mj-lt"/>
              </a:rPr>
              <a:t> </a:t>
            </a:r>
            <a:r>
              <a:rPr lang="en-US" sz="2200" dirty="0" smtClean="0">
                <a:solidFill>
                  <a:schemeClr val="tx1"/>
                </a:solidFill>
                <a:latin typeface="+mj-lt"/>
              </a:rPr>
              <a:t>The 2015-2016 state budget included exciting </a:t>
            </a:r>
            <a:r>
              <a:rPr lang="en-US" sz="2200" dirty="0">
                <a:solidFill>
                  <a:schemeClr val="tx1"/>
                </a:solidFill>
                <a:latin typeface="+mj-lt"/>
              </a:rPr>
              <a:t>and historic package of investments that will help lift up our immigrant communities</a:t>
            </a:r>
            <a:r>
              <a:rPr lang="en-US" sz="2200" dirty="0" smtClean="0">
                <a:solidFill>
                  <a:schemeClr val="tx1"/>
                </a:solidFill>
                <a:latin typeface="+mj-lt"/>
              </a:rPr>
              <a:t>.</a:t>
            </a:r>
          </a:p>
          <a:p>
            <a:pPr>
              <a:buClr>
                <a:srgbClr val="009900"/>
              </a:buClr>
              <a:buFont typeface="Wingdings" panose="05000000000000000000" pitchFamily="2" charset="2"/>
              <a:buChar char="v"/>
            </a:pPr>
            <a:r>
              <a:rPr lang="en-US" sz="2200" dirty="0" smtClean="0">
                <a:solidFill>
                  <a:schemeClr val="tx1"/>
                </a:solidFill>
                <a:latin typeface="+mj-lt"/>
              </a:rPr>
              <a:t> In regards to immigrant health, this year’s budget lays </a:t>
            </a:r>
            <a:r>
              <a:rPr lang="en-US" sz="2200" dirty="0">
                <a:solidFill>
                  <a:schemeClr val="tx1"/>
                </a:solidFill>
                <a:latin typeface="+mj-lt"/>
              </a:rPr>
              <a:t>the foundation for improving access to health for immigrant </a:t>
            </a:r>
            <a:r>
              <a:rPr lang="en-US" sz="2200" dirty="0" smtClean="0">
                <a:solidFill>
                  <a:schemeClr val="tx1"/>
                </a:solidFill>
                <a:latin typeface="+mj-lt"/>
              </a:rPr>
              <a:t>communities by:</a:t>
            </a:r>
          </a:p>
          <a:p>
            <a:pPr marL="0" indent="0">
              <a:buClr>
                <a:srgbClr val="009900"/>
              </a:buClr>
              <a:buNone/>
            </a:pPr>
            <a:endParaRPr lang="en-US" sz="2200" dirty="0">
              <a:solidFill>
                <a:schemeClr val="tx1"/>
              </a:solidFill>
              <a:latin typeface="+mj-lt"/>
            </a:endParaRPr>
          </a:p>
          <a:p>
            <a:pPr lvl="1">
              <a:buClr>
                <a:srgbClr val="009900"/>
              </a:buClr>
              <a:buFont typeface="Wingdings" panose="05000000000000000000" pitchFamily="2" charset="2"/>
              <a:buChar char="v"/>
            </a:pPr>
            <a:r>
              <a:rPr lang="en-US" sz="2200" dirty="0" smtClean="0">
                <a:solidFill>
                  <a:schemeClr val="tx1"/>
                </a:solidFill>
                <a:latin typeface="+mj-lt"/>
              </a:rPr>
              <a:t> Investing an initial</a:t>
            </a:r>
            <a:r>
              <a:rPr lang="en-US" sz="2200" b="1" dirty="0">
                <a:solidFill>
                  <a:schemeClr val="tx1"/>
                </a:solidFill>
                <a:latin typeface="+mj-lt"/>
              </a:rPr>
              <a:t> $40 million </a:t>
            </a:r>
            <a:r>
              <a:rPr lang="en-US" sz="2200" b="1" dirty="0" smtClean="0">
                <a:solidFill>
                  <a:schemeClr val="tx1"/>
                </a:solidFill>
                <a:latin typeface="+mj-lt"/>
              </a:rPr>
              <a:t>and an ongoing  $132 Million commitment in state funds </a:t>
            </a:r>
            <a:r>
              <a:rPr lang="en-US" sz="2200" dirty="0" smtClean="0">
                <a:solidFill>
                  <a:schemeClr val="tx1"/>
                </a:solidFill>
                <a:latin typeface="+mj-lt"/>
              </a:rPr>
              <a:t>to </a:t>
            </a:r>
            <a:r>
              <a:rPr lang="en-US" sz="2200" dirty="0">
                <a:solidFill>
                  <a:schemeClr val="tx1"/>
                </a:solidFill>
                <a:latin typeface="+mj-lt"/>
              </a:rPr>
              <a:t>expand access to </a:t>
            </a:r>
            <a:r>
              <a:rPr lang="en-US" sz="2200" dirty="0" err="1">
                <a:solidFill>
                  <a:schemeClr val="tx1"/>
                </a:solidFill>
                <a:latin typeface="+mj-lt"/>
              </a:rPr>
              <a:t>Medi</a:t>
            </a:r>
            <a:r>
              <a:rPr lang="en-US" sz="2200" dirty="0">
                <a:solidFill>
                  <a:schemeClr val="tx1"/>
                </a:solidFill>
                <a:latin typeface="+mj-lt"/>
              </a:rPr>
              <a:t>-Cal for undocumented </a:t>
            </a:r>
            <a:r>
              <a:rPr lang="en-US" sz="2200" dirty="0" smtClean="0">
                <a:solidFill>
                  <a:schemeClr val="tx1"/>
                </a:solidFill>
                <a:latin typeface="+mj-lt"/>
              </a:rPr>
              <a:t>children, regardless of immigration status. </a:t>
            </a:r>
          </a:p>
        </p:txBody>
      </p:sp>
    </p:spTree>
    <p:extLst>
      <p:ext uri="{BB962C8B-B14F-4D97-AF65-F5344CB8AC3E}">
        <p14:creationId xmlns:p14="http://schemas.microsoft.com/office/powerpoint/2010/main" val="1227959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b="1" dirty="0" smtClean="0">
                <a:solidFill>
                  <a:schemeClr val="tx1"/>
                </a:solidFill>
              </a:rPr>
              <a:t>SB 4 (Lara)</a:t>
            </a:r>
          </a:p>
        </p:txBody>
      </p:sp>
      <p:sp>
        <p:nvSpPr>
          <p:cNvPr id="37891" name="Rectangle 3"/>
          <p:cNvSpPr>
            <a:spLocks noGrp="1" noChangeArrowheads="1"/>
          </p:cNvSpPr>
          <p:nvPr>
            <p:ph idx="1"/>
          </p:nvPr>
        </p:nvSpPr>
        <p:spPr>
          <a:xfrm>
            <a:off x="457200" y="1737361"/>
            <a:ext cx="8229600" cy="4393564"/>
          </a:xfrm>
        </p:spPr>
        <p:txBody>
          <a:bodyPr>
            <a:normAutofit/>
          </a:bodyPr>
          <a:lstStyle/>
          <a:p>
            <a:pPr>
              <a:buClr>
                <a:srgbClr val="009900"/>
              </a:buClr>
              <a:buFont typeface="Wingdings" panose="05000000000000000000" pitchFamily="2" charset="2"/>
              <a:buChar char="v"/>
            </a:pPr>
            <a:endParaRPr lang="en-US" sz="2200" dirty="0" smtClean="0">
              <a:solidFill>
                <a:schemeClr val="tx1"/>
              </a:solidFill>
              <a:latin typeface="+mj-lt"/>
            </a:endParaRPr>
          </a:p>
          <a:p>
            <a:pPr>
              <a:buClr>
                <a:srgbClr val="009900"/>
              </a:buClr>
              <a:buFont typeface="Wingdings" panose="05000000000000000000" pitchFamily="2" charset="2"/>
              <a:buChar char="v"/>
            </a:pPr>
            <a:r>
              <a:rPr lang="en-US" sz="2200" dirty="0" smtClean="0">
                <a:solidFill>
                  <a:schemeClr val="tx1"/>
                </a:solidFill>
                <a:latin typeface="+mj-lt"/>
              </a:rPr>
              <a:t> First </a:t>
            </a:r>
            <a:r>
              <a:rPr lang="en-US" sz="2200" dirty="0">
                <a:solidFill>
                  <a:schemeClr val="tx1"/>
                </a:solidFill>
                <a:latin typeface="+mj-lt"/>
              </a:rPr>
              <a:t>i</a:t>
            </a:r>
            <a:r>
              <a:rPr lang="en-US" sz="2200" dirty="0" smtClean="0">
                <a:solidFill>
                  <a:schemeClr val="tx1"/>
                </a:solidFill>
                <a:latin typeface="+mj-lt"/>
              </a:rPr>
              <a:t>ntroduced By Senator Ricardo Lara in 2014 as SB 1005</a:t>
            </a:r>
            <a:endParaRPr lang="en-US" sz="2200" dirty="0">
              <a:solidFill>
                <a:schemeClr val="tx1"/>
              </a:solidFill>
              <a:latin typeface="+mj-lt"/>
            </a:endParaRPr>
          </a:p>
          <a:p>
            <a:pPr>
              <a:buClr>
                <a:srgbClr val="009900"/>
              </a:buClr>
              <a:buFont typeface="Wingdings" panose="05000000000000000000" pitchFamily="2" charset="2"/>
              <a:buChar char="v"/>
            </a:pPr>
            <a:r>
              <a:rPr lang="en-US" sz="2200" dirty="0" smtClean="0">
                <a:solidFill>
                  <a:schemeClr val="tx1"/>
                </a:solidFill>
                <a:latin typeface="+mj-lt"/>
              </a:rPr>
              <a:t> Re-introduced in December 2014 by Senator Ricardo Lara </a:t>
            </a:r>
          </a:p>
          <a:p>
            <a:pPr>
              <a:buClr>
                <a:srgbClr val="009900"/>
              </a:buClr>
              <a:buFont typeface="Wingdings" panose="05000000000000000000" pitchFamily="2" charset="2"/>
              <a:buChar char="v"/>
            </a:pPr>
            <a:r>
              <a:rPr lang="en-US" sz="2200" dirty="0" smtClean="0">
                <a:solidFill>
                  <a:schemeClr val="tx1"/>
                </a:solidFill>
                <a:latin typeface="+mj-lt"/>
              </a:rPr>
              <a:t> The </a:t>
            </a:r>
            <a:r>
              <a:rPr lang="en-US" sz="2200" dirty="0">
                <a:solidFill>
                  <a:schemeClr val="tx1"/>
                </a:solidFill>
                <a:latin typeface="+mj-lt"/>
              </a:rPr>
              <a:t>proposal will </a:t>
            </a:r>
            <a:r>
              <a:rPr lang="en-US" sz="2200" dirty="0" smtClean="0">
                <a:solidFill>
                  <a:schemeClr val="tx1"/>
                </a:solidFill>
                <a:latin typeface="+mj-lt"/>
              </a:rPr>
              <a:t>ensure that undocumented children in </a:t>
            </a:r>
            <a:r>
              <a:rPr lang="en-US" sz="2200" dirty="0">
                <a:solidFill>
                  <a:schemeClr val="tx1"/>
                </a:solidFill>
                <a:latin typeface="+mj-lt"/>
              </a:rPr>
              <a:t>our communities </a:t>
            </a:r>
            <a:r>
              <a:rPr lang="en-US" sz="2200" dirty="0" smtClean="0">
                <a:solidFill>
                  <a:schemeClr val="tx1"/>
                </a:solidFill>
                <a:latin typeface="+mj-lt"/>
              </a:rPr>
              <a:t>have easy/seamless access </a:t>
            </a:r>
            <a:r>
              <a:rPr lang="en-US" sz="2200" dirty="0">
                <a:solidFill>
                  <a:schemeClr val="tx1"/>
                </a:solidFill>
                <a:latin typeface="+mj-lt"/>
              </a:rPr>
              <a:t>to quality and affordable </a:t>
            </a:r>
            <a:r>
              <a:rPr lang="en-US" sz="2200" dirty="0" smtClean="0">
                <a:solidFill>
                  <a:schemeClr val="tx1"/>
                </a:solidFill>
                <a:latin typeface="+mj-lt"/>
              </a:rPr>
              <a:t>healthcare if they are currently enrolled in Restricted Scope </a:t>
            </a:r>
            <a:r>
              <a:rPr lang="en-US" sz="2200" dirty="0" err="1" smtClean="0">
                <a:solidFill>
                  <a:schemeClr val="tx1"/>
                </a:solidFill>
                <a:latin typeface="+mj-lt"/>
              </a:rPr>
              <a:t>Medi</a:t>
            </a:r>
            <a:r>
              <a:rPr lang="en-US" sz="2200" dirty="0" smtClean="0">
                <a:solidFill>
                  <a:schemeClr val="tx1"/>
                </a:solidFill>
                <a:latin typeface="+mj-lt"/>
              </a:rPr>
              <a:t>-Cal </a:t>
            </a:r>
          </a:p>
          <a:p>
            <a:pPr>
              <a:buClr>
                <a:srgbClr val="009900"/>
              </a:buClr>
              <a:buFont typeface="Wingdings" panose="05000000000000000000" pitchFamily="2" charset="2"/>
              <a:buChar char="v"/>
            </a:pPr>
            <a:r>
              <a:rPr lang="en-US" sz="2200" dirty="0" smtClean="0">
                <a:solidFill>
                  <a:schemeClr val="tx1"/>
                </a:solidFill>
                <a:latin typeface="+mj-lt"/>
              </a:rPr>
              <a:t> Coalition Building: Diverse </a:t>
            </a:r>
            <a:r>
              <a:rPr lang="en-US" sz="2200" dirty="0">
                <a:solidFill>
                  <a:schemeClr val="tx1"/>
                </a:solidFill>
                <a:latin typeface="+mj-lt"/>
              </a:rPr>
              <a:t>coalition of immigrant rights groups, health and consumer advocates, labor, and many others </a:t>
            </a:r>
          </a:p>
          <a:p>
            <a:pPr>
              <a:buClr>
                <a:srgbClr val="009900"/>
              </a:buClr>
              <a:buFont typeface="Wingdings" panose="05000000000000000000" pitchFamily="2" charset="2"/>
              <a:buChar char="v"/>
            </a:pPr>
            <a:r>
              <a:rPr lang="en-US" sz="2800" dirty="0">
                <a:solidFill>
                  <a:schemeClr val="tx1"/>
                </a:solidFill>
                <a:latin typeface="+mj-lt"/>
              </a:rPr>
              <a:t> </a:t>
            </a:r>
            <a:r>
              <a:rPr lang="en-US" sz="2800" dirty="0" smtClean="0">
                <a:solidFill>
                  <a:schemeClr val="tx1"/>
                </a:solidFill>
                <a:latin typeface="+mj-lt"/>
              </a:rPr>
              <a:t>Signed by Governor Brown on October 9, 2015!</a:t>
            </a:r>
            <a:endParaRPr lang="en-US" sz="2800" dirty="0">
              <a:solidFill>
                <a:schemeClr val="tx1"/>
              </a:solidFill>
              <a:latin typeface="+mj-lt"/>
            </a:endParaRPr>
          </a:p>
          <a:p>
            <a:pPr marL="91440" lvl="1" indent="-91440">
              <a:spcBef>
                <a:spcPts val="1200"/>
              </a:spcBef>
              <a:spcAft>
                <a:spcPts val="200"/>
              </a:spcAft>
              <a:buClr>
                <a:srgbClr val="009900"/>
              </a:buClr>
              <a:buSzPct val="100000"/>
              <a:buFont typeface="Wingdings" panose="05000000000000000000" pitchFamily="2" charset="2"/>
              <a:buChar char="v"/>
            </a:pPr>
            <a:endParaRPr lang="en-US" sz="2200" dirty="0">
              <a:solidFill>
                <a:schemeClr val="tx1"/>
              </a:solidFill>
              <a:latin typeface="+mj-lt"/>
            </a:endParaRPr>
          </a:p>
          <a:p>
            <a:pPr>
              <a:buClr>
                <a:srgbClr val="009900"/>
              </a:buClr>
              <a:buFont typeface="Wingdings" panose="05000000000000000000" pitchFamily="2" charset="2"/>
              <a:buChar char="v"/>
            </a:pPr>
            <a:endParaRPr lang="en-US" sz="2200" dirty="0" smtClean="0">
              <a:latin typeface="+mj-lt"/>
            </a:endParaRPr>
          </a:p>
          <a:p>
            <a:pPr>
              <a:buFont typeface="Wingdings" pitchFamily="2" charset="2"/>
              <a:buNone/>
            </a:pPr>
            <a:endParaRPr lang="en-US" sz="2200" dirty="0" smtClean="0">
              <a:latin typeface="+mj-lt"/>
            </a:endParaRPr>
          </a:p>
        </p:txBody>
      </p:sp>
    </p:spTree>
    <p:extLst>
      <p:ext uri="{BB962C8B-B14F-4D97-AF65-F5344CB8AC3E}">
        <p14:creationId xmlns:p14="http://schemas.microsoft.com/office/powerpoint/2010/main" val="3686440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body" idx="4294967295"/>
          </p:nvPr>
        </p:nvSpPr>
        <p:spPr>
          <a:xfrm>
            <a:off x="0" y="1828800"/>
            <a:ext cx="8686800" cy="4114800"/>
          </a:xfrm>
        </p:spPr>
        <p:txBody>
          <a:bodyPr>
            <a:normAutofit/>
          </a:bodyPr>
          <a:lstStyle/>
          <a:p>
            <a:pPr>
              <a:lnSpc>
                <a:spcPct val="90000"/>
              </a:lnSpc>
              <a:buFont typeface="Wingdings" pitchFamily="2" charset="2"/>
              <a:buNone/>
            </a:pPr>
            <a:r>
              <a:rPr lang="en-US" sz="3000" i="1" dirty="0" smtClean="0"/>
              <a:t>   </a:t>
            </a:r>
          </a:p>
          <a:p>
            <a:pPr>
              <a:lnSpc>
                <a:spcPct val="90000"/>
              </a:lnSpc>
              <a:buFont typeface="Wingdings" pitchFamily="2" charset="2"/>
              <a:buNone/>
            </a:pPr>
            <a:r>
              <a:rPr lang="en-US" sz="3000" i="1" dirty="0" smtClean="0"/>
              <a:t>  Founded in 1996, CIPC is a non-partisan, non-profit statewide organization that seeks to inform public debate and policy decisions on issues affecting the state’s immigrants and their families in order to improve the quality of life for all Californians. CIPC engages in policy advocacy, and also provides technical assistance, training and education on immigrant issues.</a:t>
            </a:r>
            <a:r>
              <a:rPr lang="en-US" sz="3000" dirty="0" smtClean="0"/>
              <a:t> </a:t>
            </a:r>
          </a:p>
        </p:txBody>
      </p:sp>
      <p:pic>
        <p:nvPicPr>
          <p:cNvPr id="17410" name="Picture 3" descr="CIPC-logo-transp.gif"/>
          <p:cNvPicPr>
            <a:picLocks noChangeAspect="1"/>
          </p:cNvPicPr>
          <p:nvPr/>
        </p:nvPicPr>
        <p:blipFill>
          <a:blip r:embed="rId2"/>
          <a:srcRect/>
          <a:stretch>
            <a:fillRect/>
          </a:stretch>
        </p:blipFill>
        <p:spPr bwMode="auto">
          <a:xfrm>
            <a:off x="1676400" y="304800"/>
            <a:ext cx="5181600" cy="1382713"/>
          </a:xfrm>
          <a:prstGeom prst="rect">
            <a:avLst/>
          </a:prstGeom>
          <a:noFill/>
          <a:ln w="9525">
            <a:noFill/>
            <a:miter lim="800000"/>
            <a:headEnd/>
            <a:tailEnd/>
          </a:ln>
        </p:spPr>
      </p:pic>
      <p:pic>
        <p:nvPicPr>
          <p:cNvPr id="17411" name="Picture 3" descr="CIPC-logo-transp.gif"/>
          <p:cNvPicPr>
            <a:picLocks noChangeAspect="1"/>
          </p:cNvPicPr>
          <p:nvPr/>
        </p:nvPicPr>
        <p:blipFill>
          <a:blip r:embed="rId2"/>
          <a:srcRect/>
          <a:stretch>
            <a:fillRect/>
          </a:stretch>
        </p:blipFill>
        <p:spPr bwMode="auto">
          <a:xfrm>
            <a:off x="7162800" y="6324600"/>
            <a:ext cx="1219200" cy="325438"/>
          </a:xfrm>
          <a:prstGeom prst="rect">
            <a:avLst/>
          </a:prstGeom>
          <a:noFill/>
          <a:ln w="9525">
            <a:noFill/>
            <a:miter lim="800000"/>
            <a:headEnd/>
            <a:tailEnd/>
          </a:ln>
        </p:spPr>
      </p:pic>
    </p:spTree>
    <p:extLst>
      <p:ext uri="{BB962C8B-B14F-4D97-AF65-F5344CB8AC3E}">
        <p14:creationId xmlns:p14="http://schemas.microsoft.com/office/powerpoint/2010/main" val="207751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algn="ctr"/>
            <a:r>
              <a:rPr lang="en-US" sz="4400" b="1" dirty="0" smtClean="0">
                <a:solidFill>
                  <a:schemeClr val="tx1"/>
                </a:solidFill>
              </a:rPr>
              <a:t>SB 4- Building Blocks Towards Health4All</a:t>
            </a:r>
          </a:p>
        </p:txBody>
      </p:sp>
      <p:sp>
        <p:nvSpPr>
          <p:cNvPr id="37891" name="Rectangle 3"/>
          <p:cNvSpPr>
            <a:spLocks noGrp="1" noChangeArrowheads="1"/>
          </p:cNvSpPr>
          <p:nvPr>
            <p:ph idx="1"/>
          </p:nvPr>
        </p:nvSpPr>
        <p:spPr>
          <a:xfrm>
            <a:off x="457200" y="1752601"/>
            <a:ext cx="8229600" cy="4378324"/>
          </a:xfrm>
        </p:spPr>
        <p:txBody>
          <a:bodyPr>
            <a:noAutofit/>
          </a:bodyPr>
          <a:lstStyle/>
          <a:p>
            <a:pPr marL="0" lvl="1" indent="0">
              <a:spcBef>
                <a:spcPts val="1200"/>
              </a:spcBef>
              <a:spcAft>
                <a:spcPts val="200"/>
              </a:spcAft>
              <a:buSzPct val="100000"/>
              <a:buNone/>
            </a:pPr>
            <a:r>
              <a:rPr lang="en-US" sz="2500" dirty="0" smtClean="0">
                <a:solidFill>
                  <a:srgbClr val="000000"/>
                </a:solidFill>
                <a:latin typeface="Calibri Light"/>
                <a:cs typeface="Calibri Light"/>
              </a:rPr>
              <a:t>Building </a:t>
            </a:r>
            <a:r>
              <a:rPr lang="en-US" sz="2500" dirty="0">
                <a:solidFill>
                  <a:srgbClr val="000000"/>
                </a:solidFill>
                <a:latin typeface="Calibri Light"/>
                <a:cs typeface="Calibri Light"/>
              </a:rPr>
              <a:t>upon recent budget </a:t>
            </a:r>
            <a:r>
              <a:rPr lang="en-US" sz="2500" dirty="0" smtClean="0">
                <a:solidFill>
                  <a:srgbClr val="000000"/>
                </a:solidFill>
                <a:latin typeface="Calibri Light"/>
                <a:cs typeface="Calibri Light"/>
              </a:rPr>
              <a:t>actions, </a:t>
            </a:r>
            <a:r>
              <a:rPr lang="en-US" sz="2500" dirty="0">
                <a:solidFill>
                  <a:srgbClr val="000000"/>
                </a:solidFill>
                <a:latin typeface="Calibri Light"/>
                <a:cs typeface="Calibri Light"/>
              </a:rPr>
              <a:t>SB 4 (Lara) </a:t>
            </a:r>
            <a:r>
              <a:rPr lang="en-US" sz="2500" dirty="0" smtClean="0">
                <a:solidFill>
                  <a:srgbClr val="000000"/>
                </a:solidFill>
                <a:latin typeface="Calibri Light"/>
                <a:cs typeface="Calibri Light"/>
              </a:rPr>
              <a:t>will ensure the successful </a:t>
            </a:r>
            <a:r>
              <a:rPr lang="en-US" sz="2500" dirty="0">
                <a:solidFill>
                  <a:srgbClr val="000000"/>
                </a:solidFill>
                <a:latin typeface="Calibri Light"/>
                <a:cs typeface="Calibri Light"/>
              </a:rPr>
              <a:t>and seamless enrollment in full-scope </a:t>
            </a:r>
            <a:r>
              <a:rPr lang="en-US" sz="2500" dirty="0" err="1">
                <a:solidFill>
                  <a:srgbClr val="000000"/>
                </a:solidFill>
                <a:latin typeface="Calibri Light"/>
                <a:cs typeface="Calibri Light"/>
              </a:rPr>
              <a:t>Medi-cal</a:t>
            </a:r>
            <a:r>
              <a:rPr lang="en-US" sz="2500" dirty="0">
                <a:solidFill>
                  <a:srgbClr val="000000"/>
                </a:solidFill>
                <a:latin typeface="Calibri Light"/>
                <a:cs typeface="Calibri Light"/>
              </a:rPr>
              <a:t> for all eligible </a:t>
            </a:r>
            <a:r>
              <a:rPr lang="en-US" sz="2500" dirty="0" smtClean="0">
                <a:solidFill>
                  <a:srgbClr val="000000"/>
                </a:solidFill>
                <a:latin typeface="Calibri Light"/>
                <a:cs typeface="Calibri Light"/>
              </a:rPr>
              <a:t>undocumented children. </a:t>
            </a:r>
            <a:r>
              <a:rPr lang="en-US" sz="2500" dirty="0">
                <a:solidFill>
                  <a:srgbClr val="000000"/>
                </a:solidFill>
                <a:latin typeface="Calibri Light"/>
                <a:cs typeface="Calibri Light"/>
              </a:rPr>
              <a:t>As amended, SB 4 contains important “technical fixes” to ensure </a:t>
            </a:r>
            <a:r>
              <a:rPr lang="en-US" sz="2500" dirty="0" smtClean="0">
                <a:solidFill>
                  <a:srgbClr val="000000"/>
                </a:solidFill>
                <a:latin typeface="Calibri Light"/>
                <a:cs typeface="Calibri Light"/>
              </a:rPr>
              <a:t>that:</a:t>
            </a:r>
          </a:p>
          <a:p>
            <a:pPr marL="342900" lvl="1" indent="-342900">
              <a:spcBef>
                <a:spcPts val="1200"/>
              </a:spcBef>
              <a:spcAft>
                <a:spcPts val="200"/>
              </a:spcAft>
              <a:buClr>
                <a:srgbClr val="009900"/>
              </a:buClr>
              <a:buSzPct val="100000"/>
              <a:buFont typeface="Wingdings" charset="2"/>
              <a:buChar char="v"/>
            </a:pPr>
            <a:r>
              <a:rPr lang="en-US" sz="2000" dirty="0">
                <a:solidFill>
                  <a:srgbClr val="000000"/>
                </a:solidFill>
                <a:latin typeface="Calibri Light"/>
                <a:cs typeface="Calibri Light"/>
              </a:rPr>
              <a:t>U</a:t>
            </a:r>
            <a:r>
              <a:rPr lang="en-US" sz="2000" dirty="0" smtClean="0">
                <a:solidFill>
                  <a:srgbClr val="000000"/>
                </a:solidFill>
                <a:latin typeface="Calibri Light"/>
                <a:cs typeface="Calibri Light"/>
              </a:rPr>
              <a:t>ndocumented children who will be eligible for comprehensive </a:t>
            </a:r>
            <a:r>
              <a:rPr lang="en-US" sz="2000" dirty="0" err="1" smtClean="0">
                <a:solidFill>
                  <a:srgbClr val="000000"/>
                </a:solidFill>
                <a:latin typeface="Calibri Light"/>
                <a:cs typeface="Calibri Light"/>
              </a:rPr>
              <a:t>Medi</a:t>
            </a:r>
            <a:r>
              <a:rPr lang="en-US" sz="2000" dirty="0" smtClean="0">
                <a:solidFill>
                  <a:srgbClr val="000000"/>
                </a:solidFill>
                <a:latin typeface="Calibri Light"/>
                <a:cs typeface="Calibri Light"/>
              </a:rPr>
              <a:t>-Cal under the state budget will transition from restricted scope </a:t>
            </a:r>
            <a:r>
              <a:rPr lang="en-US" sz="2000" dirty="0" err="1" smtClean="0">
                <a:solidFill>
                  <a:srgbClr val="000000"/>
                </a:solidFill>
                <a:latin typeface="Calibri Light"/>
                <a:cs typeface="Calibri Light"/>
              </a:rPr>
              <a:t>Medi</a:t>
            </a:r>
            <a:r>
              <a:rPr lang="en-US" sz="2000" dirty="0" smtClean="0">
                <a:solidFill>
                  <a:srgbClr val="000000"/>
                </a:solidFill>
                <a:latin typeface="Calibri Light"/>
                <a:cs typeface="Calibri Light"/>
              </a:rPr>
              <a:t>-Cal to full scope </a:t>
            </a:r>
            <a:r>
              <a:rPr lang="en-US" sz="2000" dirty="0" err="1" smtClean="0">
                <a:solidFill>
                  <a:srgbClr val="000000"/>
                </a:solidFill>
                <a:latin typeface="Calibri Light"/>
                <a:cs typeface="Calibri Light"/>
              </a:rPr>
              <a:t>Medi</a:t>
            </a:r>
            <a:r>
              <a:rPr lang="en-US" sz="2000" dirty="0" smtClean="0">
                <a:solidFill>
                  <a:srgbClr val="000000"/>
                </a:solidFill>
                <a:latin typeface="Calibri Light"/>
                <a:cs typeface="Calibri Light"/>
              </a:rPr>
              <a:t>-Cal without barriers to continued enrollment.</a:t>
            </a:r>
          </a:p>
          <a:p>
            <a:pPr marL="342900" lvl="1" indent="-342900">
              <a:spcBef>
                <a:spcPts val="1200"/>
              </a:spcBef>
              <a:spcAft>
                <a:spcPts val="200"/>
              </a:spcAft>
              <a:buClr>
                <a:srgbClr val="009900"/>
              </a:buClr>
              <a:buSzPct val="100000"/>
              <a:buFont typeface="Wingdings" charset="2"/>
              <a:buChar char="v"/>
            </a:pPr>
            <a:r>
              <a:rPr lang="en-US" sz="2000" dirty="0" smtClean="0">
                <a:solidFill>
                  <a:srgbClr val="000000"/>
                </a:solidFill>
                <a:latin typeface="Calibri Light"/>
                <a:cs typeface="Calibri Light"/>
              </a:rPr>
              <a:t>Children with </a:t>
            </a:r>
            <a:r>
              <a:rPr lang="en-US" sz="2000" dirty="0">
                <a:solidFill>
                  <a:srgbClr val="000000"/>
                </a:solidFill>
                <a:latin typeface="Calibri Light"/>
                <a:cs typeface="Calibri Light"/>
              </a:rPr>
              <a:t>serious medical conditions that require specialty care, who are being newly enrolled in the program, will be properly evaluated and </a:t>
            </a:r>
            <a:r>
              <a:rPr lang="en-US" sz="2000" dirty="0" smtClean="0">
                <a:solidFill>
                  <a:srgbClr val="000000"/>
                </a:solidFill>
                <a:latin typeface="Calibri Light"/>
                <a:cs typeface="Calibri Light"/>
              </a:rPr>
              <a:t>referred</a:t>
            </a:r>
            <a:endParaRPr lang="en-US" sz="2000" dirty="0">
              <a:solidFill>
                <a:srgbClr val="000000"/>
              </a:solidFill>
              <a:latin typeface="Calibri Light"/>
              <a:cs typeface="Calibri Light"/>
            </a:endParaRPr>
          </a:p>
          <a:p>
            <a:pPr marL="342900" lvl="1" indent="-342900">
              <a:spcBef>
                <a:spcPts val="1200"/>
              </a:spcBef>
              <a:spcAft>
                <a:spcPts val="200"/>
              </a:spcAft>
              <a:buClr>
                <a:srgbClr val="009900"/>
              </a:buClr>
              <a:buSzPct val="100000"/>
              <a:buFont typeface="Wingdings" charset="2"/>
              <a:buChar char="v"/>
            </a:pPr>
            <a:r>
              <a:rPr lang="en-US" sz="2000" dirty="0" smtClean="0">
                <a:solidFill>
                  <a:srgbClr val="000000"/>
                </a:solidFill>
                <a:latin typeface="Calibri Light"/>
                <a:cs typeface="Calibri Light"/>
              </a:rPr>
              <a:t>What to Do Today: ENROLL YOUR CHILDREN IN MEDI-CAL  </a:t>
            </a:r>
            <a:endParaRPr lang="en-US" sz="2000" dirty="0">
              <a:solidFill>
                <a:srgbClr val="000000"/>
              </a:solidFill>
              <a:latin typeface="Calibri Light"/>
              <a:cs typeface="Calibri Light"/>
            </a:endParaRPr>
          </a:p>
          <a:p>
            <a:pPr marL="0" lvl="1" indent="0">
              <a:spcBef>
                <a:spcPts val="1200"/>
              </a:spcBef>
              <a:spcAft>
                <a:spcPts val="200"/>
              </a:spcAft>
              <a:buSzPct val="100000"/>
              <a:buNone/>
            </a:pPr>
            <a:endParaRPr lang="en-US" sz="2000" dirty="0" smtClean="0">
              <a:solidFill>
                <a:srgbClr val="000000"/>
              </a:solidFill>
              <a:latin typeface="Calibri Light"/>
              <a:cs typeface="Calibri Light"/>
            </a:endParaRPr>
          </a:p>
          <a:p>
            <a:pPr marL="0" lvl="1" indent="0">
              <a:spcBef>
                <a:spcPts val="1200"/>
              </a:spcBef>
              <a:spcAft>
                <a:spcPts val="200"/>
              </a:spcAft>
              <a:buSzPct val="100000"/>
              <a:buNone/>
            </a:pPr>
            <a:endParaRPr lang="en-US" sz="2000" dirty="0" smtClean="0">
              <a:solidFill>
                <a:srgbClr val="000000"/>
              </a:solidFill>
              <a:latin typeface="Calibri Light"/>
              <a:cs typeface="Calibri Light"/>
            </a:endParaRPr>
          </a:p>
        </p:txBody>
      </p:sp>
    </p:spTree>
    <p:extLst>
      <p:ext uri="{BB962C8B-B14F-4D97-AF65-F5344CB8AC3E}">
        <p14:creationId xmlns:p14="http://schemas.microsoft.com/office/powerpoint/2010/main" val="1980705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0000"/>
                </a:solidFill>
              </a:rPr>
              <a:t>Next Steps on Health4All</a:t>
            </a:r>
            <a:endParaRPr lang="en-US" b="1" dirty="0">
              <a:solidFill>
                <a:srgbClr val="000000"/>
              </a:solidFill>
            </a:endParaRPr>
          </a:p>
        </p:txBody>
      </p:sp>
      <p:sp>
        <p:nvSpPr>
          <p:cNvPr id="4" name="Content Placeholder 2"/>
          <p:cNvSpPr>
            <a:spLocks noGrp="1"/>
          </p:cNvSpPr>
          <p:nvPr>
            <p:ph idx="1"/>
          </p:nvPr>
        </p:nvSpPr>
        <p:spPr>
          <a:xfrm>
            <a:off x="381000" y="1845734"/>
            <a:ext cx="8153399" cy="4023360"/>
          </a:xfrm>
        </p:spPr>
        <p:txBody>
          <a:bodyPr>
            <a:normAutofit lnSpcReduction="10000"/>
          </a:bodyPr>
          <a:lstStyle/>
          <a:p>
            <a:pPr>
              <a:buClr>
                <a:srgbClr val="009900"/>
              </a:buClr>
              <a:buFont typeface="Wingdings" panose="05000000000000000000" pitchFamily="2" charset="2"/>
              <a:buChar char="v"/>
            </a:pPr>
            <a:r>
              <a:rPr lang="en-US" sz="3000" dirty="0" smtClean="0">
                <a:solidFill>
                  <a:schemeClr val="tx1"/>
                </a:solidFill>
                <a:latin typeface="+mj-lt"/>
              </a:rPr>
              <a:t> SB 10 – Legislation and Budget </a:t>
            </a:r>
          </a:p>
          <a:p>
            <a:pPr lvl="1">
              <a:buClr>
                <a:srgbClr val="009900"/>
              </a:buClr>
              <a:buFont typeface="Wingdings" panose="05000000000000000000" pitchFamily="2" charset="2"/>
              <a:buChar char="v"/>
            </a:pPr>
            <a:r>
              <a:rPr lang="en-US" sz="2000" dirty="0">
                <a:solidFill>
                  <a:schemeClr val="tx1"/>
                </a:solidFill>
                <a:latin typeface="+mj-lt"/>
              </a:rPr>
              <a:t> </a:t>
            </a:r>
            <a:r>
              <a:rPr lang="en-US" sz="2000" dirty="0" smtClean="0">
                <a:solidFill>
                  <a:schemeClr val="tx1"/>
                </a:solidFill>
                <a:latin typeface="+mj-lt"/>
              </a:rPr>
              <a:t>Seeks to allow </a:t>
            </a:r>
            <a:r>
              <a:rPr lang="en-US" sz="2000" dirty="0"/>
              <a:t>u</a:t>
            </a:r>
            <a:r>
              <a:rPr lang="en-US" sz="2000" dirty="0" smtClean="0"/>
              <a:t>ndocumented </a:t>
            </a:r>
            <a:r>
              <a:rPr lang="en-US" sz="2000" dirty="0"/>
              <a:t>adults </a:t>
            </a:r>
            <a:r>
              <a:rPr lang="en-US" sz="2000" dirty="0" smtClean="0"/>
              <a:t>to </a:t>
            </a:r>
            <a:r>
              <a:rPr lang="en-US" sz="2000" dirty="0"/>
              <a:t>receive comprehensive </a:t>
            </a:r>
            <a:r>
              <a:rPr lang="en-US" sz="2000" dirty="0" err="1"/>
              <a:t>Medi</a:t>
            </a:r>
            <a:r>
              <a:rPr lang="en-US" sz="2000" dirty="0"/>
              <a:t>-Cal, if funding is made available. </a:t>
            </a:r>
            <a:endParaRPr lang="en-US" sz="2000" dirty="0" smtClean="0"/>
          </a:p>
          <a:p>
            <a:pPr lvl="1">
              <a:buClr>
                <a:srgbClr val="009900"/>
              </a:buClr>
              <a:buFont typeface="Wingdings" panose="05000000000000000000" pitchFamily="2" charset="2"/>
              <a:buChar char="v"/>
            </a:pPr>
            <a:r>
              <a:rPr lang="en-US" sz="2000" dirty="0"/>
              <a:t> </a:t>
            </a:r>
            <a:r>
              <a:rPr lang="en-US" sz="2000" dirty="0" smtClean="0"/>
              <a:t>Allow all </a:t>
            </a:r>
            <a:r>
              <a:rPr lang="en-US" sz="2000" dirty="0"/>
              <a:t>Californians, regardless of immigration status, to purchase coverage through Covered California with their own money by requiring the state to apply for a federal </a:t>
            </a:r>
            <a:r>
              <a:rPr lang="en-US" sz="2000" u="sng" dirty="0">
                <a:hlinkClick r:id="rId2"/>
              </a:rPr>
              <a:t>Section 1332 waiver</a:t>
            </a:r>
            <a:r>
              <a:rPr lang="en-US" sz="2000" dirty="0"/>
              <a:t> (a formal request to the federal government</a:t>
            </a:r>
            <a:r>
              <a:rPr lang="en-US" sz="2000" dirty="0" smtClean="0"/>
              <a:t>).</a:t>
            </a:r>
          </a:p>
          <a:p>
            <a:pPr>
              <a:buClr>
                <a:srgbClr val="009900"/>
              </a:buClr>
              <a:buFont typeface="Wingdings" panose="05000000000000000000" pitchFamily="2" charset="2"/>
              <a:buChar char="v"/>
            </a:pPr>
            <a:r>
              <a:rPr lang="en-US" sz="3200" dirty="0" smtClean="0">
                <a:solidFill>
                  <a:schemeClr val="tx1"/>
                </a:solidFill>
                <a:latin typeface="+mj-lt"/>
              </a:rPr>
              <a:t> County Efforts Continue </a:t>
            </a:r>
          </a:p>
          <a:p>
            <a:pPr>
              <a:buClr>
                <a:srgbClr val="009900"/>
              </a:buClr>
              <a:buFont typeface="Wingdings" panose="05000000000000000000" pitchFamily="2" charset="2"/>
              <a:buChar char="v"/>
            </a:pPr>
            <a:r>
              <a:rPr lang="en-US" dirty="0" smtClean="0">
                <a:latin typeface="+mj-lt"/>
              </a:rPr>
              <a:t>Federal Effort: </a:t>
            </a:r>
            <a:r>
              <a:rPr lang="en-US" dirty="0"/>
              <a:t>Exchange Inclusion for a Healthy America Act of 2015</a:t>
            </a:r>
            <a:endParaRPr lang="en-US" sz="3200" dirty="0" smtClean="0">
              <a:solidFill>
                <a:schemeClr val="tx1"/>
              </a:solidFill>
              <a:latin typeface="+mj-lt"/>
            </a:endParaRPr>
          </a:p>
        </p:txBody>
      </p:sp>
    </p:spTree>
    <p:extLst>
      <p:ext uri="{BB962C8B-B14F-4D97-AF65-F5344CB8AC3E}">
        <p14:creationId xmlns:p14="http://schemas.microsoft.com/office/powerpoint/2010/main" val="231085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Budgetary Challenges to Next Steps </a:t>
            </a:r>
            <a:endParaRPr lang="en-US" dirty="0"/>
          </a:p>
        </p:txBody>
      </p:sp>
      <p:sp>
        <p:nvSpPr>
          <p:cNvPr id="3" name="Content Placeholder 2"/>
          <p:cNvSpPr>
            <a:spLocks noGrp="1"/>
          </p:cNvSpPr>
          <p:nvPr>
            <p:ph idx="1"/>
          </p:nvPr>
        </p:nvSpPr>
        <p:spPr/>
        <p:txBody>
          <a:bodyPr/>
          <a:lstStyle/>
          <a:p>
            <a:endParaRPr lang="en-US" dirty="0" smtClean="0"/>
          </a:p>
          <a:p>
            <a:r>
              <a:rPr lang="en-US" dirty="0" smtClean="0"/>
              <a:t>Fiscally Prudent Governor </a:t>
            </a:r>
          </a:p>
          <a:p>
            <a:r>
              <a:rPr lang="en-US" dirty="0" smtClean="0"/>
              <a:t>Expiration of Prop 30 and 2018-2019 Deficits </a:t>
            </a:r>
          </a:p>
          <a:p>
            <a:r>
              <a:rPr lang="en-US" dirty="0" smtClean="0"/>
              <a:t>HHS Budget: General, MCO Tax, and 1115 Waiver</a:t>
            </a:r>
          </a:p>
          <a:p>
            <a:r>
              <a:rPr lang="en-US" dirty="0" smtClean="0"/>
              <a:t>Other Priorities</a:t>
            </a:r>
          </a:p>
          <a:p>
            <a:endParaRPr lang="en-US" dirty="0"/>
          </a:p>
        </p:txBody>
      </p:sp>
    </p:spTree>
    <p:extLst>
      <p:ext uri="{BB962C8B-B14F-4D97-AF65-F5344CB8AC3E}">
        <p14:creationId xmlns:p14="http://schemas.microsoft.com/office/powerpoint/2010/main" val="132933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can you do? </a:t>
            </a:r>
            <a:endParaRPr lang="en-US" dirty="0"/>
          </a:p>
        </p:txBody>
      </p:sp>
      <p:sp>
        <p:nvSpPr>
          <p:cNvPr id="3" name="Content Placeholder 2"/>
          <p:cNvSpPr>
            <a:spLocks noGrp="1"/>
          </p:cNvSpPr>
          <p:nvPr>
            <p:ph idx="1"/>
          </p:nvPr>
        </p:nvSpPr>
        <p:spPr>
          <a:xfrm>
            <a:off x="457200" y="1737361"/>
            <a:ext cx="8229600" cy="4393564"/>
          </a:xfrm>
        </p:spPr>
        <p:txBody>
          <a:bodyPr>
            <a:normAutofit fontScale="85000" lnSpcReduction="10000"/>
          </a:bodyPr>
          <a:lstStyle/>
          <a:p>
            <a:pPr marL="0" indent="0">
              <a:buClr>
                <a:srgbClr val="009900"/>
              </a:buClr>
              <a:buNone/>
            </a:pPr>
            <a:endParaRPr lang="en-US" sz="2200" b="1" dirty="0" smtClean="0">
              <a:latin typeface="+mj-lt"/>
            </a:endParaRPr>
          </a:p>
          <a:p>
            <a:pPr>
              <a:buClr>
                <a:srgbClr val="009900"/>
              </a:buClr>
              <a:buFont typeface="Wingdings" panose="05000000000000000000" pitchFamily="2" charset="2"/>
              <a:buChar char="v"/>
            </a:pPr>
            <a:r>
              <a:rPr lang="en-US" sz="2200" b="1" dirty="0" smtClean="0">
                <a:latin typeface="+mj-lt"/>
              </a:rPr>
              <a:t>Outreach Fairs to Enroll  Children in Restricted Scope </a:t>
            </a:r>
            <a:r>
              <a:rPr lang="en-US" sz="2200" b="1" dirty="0" err="1" smtClean="0">
                <a:latin typeface="+mj-lt"/>
              </a:rPr>
              <a:t>Medi</a:t>
            </a:r>
            <a:r>
              <a:rPr lang="en-US" sz="2200" b="1" dirty="0" smtClean="0">
                <a:latin typeface="+mj-lt"/>
              </a:rPr>
              <a:t>-Cal  </a:t>
            </a:r>
          </a:p>
          <a:p>
            <a:pPr>
              <a:buClr>
                <a:srgbClr val="009900"/>
              </a:buClr>
              <a:buFont typeface="Wingdings" panose="05000000000000000000" pitchFamily="2" charset="2"/>
              <a:buChar char="v"/>
            </a:pPr>
            <a:r>
              <a:rPr lang="en-US" sz="2200" b="1" dirty="0" smtClean="0">
                <a:latin typeface="+mj-lt"/>
              </a:rPr>
              <a:t>Cover Adults with Children Moving to </a:t>
            </a:r>
            <a:r>
              <a:rPr lang="en-US" sz="2200" b="1" dirty="0" err="1" smtClean="0">
                <a:latin typeface="+mj-lt"/>
              </a:rPr>
              <a:t>Medi</a:t>
            </a:r>
            <a:r>
              <a:rPr lang="en-US" sz="2200" b="1" dirty="0" smtClean="0">
                <a:latin typeface="+mj-lt"/>
              </a:rPr>
              <a:t>-Cal</a:t>
            </a:r>
            <a:endParaRPr lang="en-US" sz="2200" b="1" dirty="0">
              <a:latin typeface="+mj-lt"/>
            </a:endParaRPr>
          </a:p>
          <a:p>
            <a:pPr>
              <a:buClr>
                <a:srgbClr val="009900"/>
              </a:buClr>
              <a:buFont typeface="Wingdings" panose="05000000000000000000" pitchFamily="2" charset="2"/>
              <a:buChar char="v"/>
            </a:pPr>
            <a:r>
              <a:rPr lang="en-US" sz="2400" b="1" dirty="0" smtClean="0">
                <a:latin typeface="+mj-lt"/>
              </a:rPr>
              <a:t>Town Halls in Your Communities to Engage Constituents in Your Efforts </a:t>
            </a:r>
          </a:p>
          <a:p>
            <a:pPr>
              <a:buClr>
                <a:srgbClr val="009900"/>
              </a:buClr>
              <a:buFont typeface="Wingdings" panose="05000000000000000000" pitchFamily="2" charset="2"/>
              <a:buChar char="v"/>
            </a:pPr>
            <a:r>
              <a:rPr lang="en-US" sz="2400" b="1" dirty="0" smtClean="0">
                <a:latin typeface="+mj-lt"/>
              </a:rPr>
              <a:t>Partner with Advocacy Groups and CBOs</a:t>
            </a:r>
          </a:p>
          <a:p>
            <a:pPr>
              <a:buClr>
                <a:srgbClr val="009900"/>
              </a:buClr>
              <a:buFont typeface="Wingdings" panose="05000000000000000000" pitchFamily="2" charset="2"/>
              <a:buChar char="v"/>
            </a:pPr>
            <a:r>
              <a:rPr lang="en-US" sz="2400" b="1" dirty="0" smtClean="0">
                <a:latin typeface="+mj-lt"/>
              </a:rPr>
              <a:t> Start An Effort in Your Community to Create, Expand, Support State Effort, etc. </a:t>
            </a:r>
          </a:p>
          <a:p>
            <a:pPr>
              <a:buClr>
                <a:srgbClr val="009900"/>
              </a:buClr>
              <a:buFont typeface="Wingdings" panose="05000000000000000000" pitchFamily="2" charset="2"/>
              <a:buChar char="v"/>
            </a:pPr>
            <a:r>
              <a:rPr lang="en-US" sz="2400" b="1" dirty="0">
                <a:latin typeface="+mj-lt"/>
              </a:rPr>
              <a:t> </a:t>
            </a:r>
            <a:r>
              <a:rPr lang="en-US" sz="2400" b="1" dirty="0" smtClean="0">
                <a:latin typeface="+mj-lt"/>
              </a:rPr>
              <a:t>Participate in legislative visits </a:t>
            </a:r>
          </a:p>
          <a:p>
            <a:pPr>
              <a:buClr>
                <a:srgbClr val="009900"/>
              </a:buClr>
              <a:buFont typeface="Wingdings" panose="05000000000000000000" pitchFamily="2" charset="2"/>
              <a:buChar char="v"/>
            </a:pPr>
            <a:r>
              <a:rPr lang="en-US" sz="2400" b="1" dirty="0">
                <a:latin typeface="+mj-lt"/>
              </a:rPr>
              <a:t> </a:t>
            </a:r>
            <a:r>
              <a:rPr lang="en-US" sz="2400" b="1" dirty="0" smtClean="0">
                <a:latin typeface="+mj-lt"/>
              </a:rPr>
              <a:t>Join </a:t>
            </a:r>
            <a:r>
              <a:rPr lang="en-US" sz="2400" b="1" dirty="0">
                <a:latin typeface="+mj-lt"/>
              </a:rPr>
              <a:t>community actions, town </a:t>
            </a:r>
            <a:r>
              <a:rPr lang="en-US" sz="2400" b="1" dirty="0" smtClean="0">
                <a:latin typeface="+mj-lt"/>
              </a:rPr>
              <a:t>halls, information sessions </a:t>
            </a:r>
            <a:endParaRPr lang="en-US" sz="2400" b="1" dirty="0">
              <a:latin typeface="+mj-lt"/>
            </a:endParaRPr>
          </a:p>
          <a:p>
            <a:pPr>
              <a:buClr>
                <a:srgbClr val="009900"/>
              </a:buClr>
              <a:buFont typeface="Wingdings" panose="05000000000000000000" pitchFamily="2" charset="2"/>
              <a:buChar char="v"/>
            </a:pPr>
            <a:r>
              <a:rPr lang="en-US" sz="2400" b="1" dirty="0">
                <a:latin typeface="+mj-lt"/>
              </a:rPr>
              <a:t> </a:t>
            </a:r>
            <a:r>
              <a:rPr lang="en-US" sz="2400" b="1" dirty="0" smtClean="0">
                <a:latin typeface="+mj-lt"/>
              </a:rPr>
              <a:t>Share and Collect constituent stories</a:t>
            </a:r>
          </a:p>
          <a:p>
            <a:pPr>
              <a:buClr>
                <a:srgbClr val="009900"/>
              </a:buClr>
              <a:buFont typeface="Wingdings" panose="05000000000000000000" pitchFamily="2" charset="2"/>
              <a:buChar char="v"/>
            </a:pPr>
            <a:r>
              <a:rPr lang="en-US" sz="2400" b="1" dirty="0" smtClean="0">
                <a:latin typeface="+mj-lt"/>
              </a:rPr>
              <a:t> Share information on social media</a:t>
            </a:r>
          </a:p>
          <a:p>
            <a:pPr marL="0" indent="0">
              <a:buClr>
                <a:srgbClr val="009900"/>
              </a:buClr>
              <a:buNone/>
            </a:pPr>
            <a:endParaRPr lang="en-US" sz="2200" b="1" dirty="0">
              <a:solidFill>
                <a:srgbClr val="0033CC"/>
              </a:solidFill>
              <a:latin typeface="+mj-lt"/>
            </a:endParaRPr>
          </a:p>
          <a:p>
            <a:pPr marL="0" indent="0" algn="ctr">
              <a:buClr>
                <a:srgbClr val="009900"/>
              </a:buClr>
              <a:buNone/>
            </a:pPr>
            <a:r>
              <a:rPr lang="en-US" sz="3000" b="1" dirty="0" smtClean="0">
                <a:solidFill>
                  <a:srgbClr val="0033CC"/>
                </a:solidFill>
                <a:latin typeface="+mj-lt"/>
              </a:rPr>
              <a:t>#Health4All </a:t>
            </a:r>
            <a:r>
              <a:rPr lang="en-US" sz="2200" b="1" dirty="0" smtClean="0">
                <a:solidFill>
                  <a:srgbClr val="0033CC"/>
                </a:solidFill>
                <a:latin typeface="+mj-lt"/>
              </a:rPr>
              <a:t>	</a:t>
            </a:r>
            <a:endParaRPr lang="en-US" sz="2200" dirty="0">
              <a:latin typeface="+mj-lt"/>
            </a:endParaRPr>
          </a:p>
        </p:txBody>
      </p:sp>
    </p:spTree>
    <p:extLst>
      <p:ext uri="{BB962C8B-B14F-4D97-AF65-F5344CB8AC3E}">
        <p14:creationId xmlns:p14="http://schemas.microsoft.com/office/powerpoint/2010/main" val="1629675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3"/>
          <p:cNvSpPr>
            <a:spLocks noGrp="1" noChangeArrowheads="1"/>
          </p:cNvSpPr>
          <p:nvPr>
            <p:ph idx="1"/>
          </p:nvPr>
        </p:nvSpPr>
        <p:spPr/>
        <p:txBody>
          <a:bodyPr>
            <a:normAutofit/>
          </a:bodyPr>
          <a:lstStyle/>
          <a:p>
            <a:pPr algn="ctr" eaLnBrk="1" hangingPunct="1">
              <a:lnSpc>
                <a:spcPct val="90000"/>
              </a:lnSpc>
              <a:buFont typeface="Wingdings" pitchFamily="2" charset="2"/>
              <a:buNone/>
            </a:pPr>
            <a:r>
              <a:rPr lang="en-US" sz="2500" b="1" dirty="0" smtClean="0">
                <a:solidFill>
                  <a:schemeClr val="tx1"/>
                </a:solidFill>
              </a:rPr>
              <a:t> </a:t>
            </a:r>
          </a:p>
          <a:p>
            <a:pPr algn="ctr" eaLnBrk="1" hangingPunct="1">
              <a:lnSpc>
                <a:spcPct val="90000"/>
              </a:lnSpc>
              <a:buNone/>
            </a:pPr>
            <a:r>
              <a:rPr lang="es-ES_tradnl" sz="2500" dirty="0" smtClean="0">
                <a:solidFill>
                  <a:schemeClr val="tx1"/>
                </a:solidFill>
              </a:rPr>
              <a:t>Ronald Coleman </a:t>
            </a:r>
          </a:p>
          <a:p>
            <a:pPr algn="ctr" eaLnBrk="1" hangingPunct="1">
              <a:lnSpc>
                <a:spcPct val="90000"/>
              </a:lnSpc>
              <a:buNone/>
            </a:pPr>
            <a:r>
              <a:rPr lang="es-ES_tradnl" sz="2500" dirty="0" err="1" smtClean="0"/>
              <a:t>Government</a:t>
            </a:r>
            <a:r>
              <a:rPr lang="es-ES_tradnl" sz="2500" dirty="0" smtClean="0"/>
              <a:t> </a:t>
            </a:r>
            <a:r>
              <a:rPr lang="es-ES_tradnl" sz="2500" dirty="0" err="1" smtClean="0"/>
              <a:t>Affairs</a:t>
            </a:r>
            <a:r>
              <a:rPr lang="es-ES_tradnl" sz="2500" dirty="0" smtClean="0"/>
              <a:t> Manager</a:t>
            </a:r>
            <a:endParaRPr lang="es-ES_tradnl" sz="2500" dirty="0">
              <a:solidFill>
                <a:schemeClr val="tx1"/>
              </a:solidFill>
            </a:endParaRPr>
          </a:p>
          <a:p>
            <a:pPr algn="ctr" eaLnBrk="1" hangingPunct="1">
              <a:lnSpc>
                <a:spcPct val="90000"/>
              </a:lnSpc>
              <a:buNone/>
            </a:pPr>
            <a:r>
              <a:rPr lang="es-ES_tradnl" sz="2500" b="1" dirty="0" smtClean="0">
                <a:solidFill>
                  <a:schemeClr val="tx1"/>
                </a:solidFill>
              </a:rPr>
              <a:t>California </a:t>
            </a:r>
            <a:r>
              <a:rPr lang="es-ES_tradnl" sz="2500" b="1" dirty="0" err="1">
                <a:solidFill>
                  <a:schemeClr val="tx1"/>
                </a:solidFill>
              </a:rPr>
              <a:t>Immigrant</a:t>
            </a:r>
            <a:r>
              <a:rPr lang="es-ES_tradnl" sz="2500" b="1" dirty="0">
                <a:solidFill>
                  <a:schemeClr val="tx1"/>
                </a:solidFill>
              </a:rPr>
              <a:t> </a:t>
            </a:r>
            <a:r>
              <a:rPr lang="es-ES_tradnl" sz="2500" b="1" dirty="0" err="1">
                <a:solidFill>
                  <a:schemeClr val="tx1"/>
                </a:solidFill>
              </a:rPr>
              <a:t>Policy</a:t>
            </a:r>
            <a:r>
              <a:rPr lang="es-ES_tradnl" sz="2500" b="1" dirty="0">
                <a:solidFill>
                  <a:schemeClr val="tx1"/>
                </a:solidFill>
              </a:rPr>
              <a:t> Center</a:t>
            </a:r>
          </a:p>
          <a:p>
            <a:pPr algn="ctr" eaLnBrk="1" hangingPunct="1">
              <a:lnSpc>
                <a:spcPct val="90000"/>
              </a:lnSpc>
              <a:buNone/>
            </a:pPr>
            <a:r>
              <a:rPr lang="es-ES_tradnl" sz="2500" dirty="0">
                <a:solidFill>
                  <a:schemeClr val="tx1"/>
                </a:solidFill>
              </a:rPr>
              <a:t>Los </a:t>
            </a:r>
            <a:r>
              <a:rPr lang="es-ES_tradnl" sz="2500" dirty="0" err="1">
                <a:solidFill>
                  <a:schemeClr val="tx1"/>
                </a:solidFill>
              </a:rPr>
              <a:t>Angeles</a:t>
            </a:r>
            <a:r>
              <a:rPr lang="es-ES_tradnl" sz="2500" dirty="0">
                <a:solidFill>
                  <a:schemeClr val="tx1"/>
                </a:solidFill>
              </a:rPr>
              <a:t> I Oakland I Sacramento</a:t>
            </a:r>
          </a:p>
          <a:p>
            <a:pPr algn="ctr" eaLnBrk="1" hangingPunct="1">
              <a:lnSpc>
                <a:spcPct val="90000"/>
              </a:lnSpc>
              <a:buNone/>
            </a:pPr>
            <a:r>
              <a:rPr lang="es-ES_tradnl" sz="2500" dirty="0" smtClean="0">
                <a:solidFill>
                  <a:schemeClr val="tx1"/>
                </a:solidFill>
              </a:rPr>
              <a:t>rcoleman@caimmigrant.org</a:t>
            </a:r>
            <a:r>
              <a:rPr lang="en-US" sz="2500" dirty="0" smtClean="0">
                <a:solidFill>
                  <a:schemeClr val="tx1"/>
                </a:solidFill>
              </a:rPr>
              <a:t/>
            </a:r>
            <a:br>
              <a:rPr lang="en-US" sz="2500" dirty="0" smtClean="0">
                <a:solidFill>
                  <a:schemeClr val="tx1"/>
                </a:solidFill>
              </a:rPr>
            </a:br>
            <a:r>
              <a:rPr lang="en-US" sz="2500" dirty="0" smtClean="0">
                <a:solidFill>
                  <a:schemeClr val="tx1"/>
                </a:solidFill>
              </a:rPr>
              <a:t/>
            </a:r>
            <a:br>
              <a:rPr lang="en-US" sz="2500" dirty="0" smtClean="0">
                <a:solidFill>
                  <a:schemeClr val="tx1"/>
                </a:solidFill>
              </a:rPr>
            </a:br>
            <a:r>
              <a:rPr lang="en-US" sz="2500" dirty="0" smtClean="0">
                <a:solidFill>
                  <a:schemeClr val="tx1"/>
                </a:solidFill>
              </a:rPr>
              <a:t/>
            </a:r>
            <a:br>
              <a:rPr lang="en-US" sz="2500" dirty="0" smtClean="0">
                <a:solidFill>
                  <a:schemeClr val="tx1"/>
                </a:solidFill>
              </a:rPr>
            </a:br>
            <a:endParaRPr lang="en-US" sz="2500" dirty="0" smtClean="0">
              <a:solidFill>
                <a:schemeClr val="tx1"/>
              </a:solidFill>
            </a:endParaRPr>
          </a:p>
        </p:txBody>
      </p:sp>
      <p:pic>
        <p:nvPicPr>
          <p:cNvPr id="214018" name="Picture 3" descr="CIPC-logo-transp.gif"/>
          <p:cNvPicPr>
            <a:picLocks noChangeAspect="1"/>
          </p:cNvPicPr>
          <p:nvPr/>
        </p:nvPicPr>
        <p:blipFill>
          <a:blip r:embed="rId3" cstate="print"/>
          <a:srcRect/>
          <a:stretch>
            <a:fillRect/>
          </a:stretch>
        </p:blipFill>
        <p:spPr bwMode="auto">
          <a:xfrm>
            <a:off x="5105400" y="381000"/>
            <a:ext cx="3200400" cy="854075"/>
          </a:xfrm>
          <a:prstGeom prst="rect">
            <a:avLst/>
          </a:prstGeom>
          <a:noFill/>
          <a:ln w="9525">
            <a:noFill/>
            <a:miter lim="800000"/>
            <a:headEnd/>
            <a:tailEnd/>
          </a:ln>
        </p:spPr>
      </p:pic>
      <p:pic>
        <p:nvPicPr>
          <p:cNvPr id="4" name="Picture 3" descr="CIPC-logo-transp.gif"/>
          <p:cNvPicPr>
            <a:picLocks noChangeAspect="1"/>
          </p:cNvPicPr>
          <p:nvPr/>
        </p:nvPicPr>
        <p:blipFill>
          <a:blip r:embed="rId4" cstate="print"/>
          <a:srcRect/>
          <a:stretch>
            <a:fillRect/>
          </a:stretch>
        </p:blipFill>
        <p:spPr bwMode="auto">
          <a:xfrm>
            <a:off x="7162800" y="6324600"/>
            <a:ext cx="1219200" cy="32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075" y="328136"/>
            <a:ext cx="8534400" cy="1384995"/>
          </a:xfrm>
          <a:prstGeom prst="rect">
            <a:avLst/>
          </a:prstGeom>
          <a:noFill/>
        </p:spPr>
        <p:txBody>
          <a:bodyPr wrap="square" rtlCol="0">
            <a:spAutoFit/>
          </a:bodyPr>
          <a:lstStyle/>
          <a:p>
            <a:r>
              <a:rPr lang="es-ES_tradnl" sz="4200" b="1" dirty="0" err="1" smtClean="0">
                <a:latin typeface="+mn-lt"/>
              </a:rPr>
              <a:t>Undocumented</a:t>
            </a:r>
            <a:r>
              <a:rPr lang="es-ES_tradnl" sz="4200" b="1" dirty="0" smtClean="0">
                <a:latin typeface="+mn-lt"/>
              </a:rPr>
              <a:t> </a:t>
            </a:r>
            <a:r>
              <a:rPr lang="es-ES_tradnl" sz="4200" b="1" dirty="0" err="1" smtClean="0">
                <a:latin typeface="+mn-lt"/>
              </a:rPr>
              <a:t>Immigrants</a:t>
            </a:r>
            <a:r>
              <a:rPr lang="es-ES_tradnl" sz="4200" b="1" dirty="0" smtClean="0">
                <a:latin typeface="+mn-lt"/>
              </a:rPr>
              <a:t> in the U.S.</a:t>
            </a:r>
            <a:endParaRPr lang="es-ES_tradnl" sz="4200" b="1" dirty="0">
              <a:latin typeface="+mn-lt"/>
            </a:endParaRPr>
          </a:p>
        </p:txBody>
      </p:sp>
      <p:sp>
        <p:nvSpPr>
          <p:cNvPr id="3" name="TextBox 2"/>
          <p:cNvSpPr txBox="1"/>
          <p:nvPr/>
        </p:nvSpPr>
        <p:spPr>
          <a:xfrm>
            <a:off x="228600" y="1713131"/>
            <a:ext cx="8305800" cy="4401205"/>
          </a:xfrm>
          <a:prstGeom prst="rect">
            <a:avLst/>
          </a:prstGeom>
          <a:noFill/>
        </p:spPr>
        <p:txBody>
          <a:bodyPr wrap="square" rtlCol="0">
            <a:spAutoFit/>
          </a:bodyPr>
          <a:lstStyle/>
          <a:p>
            <a:pPr marL="457200" indent="-457200">
              <a:buClr>
                <a:schemeClr val="accent1"/>
              </a:buClr>
              <a:buSzPct val="96000"/>
              <a:buFont typeface="Lucida Grande"/>
              <a:buChar char="￭"/>
            </a:pPr>
            <a:r>
              <a:rPr lang="en-US" sz="2800" dirty="0" smtClean="0"/>
              <a:t>11 million undocumented immigrants nationwide</a:t>
            </a:r>
          </a:p>
          <a:p>
            <a:pPr marL="914400" lvl="1" indent="-457200">
              <a:buClr>
                <a:schemeClr val="accent1"/>
              </a:buClr>
              <a:buSzPct val="96000"/>
              <a:buFont typeface="Lucida Grande"/>
              <a:buChar char="￭"/>
            </a:pPr>
            <a:r>
              <a:rPr lang="en-US" sz="2800" dirty="0" smtClean="0"/>
              <a:t>2.7 million are in the state of CA</a:t>
            </a:r>
          </a:p>
          <a:p>
            <a:pPr lvl="1"/>
            <a:endParaRPr lang="en-US" sz="2800" dirty="0" smtClean="0"/>
          </a:p>
          <a:p>
            <a:pPr marL="457200" indent="-457200">
              <a:buClr>
                <a:schemeClr val="accent1"/>
              </a:buClr>
              <a:buFont typeface="Lucida Grande"/>
              <a:buChar char="￭"/>
            </a:pPr>
            <a:r>
              <a:rPr lang="en-US" sz="2800" dirty="0" smtClean="0"/>
              <a:t>Prior to Admin. Relief: Deportation Raids</a:t>
            </a:r>
          </a:p>
          <a:p>
            <a:pPr marL="914400" lvl="1" indent="-457200">
              <a:buClr>
                <a:schemeClr val="accent1"/>
              </a:buClr>
              <a:buFont typeface="Lucida Grande"/>
              <a:buChar char="￭"/>
            </a:pPr>
            <a:r>
              <a:rPr lang="en-US" sz="2800" dirty="0"/>
              <a:t>2</a:t>
            </a:r>
            <a:r>
              <a:rPr lang="en-US" sz="2800" dirty="0" smtClean="0"/>
              <a:t> million deportations under the President Obama Administration</a:t>
            </a:r>
            <a:endParaRPr lang="en-US" sz="2000" dirty="0" smtClean="0"/>
          </a:p>
          <a:p>
            <a:pPr marL="1371600" lvl="2" indent="-457200">
              <a:buFont typeface="Wingdings" charset="2"/>
              <a:buChar char="§"/>
            </a:pPr>
            <a:r>
              <a:rPr lang="en-US" sz="2800" dirty="0" smtClean="0"/>
              <a:t>Fear and mistrust </a:t>
            </a:r>
          </a:p>
          <a:p>
            <a:pPr lvl="2"/>
            <a:r>
              <a:rPr lang="en-US" sz="2800" dirty="0" smtClean="0"/>
              <a:t>     in immigrant </a:t>
            </a:r>
          </a:p>
          <a:p>
            <a:pPr lvl="2"/>
            <a:r>
              <a:rPr lang="en-US" sz="2800" dirty="0"/>
              <a:t> </a:t>
            </a:r>
            <a:r>
              <a:rPr lang="en-US" sz="2800" dirty="0" smtClean="0"/>
              <a:t>    communities</a:t>
            </a:r>
          </a:p>
          <a:p>
            <a:pPr lvl="2"/>
            <a:endParaRPr lang="en-US" sz="2800" dirty="0" smtClean="0"/>
          </a:p>
        </p:txBody>
      </p:sp>
      <p:pic>
        <p:nvPicPr>
          <p:cNvPr id="4" name="Picture 3"/>
          <p:cNvPicPr>
            <a:picLocks noChangeAspect="1"/>
          </p:cNvPicPr>
          <p:nvPr/>
        </p:nvPicPr>
        <p:blipFill>
          <a:blip r:embed="rId3"/>
          <a:stretch>
            <a:fillRect/>
          </a:stretch>
        </p:blipFill>
        <p:spPr>
          <a:xfrm>
            <a:off x="5181600" y="4191000"/>
            <a:ext cx="3485146" cy="2546838"/>
          </a:xfrm>
          <a:prstGeom prst="rect">
            <a:avLst/>
          </a:prstGeom>
        </p:spPr>
      </p:pic>
    </p:spTree>
    <p:extLst>
      <p:ext uri="{BB962C8B-B14F-4D97-AF65-F5344CB8AC3E}">
        <p14:creationId xmlns:p14="http://schemas.microsoft.com/office/powerpoint/2010/main" val="2776064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215" y="76200"/>
            <a:ext cx="7848600" cy="1846659"/>
          </a:xfrm>
          <a:prstGeom prst="rect">
            <a:avLst/>
          </a:prstGeom>
          <a:noFill/>
        </p:spPr>
        <p:txBody>
          <a:bodyPr wrap="square" rtlCol="0">
            <a:spAutoFit/>
          </a:bodyPr>
          <a:lstStyle/>
          <a:p>
            <a:pPr algn="ctr"/>
            <a:r>
              <a:rPr lang="en-US" sz="3800" dirty="0" smtClean="0"/>
              <a:t>The Path to Health for All: California Takes Steps to Integrate Immigrants </a:t>
            </a:r>
            <a:endParaRPr lang="en-US" sz="3800" dirty="0"/>
          </a:p>
        </p:txBody>
      </p:sp>
      <p:sp>
        <p:nvSpPr>
          <p:cNvPr id="4" name="TextBox 3"/>
          <p:cNvSpPr txBox="1"/>
          <p:nvPr/>
        </p:nvSpPr>
        <p:spPr>
          <a:xfrm>
            <a:off x="820615" y="2344615"/>
            <a:ext cx="7543800" cy="3477875"/>
          </a:xfrm>
          <a:prstGeom prst="rect">
            <a:avLst/>
          </a:prstGeom>
          <a:noFill/>
        </p:spPr>
        <p:txBody>
          <a:bodyPr wrap="square" rtlCol="0">
            <a:spAutoFit/>
          </a:bodyPr>
          <a:lstStyle/>
          <a:p>
            <a:r>
              <a:rPr lang="en-US" sz="2000" dirty="0" smtClean="0"/>
              <a:t>Driver’s Licenses – AB 60 (Alejo), 2013</a:t>
            </a:r>
          </a:p>
          <a:p>
            <a:r>
              <a:rPr lang="en-US" sz="2000" dirty="0" smtClean="0"/>
              <a:t> </a:t>
            </a:r>
          </a:p>
          <a:p>
            <a:r>
              <a:rPr lang="en-US" sz="2000" dirty="0" smtClean="0"/>
              <a:t>TRUST Act – AB 4 (Ammiano), 2013 </a:t>
            </a:r>
          </a:p>
          <a:p>
            <a:endParaRPr lang="en-US" sz="2000" dirty="0"/>
          </a:p>
          <a:p>
            <a:r>
              <a:rPr lang="en-US" sz="2000" dirty="0" smtClean="0"/>
              <a:t>Professional Licenses SB 1159 (Lara), 2014</a:t>
            </a:r>
          </a:p>
          <a:p>
            <a:r>
              <a:rPr lang="en-US" sz="2000" dirty="0" smtClean="0"/>
              <a:t>and State Bar Dream Act AB 1024 (Gonzalez, 2013)</a:t>
            </a:r>
          </a:p>
          <a:p>
            <a:endParaRPr lang="en-US" sz="2000" dirty="0"/>
          </a:p>
          <a:p>
            <a:r>
              <a:rPr lang="en-US" sz="2000" dirty="0" smtClean="0"/>
              <a:t>Protections for Workers – Anti-Retaliation, E-Verify </a:t>
            </a:r>
          </a:p>
          <a:p>
            <a:endParaRPr lang="en-US" sz="2000" dirty="0"/>
          </a:p>
          <a:p>
            <a:r>
              <a:rPr lang="en-US" sz="2000" dirty="0" smtClean="0"/>
              <a:t>Full Scope Medi-Cal for All Low-Income Lawfully Present Immigrants; Transitioning to Covered California Soon </a:t>
            </a:r>
          </a:p>
        </p:txBody>
      </p:sp>
    </p:spTree>
    <p:extLst>
      <p:ext uri="{BB962C8B-B14F-4D97-AF65-F5344CB8AC3E}">
        <p14:creationId xmlns:p14="http://schemas.microsoft.com/office/powerpoint/2010/main" val="1244918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1828800"/>
            <a:ext cx="8229600" cy="3235325"/>
          </a:xfrm>
        </p:spPr>
        <p:txBody>
          <a:bodyPr>
            <a:normAutofit fontScale="92500" lnSpcReduction="20000"/>
          </a:bodyPr>
          <a:lstStyle/>
          <a:p>
            <a:pPr marL="0" indent="0">
              <a:buNone/>
            </a:pPr>
            <a:r>
              <a:rPr lang="en-US" sz="4800" dirty="0" smtClean="0"/>
              <a:t>What Has California Done to Ensure Access to Healthcare for Immigrants?</a:t>
            </a:r>
          </a:p>
          <a:p>
            <a:pPr marL="0" indent="0">
              <a:buNone/>
            </a:pPr>
            <a:endParaRPr lang="en-US" sz="4800" dirty="0" smtClean="0"/>
          </a:p>
          <a:p>
            <a:pPr marL="0" indent="0">
              <a:buNone/>
            </a:pPr>
            <a:r>
              <a:rPr lang="en-US" sz="4800" dirty="0" smtClean="0"/>
              <a:t>What more should be done? </a:t>
            </a:r>
            <a:endParaRPr lang="en-US" sz="4800" dirty="0"/>
          </a:p>
        </p:txBody>
      </p:sp>
    </p:spTree>
    <p:extLst>
      <p:ext uri="{BB962C8B-B14F-4D97-AF65-F5344CB8AC3E}">
        <p14:creationId xmlns:p14="http://schemas.microsoft.com/office/powerpoint/2010/main" val="1463864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800" b="1" dirty="0" smtClean="0">
                <a:solidFill>
                  <a:schemeClr val="tx1"/>
                </a:solidFill>
              </a:rPr>
              <a:t>Immigrants and the Affordable Care Act</a:t>
            </a:r>
            <a:endParaRPr lang="en-US" sz="3800" b="1" dirty="0">
              <a:solidFill>
                <a:schemeClr val="tx1"/>
              </a:solidFill>
            </a:endParaRPr>
          </a:p>
        </p:txBody>
      </p:sp>
      <p:sp>
        <p:nvSpPr>
          <p:cNvPr id="3" name="Content Placeholder 2"/>
          <p:cNvSpPr>
            <a:spLocks noGrp="1"/>
          </p:cNvSpPr>
          <p:nvPr>
            <p:ph idx="1"/>
          </p:nvPr>
        </p:nvSpPr>
        <p:spPr>
          <a:xfrm>
            <a:off x="457200" y="1737361"/>
            <a:ext cx="8229600" cy="4053840"/>
          </a:xfrm>
        </p:spPr>
        <p:txBody>
          <a:bodyPr>
            <a:normAutofit fontScale="92500"/>
          </a:bodyPr>
          <a:lstStyle/>
          <a:p>
            <a:pPr>
              <a:buClr>
                <a:srgbClr val="009900"/>
              </a:buClr>
              <a:buFont typeface="Wingdings" panose="05000000000000000000" pitchFamily="2" charset="2"/>
              <a:buChar char="v"/>
            </a:pPr>
            <a:r>
              <a:rPr lang="en-US" dirty="0" smtClean="0">
                <a:solidFill>
                  <a:schemeClr val="tx1"/>
                </a:solidFill>
                <a:latin typeface="+mj-lt"/>
              </a:rPr>
              <a:t> Eligibility </a:t>
            </a:r>
          </a:p>
          <a:p>
            <a:pPr lvl="2">
              <a:buClr>
                <a:srgbClr val="009900"/>
              </a:buClr>
              <a:buFont typeface="Courier New" panose="02070309020205020404" pitchFamily="49" charset="0"/>
              <a:buChar char="o"/>
            </a:pPr>
            <a:r>
              <a:rPr lang="en-US" sz="2000" dirty="0" smtClean="0">
                <a:solidFill>
                  <a:schemeClr val="tx1"/>
                </a:solidFill>
                <a:latin typeface="+mj-lt"/>
              </a:rPr>
              <a:t> All lawfully present immigrants are eligible for the ACA and financial assistance</a:t>
            </a:r>
            <a:r>
              <a:rPr lang="en-US" sz="2000" dirty="0">
                <a:solidFill>
                  <a:schemeClr val="tx1"/>
                </a:solidFill>
                <a:latin typeface="+mj-lt"/>
              </a:rPr>
              <a:t> </a:t>
            </a:r>
            <a:r>
              <a:rPr lang="en-US" sz="1600" i="1" dirty="0" smtClean="0">
                <a:solidFill>
                  <a:schemeClr val="tx1"/>
                </a:solidFill>
                <a:latin typeface="+mj-lt"/>
              </a:rPr>
              <a:t>(Deferred Action  for Childhood Arrivals recipients are not eligible) </a:t>
            </a:r>
          </a:p>
          <a:p>
            <a:pPr lvl="2">
              <a:buClr>
                <a:srgbClr val="009900"/>
              </a:buClr>
              <a:buFont typeface="Courier New" panose="02070309020205020404" pitchFamily="49" charset="0"/>
              <a:buChar char="o"/>
            </a:pPr>
            <a:r>
              <a:rPr lang="en-US" sz="2000" dirty="0" smtClean="0">
                <a:solidFill>
                  <a:schemeClr val="tx1"/>
                </a:solidFill>
                <a:latin typeface="+mj-lt"/>
              </a:rPr>
              <a:t> Undocumented immigrants are not eligible to purchase coverage through our state’s exchange Covered CA or for full scope </a:t>
            </a:r>
            <a:r>
              <a:rPr lang="en-US" sz="2000" dirty="0" err="1" smtClean="0">
                <a:solidFill>
                  <a:schemeClr val="tx1"/>
                </a:solidFill>
                <a:latin typeface="+mj-lt"/>
              </a:rPr>
              <a:t>Medi</a:t>
            </a:r>
            <a:r>
              <a:rPr lang="en-US" sz="2000" dirty="0" smtClean="0">
                <a:solidFill>
                  <a:schemeClr val="tx1"/>
                </a:solidFill>
                <a:latin typeface="+mj-lt"/>
              </a:rPr>
              <a:t>-Cal</a:t>
            </a:r>
            <a:r>
              <a:rPr lang="en-US" dirty="0" smtClean="0">
                <a:solidFill>
                  <a:schemeClr val="tx1"/>
                </a:solidFill>
                <a:latin typeface="+mj-lt"/>
              </a:rPr>
              <a:t> </a:t>
            </a:r>
          </a:p>
          <a:p>
            <a:pPr>
              <a:buClr>
                <a:srgbClr val="009900"/>
              </a:buClr>
              <a:buFont typeface="Wingdings" panose="05000000000000000000" pitchFamily="2" charset="2"/>
              <a:buChar char="v"/>
            </a:pPr>
            <a:r>
              <a:rPr lang="en-US" dirty="0" smtClean="0">
                <a:solidFill>
                  <a:schemeClr val="tx1"/>
                </a:solidFill>
                <a:latin typeface="+mj-lt"/>
              </a:rPr>
              <a:t> Barriers </a:t>
            </a:r>
          </a:p>
          <a:p>
            <a:pPr lvl="1">
              <a:buClr>
                <a:srgbClr val="009900"/>
              </a:buClr>
              <a:buFont typeface="Courier New" panose="02070309020205020404" pitchFamily="49" charset="0"/>
              <a:buChar char="o"/>
            </a:pPr>
            <a:r>
              <a:rPr lang="en-US" sz="2000" dirty="0" smtClean="0">
                <a:solidFill>
                  <a:schemeClr val="tx1"/>
                </a:solidFill>
                <a:latin typeface="+mj-lt"/>
              </a:rPr>
              <a:t> </a:t>
            </a:r>
            <a:r>
              <a:rPr lang="en-US" sz="2000" dirty="0">
                <a:solidFill>
                  <a:schemeClr val="tx1"/>
                </a:solidFill>
                <a:latin typeface="+mj-lt"/>
              </a:rPr>
              <a:t>Mixed status families – confusion about eligibility, fear, lack of information.</a:t>
            </a:r>
          </a:p>
          <a:p>
            <a:pPr lvl="1">
              <a:buClr>
                <a:srgbClr val="009900"/>
              </a:buClr>
              <a:buFont typeface="Courier New" panose="02070309020205020404" pitchFamily="49" charset="0"/>
              <a:buChar char="o"/>
            </a:pPr>
            <a:r>
              <a:rPr lang="en-US" sz="2000" dirty="0">
                <a:solidFill>
                  <a:schemeClr val="tx1"/>
                </a:solidFill>
                <a:latin typeface="+mj-lt"/>
              </a:rPr>
              <a:t> Complexity of U.S. healthcare system</a:t>
            </a:r>
          </a:p>
          <a:p>
            <a:pPr lvl="1">
              <a:buClr>
                <a:srgbClr val="009900"/>
              </a:buClr>
              <a:buFont typeface="Courier New" panose="02070309020205020404" pitchFamily="49" charset="0"/>
              <a:buChar char="o"/>
            </a:pPr>
            <a:r>
              <a:rPr lang="en-US" sz="2000" dirty="0" smtClean="0">
                <a:solidFill>
                  <a:schemeClr val="tx1"/>
                </a:solidFill>
                <a:latin typeface="+mj-lt"/>
              </a:rPr>
              <a:t> Undocumented </a:t>
            </a:r>
            <a:r>
              <a:rPr lang="en-US" sz="2000" dirty="0">
                <a:solidFill>
                  <a:schemeClr val="tx1"/>
                </a:solidFill>
                <a:latin typeface="+mj-lt"/>
              </a:rPr>
              <a:t>people and DACA recipients were wrongfully charged a tax penalty for not having </a:t>
            </a:r>
            <a:r>
              <a:rPr lang="en-US" sz="2000" dirty="0" smtClean="0">
                <a:solidFill>
                  <a:schemeClr val="tx1"/>
                </a:solidFill>
                <a:latin typeface="+mj-lt"/>
              </a:rPr>
              <a:t>health insurance </a:t>
            </a:r>
            <a:endParaRPr lang="en-US" sz="2000" dirty="0">
              <a:solidFill>
                <a:schemeClr val="tx1"/>
              </a:solidFill>
              <a:latin typeface="+mj-lt"/>
            </a:endParaRPr>
          </a:p>
          <a:p>
            <a:pPr lvl="2">
              <a:buClr>
                <a:srgbClr val="009900"/>
              </a:buClr>
              <a:buFont typeface="Courier New" panose="02070309020205020404" pitchFamily="49" charset="0"/>
              <a:buChar char="o"/>
            </a:pPr>
            <a:endParaRPr lang="en-US" sz="2000" dirty="0" smtClean="0">
              <a:solidFill>
                <a:schemeClr val="tx1"/>
              </a:solidFill>
              <a:latin typeface="+mj-lt"/>
            </a:endParaRPr>
          </a:p>
        </p:txBody>
      </p:sp>
    </p:spTree>
    <p:extLst>
      <p:ext uri="{BB962C8B-B14F-4D97-AF65-F5344CB8AC3E}">
        <p14:creationId xmlns:p14="http://schemas.microsoft.com/office/powerpoint/2010/main" val="1991748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800" b="1" dirty="0" smtClean="0">
                <a:solidFill>
                  <a:schemeClr val="tx1"/>
                </a:solidFill>
                <a:latin typeface="+mn-lt"/>
              </a:rPr>
              <a:t>Immigrants and Covered California</a:t>
            </a:r>
            <a:endParaRPr lang="en-US" sz="3800" b="1" dirty="0">
              <a:solidFill>
                <a:schemeClr val="tx1"/>
              </a:solidFill>
              <a:latin typeface="+mn-lt"/>
            </a:endParaRPr>
          </a:p>
        </p:txBody>
      </p:sp>
      <p:sp>
        <p:nvSpPr>
          <p:cNvPr id="3" name="Content Placeholder 2"/>
          <p:cNvSpPr>
            <a:spLocks noGrp="1"/>
          </p:cNvSpPr>
          <p:nvPr>
            <p:ph idx="1"/>
          </p:nvPr>
        </p:nvSpPr>
        <p:spPr>
          <a:xfrm>
            <a:off x="457200" y="1066800"/>
            <a:ext cx="8229600" cy="5421313"/>
          </a:xfrm>
        </p:spPr>
        <p:txBody>
          <a:bodyPr/>
          <a:lstStyle/>
          <a:p>
            <a:r>
              <a:rPr lang="en-US" sz="2400" dirty="0" smtClean="0"/>
              <a:t>Barriers </a:t>
            </a:r>
          </a:p>
          <a:p>
            <a:pPr lvl="1"/>
            <a:r>
              <a:rPr lang="en-US" sz="2400" dirty="0" smtClean="0"/>
              <a:t>Mixed status families – confusion about eligibility, fear, lack of information.</a:t>
            </a:r>
          </a:p>
          <a:p>
            <a:pPr lvl="1"/>
            <a:r>
              <a:rPr lang="en-US" sz="2400" dirty="0" smtClean="0"/>
              <a:t>Complexity of U.S healthcare system</a:t>
            </a:r>
          </a:p>
          <a:p>
            <a:pPr lvl="1"/>
            <a:r>
              <a:rPr lang="en-US" sz="2400" dirty="0"/>
              <a:t>L</a:t>
            </a:r>
            <a:r>
              <a:rPr lang="en-US" sz="2400" dirty="0" smtClean="0"/>
              <a:t>anguage and cultural access</a:t>
            </a:r>
          </a:p>
          <a:p>
            <a:r>
              <a:rPr lang="en-US" sz="2400" dirty="0" smtClean="0"/>
              <a:t>Eligibility </a:t>
            </a:r>
          </a:p>
          <a:p>
            <a:pPr lvl="2"/>
            <a:r>
              <a:rPr lang="en-US" sz="2000" dirty="0" smtClean="0"/>
              <a:t>Lawfully present immigrants are eligible for the Exchange and subsidies/assistance.</a:t>
            </a:r>
          </a:p>
          <a:p>
            <a:pPr lvl="2"/>
            <a:r>
              <a:rPr lang="en-US" sz="2000" dirty="0" smtClean="0"/>
              <a:t>DACA/DAPA recipients are not eligible for the exchange but are eligible for full-scope Medi-Cal </a:t>
            </a:r>
          </a:p>
          <a:p>
            <a:pPr lvl="2"/>
            <a:r>
              <a:rPr lang="en-US" sz="2000" b="1" dirty="0" smtClean="0">
                <a:solidFill>
                  <a:srgbClr val="FF0000"/>
                </a:solidFill>
              </a:rPr>
              <a:t>Undocumented immigrants are not eligible to purchase coverage through Exchange or for full scope Medi-Cal</a:t>
            </a:r>
          </a:p>
          <a:p>
            <a:pPr lvl="1">
              <a:buFont typeface="Wingdings" pitchFamily="2" charset="2"/>
              <a:buNone/>
            </a:pPr>
            <a:endParaRPr lang="en-US" sz="2400" dirty="0" smtClean="0"/>
          </a:p>
          <a:p>
            <a:pPr lvl="1"/>
            <a:endParaRPr lang="en-US" dirty="0" smtClean="0"/>
          </a:p>
          <a:p>
            <a:pPr lvl="1">
              <a:buFont typeface="Wingdings" pitchFamily="2" charset="2"/>
              <a:buNone/>
            </a:pPr>
            <a:endParaRPr lang="en-US" dirty="0" smtClean="0"/>
          </a:p>
          <a:p>
            <a:pPr lvl="1"/>
            <a:endParaRPr lang="en-US" dirty="0" smtClean="0"/>
          </a:p>
        </p:txBody>
      </p:sp>
      <p:pic>
        <p:nvPicPr>
          <p:cNvPr id="26627" name="Picture 3" descr="CIPC-logo-transp.gif"/>
          <p:cNvPicPr>
            <a:picLocks noChangeAspect="1"/>
          </p:cNvPicPr>
          <p:nvPr/>
        </p:nvPicPr>
        <p:blipFill>
          <a:blip r:embed="rId2"/>
          <a:srcRect/>
          <a:stretch>
            <a:fillRect/>
          </a:stretch>
        </p:blipFill>
        <p:spPr bwMode="auto">
          <a:xfrm>
            <a:off x="7162800" y="6324600"/>
            <a:ext cx="1219200" cy="325438"/>
          </a:xfrm>
          <a:prstGeom prst="rect">
            <a:avLst/>
          </a:prstGeom>
          <a:noFill/>
          <a:ln w="9525">
            <a:noFill/>
            <a:miter lim="800000"/>
            <a:headEnd/>
            <a:tailEnd/>
          </a:ln>
        </p:spPr>
      </p:pic>
    </p:spTree>
    <p:extLst>
      <p:ext uri="{BB962C8B-B14F-4D97-AF65-F5344CB8AC3E}">
        <p14:creationId xmlns:p14="http://schemas.microsoft.com/office/powerpoint/2010/main" val="1532492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800" b="1" dirty="0">
                <a:solidFill>
                  <a:schemeClr val="tx1"/>
                </a:solidFill>
              </a:rPr>
              <a:t>Undocumented Californians and Health Access </a:t>
            </a:r>
            <a:endParaRPr lang="en-US" sz="3800" dirty="0">
              <a:solidFill>
                <a:schemeClr val="tx1"/>
              </a:solidFill>
            </a:endParaRPr>
          </a:p>
        </p:txBody>
      </p:sp>
      <p:sp>
        <p:nvSpPr>
          <p:cNvPr id="3" name="Content Placeholder 2"/>
          <p:cNvSpPr>
            <a:spLocks noGrp="1"/>
          </p:cNvSpPr>
          <p:nvPr>
            <p:ph idx="1"/>
          </p:nvPr>
        </p:nvSpPr>
        <p:spPr>
          <a:xfrm>
            <a:off x="457200" y="1600200"/>
            <a:ext cx="8229600" cy="4525963"/>
          </a:xfrm>
        </p:spPr>
        <p:txBody>
          <a:bodyPr>
            <a:normAutofit/>
          </a:bodyPr>
          <a:lstStyle/>
          <a:p>
            <a:r>
              <a:rPr lang="en-US" sz="2200" dirty="0">
                <a:solidFill>
                  <a:schemeClr val="tx1"/>
                </a:solidFill>
                <a:latin typeface="+mj-lt"/>
              </a:rPr>
              <a:t>The Affordable Care Act (ACA) has expanded health coverage to millions of </a:t>
            </a:r>
            <a:r>
              <a:rPr lang="en-US" sz="2200" dirty="0" smtClean="0">
                <a:solidFill>
                  <a:schemeClr val="tx1"/>
                </a:solidFill>
                <a:latin typeface="+mj-lt"/>
              </a:rPr>
              <a:t>Californians </a:t>
            </a:r>
          </a:p>
          <a:p>
            <a:pPr>
              <a:buClr>
                <a:srgbClr val="009900"/>
              </a:buClr>
              <a:buFont typeface="Wingdings" panose="05000000000000000000" pitchFamily="2" charset="2"/>
              <a:buChar char="v"/>
            </a:pPr>
            <a:r>
              <a:rPr lang="en-US" sz="2200" dirty="0" smtClean="0">
                <a:solidFill>
                  <a:schemeClr val="tx1"/>
                </a:solidFill>
                <a:latin typeface="+mj-lt"/>
              </a:rPr>
              <a:t> Remaining Uninsured</a:t>
            </a:r>
          </a:p>
          <a:p>
            <a:pPr lvl="1">
              <a:buClr>
                <a:srgbClr val="009900"/>
              </a:buClr>
              <a:buFont typeface="Courier New" panose="02070309020205020404" pitchFamily="49" charset="0"/>
              <a:buChar char="o"/>
            </a:pPr>
            <a:r>
              <a:rPr lang="en-US" dirty="0">
                <a:solidFill>
                  <a:schemeClr val="tx1"/>
                </a:solidFill>
                <a:latin typeface="+mj-lt"/>
              </a:rPr>
              <a:t> </a:t>
            </a:r>
            <a:r>
              <a:rPr lang="en-US" sz="1800" dirty="0" smtClean="0">
                <a:solidFill>
                  <a:schemeClr val="tx1"/>
                </a:solidFill>
                <a:latin typeface="+mj-lt"/>
              </a:rPr>
              <a:t>UC </a:t>
            </a:r>
            <a:r>
              <a:rPr lang="en-US" sz="1800" dirty="0">
                <a:solidFill>
                  <a:schemeClr val="tx1"/>
                </a:solidFill>
                <a:latin typeface="+mj-lt"/>
              </a:rPr>
              <a:t>Berkeley Labor Center study- After the full implementation of the ACA, there will be </a:t>
            </a:r>
            <a:r>
              <a:rPr lang="en-US" sz="1800" b="1" dirty="0">
                <a:solidFill>
                  <a:schemeClr val="tx1"/>
                </a:solidFill>
                <a:latin typeface="+mj-lt"/>
              </a:rPr>
              <a:t>2.7-3.4 million </a:t>
            </a:r>
            <a:r>
              <a:rPr lang="en-US" sz="1800" dirty="0">
                <a:solidFill>
                  <a:schemeClr val="tx1"/>
                </a:solidFill>
                <a:latin typeface="+mj-lt"/>
              </a:rPr>
              <a:t>Californians who will remain </a:t>
            </a:r>
            <a:r>
              <a:rPr lang="en-US" sz="1800" dirty="0" smtClean="0">
                <a:solidFill>
                  <a:schemeClr val="tx1"/>
                </a:solidFill>
                <a:latin typeface="+mj-lt"/>
              </a:rPr>
              <a:t>uninsured</a:t>
            </a:r>
          </a:p>
          <a:p>
            <a:pPr lvl="1">
              <a:buClr>
                <a:srgbClr val="009900"/>
              </a:buClr>
              <a:buFont typeface="Courier New" panose="02070309020205020404" pitchFamily="49" charset="0"/>
              <a:buChar char="o"/>
            </a:pPr>
            <a:r>
              <a:rPr lang="en-US" sz="2000" dirty="0" smtClean="0">
                <a:solidFill>
                  <a:schemeClr val="tx1"/>
                </a:solidFill>
                <a:latin typeface="+mj-lt"/>
              </a:rPr>
              <a:t>About </a:t>
            </a:r>
            <a:r>
              <a:rPr lang="en-US" sz="2500" b="1" dirty="0" smtClean="0">
                <a:solidFill>
                  <a:schemeClr val="tx1"/>
                </a:solidFill>
                <a:latin typeface="+mj-lt"/>
              </a:rPr>
              <a:t>1.2 </a:t>
            </a:r>
            <a:r>
              <a:rPr lang="en-US" sz="2500" b="1" dirty="0">
                <a:solidFill>
                  <a:schemeClr val="tx1"/>
                </a:solidFill>
                <a:latin typeface="+mj-lt"/>
              </a:rPr>
              <a:t>million </a:t>
            </a:r>
            <a:r>
              <a:rPr lang="en-US" sz="2000" dirty="0">
                <a:solidFill>
                  <a:schemeClr val="tx1"/>
                </a:solidFill>
                <a:latin typeface="+mj-lt"/>
              </a:rPr>
              <a:t>will be undocumented </a:t>
            </a:r>
            <a:r>
              <a:rPr lang="en-US" sz="2000" dirty="0" smtClean="0">
                <a:solidFill>
                  <a:schemeClr val="tx1"/>
                </a:solidFill>
                <a:latin typeface="+mj-lt"/>
              </a:rPr>
              <a:t>Californians</a:t>
            </a:r>
          </a:p>
          <a:p>
            <a:pPr>
              <a:buClr>
                <a:srgbClr val="009900"/>
              </a:buClr>
              <a:buFont typeface="Wingdings" panose="05000000000000000000" pitchFamily="2" charset="2"/>
              <a:buChar char="v"/>
            </a:pPr>
            <a:r>
              <a:rPr lang="en-US" sz="2200" dirty="0" smtClean="0">
                <a:solidFill>
                  <a:schemeClr val="tx1"/>
                </a:solidFill>
                <a:latin typeface="+mj-lt"/>
              </a:rPr>
              <a:t>Band-Aid Care </a:t>
            </a:r>
            <a:endParaRPr lang="en-US" sz="2400" dirty="0">
              <a:latin typeface="+mj-lt"/>
            </a:endParaRPr>
          </a:p>
          <a:p>
            <a:pPr>
              <a:buClr>
                <a:srgbClr val="009900"/>
              </a:buClr>
              <a:buFont typeface="Wingdings" panose="05000000000000000000" pitchFamily="2" charset="2"/>
              <a:buChar char="v"/>
            </a:pPr>
            <a:r>
              <a:rPr lang="en-US" dirty="0" smtClean="0">
                <a:solidFill>
                  <a:schemeClr val="tx1"/>
                </a:solidFill>
                <a:latin typeface="+mj-lt"/>
              </a:rPr>
              <a:t>Patchwork </a:t>
            </a:r>
            <a:r>
              <a:rPr lang="en-US" dirty="0">
                <a:solidFill>
                  <a:schemeClr val="tx1"/>
                </a:solidFill>
                <a:latin typeface="+mj-lt"/>
              </a:rPr>
              <a:t>of </a:t>
            </a:r>
            <a:r>
              <a:rPr lang="en-US" dirty="0" smtClean="0">
                <a:solidFill>
                  <a:schemeClr val="tx1"/>
                </a:solidFill>
                <a:latin typeface="+mj-lt"/>
              </a:rPr>
              <a:t>coverage </a:t>
            </a:r>
            <a:r>
              <a:rPr lang="en-US" dirty="0">
                <a:solidFill>
                  <a:schemeClr val="tx1"/>
                </a:solidFill>
                <a:latin typeface="+mj-lt"/>
              </a:rPr>
              <a:t>for the </a:t>
            </a:r>
            <a:r>
              <a:rPr lang="en-US" dirty="0" smtClean="0">
                <a:solidFill>
                  <a:schemeClr val="tx1"/>
                </a:solidFill>
                <a:latin typeface="+mj-lt"/>
              </a:rPr>
              <a:t>undocumented. </a:t>
            </a:r>
          </a:p>
          <a:p>
            <a:pPr lvl="1">
              <a:buClr>
                <a:srgbClr val="009900"/>
              </a:buClr>
              <a:buFont typeface="Courier New" panose="02070309020205020404" pitchFamily="49" charset="0"/>
              <a:buChar char="o"/>
            </a:pPr>
            <a:r>
              <a:rPr lang="en-US" sz="1800" dirty="0">
                <a:solidFill>
                  <a:schemeClr val="tx1"/>
                </a:solidFill>
                <a:latin typeface="+mj-lt"/>
              </a:rPr>
              <a:t> </a:t>
            </a:r>
            <a:r>
              <a:rPr lang="en-US" sz="1800" dirty="0" smtClean="0">
                <a:solidFill>
                  <a:schemeClr val="tx1"/>
                </a:solidFill>
                <a:latin typeface="+mj-lt"/>
              </a:rPr>
              <a:t>County Coverage: Some </a:t>
            </a:r>
            <a:r>
              <a:rPr lang="en-US" sz="1800" dirty="0">
                <a:solidFill>
                  <a:schemeClr val="tx1"/>
                </a:solidFill>
                <a:latin typeface="+mj-lt"/>
              </a:rPr>
              <a:t>counties offer coverage, other </a:t>
            </a:r>
            <a:r>
              <a:rPr lang="en-US" sz="1800" dirty="0" smtClean="0">
                <a:solidFill>
                  <a:schemeClr val="tx1"/>
                </a:solidFill>
                <a:latin typeface="+mj-lt"/>
              </a:rPr>
              <a:t>counties don’t </a:t>
            </a:r>
            <a:r>
              <a:rPr lang="en-US" sz="1800" dirty="0">
                <a:solidFill>
                  <a:schemeClr val="tx1"/>
                </a:solidFill>
                <a:latin typeface="+mj-lt"/>
              </a:rPr>
              <a:t>offer any coverage, and some offer limited </a:t>
            </a:r>
            <a:r>
              <a:rPr lang="en-US" sz="1800" dirty="0" smtClean="0">
                <a:solidFill>
                  <a:schemeClr val="tx1"/>
                </a:solidFill>
                <a:latin typeface="+mj-lt"/>
              </a:rPr>
              <a:t>scope/duration coverage.</a:t>
            </a:r>
          </a:p>
          <a:p>
            <a:pPr lvl="1">
              <a:buClr>
                <a:srgbClr val="009900"/>
              </a:buClr>
              <a:buFont typeface="Courier New" panose="02070309020205020404" pitchFamily="49" charset="0"/>
              <a:buChar char="o"/>
            </a:pPr>
            <a:r>
              <a:rPr lang="en-US" dirty="0">
                <a:solidFill>
                  <a:schemeClr val="tx1"/>
                </a:solidFill>
                <a:latin typeface="+mj-lt"/>
              </a:rPr>
              <a:t> </a:t>
            </a:r>
            <a:r>
              <a:rPr lang="en-US" sz="2000" dirty="0" smtClean="0">
                <a:solidFill>
                  <a:schemeClr val="tx1"/>
                </a:solidFill>
                <a:latin typeface="+mj-lt"/>
              </a:rPr>
              <a:t>Emergency </a:t>
            </a:r>
            <a:r>
              <a:rPr lang="en-US" sz="2000" dirty="0">
                <a:solidFill>
                  <a:schemeClr val="tx1"/>
                </a:solidFill>
                <a:latin typeface="+mj-lt"/>
              </a:rPr>
              <a:t>and charity care</a:t>
            </a:r>
          </a:p>
          <a:p>
            <a:endParaRPr lang="en-US" sz="2000" dirty="0">
              <a:latin typeface="+mj-lt"/>
            </a:endParaRPr>
          </a:p>
        </p:txBody>
      </p:sp>
    </p:spTree>
    <p:extLst>
      <p:ext uri="{BB962C8B-B14F-4D97-AF65-F5344CB8AC3E}">
        <p14:creationId xmlns:p14="http://schemas.microsoft.com/office/powerpoint/2010/main" val="245448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Administrative Relief: Deferred Action </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2012 – DACA – Approximately 300,000 Californians </a:t>
            </a:r>
          </a:p>
          <a:p>
            <a:r>
              <a:rPr lang="en-US" dirty="0" smtClean="0"/>
              <a:t>2014 – Approximately 1.3 Million Eligible with Expanded DACA and DAPA </a:t>
            </a:r>
          </a:p>
          <a:p>
            <a:r>
              <a:rPr lang="en-US" dirty="0" smtClean="0"/>
              <a:t>Protection from Deportation – Work Permit </a:t>
            </a:r>
            <a:endParaRPr lang="en-US" dirty="0"/>
          </a:p>
        </p:txBody>
      </p:sp>
      <p:sp>
        <p:nvSpPr>
          <p:cNvPr id="4" name="Content Placeholder 3"/>
          <p:cNvSpPr>
            <a:spLocks noGrp="1"/>
          </p:cNvSpPr>
          <p:nvPr>
            <p:ph sz="half" idx="2"/>
          </p:nvPr>
        </p:nvSpPr>
        <p:spPr>
          <a:xfrm>
            <a:off x="4648200" y="1600200"/>
            <a:ext cx="4038600" cy="4525963"/>
          </a:xfrm>
        </p:spPr>
        <p:txBody>
          <a:bodyPr>
            <a:normAutofit lnSpcReduction="10000"/>
          </a:bodyPr>
          <a:lstStyle/>
          <a:p>
            <a:r>
              <a:rPr lang="en-US" dirty="0" smtClean="0"/>
              <a:t>TX Lawsuit </a:t>
            </a:r>
          </a:p>
          <a:p>
            <a:endParaRPr lang="en-US" dirty="0" smtClean="0"/>
          </a:p>
          <a:p>
            <a:r>
              <a:rPr lang="en-US" dirty="0" smtClean="0"/>
              <a:t>Recent DOJ appeal</a:t>
            </a:r>
          </a:p>
          <a:p>
            <a:endParaRPr lang="en-US" dirty="0" smtClean="0"/>
          </a:p>
          <a:p>
            <a:r>
              <a:rPr lang="en-US" dirty="0" smtClean="0"/>
              <a:t>Timelines </a:t>
            </a:r>
          </a:p>
          <a:p>
            <a:endParaRPr lang="en-US" dirty="0" smtClean="0"/>
          </a:p>
          <a:p>
            <a:r>
              <a:rPr lang="en-US" dirty="0" smtClean="0"/>
              <a:t>Expectations </a:t>
            </a:r>
          </a:p>
          <a:p>
            <a:pPr marL="0" indent="0">
              <a:buNone/>
            </a:pPr>
            <a:endParaRPr lang="en-US" dirty="0"/>
          </a:p>
        </p:txBody>
      </p:sp>
    </p:spTree>
    <p:extLst>
      <p:ext uri="{BB962C8B-B14F-4D97-AF65-F5344CB8AC3E}">
        <p14:creationId xmlns:p14="http://schemas.microsoft.com/office/powerpoint/2010/main" val="3793137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8445</TotalTime>
  <Words>1261</Words>
  <Application>Microsoft Office PowerPoint</Application>
  <PresentationFormat>On-screen Show (4:3)</PresentationFormat>
  <Paragraphs>164</Paragraphs>
  <Slides>24</Slides>
  <Notes>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Undocumented &amp; Uninsured  The Fight for Health4All    </vt:lpstr>
      <vt:lpstr>PowerPoint Presentation</vt:lpstr>
      <vt:lpstr>PowerPoint Presentation</vt:lpstr>
      <vt:lpstr>PowerPoint Presentation</vt:lpstr>
      <vt:lpstr>PowerPoint Presentation</vt:lpstr>
      <vt:lpstr>Immigrants and the Affordable Care Act</vt:lpstr>
      <vt:lpstr>Immigrants and Covered California</vt:lpstr>
      <vt:lpstr>Undocumented Californians and Health Access </vt:lpstr>
      <vt:lpstr>Administrative Relief: Deferred Action </vt:lpstr>
      <vt:lpstr>PowerPoint Presentation</vt:lpstr>
      <vt:lpstr>CA Programs Available Regardless of Status</vt:lpstr>
      <vt:lpstr>PowerPoint Presentation</vt:lpstr>
      <vt:lpstr>PowerPoint Presentation</vt:lpstr>
      <vt:lpstr>PowerPoint Presentation</vt:lpstr>
      <vt:lpstr>PowerPoint Presentation</vt:lpstr>
      <vt:lpstr>PowerPoint Presentation</vt:lpstr>
      <vt:lpstr>Why is Health4All important? </vt:lpstr>
      <vt:lpstr>Pro-Immigrant Investments in 2015-2016 Budget</vt:lpstr>
      <vt:lpstr>SB 4 (Lara)</vt:lpstr>
      <vt:lpstr>SB 4- Building Blocks Towards Health4All</vt:lpstr>
      <vt:lpstr>Next Steps on Health4All</vt:lpstr>
      <vt:lpstr>Budgetary Challenges to Next Steps </vt:lpstr>
      <vt:lpstr>What can you do? </vt:lpstr>
      <vt:lpstr>PowerPoint Presentation</vt:lpstr>
    </vt:vector>
  </TitlesOfParts>
  <Company>Asian Pacific American Legal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ACA matters to California’s Immigrants!!</dc:title>
  <dc:creator>AGonzalez</dc:creator>
  <cp:lastModifiedBy>Ronald Coleman</cp:lastModifiedBy>
  <cp:revision>188</cp:revision>
  <cp:lastPrinted>2015-10-15T01:28:08Z</cp:lastPrinted>
  <dcterms:created xsi:type="dcterms:W3CDTF">2012-07-23T20:16:53Z</dcterms:created>
  <dcterms:modified xsi:type="dcterms:W3CDTF">2015-12-03T17:00:38Z</dcterms:modified>
</cp:coreProperties>
</file>