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13"/>
  </p:notesMasterIdLst>
  <p:sldIdLst>
    <p:sldId id="256" r:id="rId4"/>
    <p:sldId id="259" r:id="rId5"/>
    <p:sldId id="257" r:id="rId6"/>
    <p:sldId id="266" r:id="rId7"/>
    <p:sldId id="267" r:id="rId8"/>
    <p:sldId id="265" r:id="rId9"/>
    <p:sldId id="268" r:id="rId10"/>
    <p:sldId id="269" r:id="rId11"/>
    <p:sldId id="270"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9900"/>
    <a:srgbClr val="333399"/>
    <a:srgbClr val="2466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7" autoAdjust="0"/>
  </p:normalViewPr>
  <p:slideViewPr>
    <p:cSldViewPr showGuides="1">
      <p:cViewPr>
        <p:scale>
          <a:sx n="110" d="100"/>
          <a:sy n="110" d="100"/>
        </p:scale>
        <p:origin x="-658" y="1037"/>
      </p:cViewPr>
      <p:guideLst>
        <p:guide orient="horz" pos="2160"/>
        <p:guide pos="2880"/>
      </p:guideLst>
    </p:cSldViewPr>
  </p:slideViewPr>
  <p:outlineViewPr>
    <p:cViewPr>
      <p:scale>
        <a:sx n="33" d="100"/>
        <a:sy n="33" d="100"/>
      </p:scale>
      <p:origin x="0" y="38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204E4E34-940B-4185-8DA0-CC7F3CF12D23}" type="datetimeFigureOut">
              <a:rPr lang="en-US"/>
              <a:pPr>
                <a:defRPr/>
              </a:pPr>
              <a:t>12/2/2015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22466745-0444-4BE5-8C95-86E8959F28E4}" type="slidenum">
              <a:rPr lang="en-US"/>
              <a:pPr>
                <a:defRPr/>
              </a:pPr>
              <a:t>‹#›</a:t>
            </a:fld>
            <a:endParaRPr lang="en-US" dirty="0"/>
          </a:p>
        </p:txBody>
      </p:sp>
    </p:spTree>
    <p:extLst>
      <p:ext uri="{BB962C8B-B14F-4D97-AF65-F5344CB8AC3E}">
        <p14:creationId xmlns:p14="http://schemas.microsoft.com/office/powerpoint/2010/main" val="3078330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2EDEAE-9D4C-41CF-BFEC-62142DD358D0}" type="datetimeFigureOut">
              <a:rPr lang="en-US"/>
              <a:pPr>
                <a:defRPr/>
              </a:pPr>
              <a:t>12/2/2015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9472F66-C908-41F5-B73B-9890875F62E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EDAE06-1BBC-48FE-B86B-3627ABF068AD}" type="datetimeFigureOut">
              <a:rPr lang="en-US"/>
              <a:pPr>
                <a:defRPr/>
              </a:pPr>
              <a:t>12/2/2015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021D44-08E3-4268-8DFF-94B5533EAAB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D13450-4789-48B4-B02C-91E7EAC6C11D}" type="datetimeFigureOut">
              <a:rPr lang="en-US"/>
              <a:pPr>
                <a:defRPr/>
              </a:pPr>
              <a:t>12/2/2015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441F30-CBF8-497B-B848-73F39262167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44BBA66-2FDF-49A8-9244-E049D243D6C5}" type="datetimeFigureOut">
              <a:rPr lang="en-US"/>
              <a:pPr>
                <a:defRPr/>
              </a:pPr>
              <a:t>12/2/2015</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494096B-0A9F-43FF-8DBE-394BE0AF0BC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DCE339F-741F-4BE1-81DC-4950E48A1048}" type="datetimeFigureOut">
              <a:rPr lang="en-US"/>
              <a:pPr>
                <a:defRPr/>
              </a:pPr>
              <a:t>12/2/2015</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B8D601C-21DE-4E90-A610-C42300275A6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38EC2E-91DA-4F37-AEF7-671F7C3C4966}" type="datetimeFigureOut">
              <a:rPr lang="en-US"/>
              <a:pPr>
                <a:defRPr/>
              </a:pPr>
              <a:t>12/2/2015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5B6D59-8C81-4BF0-92AB-E5BE185D50D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8757D4-6E63-49D9-8953-B0A825BE2444}" type="datetimeFigureOut">
              <a:rPr lang="en-US"/>
              <a:pPr>
                <a:defRPr/>
              </a:pPr>
              <a:t>12/2/2015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6CC6EA-0281-49BE-A8D8-2E27E90180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7B8D48-6BA6-41AB-8ED4-93ED0EF50C46}" type="datetimeFigureOut">
              <a:rPr lang="en-US"/>
              <a:pPr>
                <a:defRPr/>
              </a:pPr>
              <a:t>12/2/2015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644440A-AB15-4017-AF4B-2A5EFF1F315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43AAB6-5660-4C17-A2C8-34308F816E7B}" type="datetimeFigureOut">
              <a:rPr lang="en-US"/>
              <a:pPr>
                <a:defRPr/>
              </a:pPr>
              <a:t>12/2/2015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110A2C4-9489-48E7-994D-FB86068FCD5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43EDD4E-311B-4622-BAD2-0F8E75B988DE}" type="datetimeFigureOut">
              <a:rPr lang="en-US"/>
              <a:pPr>
                <a:defRPr/>
              </a:pPr>
              <a:t>12/2/2015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52827F9-0934-4CA3-B4C6-174A1A7D911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9A0D90-C48F-457F-9E2C-C516420030A8}" type="datetimeFigureOut">
              <a:rPr lang="en-US"/>
              <a:pPr>
                <a:defRPr/>
              </a:pPr>
              <a:t>12/2/2015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8B3A610-6F58-42F8-9B03-A69D990AA9F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6698B0-F581-45E7-B64B-11ADF55B2533}" type="datetimeFigureOut">
              <a:rPr lang="en-US"/>
              <a:pPr>
                <a:defRPr/>
              </a:pPr>
              <a:t>12/2/2015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79E3A1-4932-439A-9E89-92A9FAACEE3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500C46-E2D4-40CD-8420-5BA8F43B31A4}" type="datetimeFigureOut">
              <a:rPr lang="en-US"/>
              <a:pPr>
                <a:defRPr/>
              </a:pPr>
              <a:t>12/2/2015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EF889F6-2171-40BE-BFF8-C3D83529567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F19AE72-B4FA-4125-A395-7B3ABAA1514E}" type="datetimeFigureOut">
              <a:rPr lang="en-US"/>
              <a:pPr>
                <a:defRPr/>
              </a:pPr>
              <a:t>12/2/2015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70B3E5-5444-47D4-A04D-5DA3B2A3972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DEFED186-8A2A-4147-9F11-2543505833C1}" type="datetimeFigureOut">
              <a:rPr lang="en-US"/>
              <a:pPr>
                <a:defRPr/>
              </a:pPr>
              <a:t>12/2/2015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17DD74F0-9704-4CBE-9238-57AD9D3327F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6F297F82-164D-4B6A-8CEC-0A020875E78D}" type="datetimeFigureOut">
              <a:rPr lang="en-US"/>
              <a:pPr>
                <a:defRPr/>
              </a:pPr>
              <a:t>12/2/2015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1EDE6888-7F17-4630-AFD7-D45BCA95F50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2514600"/>
            <a:ext cx="9144000" cy="1908175"/>
          </a:xfrm>
        </p:spPr>
        <p:txBody>
          <a:bodyPr/>
          <a:lstStyle/>
          <a:p>
            <a:pPr eaLnBrk="1" hangingPunct="1"/>
            <a:r>
              <a:rPr lang="en-US" altLang="en-US" sz="4000" b="1" dirty="0" smtClean="0">
                <a:solidFill>
                  <a:schemeClr val="tx2"/>
                </a:solidFill>
                <a:latin typeface="Arial" pitchFamily="34" charset="0"/>
              </a:rPr>
              <a:t/>
            </a:r>
            <a:br>
              <a:rPr lang="en-US" altLang="en-US" sz="4000" b="1" dirty="0" smtClean="0">
                <a:solidFill>
                  <a:schemeClr val="tx2"/>
                </a:solidFill>
                <a:latin typeface="Arial" pitchFamily="34" charset="0"/>
              </a:rPr>
            </a:br>
            <a:r>
              <a:rPr lang="en-US" altLang="en-US" sz="4000" b="1" dirty="0" smtClean="0">
                <a:solidFill>
                  <a:schemeClr val="tx2"/>
                </a:solidFill>
                <a:latin typeface="Arial" pitchFamily="34" charset="0"/>
              </a:rPr>
              <a:t/>
            </a:r>
            <a:br>
              <a:rPr lang="en-US" altLang="en-US" sz="4000" b="1" dirty="0" smtClean="0">
                <a:solidFill>
                  <a:schemeClr val="tx2"/>
                </a:solidFill>
                <a:latin typeface="Arial" pitchFamily="34" charset="0"/>
              </a:rPr>
            </a:br>
            <a:r>
              <a:rPr lang="en-US" altLang="en-US" sz="4000" b="1" dirty="0" smtClean="0">
                <a:solidFill>
                  <a:schemeClr val="tx2"/>
                </a:solidFill>
                <a:latin typeface="Arial" pitchFamily="34" charset="0"/>
              </a:rPr>
              <a:t>CSAC Annual Conference</a:t>
            </a:r>
            <a:br>
              <a:rPr lang="en-US" altLang="en-US" sz="4000" b="1" dirty="0" smtClean="0">
                <a:solidFill>
                  <a:schemeClr val="tx2"/>
                </a:solidFill>
                <a:latin typeface="Arial" pitchFamily="34" charset="0"/>
              </a:rPr>
            </a:br>
            <a:r>
              <a:rPr lang="en-US" altLang="en-US" sz="4000" b="1" dirty="0" smtClean="0">
                <a:solidFill>
                  <a:schemeClr val="tx2"/>
                </a:solidFill>
                <a:latin typeface="Arial" pitchFamily="34" charset="0"/>
              </a:rPr>
              <a:t>Ready, Set, Broadband!</a:t>
            </a:r>
            <a:r>
              <a:rPr lang="en-US" altLang="en-US" sz="4000" b="1" dirty="0" smtClean="0">
                <a:solidFill>
                  <a:schemeClr val="tx2"/>
                </a:solidFill>
                <a:latin typeface="Berkley"/>
              </a:rPr>
              <a:t/>
            </a:r>
            <a:br>
              <a:rPr lang="en-US" altLang="en-US" sz="4000" b="1" dirty="0" smtClean="0">
                <a:solidFill>
                  <a:schemeClr val="tx2"/>
                </a:solidFill>
                <a:latin typeface="Berkley"/>
              </a:rPr>
            </a:br>
            <a:r>
              <a:rPr lang="en-US" altLang="en-US" sz="4000" b="1" dirty="0" smtClean="0">
                <a:solidFill>
                  <a:schemeClr val="tx2"/>
                </a:solidFill>
                <a:latin typeface="Berkley"/>
              </a:rPr>
              <a:t/>
            </a:r>
            <a:br>
              <a:rPr lang="en-US" altLang="en-US" sz="4000" b="1" dirty="0" smtClean="0">
                <a:solidFill>
                  <a:schemeClr val="tx2"/>
                </a:solidFill>
                <a:latin typeface="Berkley"/>
              </a:rPr>
            </a:br>
            <a:r>
              <a:rPr lang="en-US" altLang="en-US" sz="4000" b="1" dirty="0" smtClean="0">
                <a:solidFill>
                  <a:schemeClr val="tx2"/>
                </a:solidFill>
                <a:latin typeface="Berkley"/>
              </a:rPr>
              <a:t>Dianah Neff</a:t>
            </a:r>
            <a:br>
              <a:rPr lang="en-US" altLang="en-US" sz="4000" b="1" dirty="0" smtClean="0">
                <a:solidFill>
                  <a:schemeClr val="tx2"/>
                </a:solidFill>
                <a:latin typeface="Berkley"/>
              </a:rPr>
            </a:br>
            <a:r>
              <a:rPr lang="en-US" altLang="en-US" sz="4000" b="1" dirty="0" smtClean="0">
                <a:solidFill>
                  <a:schemeClr val="tx2"/>
                </a:solidFill>
                <a:latin typeface="Berkley"/>
              </a:rPr>
              <a:t>IT Director </a:t>
            </a:r>
            <a:r>
              <a:rPr lang="en-US" altLang="en-US" sz="4000" b="1" dirty="0" smtClean="0">
                <a:solidFill>
                  <a:srgbClr val="CC9900"/>
                </a:solidFill>
                <a:latin typeface="BerkeleyRetrospectiveSSK" pitchFamily="2" charset="0"/>
              </a:rPr>
              <a:t/>
            </a:r>
            <a:br>
              <a:rPr lang="en-US" altLang="en-US" sz="4000" b="1" dirty="0" smtClean="0">
                <a:solidFill>
                  <a:srgbClr val="CC9900"/>
                </a:solidFill>
                <a:latin typeface="BerkeleyRetrospectiveSSK" pitchFamily="2" charset="0"/>
              </a:rPr>
            </a:br>
            <a:r>
              <a:rPr lang="en-US" altLang="en-US" sz="2400" b="1" dirty="0" smtClean="0">
                <a:solidFill>
                  <a:srgbClr val="CC9900"/>
                </a:solidFill>
                <a:latin typeface="Times New Roman" pitchFamily="18" charset="0"/>
              </a:rPr>
              <a:t>December 2, 2015</a:t>
            </a:r>
          </a:p>
        </p:txBody>
      </p:sp>
      <p:sp>
        <p:nvSpPr>
          <p:cNvPr id="6147" name="Text Box 10"/>
          <p:cNvSpPr txBox="1">
            <a:spLocks noChangeArrowheads="1"/>
          </p:cNvSpPr>
          <p:nvPr/>
        </p:nvSpPr>
        <p:spPr bwMode="auto">
          <a:xfrm>
            <a:off x="1693863" y="1524000"/>
            <a:ext cx="4572000" cy="336550"/>
          </a:xfrm>
          <a:prstGeom prst="rect">
            <a:avLst/>
          </a:prstGeom>
          <a:noFill/>
          <a:ln w="9525">
            <a:noFill/>
            <a:miter lim="800000"/>
            <a:headEnd/>
            <a:tailEnd/>
          </a:ln>
          <a:effectLst/>
        </p:spPr>
        <p:txBody>
          <a:bodyPr>
            <a:spAutoFit/>
          </a:bodyPr>
          <a:lstStyle/>
          <a:p>
            <a:pPr>
              <a:spcBef>
                <a:spcPct val="50000"/>
              </a:spcBef>
            </a:pPr>
            <a:r>
              <a:rPr lang="en-US" altLang="en-US" sz="1600" b="1" dirty="0">
                <a:solidFill>
                  <a:schemeClr val="bg1"/>
                </a:solidFill>
                <a:latin typeface="Times New Roman" pitchFamily="18" charset="0"/>
              </a:rPr>
              <a:t>Information Technology Department</a:t>
            </a:r>
          </a:p>
        </p:txBody>
      </p:sp>
      <p:sp>
        <p:nvSpPr>
          <p:cNvPr id="6148" name="Text Box 13"/>
          <p:cNvSpPr txBox="1">
            <a:spLocks noChangeArrowheads="1"/>
          </p:cNvSpPr>
          <p:nvPr/>
        </p:nvSpPr>
        <p:spPr bwMode="auto">
          <a:xfrm>
            <a:off x="1600200" y="623888"/>
            <a:ext cx="7010400" cy="823912"/>
          </a:xfrm>
          <a:prstGeom prst="rect">
            <a:avLst/>
          </a:prstGeom>
          <a:noFill/>
          <a:ln w="9525">
            <a:noFill/>
            <a:miter lim="800000"/>
            <a:headEnd/>
            <a:tailEnd/>
          </a:ln>
          <a:effectLst/>
        </p:spPr>
        <p:txBody>
          <a:bodyPr>
            <a:spAutoFit/>
          </a:bodyPr>
          <a:lstStyle/>
          <a:p>
            <a:pPr>
              <a:spcBef>
                <a:spcPct val="50000"/>
              </a:spcBef>
            </a:pPr>
            <a:r>
              <a:rPr lang="en-US" altLang="en-US" sz="4200" dirty="0">
                <a:solidFill>
                  <a:schemeClr val="bg1"/>
                </a:solidFill>
                <a:latin typeface="Times New Roman" pitchFamily="18" charset="0"/>
              </a:rPr>
              <a:t>County</a:t>
            </a:r>
            <a:r>
              <a:rPr lang="en-US" altLang="en-US" sz="4800" dirty="0">
                <a:solidFill>
                  <a:schemeClr val="bg1"/>
                </a:solidFill>
                <a:latin typeface="Times New Roman" pitchFamily="18" charset="0"/>
              </a:rPr>
              <a:t> </a:t>
            </a:r>
            <a:r>
              <a:rPr lang="en-US" altLang="en-US" sz="4000" i="1" dirty="0">
                <a:solidFill>
                  <a:schemeClr val="bg1"/>
                </a:solidFill>
                <a:latin typeface="Times New Roman" pitchFamily="18" charset="0"/>
              </a:rPr>
              <a:t>of</a:t>
            </a:r>
            <a:r>
              <a:rPr lang="en-US" altLang="en-US" sz="4800" dirty="0">
                <a:solidFill>
                  <a:schemeClr val="bg1"/>
                </a:solidFill>
                <a:latin typeface="Times New Roman" pitchFamily="18" charset="0"/>
              </a:rPr>
              <a:t> </a:t>
            </a:r>
            <a:r>
              <a:rPr lang="en-US" altLang="en-US" sz="4200" dirty="0">
                <a:solidFill>
                  <a:schemeClr val="bg1"/>
                </a:solidFill>
                <a:latin typeface="Times New Roman" pitchFamily="18" charset="0"/>
              </a:rPr>
              <a:t>Monterey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8"/>
          <p:cNvSpPr>
            <a:spLocks noGrp="1" noChangeArrowheads="1"/>
          </p:cNvSpPr>
          <p:nvPr>
            <p:ph type="title"/>
          </p:nvPr>
        </p:nvSpPr>
        <p:spPr>
          <a:xfrm>
            <a:off x="1600200" y="762000"/>
            <a:ext cx="5486400" cy="566738"/>
          </a:xfrm>
        </p:spPr>
        <p:txBody>
          <a:bodyPr>
            <a:spAutoFit/>
          </a:bodyPr>
          <a:lstStyle/>
          <a:p>
            <a:pPr eaLnBrk="1" hangingPunct="1">
              <a:spcBef>
                <a:spcPct val="50000"/>
              </a:spcBef>
            </a:pPr>
            <a:r>
              <a:rPr lang="en-US" altLang="en-US" sz="4800" dirty="0" smtClean="0">
                <a:solidFill>
                  <a:schemeClr val="bg1"/>
                </a:solidFill>
                <a:latin typeface="Times New Roman" pitchFamily="18" charset="0"/>
              </a:rPr>
              <a:t>Monterey County</a:t>
            </a:r>
          </a:p>
        </p:txBody>
      </p:sp>
      <p:pic>
        <p:nvPicPr>
          <p:cNvPr id="7171" name="Picture Placeholder 4"/>
          <p:cNvPicPr>
            <a:picLocks noGrp="1" noChangeAspect="1"/>
          </p:cNvPicPr>
          <p:nvPr>
            <p:ph type="pic" idx="1"/>
          </p:nvPr>
        </p:nvPicPr>
        <p:blipFill>
          <a:blip r:embed="rId2" cstate="print"/>
          <a:srcRect t="7932" b="7932"/>
          <a:stretch>
            <a:fillRect/>
          </a:stretch>
        </p:blipFill>
        <p:spPr>
          <a:xfrm>
            <a:off x="1828800" y="2057400"/>
            <a:ext cx="4800600" cy="3352800"/>
          </a:xfrm>
        </p:spPr>
      </p:pic>
      <p:sp>
        <p:nvSpPr>
          <p:cNvPr id="7172" name="Text Placeholder 3"/>
          <p:cNvSpPr>
            <a:spLocks noGrp="1"/>
          </p:cNvSpPr>
          <p:nvPr>
            <p:ph type="body" sz="half" idx="2"/>
          </p:nvPr>
        </p:nvSpPr>
        <p:spPr>
          <a:xfrm>
            <a:off x="533400" y="5486400"/>
            <a:ext cx="8229600" cy="1143000"/>
          </a:xfrm>
        </p:spPr>
        <p:txBody>
          <a:bodyPr/>
          <a:lstStyle/>
          <a:p>
            <a:pPr>
              <a:spcBef>
                <a:spcPct val="0"/>
              </a:spcBef>
              <a:spcAft>
                <a:spcPts val="1000"/>
              </a:spcAft>
            </a:pPr>
            <a:r>
              <a:rPr lang="en-US" altLang="en-US" sz="1200" dirty="0" smtClean="0"/>
              <a:t>Monterey County was one of the original counties of California.  </a:t>
            </a:r>
            <a:r>
              <a:rPr lang="en-US" altLang="en-US" sz="1200" dirty="0" smtClean="0">
                <a:ea typeface="Calibri" pitchFamily="34" charset="0"/>
                <a:cs typeface="Times New Roman" pitchFamily="18" charset="0"/>
              </a:rPr>
              <a:t>It was created on February 18, 1850, at statehood and derives its name from Monterey Bay, named by Sebastian Vizcaino in 1602.  </a:t>
            </a:r>
            <a:r>
              <a:rPr lang="en-US" altLang="en-US" sz="1200" dirty="0" smtClean="0">
                <a:ea typeface="Calibri" pitchFamily="34" charset="0"/>
                <a:cs typeface="Times New Roman" pitchFamily="18" charset="0"/>
              </a:rPr>
              <a:t>Encompassing</a:t>
            </a:r>
            <a:r>
              <a:rPr lang="en-US" altLang="en-US" sz="1200" dirty="0" smtClean="0">
                <a:ea typeface="Calibri" pitchFamily="34" charset="0"/>
                <a:cs typeface="Times New Roman" pitchFamily="18" charset="0"/>
              </a:rPr>
              <a:t>  3,771 sq. miles, Mo </a:t>
            </a:r>
            <a:r>
              <a:rPr lang="en-US" altLang="en-US" sz="1200" dirty="0" err="1" smtClean="0">
                <a:ea typeface="Calibri" pitchFamily="34" charset="0"/>
                <a:cs typeface="Times New Roman" pitchFamily="18" charset="0"/>
              </a:rPr>
              <a:t>nterey</a:t>
            </a:r>
            <a:r>
              <a:rPr lang="en-US" altLang="en-US" sz="1200" dirty="0" smtClean="0">
                <a:ea typeface="Calibri" pitchFamily="34" charset="0"/>
                <a:cs typeface="Times New Roman" pitchFamily="18" charset="0"/>
              </a:rPr>
              <a:t> </a:t>
            </a:r>
            <a:r>
              <a:rPr lang="en-US" altLang="en-US" sz="1200" dirty="0" smtClean="0">
                <a:ea typeface="Calibri" pitchFamily="34" charset="0"/>
                <a:cs typeface="Times New Roman" pitchFamily="18" charset="0"/>
              </a:rPr>
              <a:t>County has grown into a diverse economy based upon tourism in coastal regions, agriculture in the Salinas Valley, and educational-research opportunities.  With a population of 426,762, the races are 56% Hispanic or Latino, 33% white, 6% Asian and 5% </a:t>
            </a:r>
            <a:r>
              <a:rPr lang="en-US" altLang="en-US" sz="1200" dirty="0" smtClean="0">
                <a:ea typeface="Calibri" pitchFamily="34" charset="0"/>
                <a:cs typeface="Times New Roman" pitchFamily="18" charset="0"/>
              </a:rPr>
              <a:t>other   </a:t>
            </a:r>
            <a:r>
              <a:rPr lang="en-US" altLang="en-US" sz="1200" dirty="0" smtClean="0">
                <a:ea typeface="Calibri" pitchFamily="34" charset="0"/>
                <a:cs typeface="Times New Roman" pitchFamily="18" charset="0"/>
              </a:rPr>
              <a:t>The County is served by three cable operators: Comcast and AT&amp;T in coastal regions; and City of Salinas with Charter covering North and South County.  One of the major complaints on ability to attract additional research and hi-tech companies to the County is the lack of broadband.</a:t>
            </a:r>
          </a:p>
        </p:txBody>
      </p:sp>
      <p:sp>
        <p:nvSpPr>
          <p:cNvPr id="7173" name="Text Box 10"/>
          <p:cNvSpPr txBox="1">
            <a:spLocks noChangeArrowheads="1"/>
          </p:cNvSpPr>
          <p:nvPr/>
        </p:nvSpPr>
        <p:spPr bwMode="auto">
          <a:xfrm>
            <a:off x="1666875" y="1524000"/>
            <a:ext cx="4572000" cy="336550"/>
          </a:xfrm>
          <a:prstGeom prst="rect">
            <a:avLst/>
          </a:prstGeom>
          <a:noFill/>
          <a:ln w="9525">
            <a:noFill/>
            <a:miter lim="800000"/>
            <a:headEnd/>
            <a:tailEnd/>
          </a:ln>
          <a:effectLst/>
        </p:spPr>
        <p:txBody>
          <a:bodyPr>
            <a:spAutoFit/>
          </a:bodyPr>
          <a:lstStyle/>
          <a:p>
            <a:pPr>
              <a:spcBef>
                <a:spcPct val="50000"/>
              </a:spcBef>
            </a:pPr>
            <a:r>
              <a:rPr lang="en-US" altLang="en-US" sz="1600" b="1" dirty="0">
                <a:solidFill>
                  <a:schemeClr val="bg1"/>
                </a:solidFill>
                <a:latin typeface="Times New Roman" pitchFamily="18" charset="0"/>
              </a:rPr>
              <a:t>Information Technology Department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Subtitle 2"/>
          <p:cNvSpPr>
            <a:spLocks noGrp="1"/>
          </p:cNvSpPr>
          <p:nvPr>
            <p:ph type="subTitle" idx="4294967295"/>
          </p:nvPr>
        </p:nvSpPr>
        <p:spPr>
          <a:xfrm>
            <a:off x="838200" y="1981200"/>
            <a:ext cx="7467600" cy="4160838"/>
          </a:xfrm>
        </p:spPr>
        <p:txBody>
          <a:bodyPr/>
          <a:lstStyle/>
          <a:p>
            <a:pPr eaLnBrk="1" hangingPunct="1">
              <a:buFont typeface="Wingdings" panose="05000000000000000000" pitchFamily="2" charset="2"/>
              <a:buChar char="Ø"/>
              <a:defRPr/>
            </a:pPr>
            <a:r>
              <a:rPr lang="en-US" sz="2000" dirty="0" smtClean="0">
                <a:latin typeface="Arial"/>
                <a:ea typeface="Times New Roman"/>
              </a:rPr>
              <a:t>The FCC Broadband Progress Report reported that 17 percent of the U.S. population lacks access to broadband internet. The broadband gap is widest in rural communities. This statistic accurately describes poor internet access in rural portions of Monterey County.</a:t>
            </a:r>
          </a:p>
          <a:p>
            <a:pPr eaLnBrk="1" hangingPunct="1">
              <a:buFont typeface="Wingdings" panose="05000000000000000000" pitchFamily="2" charset="2"/>
              <a:buChar char="Ø"/>
              <a:defRPr/>
            </a:pPr>
            <a:r>
              <a:rPr lang="en-US" sz="2000" dirty="0" smtClean="0">
                <a:latin typeface="Arial"/>
                <a:ea typeface="Times New Roman"/>
              </a:rPr>
              <a:t>The Pew Research Center has found that high-speed internet service often is too expensive for lower income families with school-age children. 27,417 households in rural MC do not have access to any type high-speed internet.</a:t>
            </a:r>
          </a:p>
          <a:p>
            <a:pPr eaLnBrk="1" hangingPunct="1">
              <a:buFont typeface="Wingdings" panose="05000000000000000000" pitchFamily="2" charset="2"/>
              <a:buChar char="Ø"/>
              <a:defRPr/>
            </a:pPr>
            <a:r>
              <a:rPr lang="en-US" sz="2000" dirty="0" smtClean="0">
                <a:latin typeface="Arial"/>
                <a:ea typeface="Times New Roman"/>
              </a:rPr>
              <a:t>Based on </a:t>
            </a:r>
            <a:r>
              <a:rPr lang="en-US" sz="2000" dirty="0" smtClean="0">
                <a:latin typeface="Arial" panose="020B0604020202020204" pitchFamily="34" charset="0"/>
                <a:ea typeface="Calibri"/>
                <a:cs typeface="Arial" panose="020B0604020202020204" pitchFamily="34" charset="0"/>
              </a:rPr>
              <a:t>data from the CPUC, we compared Charter's broadband service reports with their DIVCA video franchise area data, and found that </a:t>
            </a:r>
            <a:r>
              <a:rPr lang="en-US" sz="2000" dirty="0" smtClean="0">
                <a:latin typeface="Arial"/>
                <a:ea typeface="Times New Roman"/>
              </a:rPr>
              <a:t>109,061 residents live in rural areas with analog or DSL service only.</a:t>
            </a:r>
          </a:p>
          <a:p>
            <a:pPr marL="0" indent="0" eaLnBrk="1" hangingPunct="1">
              <a:buClr>
                <a:srgbClr val="CC9900"/>
              </a:buClr>
              <a:defRPr/>
            </a:pPr>
            <a:endParaRPr lang="en-US" altLang="en-US" sz="1800" b="1" dirty="0" smtClean="0">
              <a:solidFill>
                <a:schemeClr val="tx2"/>
              </a:solidFill>
              <a:latin typeface="Berkley"/>
            </a:endParaRPr>
          </a:p>
        </p:txBody>
      </p:sp>
      <p:sp>
        <p:nvSpPr>
          <p:cNvPr id="8195" name="Text Box 8"/>
          <p:cNvSpPr txBox="1">
            <a:spLocks noChangeArrowheads="1"/>
          </p:cNvSpPr>
          <p:nvPr/>
        </p:nvSpPr>
        <p:spPr bwMode="auto">
          <a:xfrm>
            <a:off x="1666875" y="352425"/>
            <a:ext cx="7086600" cy="1200150"/>
          </a:xfrm>
          <a:prstGeom prst="rect">
            <a:avLst/>
          </a:prstGeom>
          <a:noFill/>
          <a:ln w="9525">
            <a:noFill/>
            <a:miter lim="800000"/>
            <a:headEnd/>
            <a:tailEnd/>
          </a:ln>
          <a:effectLst/>
        </p:spPr>
        <p:txBody>
          <a:bodyPr>
            <a:spAutoFit/>
          </a:bodyPr>
          <a:lstStyle/>
          <a:p>
            <a:pPr>
              <a:spcBef>
                <a:spcPct val="20000"/>
              </a:spcBef>
              <a:buClr>
                <a:srgbClr val="CC9900"/>
              </a:buClr>
              <a:buFont typeface="Arial" pitchFamily="34" charset="0"/>
              <a:buNone/>
            </a:pPr>
            <a:r>
              <a:rPr lang="en-US" altLang="en-US" sz="2400" dirty="0">
                <a:solidFill>
                  <a:schemeClr val="bg1"/>
                </a:solidFill>
                <a:cs typeface="Times New Roman" pitchFamily="18" charset="0"/>
              </a:rPr>
              <a:t>A Significant Number of Monterey County Residents Do Not Have Access to Reliable, High Speed Internet </a:t>
            </a:r>
          </a:p>
        </p:txBody>
      </p:sp>
      <p:sp>
        <p:nvSpPr>
          <p:cNvPr id="8196" name="Text Box 10"/>
          <p:cNvSpPr txBox="1">
            <a:spLocks noChangeArrowheads="1"/>
          </p:cNvSpPr>
          <p:nvPr/>
        </p:nvSpPr>
        <p:spPr bwMode="auto">
          <a:xfrm>
            <a:off x="1674813" y="1552575"/>
            <a:ext cx="4572000" cy="336550"/>
          </a:xfrm>
          <a:prstGeom prst="rect">
            <a:avLst/>
          </a:prstGeom>
          <a:noFill/>
          <a:ln w="9525">
            <a:noFill/>
            <a:miter lim="800000"/>
            <a:headEnd/>
            <a:tailEnd/>
          </a:ln>
          <a:effectLst/>
        </p:spPr>
        <p:txBody>
          <a:bodyPr>
            <a:spAutoFit/>
          </a:bodyPr>
          <a:lstStyle/>
          <a:p>
            <a:pPr>
              <a:spcBef>
                <a:spcPct val="50000"/>
              </a:spcBef>
            </a:pPr>
            <a:r>
              <a:rPr lang="en-US" altLang="en-US" sz="1600" b="1" dirty="0">
                <a:solidFill>
                  <a:schemeClr val="bg1"/>
                </a:solidFill>
                <a:latin typeface="Times New Roman" pitchFamily="18" charset="0"/>
              </a:rPr>
              <a:t>Information Technology Department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76200"/>
          <a:ext cx="8458200" cy="6507163"/>
        </p:xfrm>
        <a:graphic>
          <a:graphicData uri="http://schemas.openxmlformats.org/drawingml/2006/table">
            <a:tbl>
              <a:tblPr/>
              <a:tblGrid>
                <a:gridCol w="1041140"/>
                <a:gridCol w="676897"/>
                <a:gridCol w="633691"/>
                <a:gridCol w="772471"/>
                <a:gridCol w="76200"/>
                <a:gridCol w="817167"/>
                <a:gridCol w="768110"/>
                <a:gridCol w="776923"/>
                <a:gridCol w="76200"/>
                <a:gridCol w="683096"/>
                <a:gridCol w="780111"/>
                <a:gridCol w="732105"/>
                <a:gridCol w="624089"/>
              </a:tblGrid>
              <a:tr h="343333">
                <a:tc gridSpan="4">
                  <a:txBody>
                    <a:bodyPr/>
                    <a:lstStyle/>
                    <a:p>
                      <a:pPr algn="l" fontAlgn="b"/>
                      <a:r>
                        <a:rPr lang="en-US" sz="1100" b="1" i="0" u="none" strike="noStrike" baseline="0" dirty="0">
                          <a:solidFill>
                            <a:srgbClr val="000000"/>
                          </a:solidFill>
                          <a:effectLst/>
                          <a:latin typeface="Helvetica"/>
                        </a:rPr>
                        <a:t>Charter Video Franchise Areas - Broadband Service Analysis</a:t>
                      </a:r>
                    </a:p>
                  </a:txBody>
                  <a:tcPr marL="6489" marR="6489" marT="648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2225">
                <a:tc>
                  <a:txBody>
                    <a:bodyPr/>
                    <a:lstStyle/>
                    <a:p>
                      <a:pPr algn="l" fontAlgn="b"/>
                      <a:endParaRPr lang="en-US" sz="1100" b="1"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368806">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gridSpan="3">
                  <a:txBody>
                    <a:bodyPr/>
                    <a:lstStyle/>
                    <a:p>
                      <a:pPr algn="l" fontAlgn="b"/>
                      <a:r>
                        <a:rPr lang="en-US" sz="1100" b="1" i="0" u="none" strike="noStrike" baseline="0" dirty="0">
                          <a:solidFill>
                            <a:srgbClr val="000000"/>
                          </a:solidFill>
                          <a:effectLst/>
                          <a:latin typeface="Helvetica"/>
                        </a:rPr>
                        <a:t>Franchise area with no broadband service</a:t>
                      </a:r>
                    </a:p>
                  </a:txBody>
                  <a:tcPr marL="6489" marR="6489" marT="6489"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gridSpan="2">
                  <a:txBody>
                    <a:bodyPr/>
                    <a:lstStyle/>
                    <a:p>
                      <a:pPr algn="l" fontAlgn="b"/>
                      <a:r>
                        <a:rPr lang="en-US" sz="1100" b="1" i="0" u="none" strike="noStrike" baseline="0" dirty="0">
                          <a:solidFill>
                            <a:srgbClr val="000000"/>
                          </a:solidFill>
                          <a:effectLst/>
                          <a:latin typeface="Helvetica"/>
                        </a:rPr>
                        <a:t>Total franchise area</a:t>
                      </a:r>
                    </a:p>
                  </a:txBody>
                  <a:tcPr marL="6489" marR="6489" marT="6489"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gridSpan="3">
                  <a:txBody>
                    <a:bodyPr/>
                    <a:lstStyle/>
                    <a:p>
                      <a:pPr algn="l" fontAlgn="b"/>
                      <a:r>
                        <a:rPr lang="en-US" sz="1100" b="1" i="0" u="none" strike="noStrike" baseline="0" dirty="0">
                          <a:solidFill>
                            <a:srgbClr val="000000"/>
                          </a:solidFill>
                          <a:effectLst/>
                          <a:latin typeface="Helvetica"/>
                        </a:rPr>
                        <a:t>Franchise area with no broadband service</a:t>
                      </a:r>
                    </a:p>
                  </a:txBody>
                  <a:tcPr marL="6489" marR="6489" marT="6489"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390095">
                <a:tc>
                  <a:txBody>
                    <a:bodyPr/>
                    <a:lstStyle/>
                    <a:p>
                      <a:pPr algn="l" fontAlgn="b"/>
                      <a:r>
                        <a:rPr lang="en-US" sz="1100" b="1" i="0" u="none" strike="noStrike" baseline="0" dirty="0">
                          <a:solidFill>
                            <a:srgbClr val="000000"/>
                          </a:solidFill>
                          <a:effectLst/>
                          <a:latin typeface="Helvetica"/>
                        </a:rPr>
                        <a:t>County</a:t>
                      </a:r>
                    </a:p>
                  </a:txBody>
                  <a:tcPr marL="6489" marR="6489" marT="6489" marB="0" anchor="b">
                    <a:lnL>
                      <a:noFill/>
                    </a:lnL>
                    <a:lnR>
                      <a:noFill/>
                    </a:lnR>
                    <a:lnT>
                      <a:noFill/>
                    </a:lnT>
                    <a:lnB>
                      <a:noFill/>
                    </a:lnB>
                  </a:tcPr>
                </a:tc>
                <a:tc>
                  <a:txBody>
                    <a:bodyPr/>
                    <a:lstStyle/>
                    <a:p>
                      <a:pPr algn="ctr" fontAlgn="b"/>
                      <a:r>
                        <a:rPr lang="en-US" sz="1100" b="1" i="0" u="none" strike="noStrike" baseline="0" dirty="0">
                          <a:solidFill>
                            <a:srgbClr val="000000"/>
                          </a:solidFill>
                          <a:effectLst/>
                          <a:latin typeface="Helvetica"/>
                        </a:rPr>
                        <a:t>Census blocks</a:t>
                      </a:r>
                    </a:p>
                  </a:txBody>
                  <a:tcPr marL="6489" marR="6489" marT="6489" marB="0" anchor="b">
                    <a:lnL>
                      <a:noFill/>
                    </a:lnL>
                    <a:lnR>
                      <a:noFill/>
                    </a:lnR>
                    <a:lnT>
                      <a:noFill/>
                    </a:lnT>
                    <a:lnB>
                      <a:noFill/>
                    </a:lnB>
                  </a:tcPr>
                </a:tc>
                <a:tc>
                  <a:txBody>
                    <a:bodyPr/>
                    <a:lstStyle/>
                    <a:p>
                      <a:pPr algn="ctr" fontAlgn="b"/>
                      <a:r>
                        <a:rPr lang="en-US" sz="1100" b="1" i="0" u="none" strike="noStrike" baseline="0" dirty="0">
                          <a:solidFill>
                            <a:srgbClr val="000000"/>
                          </a:solidFill>
                          <a:effectLst/>
                          <a:latin typeface="Helvetica"/>
                        </a:rPr>
                        <a:t>Housing units</a:t>
                      </a:r>
                    </a:p>
                  </a:txBody>
                  <a:tcPr marL="6489" marR="6489" marT="6489" marB="0" anchor="b">
                    <a:lnL>
                      <a:noFill/>
                    </a:lnL>
                    <a:lnR>
                      <a:noFill/>
                    </a:lnR>
                    <a:lnT>
                      <a:noFill/>
                    </a:lnT>
                    <a:lnB>
                      <a:noFill/>
                    </a:lnB>
                  </a:tcPr>
                </a:tc>
                <a:tc>
                  <a:txBody>
                    <a:bodyPr/>
                    <a:lstStyle/>
                    <a:p>
                      <a:pPr algn="ctr" fontAlgn="b"/>
                      <a:r>
                        <a:rPr lang="en-US" sz="1100" b="1" i="0" u="none" strike="noStrike" baseline="0" dirty="0">
                          <a:solidFill>
                            <a:srgbClr val="000000"/>
                          </a:solidFill>
                          <a:effectLst/>
                          <a:latin typeface="Helvetica"/>
                        </a:rPr>
                        <a:t>Population</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ctr" fontAlgn="b"/>
                      <a:r>
                        <a:rPr lang="en-US" sz="1100" b="1" i="0" u="none" strike="noStrike" baseline="0" dirty="0">
                          <a:solidFill>
                            <a:srgbClr val="000000"/>
                          </a:solidFill>
                          <a:effectLst/>
                          <a:latin typeface="Helvetica"/>
                        </a:rPr>
                        <a:t> Census blocks</a:t>
                      </a:r>
                    </a:p>
                  </a:txBody>
                  <a:tcPr marL="6489" marR="6489" marT="6489" marB="0" anchor="b">
                    <a:lnL>
                      <a:noFill/>
                    </a:lnL>
                    <a:lnR>
                      <a:noFill/>
                    </a:lnR>
                    <a:lnT>
                      <a:noFill/>
                    </a:lnT>
                    <a:lnB>
                      <a:noFill/>
                    </a:lnB>
                  </a:tcPr>
                </a:tc>
                <a:tc>
                  <a:txBody>
                    <a:bodyPr/>
                    <a:lstStyle/>
                    <a:p>
                      <a:pPr algn="ctr" fontAlgn="b"/>
                      <a:r>
                        <a:rPr lang="en-US" sz="1100" b="1" i="0" u="none" strike="noStrike" baseline="0" dirty="0">
                          <a:solidFill>
                            <a:srgbClr val="000000"/>
                          </a:solidFill>
                          <a:effectLst/>
                          <a:latin typeface="Helvetica"/>
                        </a:rPr>
                        <a:t>Housing units</a:t>
                      </a:r>
                    </a:p>
                  </a:txBody>
                  <a:tcPr marL="6489" marR="6489" marT="6489" marB="0" anchor="b">
                    <a:lnL>
                      <a:noFill/>
                    </a:lnL>
                    <a:lnR>
                      <a:noFill/>
                    </a:lnR>
                    <a:lnT>
                      <a:noFill/>
                    </a:lnT>
                    <a:lnB>
                      <a:noFill/>
                    </a:lnB>
                  </a:tcPr>
                </a:tc>
                <a:tc>
                  <a:txBody>
                    <a:bodyPr/>
                    <a:lstStyle/>
                    <a:p>
                      <a:pPr algn="ctr" fontAlgn="b"/>
                      <a:r>
                        <a:rPr lang="en-US" sz="1100" b="1" i="0" u="none" strike="noStrike" baseline="0" dirty="0">
                          <a:solidFill>
                            <a:srgbClr val="000000"/>
                          </a:solidFill>
                          <a:effectLst/>
                          <a:latin typeface="Helvetica"/>
                        </a:rPr>
                        <a:t>Population</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ctr" fontAlgn="b"/>
                      <a:r>
                        <a:rPr lang="en-US" sz="1100" b="1" i="0" u="none" strike="noStrike" baseline="0" dirty="0">
                          <a:solidFill>
                            <a:srgbClr val="000000"/>
                          </a:solidFill>
                          <a:effectLst/>
                          <a:latin typeface="Helvetica"/>
                        </a:rPr>
                        <a:t> Census blocks</a:t>
                      </a:r>
                    </a:p>
                  </a:txBody>
                  <a:tcPr marL="6489" marR="6489" marT="6489" marB="0" anchor="b">
                    <a:lnL>
                      <a:noFill/>
                    </a:lnL>
                    <a:lnR>
                      <a:noFill/>
                    </a:lnR>
                    <a:lnT>
                      <a:noFill/>
                    </a:lnT>
                    <a:lnB>
                      <a:noFill/>
                    </a:lnB>
                  </a:tcPr>
                </a:tc>
                <a:tc>
                  <a:txBody>
                    <a:bodyPr/>
                    <a:lstStyle/>
                    <a:p>
                      <a:pPr algn="ctr" fontAlgn="b"/>
                      <a:r>
                        <a:rPr lang="en-US" sz="1100" b="1" i="0" u="none" strike="noStrike" baseline="0" dirty="0">
                          <a:solidFill>
                            <a:srgbClr val="000000"/>
                          </a:solidFill>
                          <a:effectLst/>
                          <a:latin typeface="Helvetica"/>
                        </a:rPr>
                        <a:t>Housing units</a:t>
                      </a:r>
                    </a:p>
                  </a:txBody>
                  <a:tcPr marL="6489" marR="6489" marT="6489" marB="0" anchor="b">
                    <a:lnL>
                      <a:noFill/>
                    </a:lnL>
                    <a:lnR>
                      <a:noFill/>
                    </a:lnR>
                    <a:lnT>
                      <a:noFill/>
                    </a:lnT>
                    <a:lnB>
                      <a:noFill/>
                    </a:lnB>
                  </a:tcPr>
                </a:tc>
                <a:tc>
                  <a:txBody>
                    <a:bodyPr/>
                    <a:lstStyle/>
                    <a:p>
                      <a:pPr algn="ctr" fontAlgn="b"/>
                      <a:r>
                        <a:rPr lang="en-US" sz="1100" b="1" i="0" u="none" strike="noStrike" baseline="0" dirty="0">
                          <a:solidFill>
                            <a:srgbClr val="000000"/>
                          </a:solidFill>
                          <a:effectLst/>
                          <a:latin typeface="Helvetica"/>
                        </a:rPr>
                        <a:t>Population</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Del Norte</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24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0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975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10,393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27,055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0%</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0%</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El Dorado</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35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8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905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21,559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29,748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0%</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0%</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Fresno</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174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2,455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9,873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174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2,455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9,873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100%</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100%</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100%</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Kern</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1,714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5,152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13,950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1,716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5,222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14,139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100%</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99%</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99%</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Los Angeles</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2,145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39,219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110,582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24,997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761,079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2,139,674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Merced</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63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201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669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460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8,946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31,833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14%</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Modoc</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277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1,644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3,371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277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1,644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3,371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100%</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100%</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100%</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Monterey</a:t>
                      </a:r>
                    </a:p>
                  </a:txBody>
                  <a:tcPr marL="6489" marR="6489" marT="6489" marB="0" anchor="b">
                    <a:lnL>
                      <a:noFill/>
                    </a:lnL>
                    <a:lnR>
                      <a:noFill/>
                    </a:lnR>
                    <a:lnT>
                      <a:noFill/>
                    </a:lnT>
                    <a:lnB>
                      <a:noFill/>
                    </a:lnB>
                    <a:solidFill>
                      <a:srgbClr val="FFFF00"/>
                    </a:solidFill>
                  </a:tcPr>
                </a:tc>
                <a:tc>
                  <a:txBody>
                    <a:bodyPr/>
                    <a:lstStyle/>
                    <a:p>
                      <a:pPr algn="r" fontAlgn="b"/>
                      <a:r>
                        <a:rPr lang="en-US" sz="1100" b="0" i="0" u="none" strike="noStrike" baseline="0" dirty="0">
                          <a:solidFill>
                            <a:srgbClr val="000000"/>
                          </a:solidFill>
                          <a:effectLst/>
                          <a:latin typeface="Helvetica"/>
                        </a:rPr>
                        <a:t>1,818 </a:t>
                      </a:r>
                    </a:p>
                  </a:txBody>
                  <a:tcPr marL="6489" marR="6489" marT="6489" marB="0" anchor="b">
                    <a:lnL>
                      <a:noFill/>
                    </a:lnL>
                    <a:lnR>
                      <a:noFill/>
                    </a:lnR>
                    <a:lnT>
                      <a:noFill/>
                    </a:lnT>
                    <a:lnB>
                      <a:noFill/>
                    </a:lnB>
                    <a:solidFill>
                      <a:srgbClr val="FFFF00"/>
                    </a:solidFill>
                  </a:tcPr>
                </a:tc>
                <a:tc>
                  <a:txBody>
                    <a:bodyPr/>
                    <a:lstStyle/>
                    <a:p>
                      <a:pPr algn="r" fontAlgn="b"/>
                      <a:r>
                        <a:rPr lang="en-US" sz="1100" b="0" i="0" u="none" strike="noStrike" baseline="0" dirty="0">
                          <a:solidFill>
                            <a:srgbClr val="000000"/>
                          </a:solidFill>
                          <a:effectLst/>
                          <a:latin typeface="Helvetica"/>
                        </a:rPr>
                        <a:t>27,417 </a:t>
                      </a:r>
                    </a:p>
                  </a:txBody>
                  <a:tcPr marL="6489" marR="6489" marT="6489" marB="0" anchor="b">
                    <a:lnL>
                      <a:noFill/>
                    </a:lnL>
                    <a:lnR>
                      <a:noFill/>
                    </a:lnR>
                    <a:lnT>
                      <a:noFill/>
                    </a:lnT>
                    <a:lnB>
                      <a:noFill/>
                    </a:lnB>
                    <a:solidFill>
                      <a:srgbClr val="FFFF00"/>
                    </a:solidFill>
                  </a:tcPr>
                </a:tc>
                <a:tc>
                  <a:txBody>
                    <a:bodyPr/>
                    <a:lstStyle/>
                    <a:p>
                      <a:pPr algn="r" fontAlgn="b"/>
                      <a:r>
                        <a:rPr lang="en-US" sz="1100" b="0" i="0" u="none" strike="noStrike" baseline="0" dirty="0">
                          <a:solidFill>
                            <a:srgbClr val="000000"/>
                          </a:solidFill>
                          <a:effectLst/>
                          <a:latin typeface="Helvetica"/>
                        </a:rPr>
                        <a:t>109,061 </a:t>
                      </a:r>
                    </a:p>
                  </a:txBody>
                  <a:tcPr marL="6489" marR="6489" marT="6489" marB="0" anchor="b">
                    <a:lnL>
                      <a:noFill/>
                    </a:lnL>
                    <a:lnR>
                      <a:noFill/>
                    </a:lnR>
                    <a:lnT>
                      <a:noFill/>
                    </a:lnT>
                    <a:lnB>
                      <a:noFill/>
                    </a:lnB>
                    <a:solidFill>
                      <a:srgbClr val="FFFF00"/>
                    </a:solidFill>
                  </a:tcPr>
                </a:tc>
                <a:tc>
                  <a:txBody>
                    <a:bodyPr/>
                    <a:lstStyle/>
                    <a:p>
                      <a:pPr algn="l" fontAlgn="b"/>
                      <a:r>
                        <a:rPr lang="en-US" sz="1100" b="0" i="0" u="none" strike="noStrike" baseline="0" dirty="0">
                          <a:solidFill>
                            <a:srgbClr val="000000"/>
                          </a:solidFill>
                          <a:effectLst/>
                          <a:latin typeface="Helvetica"/>
                        </a:rPr>
                        <a:t> </a:t>
                      </a:r>
                    </a:p>
                  </a:txBody>
                  <a:tcPr marL="6489" marR="6489" marT="6489" marB="0" anchor="b">
                    <a:lnL>
                      <a:noFill/>
                    </a:lnL>
                    <a:lnR>
                      <a:noFill/>
                    </a:lnR>
                    <a:lnT>
                      <a:noFill/>
                    </a:lnT>
                    <a:lnB>
                      <a:noFill/>
                    </a:lnB>
                    <a:solidFill>
                      <a:srgbClr val="FFFF00"/>
                    </a:solidFill>
                  </a:tcPr>
                </a:tc>
                <a:tc>
                  <a:txBody>
                    <a:bodyPr/>
                    <a:lstStyle/>
                    <a:p>
                      <a:pPr algn="r" fontAlgn="b"/>
                      <a:r>
                        <a:rPr lang="en-US" sz="1100" b="0" i="0" u="none" strike="noStrike" baseline="0" dirty="0">
                          <a:solidFill>
                            <a:srgbClr val="000000"/>
                          </a:solidFill>
                          <a:effectLst/>
                          <a:latin typeface="Helvetica"/>
                        </a:rPr>
                        <a:t>1,818 </a:t>
                      </a:r>
                    </a:p>
                  </a:txBody>
                  <a:tcPr marL="6489" marR="6489" marT="6489" marB="0" anchor="b">
                    <a:lnL>
                      <a:noFill/>
                    </a:lnL>
                    <a:lnR>
                      <a:noFill/>
                    </a:lnR>
                    <a:lnT>
                      <a:noFill/>
                    </a:lnT>
                    <a:lnB>
                      <a:noFill/>
                    </a:lnB>
                    <a:solidFill>
                      <a:srgbClr val="FFFF00"/>
                    </a:solidFill>
                  </a:tcPr>
                </a:tc>
                <a:tc>
                  <a:txBody>
                    <a:bodyPr/>
                    <a:lstStyle/>
                    <a:p>
                      <a:pPr algn="r" fontAlgn="b"/>
                      <a:r>
                        <a:rPr lang="en-US" sz="1100" b="0" i="0" u="none" strike="noStrike" baseline="0" dirty="0">
                          <a:solidFill>
                            <a:srgbClr val="000000"/>
                          </a:solidFill>
                          <a:effectLst/>
                          <a:latin typeface="Helvetica"/>
                        </a:rPr>
                        <a:t>27,417 </a:t>
                      </a:r>
                    </a:p>
                  </a:txBody>
                  <a:tcPr marL="6489" marR="6489" marT="6489" marB="0" anchor="b">
                    <a:lnL>
                      <a:noFill/>
                    </a:lnL>
                    <a:lnR>
                      <a:noFill/>
                    </a:lnR>
                    <a:lnT>
                      <a:noFill/>
                    </a:lnT>
                    <a:lnB>
                      <a:noFill/>
                    </a:lnB>
                    <a:solidFill>
                      <a:srgbClr val="FFFF00"/>
                    </a:solidFill>
                  </a:tcPr>
                </a:tc>
                <a:tc>
                  <a:txBody>
                    <a:bodyPr/>
                    <a:lstStyle/>
                    <a:p>
                      <a:pPr algn="r" fontAlgn="b"/>
                      <a:r>
                        <a:rPr lang="en-US" sz="1100" b="0" i="0" u="none" strike="noStrike" baseline="0" dirty="0">
                          <a:solidFill>
                            <a:srgbClr val="000000"/>
                          </a:solidFill>
                          <a:effectLst/>
                          <a:latin typeface="Helvetica"/>
                        </a:rPr>
                        <a:t>109,061 </a:t>
                      </a:r>
                    </a:p>
                  </a:txBody>
                  <a:tcPr marL="6489" marR="6489" marT="6489" marB="0" anchor="b">
                    <a:lnL>
                      <a:noFill/>
                    </a:lnL>
                    <a:lnR>
                      <a:noFill/>
                    </a:lnR>
                    <a:lnT>
                      <a:noFill/>
                    </a:lnT>
                    <a:lnB>
                      <a:noFill/>
                    </a:lnB>
                    <a:solidFill>
                      <a:srgbClr val="FFFF00"/>
                    </a:solidFill>
                  </a:tcPr>
                </a:tc>
                <a:tc>
                  <a:txBody>
                    <a:bodyPr/>
                    <a:lstStyle/>
                    <a:p>
                      <a:pPr algn="l" fontAlgn="b"/>
                      <a:r>
                        <a:rPr lang="en-US" sz="1100" b="0" i="0" u="none" strike="noStrike" baseline="0" dirty="0">
                          <a:solidFill>
                            <a:srgbClr val="000000"/>
                          </a:solidFill>
                          <a:effectLst/>
                          <a:latin typeface="Helvetica"/>
                        </a:rPr>
                        <a:t> </a:t>
                      </a:r>
                    </a:p>
                  </a:txBody>
                  <a:tcPr marL="6489" marR="6489" marT="6489" marB="0" anchor="b">
                    <a:lnL>
                      <a:noFill/>
                    </a:lnL>
                    <a:lnR>
                      <a:noFill/>
                    </a:lnR>
                    <a:lnT>
                      <a:noFill/>
                    </a:lnT>
                    <a:lnB>
                      <a:noFill/>
                    </a:lnB>
                    <a:solidFill>
                      <a:srgbClr val="FFFF00"/>
                    </a:solidFill>
                  </a:tcPr>
                </a:tc>
                <a:tc>
                  <a:txBody>
                    <a:bodyPr/>
                    <a:lstStyle/>
                    <a:p>
                      <a:pPr algn="r" fontAlgn="b"/>
                      <a:r>
                        <a:rPr lang="en-US" sz="1100" b="0" i="0" u="none" strike="noStrike" baseline="0" dirty="0">
                          <a:solidFill>
                            <a:srgbClr val="000000"/>
                          </a:solidFill>
                          <a:effectLst/>
                          <a:latin typeface="Helvetica"/>
                        </a:rPr>
                        <a:t>100%</a:t>
                      </a:r>
                    </a:p>
                  </a:txBody>
                  <a:tcPr marL="6489" marR="6489" marT="6489" marB="0" anchor="b">
                    <a:lnL>
                      <a:noFill/>
                    </a:lnL>
                    <a:lnR>
                      <a:noFill/>
                    </a:lnR>
                    <a:lnT>
                      <a:noFill/>
                    </a:lnT>
                    <a:lnB>
                      <a:noFill/>
                    </a:lnB>
                    <a:solidFill>
                      <a:srgbClr val="FFFF00"/>
                    </a:solidFill>
                  </a:tcPr>
                </a:tc>
                <a:tc>
                  <a:txBody>
                    <a:bodyPr/>
                    <a:lstStyle/>
                    <a:p>
                      <a:pPr algn="r" fontAlgn="b"/>
                      <a:r>
                        <a:rPr lang="en-US" sz="1100" b="0" i="0" u="none" strike="noStrike" baseline="0" dirty="0">
                          <a:solidFill>
                            <a:srgbClr val="000000"/>
                          </a:solidFill>
                          <a:effectLst/>
                          <a:latin typeface="Helvetica"/>
                        </a:rPr>
                        <a:t>100%</a:t>
                      </a:r>
                    </a:p>
                  </a:txBody>
                  <a:tcPr marL="6489" marR="6489" marT="6489" marB="0" anchor="b">
                    <a:lnL>
                      <a:noFill/>
                    </a:lnL>
                    <a:lnR>
                      <a:noFill/>
                    </a:lnR>
                    <a:lnT>
                      <a:noFill/>
                    </a:lnT>
                    <a:lnB>
                      <a:noFill/>
                    </a:lnB>
                    <a:solidFill>
                      <a:srgbClr val="FFFF00"/>
                    </a:solidFill>
                  </a:tcPr>
                </a:tc>
                <a:tc>
                  <a:txBody>
                    <a:bodyPr/>
                    <a:lstStyle/>
                    <a:p>
                      <a:pPr algn="r" fontAlgn="b"/>
                      <a:r>
                        <a:rPr lang="en-US" sz="1100" b="0" i="0" u="none" strike="noStrike" baseline="0" dirty="0">
                          <a:solidFill>
                            <a:srgbClr val="000000"/>
                          </a:solidFill>
                          <a:effectLst/>
                          <a:latin typeface="Helvetica"/>
                        </a:rPr>
                        <a:t>100%</a:t>
                      </a:r>
                    </a:p>
                  </a:txBody>
                  <a:tcPr marL="6489" marR="6489" marT="6489" marB="0" anchor="b">
                    <a:lnL>
                      <a:noFill/>
                    </a:lnL>
                    <a:lnR>
                      <a:noFill/>
                    </a:lnR>
                    <a:lnT>
                      <a:noFill/>
                    </a:lnT>
                    <a:lnB>
                      <a:noFill/>
                    </a:lnB>
                    <a:solidFill>
                      <a:srgbClr val="FFFF00"/>
                    </a:solidFill>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Orange</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38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902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2,427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46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1,168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3,202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83%</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77%</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76%</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Placer</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11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24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397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11,825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9,954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0%</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0%</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Riverside</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370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3,388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9,654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5,010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157,232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513,045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7%</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San Benito</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48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170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506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1,011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15,087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48,059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San Bernardino</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5,790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93,117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283,439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15,304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324,302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870,655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38%</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29%</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33%</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San Joaquin</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65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263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676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625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8,615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23,708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San Luis Obispo</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234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389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769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5,177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105,812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234,178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0%</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0%</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Santa Barbara</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12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91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1,894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7,100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13%</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0%</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0%</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Santa Clara</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139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424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1,296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1,546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30,258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94,794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Santa Cruz</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90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818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1,972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1,126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29,417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89,238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8%</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Shasta</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41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156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392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1,132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54,957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129,382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4%</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0%</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0%</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Sierra</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8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8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100%</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100%</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100%</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Stanislaus</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127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461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1,879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2,784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65,763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200,134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Tehama</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14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120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314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733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11,224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26,619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Tulare</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2,251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27,633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91,767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3,841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49,071 </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161,411 </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59%</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56%</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57%</a:t>
                      </a: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0" i="0" u="none" strike="noStrike" baseline="0" dirty="0">
                          <a:solidFill>
                            <a:srgbClr val="000000"/>
                          </a:solidFill>
                          <a:effectLst/>
                          <a:latin typeface="Helvetica"/>
                        </a:rPr>
                        <a:t>Ventura</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1,708 </a:t>
                      </a:r>
                    </a:p>
                  </a:txBody>
                  <a:tcPr marL="6489" marR="6489" marT="6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baseline="0" dirty="0">
                          <a:solidFill>
                            <a:srgbClr val="000000"/>
                          </a:solidFill>
                          <a:effectLst/>
                          <a:latin typeface="Helvetica"/>
                        </a:rPr>
                        <a:t>50,967 </a:t>
                      </a:r>
                    </a:p>
                  </a:txBody>
                  <a:tcPr marL="6489" marR="6489" marT="6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baseline="0" dirty="0">
                          <a:solidFill>
                            <a:srgbClr val="000000"/>
                          </a:solidFill>
                          <a:effectLst/>
                          <a:latin typeface="Helvetica"/>
                        </a:rPr>
                        <a:t>136,362 </a:t>
                      </a:r>
                    </a:p>
                  </a:txBody>
                  <a:tcPr marL="6489" marR="6489" marT="6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2,331 </a:t>
                      </a:r>
                    </a:p>
                  </a:txBody>
                  <a:tcPr marL="6489" marR="6489" marT="6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baseline="0" dirty="0">
                          <a:solidFill>
                            <a:srgbClr val="000000"/>
                          </a:solidFill>
                          <a:effectLst/>
                          <a:latin typeface="Helvetica"/>
                        </a:rPr>
                        <a:t>69,298 </a:t>
                      </a:r>
                    </a:p>
                  </a:txBody>
                  <a:tcPr marL="6489" marR="6489" marT="6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baseline="0" dirty="0">
                          <a:solidFill>
                            <a:srgbClr val="000000"/>
                          </a:solidFill>
                          <a:effectLst/>
                          <a:latin typeface="Helvetica"/>
                        </a:rPr>
                        <a:t>179,425 </a:t>
                      </a:r>
                    </a:p>
                  </a:txBody>
                  <a:tcPr marL="6489" marR="6489" marT="6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73%</a:t>
                      </a:r>
                    </a:p>
                  </a:txBody>
                  <a:tcPr marL="6489" marR="6489" marT="6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baseline="0" dirty="0">
                          <a:solidFill>
                            <a:srgbClr val="000000"/>
                          </a:solidFill>
                          <a:effectLst/>
                          <a:latin typeface="Helvetica"/>
                        </a:rPr>
                        <a:t>74%</a:t>
                      </a:r>
                    </a:p>
                  </a:txBody>
                  <a:tcPr marL="6489" marR="6489" marT="6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baseline="0" dirty="0">
                          <a:solidFill>
                            <a:srgbClr val="000000"/>
                          </a:solidFill>
                          <a:effectLst/>
                          <a:latin typeface="Helvetica"/>
                        </a:rPr>
                        <a:t>76%</a:t>
                      </a:r>
                    </a:p>
                  </a:txBody>
                  <a:tcPr marL="6489" marR="6489" marT="64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r>
                        <a:rPr lang="en-US" sz="1100" b="1" i="0" u="none" strike="noStrike" baseline="0" dirty="0">
                          <a:solidFill>
                            <a:srgbClr val="000000"/>
                          </a:solidFill>
                          <a:effectLst/>
                          <a:latin typeface="Helvetica"/>
                        </a:rPr>
                        <a:t>Total</a:t>
                      </a: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17,160 </a:t>
                      </a:r>
                    </a:p>
                  </a:txBody>
                  <a:tcPr marL="6489" marR="6489" marT="64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baseline="0" dirty="0">
                          <a:solidFill>
                            <a:srgbClr val="000000"/>
                          </a:solidFill>
                          <a:effectLst/>
                          <a:latin typeface="Helvetica"/>
                        </a:rPr>
                        <a:t>254,967 </a:t>
                      </a:r>
                    </a:p>
                  </a:txBody>
                  <a:tcPr marL="6489" marR="6489" marT="64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baseline="0" dirty="0">
                          <a:solidFill>
                            <a:srgbClr val="000000"/>
                          </a:solidFill>
                          <a:effectLst/>
                          <a:latin typeface="Helvetica"/>
                        </a:rPr>
                        <a:t>778,991 </a:t>
                      </a:r>
                    </a:p>
                  </a:txBody>
                  <a:tcPr marL="6489" marR="6489" marT="64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72,478 </a:t>
                      </a:r>
                    </a:p>
                  </a:txBody>
                  <a:tcPr marL="6489" marR="6489" marT="64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baseline="0" dirty="0">
                          <a:solidFill>
                            <a:srgbClr val="000000"/>
                          </a:solidFill>
                          <a:effectLst/>
                          <a:latin typeface="Helvetica"/>
                        </a:rPr>
                        <a:t>1,774,646 </a:t>
                      </a:r>
                    </a:p>
                  </a:txBody>
                  <a:tcPr marL="6489" marR="6489" marT="64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baseline="0" dirty="0">
                          <a:solidFill>
                            <a:srgbClr val="000000"/>
                          </a:solidFill>
                          <a:effectLst/>
                          <a:latin typeface="Helvetica"/>
                        </a:rPr>
                        <a:t>4,955,668 </a:t>
                      </a:r>
                    </a:p>
                  </a:txBody>
                  <a:tcPr marL="6489" marR="6489" marT="64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r" fontAlgn="b"/>
                      <a:r>
                        <a:rPr lang="en-US" sz="1100" b="0" i="0" u="none" strike="noStrike" baseline="0" dirty="0">
                          <a:solidFill>
                            <a:srgbClr val="000000"/>
                          </a:solidFill>
                          <a:effectLst/>
                          <a:latin typeface="Helvetica"/>
                        </a:rPr>
                        <a:t>24%</a:t>
                      </a:r>
                    </a:p>
                  </a:txBody>
                  <a:tcPr marL="6489" marR="6489" marT="64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baseline="0" dirty="0">
                          <a:solidFill>
                            <a:srgbClr val="000000"/>
                          </a:solidFill>
                          <a:effectLst/>
                          <a:latin typeface="Helvetica"/>
                        </a:rPr>
                        <a:t>14%</a:t>
                      </a:r>
                    </a:p>
                  </a:txBody>
                  <a:tcPr marL="6489" marR="6489" marT="64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baseline="0" dirty="0">
                          <a:solidFill>
                            <a:srgbClr val="000000"/>
                          </a:solidFill>
                          <a:effectLst/>
                          <a:latin typeface="Helvetica"/>
                        </a:rPr>
                        <a:t>16%</a:t>
                      </a:r>
                    </a:p>
                  </a:txBody>
                  <a:tcPr marL="6489" marR="6489" marT="64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r h="200104">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c>
                  <a:txBody>
                    <a:bodyPr/>
                    <a:lstStyle/>
                    <a:p>
                      <a:pPr algn="l" fontAlgn="b"/>
                      <a:endParaRPr lang="en-US" sz="1100" b="0" i="0" u="none" strike="noStrike" baseline="0" dirty="0">
                        <a:solidFill>
                          <a:srgbClr val="000000"/>
                        </a:solidFill>
                        <a:effectLst/>
                        <a:latin typeface="Helvetica"/>
                      </a:endParaRPr>
                    </a:p>
                  </a:txBody>
                  <a:tcPr marL="6489" marR="6489" marT="6489"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457200"/>
            <a:ext cx="7162800" cy="1143000"/>
          </a:xfrm>
        </p:spPr>
        <p:txBody>
          <a:bodyPr/>
          <a:lstStyle/>
          <a:p>
            <a:r>
              <a:rPr lang="en-US" altLang="en-US" dirty="0" smtClean="0">
                <a:solidFill>
                  <a:schemeClr val="bg1"/>
                </a:solidFill>
              </a:rPr>
              <a:t>Impact on Rural Areas</a:t>
            </a:r>
          </a:p>
        </p:txBody>
      </p:sp>
      <p:sp>
        <p:nvSpPr>
          <p:cNvPr id="3" name="Content Placeholder 2"/>
          <p:cNvSpPr>
            <a:spLocks noGrp="1"/>
          </p:cNvSpPr>
          <p:nvPr>
            <p:ph idx="1"/>
          </p:nvPr>
        </p:nvSpPr>
        <p:spPr>
          <a:xfrm>
            <a:off x="381000" y="1828800"/>
            <a:ext cx="8382000" cy="4525963"/>
          </a:xfrm>
        </p:spPr>
        <p:txBody>
          <a:bodyPr/>
          <a:lstStyle/>
          <a:p>
            <a:pPr marL="0" indent="0">
              <a:buFont typeface="Arial" pitchFamily="34" charset="0"/>
              <a:buNone/>
              <a:defRPr/>
            </a:pPr>
            <a:r>
              <a:rPr lang="en-US" sz="2000" dirty="0" smtClean="0"/>
              <a:t>Health Care</a:t>
            </a:r>
          </a:p>
          <a:p>
            <a:pPr marL="457200" lvl="1" indent="-342900">
              <a:spcBef>
                <a:spcPts val="0"/>
              </a:spcBef>
              <a:spcAft>
                <a:spcPts val="0"/>
              </a:spcAft>
              <a:buFont typeface="Wingdings" panose="05000000000000000000" pitchFamily="2" charset="2"/>
              <a:buChar char="Ø"/>
              <a:defRPr/>
            </a:pPr>
            <a:r>
              <a:rPr lang="en-US" sz="1400" dirty="0">
                <a:latin typeface="Arial"/>
                <a:ea typeface="Times New Roman"/>
              </a:rPr>
              <a:t>Stroke victims have a three-hour window in which to </a:t>
            </a:r>
            <a:r>
              <a:rPr lang="en-US" sz="1400" dirty="0" smtClean="0">
                <a:latin typeface="Arial"/>
                <a:ea typeface="Times New Roman"/>
              </a:rPr>
              <a:t>receive serious </a:t>
            </a:r>
            <a:r>
              <a:rPr lang="en-US" sz="1400" dirty="0">
                <a:latin typeface="Arial"/>
                <a:ea typeface="Times New Roman"/>
              </a:rPr>
              <a:t>treatment after a </a:t>
            </a:r>
            <a:r>
              <a:rPr lang="en-US" sz="1400" dirty="0" smtClean="0">
                <a:latin typeface="Arial"/>
                <a:ea typeface="Times New Roman"/>
              </a:rPr>
              <a:t>stroke, and for a </a:t>
            </a:r>
            <a:r>
              <a:rPr lang="en-US" sz="1400" dirty="0">
                <a:latin typeface="Arial"/>
                <a:ea typeface="Times New Roman"/>
              </a:rPr>
              <a:t>person living alone in a community that lacks </a:t>
            </a:r>
            <a:r>
              <a:rPr lang="en-US" sz="1400" dirty="0" smtClean="0">
                <a:latin typeface="Arial"/>
                <a:ea typeface="Times New Roman"/>
              </a:rPr>
              <a:t>broadband, that means </a:t>
            </a:r>
            <a:r>
              <a:rPr lang="en-US" sz="1400" dirty="0">
                <a:latin typeface="Arial"/>
                <a:ea typeface="Times New Roman"/>
              </a:rPr>
              <a:t>the start of </a:t>
            </a:r>
            <a:r>
              <a:rPr lang="en-US" sz="1400" dirty="0" smtClean="0">
                <a:latin typeface="Arial"/>
                <a:ea typeface="Times New Roman"/>
              </a:rPr>
              <a:t>treatment </a:t>
            </a:r>
            <a:r>
              <a:rPr lang="en-US" sz="1400" dirty="0">
                <a:latin typeface="Arial"/>
                <a:ea typeface="Times New Roman"/>
              </a:rPr>
              <a:t>has a high probability of falling outside of that window.  Broadband internet enables emergency responders to communicate with a hospital </a:t>
            </a:r>
            <a:r>
              <a:rPr lang="en-US" sz="1400" dirty="0" smtClean="0">
                <a:latin typeface="Arial"/>
                <a:ea typeface="Times New Roman"/>
              </a:rPr>
              <a:t>emergency room </a:t>
            </a:r>
            <a:r>
              <a:rPr lang="en-US" sz="1400" dirty="0">
                <a:latin typeface="Arial"/>
                <a:ea typeface="Times New Roman"/>
              </a:rPr>
              <a:t>team, and thus to treat the patient while </a:t>
            </a:r>
            <a:r>
              <a:rPr lang="en-US" sz="1400" dirty="0" smtClean="0">
                <a:latin typeface="Arial"/>
                <a:ea typeface="Times New Roman"/>
              </a:rPr>
              <a:t>the patient is still </a:t>
            </a:r>
            <a:r>
              <a:rPr lang="en-US" sz="1400" dirty="0">
                <a:latin typeface="Arial"/>
                <a:ea typeface="Times New Roman"/>
              </a:rPr>
              <a:t>at home and </a:t>
            </a:r>
            <a:r>
              <a:rPr lang="en-US" sz="1400" dirty="0" smtClean="0">
                <a:latin typeface="Arial"/>
                <a:ea typeface="Times New Roman"/>
              </a:rPr>
              <a:t>en-route </a:t>
            </a:r>
            <a:r>
              <a:rPr lang="en-US" sz="1400" dirty="0">
                <a:latin typeface="Arial"/>
                <a:ea typeface="Times New Roman"/>
              </a:rPr>
              <a:t>to the hospital.  Sufficient broadband internet access is necessary to make this early, critical treatment possible.</a:t>
            </a:r>
          </a:p>
          <a:p>
            <a:pPr marL="0" indent="0">
              <a:buFont typeface="Arial" pitchFamily="34" charset="0"/>
              <a:buNone/>
              <a:defRPr/>
            </a:pPr>
            <a:r>
              <a:rPr lang="en-US" sz="2000" dirty="0" smtClean="0"/>
              <a:t>Education</a:t>
            </a:r>
          </a:p>
          <a:p>
            <a:pPr marL="457200" lvl="1" indent="-342900">
              <a:spcBef>
                <a:spcPts val="0"/>
              </a:spcBef>
              <a:spcAft>
                <a:spcPts val="0"/>
              </a:spcAft>
              <a:buFont typeface="Wingdings" panose="05000000000000000000" pitchFamily="2" charset="2"/>
              <a:buChar char="Ø"/>
              <a:defRPr/>
            </a:pPr>
            <a:r>
              <a:rPr lang="en-US" sz="1400" dirty="0">
                <a:latin typeface="Arial"/>
                <a:ea typeface="Times New Roman"/>
              </a:rPr>
              <a:t>Although public access to technology is increasing, computers in libraries and schools are not enough. </a:t>
            </a:r>
            <a:r>
              <a:rPr lang="en-US" sz="1400" dirty="0" smtClean="0">
                <a:latin typeface="Arial"/>
                <a:ea typeface="Times New Roman"/>
              </a:rPr>
              <a:t> Studies </a:t>
            </a:r>
            <a:r>
              <a:rPr lang="en-US" sz="1400" dirty="0">
                <a:latin typeface="Arial"/>
                <a:ea typeface="Times New Roman"/>
              </a:rPr>
              <a:t>show that children who have access to computers and the internet at home have higher self-esteem as a result of developing new skills and taking a pro-active approach to learning and exploring their interests.</a:t>
            </a:r>
          </a:p>
          <a:p>
            <a:pPr marL="0" indent="0">
              <a:buFont typeface="Arial" pitchFamily="34" charset="0"/>
              <a:buNone/>
              <a:defRPr/>
            </a:pPr>
            <a:r>
              <a:rPr lang="en-US" sz="2000" dirty="0"/>
              <a:t>Digital Service </a:t>
            </a:r>
            <a:r>
              <a:rPr lang="en-US" sz="2000" dirty="0" smtClean="0"/>
              <a:t>Disparity</a:t>
            </a:r>
          </a:p>
          <a:p>
            <a:pPr marL="457200" lvl="1" indent="-342900">
              <a:spcBef>
                <a:spcPts val="0"/>
              </a:spcBef>
              <a:spcAft>
                <a:spcPts val="0"/>
              </a:spcAft>
              <a:buFont typeface="Wingdings" panose="05000000000000000000" pitchFamily="2" charset="2"/>
              <a:buChar char="Ø"/>
              <a:defRPr/>
            </a:pPr>
            <a:r>
              <a:rPr lang="en-US" sz="1400" dirty="0">
                <a:latin typeface="Arial"/>
                <a:ea typeface="Times New Roman"/>
              </a:rPr>
              <a:t>In </a:t>
            </a:r>
            <a:r>
              <a:rPr lang="en-US" sz="1400" dirty="0" smtClean="0">
                <a:latin typeface="Arial"/>
                <a:ea typeface="Times New Roman"/>
              </a:rPr>
              <a:t>Watsonville (Santa Cruz County), </a:t>
            </a:r>
            <a:r>
              <a:rPr lang="en-US" sz="1400" dirty="0">
                <a:latin typeface="Arial"/>
                <a:ea typeface="Times New Roman"/>
              </a:rPr>
              <a:t>residents can receive more than 200 channels of HDTV, 60 Mbps Internet service, unlimited long distance telephone calling, and a DVR for as little as $70 a month, on an introductory basis. In Charter areas in MC, residents can only buy 32 channels of basic television service for $55, plus </a:t>
            </a:r>
            <a:r>
              <a:rPr lang="en-US" sz="1400" dirty="0" smtClean="0">
                <a:latin typeface="Arial"/>
                <a:ea typeface="Times New Roman"/>
              </a:rPr>
              <a:t>four channels </a:t>
            </a:r>
            <a:r>
              <a:rPr lang="en-US" sz="1400" dirty="0">
                <a:latin typeface="Arial"/>
                <a:ea typeface="Times New Roman"/>
              </a:rPr>
              <a:t>of premium service sold on an a la carte basis for $12 to $14 each, with no discounts for bundles. </a:t>
            </a:r>
            <a:r>
              <a:rPr lang="en-US" sz="1400" dirty="0" smtClean="0">
                <a:latin typeface="Arial"/>
                <a:ea typeface="Times New Roman"/>
              </a:rPr>
              <a:t> There </a:t>
            </a:r>
            <a:r>
              <a:rPr lang="en-US" sz="1400" dirty="0">
                <a:latin typeface="Arial"/>
                <a:ea typeface="Times New Roman"/>
              </a:rPr>
              <a:t>is no internet service or unlimited long distance telephone service available for purchase.</a:t>
            </a:r>
          </a:p>
          <a:p>
            <a:pPr lvl="1">
              <a:defRPr/>
            </a:pPr>
            <a:endParaRPr lang="en-US" sz="1400" dirty="0" smtClean="0"/>
          </a:p>
          <a:p>
            <a:pPr lvl="1">
              <a:defRPr/>
            </a:pPr>
            <a:endParaRPr lang="en-US" sz="1400" dirty="0">
              <a:latin typeface="Arial"/>
              <a:ea typeface="Times New Roman"/>
            </a:endParaRPr>
          </a:p>
          <a:p>
            <a:pPr lvl="1">
              <a:defRPr/>
            </a:pPr>
            <a:endParaRPr lang="en-US" dirty="0"/>
          </a:p>
        </p:txBody>
      </p:sp>
      <p:sp>
        <p:nvSpPr>
          <p:cNvPr id="10244" name="Text Box 10"/>
          <p:cNvSpPr txBox="1">
            <a:spLocks noChangeArrowheads="1"/>
          </p:cNvSpPr>
          <p:nvPr/>
        </p:nvSpPr>
        <p:spPr bwMode="auto">
          <a:xfrm>
            <a:off x="1674813" y="1552575"/>
            <a:ext cx="4572000" cy="336550"/>
          </a:xfrm>
          <a:prstGeom prst="rect">
            <a:avLst/>
          </a:prstGeom>
          <a:noFill/>
          <a:ln w="9525">
            <a:noFill/>
            <a:miter lim="800000"/>
            <a:headEnd/>
            <a:tailEnd/>
          </a:ln>
          <a:effectLst/>
        </p:spPr>
        <p:txBody>
          <a:bodyPr>
            <a:spAutoFit/>
          </a:bodyPr>
          <a:lstStyle/>
          <a:p>
            <a:pPr>
              <a:spcBef>
                <a:spcPct val="50000"/>
              </a:spcBef>
            </a:pPr>
            <a:r>
              <a:rPr lang="en-US" altLang="en-US" sz="1600" b="1" dirty="0">
                <a:solidFill>
                  <a:schemeClr val="bg1"/>
                </a:solidFill>
                <a:latin typeface="Times New Roman" pitchFamily="18" charset="0"/>
              </a:rPr>
              <a:t>Information Technology Department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entagon 35"/>
          <p:cNvSpPr/>
          <p:nvPr/>
        </p:nvSpPr>
        <p:spPr>
          <a:xfrm flipH="1">
            <a:off x="4572000" y="617538"/>
            <a:ext cx="4576763" cy="6240462"/>
          </a:xfrm>
          <a:prstGeom prst="homePlate">
            <a:avLst>
              <a:gd name="adj" fmla="val 13164"/>
            </a:avLst>
          </a:prstGeom>
          <a:gradFill>
            <a:gsLst>
              <a:gs pos="0">
                <a:schemeClr val="bg1">
                  <a:lumMod val="65000"/>
                </a:schemeClr>
              </a:gs>
              <a:gs pos="99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5" name="Pentagon 34"/>
          <p:cNvSpPr/>
          <p:nvPr/>
        </p:nvSpPr>
        <p:spPr>
          <a:xfrm>
            <a:off x="0" y="617538"/>
            <a:ext cx="4567238" cy="6240462"/>
          </a:xfrm>
          <a:prstGeom prst="homePlate">
            <a:avLst>
              <a:gd name="adj" fmla="val 12895"/>
            </a:avLst>
          </a:prstGeom>
          <a:gradFill>
            <a:gsLst>
              <a:gs pos="0">
                <a:schemeClr val="bg1">
                  <a:lumMod val="65000"/>
                </a:schemeClr>
              </a:gs>
              <a:gs pos="99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268" name="TextBox 13"/>
          <p:cNvSpPr txBox="1">
            <a:spLocks noChangeArrowheads="1"/>
          </p:cNvSpPr>
          <p:nvPr/>
        </p:nvSpPr>
        <p:spPr bwMode="auto">
          <a:xfrm>
            <a:off x="114300" y="668338"/>
            <a:ext cx="3835400" cy="646112"/>
          </a:xfrm>
          <a:prstGeom prst="rect">
            <a:avLst/>
          </a:prstGeom>
          <a:noFill/>
          <a:ln w="9525">
            <a:noFill/>
            <a:miter lim="800000"/>
            <a:headEnd/>
            <a:tailEnd/>
          </a:ln>
        </p:spPr>
        <p:txBody>
          <a:bodyPr>
            <a:spAutoFit/>
          </a:bodyPr>
          <a:lstStyle/>
          <a:p>
            <a:pPr algn="r"/>
            <a:r>
              <a:rPr lang="en-US" altLang="en-US" b="1" i="1" dirty="0">
                <a:solidFill>
                  <a:srgbClr val="000000"/>
                </a:solidFill>
                <a:ea typeface="MS PGothic" pitchFamily="34" charset="-128"/>
              </a:rPr>
              <a:t>Capitalize on Key Pillars of Monterey County’s Economy</a:t>
            </a:r>
          </a:p>
        </p:txBody>
      </p:sp>
      <p:sp>
        <p:nvSpPr>
          <p:cNvPr id="11269" name="TextBox 14"/>
          <p:cNvSpPr txBox="1">
            <a:spLocks noChangeArrowheads="1"/>
          </p:cNvSpPr>
          <p:nvPr/>
        </p:nvSpPr>
        <p:spPr bwMode="auto">
          <a:xfrm>
            <a:off x="5211763" y="668338"/>
            <a:ext cx="3684587" cy="646112"/>
          </a:xfrm>
          <a:prstGeom prst="rect">
            <a:avLst/>
          </a:prstGeom>
          <a:noFill/>
          <a:ln w="9525">
            <a:noFill/>
            <a:miter lim="800000"/>
            <a:headEnd/>
            <a:tailEnd/>
          </a:ln>
        </p:spPr>
        <p:txBody>
          <a:bodyPr>
            <a:spAutoFit/>
          </a:bodyPr>
          <a:lstStyle/>
          <a:p>
            <a:r>
              <a:rPr lang="en-US" altLang="en-US" b="1" i="1" dirty="0">
                <a:solidFill>
                  <a:srgbClr val="000000"/>
                </a:solidFill>
                <a:ea typeface="MS PGothic" pitchFamily="34" charset="-128"/>
              </a:rPr>
              <a:t>Pursue Innovative Opportunities for Growth</a:t>
            </a:r>
          </a:p>
        </p:txBody>
      </p:sp>
      <p:sp>
        <p:nvSpPr>
          <p:cNvPr id="17" name="Rectangle 16"/>
          <p:cNvSpPr/>
          <p:nvPr/>
        </p:nvSpPr>
        <p:spPr>
          <a:xfrm>
            <a:off x="0" y="0"/>
            <a:ext cx="9144000" cy="76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00"/>
                </a:solidFill>
              </a:rPr>
              <a:t>A Vision for Economic Development In Monterey County</a:t>
            </a:r>
          </a:p>
        </p:txBody>
      </p:sp>
      <p:sp>
        <p:nvSpPr>
          <p:cNvPr id="18" name="Rectangle 17"/>
          <p:cNvSpPr/>
          <p:nvPr/>
        </p:nvSpPr>
        <p:spPr>
          <a:xfrm>
            <a:off x="5211763" y="1373188"/>
            <a:ext cx="1912937" cy="1098550"/>
          </a:xfrm>
          <a:prstGeom prst="rect">
            <a:avLst/>
          </a:prstGeom>
          <a:solidFill>
            <a:schemeClr val="accent3">
              <a:lumMod val="50000"/>
            </a:schemeClr>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prstClr val="white"/>
                </a:solidFill>
              </a:rPr>
              <a:t>Recreation &amp; Wellness</a:t>
            </a:r>
          </a:p>
        </p:txBody>
      </p:sp>
      <p:sp>
        <p:nvSpPr>
          <p:cNvPr id="19" name="Rectangle 18"/>
          <p:cNvSpPr/>
          <p:nvPr/>
        </p:nvSpPr>
        <p:spPr>
          <a:xfrm>
            <a:off x="5211763" y="2738438"/>
            <a:ext cx="1912937" cy="1098550"/>
          </a:xfrm>
          <a:prstGeom prst="rect">
            <a:avLst/>
          </a:prstGeom>
          <a:solidFill>
            <a:schemeClr val="accent4">
              <a:lumMod val="50000"/>
            </a:schemeClr>
          </a:solid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prstClr val="white"/>
                </a:solidFill>
              </a:rPr>
              <a:t>Education</a:t>
            </a:r>
          </a:p>
        </p:txBody>
      </p:sp>
      <p:sp>
        <p:nvSpPr>
          <p:cNvPr id="20" name="Rectangle 19"/>
          <p:cNvSpPr/>
          <p:nvPr/>
        </p:nvSpPr>
        <p:spPr>
          <a:xfrm>
            <a:off x="5211763" y="4116388"/>
            <a:ext cx="1912937" cy="1098550"/>
          </a:xfrm>
          <a:prstGeom prst="rect">
            <a:avLst/>
          </a:prstGeom>
          <a:solidFill>
            <a:schemeClr val="accent5">
              <a:lumMod val="50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prstClr val="white"/>
                </a:solidFill>
              </a:rPr>
              <a:t>Research &amp; Dev</a:t>
            </a:r>
          </a:p>
          <a:p>
            <a:pPr algn="ctr" fontAlgn="auto">
              <a:spcBef>
                <a:spcPts val="0"/>
              </a:spcBef>
              <a:spcAft>
                <a:spcPts val="0"/>
              </a:spcAft>
              <a:defRPr/>
            </a:pPr>
            <a:r>
              <a:rPr lang="en-US" sz="1600" b="1" dirty="0">
                <a:solidFill>
                  <a:prstClr val="white"/>
                </a:solidFill>
              </a:rPr>
              <a:t>Blue Economy</a:t>
            </a:r>
          </a:p>
        </p:txBody>
      </p:sp>
      <p:sp>
        <p:nvSpPr>
          <p:cNvPr id="21" name="Rectangle 20"/>
          <p:cNvSpPr/>
          <p:nvPr/>
        </p:nvSpPr>
        <p:spPr>
          <a:xfrm>
            <a:off x="5211763" y="5487988"/>
            <a:ext cx="1912937" cy="1098550"/>
          </a:xfrm>
          <a:prstGeom prst="rect">
            <a:avLst/>
          </a:prstGeom>
          <a:solidFill>
            <a:schemeClr val="accent2">
              <a:lumMod val="50000"/>
            </a:schemeClr>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prstClr val="white"/>
                </a:solidFill>
              </a:rPr>
              <a:t>Agri-Technology</a:t>
            </a:r>
          </a:p>
        </p:txBody>
      </p:sp>
      <p:sp>
        <p:nvSpPr>
          <p:cNvPr id="22" name="Rectangle 21"/>
          <p:cNvSpPr/>
          <p:nvPr/>
        </p:nvSpPr>
        <p:spPr>
          <a:xfrm>
            <a:off x="2028825" y="1373188"/>
            <a:ext cx="1920875" cy="109855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prstClr val="white"/>
                </a:solidFill>
              </a:rPr>
              <a:t>Tourism</a:t>
            </a:r>
          </a:p>
        </p:txBody>
      </p:sp>
      <p:sp>
        <p:nvSpPr>
          <p:cNvPr id="23" name="Rectangle 22"/>
          <p:cNvSpPr/>
          <p:nvPr/>
        </p:nvSpPr>
        <p:spPr>
          <a:xfrm>
            <a:off x="2028825" y="2744788"/>
            <a:ext cx="1920875" cy="109855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prstClr val="white"/>
                </a:solidFill>
              </a:rPr>
              <a:t>Education, Research, &amp; Technology</a:t>
            </a:r>
          </a:p>
        </p:txBody>
      </p:sp>
      <p:sp>
        <p:nvSpPr>
          <p:cNvPr id="24" name="Rectangle 23"/>
          <p:cNvSpPr/>
          <p:nvPr/>
        </p:nvSpPr>
        <p:spPr>
          <a:xfrm>
            <a:off x="2028825" y="4116388"/>
            <a:ext cx="1920875" cy="109855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prstClr val="white"/>
                </a:solidFill>
              </a:rPr>
              <a:t>Small Business</a:t>
            </a:r>
          </a:p>
        </p:txBody>
      </p:sp>
      <p:sp>
        <p:nvSpPr>
          <p:cNvPr id="25" name="Rectangle 24"/>
          <p:cNvSpPr/>
          <p:nvPr/>
        </p:nvSpPr>
        <p:spPr>
          <a:xfrm>
            <a:off x="2028825" y="5487988"/>
            <a:ext cx="1920875" cy="109855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b="1" dirty="0">
                <a:solidFill>
                  <a:prstClr val="white"/>
                </a:solidFill>
              </a:rPr>
              <a:t>Agriculture</a:t>
            </a:r>
          </a:p>
        </p:txBody>
      </p:sp>
      <p:sp>
        <p:nvSpPr>
          <p:cNvPr id="37" name="Rectangle 36"/>
          <p:cNvSpPr/>
          <p:nvPr/>
        </p:nvSpPr>
        <p:spPr>
          <a:xfrm>
            <a:off x="0" y="1377950"/>
            <a:ext cx="2028825" cy="109696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100" b="1" dirty="0">
                <a:solidFill>
                  <a:srgbClr val="000000"/>
                </a:solidFill>
              </a:rPr>
              <a:t>Targeted marketing for niche tourists, and support Laguna Seca Recreation Area improvements and State Route 156 highway widening </a:t>
            </a:r>
          </a:p>
        </p:txBody>
      </p:sp>
      <p:sp>
        <p:nvSpPr>
          <p:cNvPr id="38" name="Rectangle 37"/>
          <p:cNvSpPr/>
          <p:nvPr/>
        </p:nvSpPr>
        <p:spPr>
          <a:xfrm>
            <a:off x="0" y="2728913"/>
            <a:ext cx="2028825" cy="1096962"/>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100" b="1" dirty="0">
                <a:solidFill>
                  <a:srgbClr val="000000"/>
                </a:solidFill>
              </a:rPr>
              <a:t>Nurture research/academic resources and support the California Homeland Security Consortium</a:t>
            </a:r>
          </a:p>
        </p:txBody>
      </p:sp>
      <p:sp>
        <p:nvSpPr>
          <p:cNvPr id="40" name="Rectangle 39"/>
          <p:cNvSpPr/>
          <p:nvPr/>
        </p:nvSpPr>
        <p:spPr>
          <a:xfrm>
            <a:off x="0" y="4111625"/>
            <a:ext cx="2028825" cy="1096963"/>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100" b="1" dirty="0">
                <a:solidFill>
                  <a:srgbClr val="000000"/>
                </a:solidFill>
              </a:rPr>
              <a:t>Reduce regulatory burdens, support technical assistance, and expand broadband service &amp; research</a:t>
            </a:r>
          </a:p>
        </p:txBody>
      </p:sp>
      <p:sp>
        <p:nvSpPr>
          <p:cNvPr id="42" name="Rectangle 41"/>
          <p:cNvSpPr/>
          <p:nvPr/>
        </p:nvSpPr>
        <p:spPr>
          <a:xfrm>
            <a:off x="0" y="5487988"/>
            <a:ext cx="2028825" cy="109855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100" b="1" dirty="0">
                <a:solidFill>
                  <a:srgbClr val="000000"/>
                </a:solidFill>
              </a:rPr>
              <a:t>Create the Salinas Valley Wine Corridor and monitor key federal and state legislation</a:t>
            </a:r>
          </a:p>
        </p:txBody>
      </p:sp>
      <p:sp>
        <p:nvSpPr>
          <p:cNvPr id="43" name="Rectangle 42"/>
          <p:cNvSpPr/>
          <p:nvPr/>
        </p:nvSpPr>
        <p:spPr>
          <a:xfrm>
            <a:off x="7132638" y="1373188"/>
            <a:ext cx="2028825" cy="109855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100" b="1" dirty="0">
                <a:solidFill>
                  <a:prstClr val="black"/>
                </a:solidFill>
              </a:rPr>
              <a:t>Become a destination of choice for enthusiasts of outdoor recreation and for health-conscious individuals</a:t>
            </a:r>
          </a:p>
        </p:txBody>
      </p:sp>
      <p:sp>
        <p:nvSpPr>
          <p:cNvPr id="44" name="Rectangle 43"/>
          <p:cNvSpPr/>
          <p:nvPr/>
        </p:nvSpPr>
        <p:spPr>
          <a:xfrm>
            <a:off x="7124700" y="2728913"/>
            <a:ext cx="2028825" cy="1096962"/>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100" b="1" dirty="0">
                <a:solidFill>
                  <a:srgbClr val="000000"/>
                </a:solidFill>
              </a:rPr>
              <a:t>Become a center for a new class of vacation/recreation activity focused on environmental study and world-class forums in marine science</a:t>
            </a:r>
          </a:p>
        </p:txBody>
      </p:sp>
      <p:sp>
        <p:nvSpPr>
          <p:cNvPr id="45" name="Rectangle 44"/>
          <p:cNvSpPr/>
          <p:nvPr/>
        </p:nvSpPr>
        <p:spPr>
          <a:xfrm>
            <a:off x="7110413" y="4116388"/>
            <a:ext cx="2030412" cy="109855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100" b="1" dirty="0">
                <a:solidFill>
                  <a:srgbClr val="000000"/>
                </a:solidFill>
              </a:rPr>
              <a:t>Become a “thought leader” and experimental test-bed for new types of maritime commerce and for policy innovations in water and land management</a:t>
            </a:r>
          </a:p>
        </p:txBody>
      </p:sp>
      <p:sp>
        <p:nvSpPr>
          <p:cNvPr id="46" name="Rectangle 45"/>
          <p:cNvSpPr/>
          <p:nvPr/>
        </p:nvSpPr>
        <p:spPr>
          <a:xfrm>
            <a:off x="7110413" y="5487988"/>
            <a:ext cx="2030412" cy="109855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100" b="1" dirty="0">
                <a:solidFill>
                  <a:srgbClr val="000000"/>
                </a:solidFill>
              </a:rPr>
              <a:t>Enhance the efficiency and sustainability of Ag processes for local firms, and create a Center of Excellence for exporting technologies and expertise to other regions</a:t>
            </a:r>
          </a:p>
        </p:txBody>
      </p:sp>
      <p:cxnSp>
        <p:nvCxnSpPr>
          <p:cNvPr id="11287" name="Straight Connector 47"/>
          <p:cNvCxnSpPr>
            <a:cxnSpLocks noChangeShapeType="1"/>
            <a:stCxn id="22" idx="3"/>
            <a:endCxn id="18" idx="1"/>
          </p:cNvCxnSpPr>
          <p:nvPr/>
        </p:nvCxnSpPr>
        <p:spPr bwMode="auto">
          <a:xfrm>
            <a:off x="3949700" y="1922463"/>
            <a:ext cx="1262063" cy="0"/>
          </a:xfrm>
          <a:prstGeom prst="line">
            <a:avLst/>
          </a:prstGeom>
          <a:noFill/>
          <a:ln w="19050">
            <a:solidFill>
              <a:srgbClr val="7F7F7F"/>
            </a:solidFill>
            <a:prstDash val="sysDash"/>
            <a:round/>
            <a:headEnd/>
            <a:tailEnd/>
          </a:ln>
          <a:effectLst>
            <a:outerShdw dist="25400" dir="5400000" rotWithShape="0">
              <a:srgbClr val="808080">
                <a:alpha val="39998"/>
              </a:srgbClr>
            </a:outerShdw>
          </a:effectLst>
        </p:spPr>
      </p:cxnSp>
      <p:cxnSp>
        <p:nvCxnSpPr>
          <p:cNvPr id="11288" name="Straight Connector 49"/>
          <p:cNvCxnSpPr>
            <a:cxnSpLocks noChangeShapeType="1"/>
            <a:endCxn id="19" idx="1"/>
          </p:cNvCxnSpPr>
          <p:nvPr/>
        </p:nvCxnSpPr>
        <p:spPr bwMode="auto">
          <a:xfrm>
            <a:off x="3949700" y="1922463"/>
            <a:ext cx="1262063" cy="1365250"/>
          </a:xfrm>
          <a:prstGeom prst="line">
            <a:avLst/>
          </a:prstGeom>
          <a:noFill/>
          <a:ln w="19050">
            <a:solidFill>
              <a:srgbClr val="7F7F7F"/>
            </a:solidFill>
            <a:prstDash val="sysDash"/>
            <a:round/>
            <a:headEnd/>
            <a:tailEnd/>
          </a:ln>
          <a:effectLst>
            <a:outerShdw dist="25400" dir="5400000" rotWithShape="0">
              <a:srgbClr val="808080">
                <a:alpha val="39998"/>
              </a:srgbClr>
            </a:outerShdw>
          </a:effectLst>
        </p:spPr>
      </p:cxnSp>
      <p:cxnSp>
        <p:nvCxnSpPr>
          <p:cNvPr id="11289" name="Straight Connector 52"/>
          <p:cNvCxnSpPr>
            <a:cxnSpLocks noChangeShapeType="1"/>
            <a:stCxn id="23" idx="3"/>
            <a:endCxn id="20" idx="1"/>
          </p:cNvCxnSpPr>
          <p:nvPr/>
        </p:nvCxnSpPr>
        <p:spPr bwMode="auto">
          <a:xfrm>
            <a:off x="3949700" y="3294063"/>
            <a:ext cx="1262063" cy="1371600"/>
          </a:xfrm>
          <a:prstGeom prst="line">
            <a:avLst/>
          </a:prstGeom>
          <a:noFill/>
          <a:ln w="19050">
            <a:solidFill>
              <a:srgbClr val="7F7F7F"/>
            </a:solidFill>
            <a:prstDash val="sysDash"/>
            <a:round/>
            <a:headEnd/>
            <a:tailEnd/>
          </a:ln>
          <a:effectLst>
            <a:outerShdw dist="25400" dir="5400000" rotWithShape="0">
              <a:srgbClr val="808080">
                <a:alpha val="39998"/>
              </a:srgbClr>
            </a:outerShdw>
          </a:effectLst>
        </p:spPr>
      </p:cxnSp>
      <p:cxnSp>
        <p:nvCxnSpPr>
          <p:cNvPr id="11290" name="Straight Connector 55"/>
          <p:cNvCxnSpPr>
            <a:cxnSpLocks noChangeShapeType="1"/>
            <a:stCxn id="23" idx="3"/>
            <a:endCxn id="19" idx="1"/>
          </p:cNvCxnSpPr>
          <p:nvPr/>
        </p:nvCxnSpPr>
        <p:spPr bwMode="auto">
          <a:xfrm flipV="1">
            <a:off x="3949700" y="3287713"/>
            <a:ext cx="1262063" cy="6350"/>
          </a:xfrm>
          <a:prstGeom prst="line">
            <a:avLst/>
          </a:prstGeom>
          <a:noFill/>
          <a:ln w="19050">
            <a:solidFill>
              <a:srgbClr val="7F7F7F"/>
            </a:solidFill>
            <a:prstDash val="sysDash"/>
            <a:round/>
            <a:headEnd/>
            <a:tailEnd/>
          </a:ln>
          <a:effectLst>
            <a:outerShdw dist="25400" dir="5400000" rotWithShape="0">
              <a:srgbClr val="808080">
                <a:alpha val="39998"/>
              </a:srgbClr>
            </a:outerShdw>
          </a:effectLst>
        </p:spPr>
      </p:cxnSp>
      <p:cxnSp>
        <p:nvCxnSpPr>
          <p:cNvPr id="11291" name="Straight Connector 58"/>
          <p:cNvCxnSpPr>
            <a:cxnSpLocks noChangeShapeType="1"/>
            <a:stCxn id="23" idx="3"/>
            <a:endCxn id="21" idx="1"/>
          </p:cNvCxnSpPr>
          <p:nvPr/>
        </p:nvCxnSpPr>
        <p:spPr bwMode="auto">
          <a:xfrm>
            <a:off x="3949700" y="3294063"/>
            <a:ext cx="1262063" cy="2743200"/>
          </a:xfrm>
          <a:prstGeom prst="line">
            <a:avLst/>
          </a:prstGeom>
          <a:noFill/>
          <a:ln w="19050">
            <a:solidFill>
              <a:srgbClr val="7F7F7F"/>
            </a:solidFill>
            <a:prstDash val="sysDash"/>
            <a:round/>
            <a:headEnd/>
            <a:tailEnd/>
          </a:ln>
          <a:effectLst>
            <a:outerShdw dist="25400" dir="5400000" rotWithShape="0">
              <a:srgbClr val="808080">
                <a:alpha val="39998"/>
              </a:srgbClr>
            </a:outerShdw>
          </a:effectLst>
        </p:spPr>
      </p:cxnSp>
      <p:cxnSp>
        <p:nvCxnSpPr>
          <p:cNvPr id="11292" name="Straight Connector 61"/>
          <p:cNvCxnSpPr>
            <a:cxnSpLocks noChangeShapeType="1"/>
            <a:stCxn id="24" idx="3"/>
          </p:cNvCxnSpPr>
          <p:nvPr/>
        </p:nvCxnSpPr>
        <p:spPr bwMode="auto">
          <a:xfrm flipV="1">
            <a:off x="3949700" y="1922463"/>
            <a:ext cx="1262063" cy="2743200"/>
          </a:xfrm>
          <a:prstGeom prst="line">
            <a:avLst/>
          </a:prstGeom>
          <a:noFill/>
          <a:ln w="19050">
            <a:solidFill>
              <a:srgbClr val="7F7F7F"/>
            </a:solidFill>
            <a:prstDash val="sysDash"/>
            <a:round/>
            <a:headEnd/>
            <a:tailEnd/>
          </a:ln>
          <a:effectLst>
            <a:outerShdw dist="25400" dir="5400000" rotWithShape="0">
              <a:srgbClr val="808080">
                <a:alpha val="39998"/>
              </a:srgbClr>
            </a:outerShdw>
          </a:effectLst>
        </p:spPr>
      </p:cxnSp>
      <p:cxnSp>
        <p:nvCxnSpPr>
          <p:cNvPr id="11293" name="Straight Connector 64"/>
          <p:cNvCxnSpPr>
            <a:cxnSpLocks noChangeShapeType="1"/>
            <a:endCxn id="19" idx="1"/>
          </p:cNvCxnSpPr>
          <p:nvPr/>
        </p:nvCxnSpPr>
        <p:spPr bwMode="auto">
          <a:xfrm flipV="1">
            <a:off x="3949700" y="3287713"/>
            <a:ext cx="1262063" cy="1377950"/>
          </a:xfrm>
          <a:prstGeom prst="line">
            <a:avLst/>
          </a:prstGeom>
          <a:noFill/>
          <a:ln w="19050">
            <a:solidFill>
              <a:srgbClr val="7F7F7F"/>
            </a:solidFill>
            <a:prstDash val="sysDash"/>
            <a:round/>
            <a:headEnd/>
            <a:tailEnd/>
          </a:ln>
          <a:effectLst>
            <a:outerShdw dist="25400" dir="5400000" rotWithShape="0">
              <a:srgbClr val="808080">
                <a:alpha val="39998"/>
              </a:srgbClr>
            </a:outerShdw>
          </a:effectLst>
        </p:spPr>
      </p:cxnSp>
      <p:cxnSp>
        <p:nvCxnSpPr>
          <p:cNvPr id="11294" name="Straight Connector 67"/>
          <p:cNvCxnSpPr>
            <a:cxnSpLocks noChangeShapeType="1"/>
            <a:stCxn id="24" idx="3"/>
            <a:endCxn id="20" idx="1"/>
          </p:cNvCxnSpPr>
          <p:nvPr/>
        </p:nvCxnSpPr>
        <p:spPr bwMode="auto">
          <a:xfrm>
            <a:off x="3949700" y="4665663"/>
            <a:ext cx="1262063" cy="0"/>
          </a:xfrm>
          <a:prstGeom prst="line">
            <a:avLst/>
          </a:prstGeom>
          <a:noFill/>
          <a:ln w="19050">
            <a:solidFill>
              <a:srgbClr val="7F7F7F"/>
            </a:solidFill>
            <a:prstDash val="sysDash"/>
            <a:round/>
            <a:headEnd/>
            <a:tailEnd/>
          </a:ln>
          <a:effectLst>
            <a:outerShdw dist="25400" dir="5400000" rotWithShape="0">
              <a:srgbClr val="808080">
                <a:alpha val="39998"/>
              </a:srgbClr>
            </a:outerShdw>
          </a:effectLst>
        </p:spPr>
      </p:cxnSp>
      <p:cxnSp>
        <p:nvCxnSpPr>
          <p:cNvPr id="11295" name="Straight Connector 70"/>
          <p:cNvCxnSpPr>
            <a:cxnSpLocks noChangeShapeType="1"/>
            <a:stCxn id="24" idx="3"/>
          </p:cNvCxnSpPr>
          <p:nvPr/>
        </p:nvCxnSpPr>
        <p:spPr bwMode="auto">
          <a:xfrm>
            <a:off x="3949700" y="4665663"/>
            <a:ext cx="1262063" cy="1371600"/>
          </a:xfrm>
          <a:prstGeom prst="line">
            <a:avLst/>
          </a:prstGeom>
          <a:noFill/>
          <a:ln w="19050">
            <a:solidFill>
              <a:srgbClr val="7F7F7F"/>
            </a:solidFill>
            <a:prstDash val="sysDash"/>
            <a:round/>
            <a:headEnd/>
            <a:tailEnd/>
          </a:ln>
          <a:effectLst>
            <a:outerShdw dist="25400" dir="5400000" rotWithShape="0">
              <a:srgbClr val="808080">
                <a:alpha val="39998"/>
              </a:srgbClr>
            </a:outerShdw>
          </a:effectLst>
        </p:spPr>
      </p:cxnSp>
      <p:cxnSp>
        <p:nvCxnSpPr>
          <p:cNvPr id="11296" name="Straight Connector 73"/>
          <p:cNvCxnSpPr>
            <a:cxnSpLocks noChangeShapeType="1"/>
            <a:endCxn id="20" idx="1"/>
          </p:cNvCxnSpPr>
          <p:nvPr/>
        </p:nvCxnSpPr>
        <p:spPr bwMode="auto">
          <a:xfrm flipV="1">
            <a:off x="3949700" y="4665663"/>
            <a:ext cx="1262063" cy="1371600"/>
          </a:xfrm>
          <a:prstGeom prst="line">
            <a:avLst/>
          </a:prstGeom>
          <a:noFill/>
          <a:ln w="19050">
            <a:solidFill>
              <a:srgbClr val="7F7F7F"/>
            </a:solidFill>
            <a:prstDash val="sysDash"/>
            <a:round/>
            <a:headEnd/>
            <a:tailEnd/>
          </a:ln>
          <a:effectLst>
            <a:outerShdw dist="25400" dir="5400000" rotWithShape="0">
              <a:srgbClr val="808080">
                <a:alpha val="39998"/>
              </a:srgbClr>
            </a:outerShdw>
          </a:effectLst>
        </p:spPr>
      </p:cxnSp>
      <p:cxnSp>
        <p:nvCxnSpPr>
          <p:cNvPr id="11297" name="Straight Connector 76"/>
          <p:cNvCxnSpPr>
            <a:cxnSpLocks noChangeShapeType="1"/>
            <a:endCxn id="21" idx="1"/>
          </p:cNvCxnSpPr>
          <p:nvPr/>
        </p:nvCxnSpPr>
        <p:spPr bwMode="auto">
          <a:xfrm>
            <a:off x="3949700" y="6037263"/>
            <a:ext cx="1262063" cy="0"/>
          </a:xfrm>
          <a:prstGeom prst="line">
            <a:avLst/>
          </a:prstGeom>
          <a:noFill/>
          <a:ln w="19050">
            <a:solidFill>
              <a:srgbClr val="7F7F7F"/>
            </a:solidFill>
            <a:prstDash val="sysDash"/>
            <a:round/>
            <a:headEnd/>
            <a:tailEnd/>
          </a:ln>
          <a:effectLst>
            <a:outerShdw dist="25400" dir="5400000" rotWithShape="0">
              <a:srgbClr val="808080">
                <a:alpha val="39998"/>
              </a:srgbClr>
            </a:outerShdw>
          </a:effectLst>
        </p:spPr>
      </p:cxnSp>
      <p:cxnSp>
        <p:nvCxnSpPr>
          <p:cNvPr id="11298" name="Straight Connector 79"/>
          <p:cNvCxnSpPr>
            <a:cxnSpLocks noChangeShapeType="1"/>
            <a:endCxn id="18" idx="1"/>
          </p:cNvCxnSpPr>
          <p:nvPr/>
        </p:nvCxnSpPr>
        <p:spPr bwMode="auto">
          <a:xfrm flipV="1">
            <a:off x="3949700" y="1922463"/>
            <a:ext cx="1262063" cy="4114800"/>
          </a:xfrm>
          <a:prstGeom prst="line">
            <a:avLst/>
          </a:prstGeom>
          <a:noFill/>
          <a:ln w="19050">
            <a:solidFill>
              <a:srgbClr val="7F7F7F"/>
            </a:solidFill>
            <a:prstDash val="sysDash"/>
            <a:round/>
            <a:headEnd/>
            <a:tailEnd/>
          </a:ln>
          <a:effectLst>
            <a:outerShdw dist="25400" dir="5400000" rotWithShape="0">
              <a:srgbClr val="808080">
                <a:alpha val="39998"/>
              </a:srgbClr>
            </a:outerShdw>
          </a:effectLst>
        </p:spPr>
      </p:cxn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457200"/>
            <a:ext cx="6858000" cy="1143000"/>
          </a:xfrm>
        </p:spPr>
        <p:txBody>
          <a:bodyPr/>
          <a:lstStyle/>
          <a:p>
            <a:r>
              <a:rPr lang="en-US" altLang="en-US" dirty="0" smtClean="0">
                <a:solidFill>
                  <a:schemeClr val="bg1"/>
                </a:solidFill>
              </a:rPr>
              <a:t>Current Actions</a:t>
            </a:r>
          </a:p>
        </p:txBody>
      </p:sp>
      <p:sp>
        <p:nvSpPr>
          <p:cNvPr id="12291" name="Content Placeholder 2"/>
          <p:cNvSpPr>
            <a:spLocks noGrp="1"/>
          </p:cNvSpPr>
          <p:nvPr>
            <p:ph idx="1"/>
          </p:nvPr>
        </p:nvSpPr>
        <p:spPr>
          <a:xfrm>
            <a:off x="304800" y="1981200"/>
            <a:ext cx="8382000" cy="4373563"/>
          </a:xfrm>
        </p:spPr>
        <p:txBody>
          <a:bodyPr/>
          <a:lstStyle/>
          <a:p>
            <a:pPr lvl="1"/>
            <a:r>
              <a:rPr lang="en-US" altLang="en-US" sz="1800" b="1" dirty="0" smtClean="0"/>
              <a:t>A grant funded private sector fiber build-out to expand fiber into North Monterey County from City of Watsonville through Salinas to Soledad has begun.  Completion date is expected in spring 2017.  </a:t>
            </a:r>
            <a:endParaRPr lang="en-US" altLang="en-US" sz="1800" dirty="0" smtClean="0"/>
          </a:p>
          <a:p>
            <a:pPr lvl="1"/>
            <a:r>
              <a:rPr lang="en-US" altLang="en-US" sz="1800" b="1" dirty="0" smtClean="0"/>
              <a:t>Information Technology Department successfully negotiated an agreement between CENIC and the County Library to connect to their statewide educational, gigabyte network at no additional cost, eliminating the library’s slower speed connections.  </a:t>
            </a:r>
          </a:p>
          <a:p>
            <a:pPr lvl="1"/>
            <a:r>
              <a:rPr lang="en-US" altLang="en-US" sz="1800" b="1" dirty="0" smtClean="0"/>
              <a:t>We are working with CENIC to connect four hospitals in Monterey County.</a:t>
            </a:r>
            <a:endParaRPr lang="en-US" altLang="en-US" sz="1800" dirty="0" smtClean="0"/>
          </a:p>
          <a:p>
            <a:pPr lvl="1"/>
            <a:r>
              <a:rPr lang="en-US" altLang="en-US" sz="1800" b="1" dirty="0" smtClean="0"/>
              <a:t>Monterey County has filed as a party to the Charter/Time Warner merger to present information to educate the CPUC on deficiencies in Charter’s services, and request that the merger be approved only if the needs of rural residents are upgraded from analog to digital and a low income rate is offered.</a:t>
            </a:r>
          </a:p>
          <a:p>
            <a:pPr lvl="1"/>
            <a:r>
              <a:rPr lang="en-US" altLang="en-US" sz="1800" b="1" dirty="0" smtClean="0"/>
              <a:t>Economic Development Department is working with AMBAG to identify fiber build out opportunities. </a:t>
            </a:r>
          </a:p>
          <a:p>
            <a:pPr marL="0" indent="0">
              <a:buFont typeface="Arial" pitchFamily="34" charset="0"/>
              <a:buNone/>
            </a:pPr>
            <a:endParaRPr lang="en-US" altLang="en-US" sz="2800" dirty="0" smtClean="0"/>
          </a:p>
        </p:txBody>
      </p:sp>
      <p:sp>
        <p:nvSpPr>
          <p:cNvPr id="12292" name="Rectangle 2"/>
          <p:cNvSpPr>
            <a:spLocks noChangeArrowheads="1"/>
          </p:cNvSpPr>
          <p:nvPr/>
        </p:nvSpPr>
        <p:spPr bwMode="auto">
          <a:xfrm>
            <a:off x="1981200" y="1524000"/>
            <a:ext cx="3814763" cy="369888"/>
          </a:xfrm>
          <a:prstGeom prst="rect">
            <a:avLst/>
          </a:prstGeom>
          <a:noFill/>
          <a:ln w="9525">
            <a:noFill/>
            <a:miter lim="800000"/>
            <a:headEnd/>
            <a:tailEnd/>
          </a:ln>
        </p:spPr>
        <p:txBody>
          <a:bodyPr wrap="none">
            <a:spAutoFit/>
          </a:bodyPr>
          <a:lstStyle/>
          <a:p>
            <a:pPr>
              <a:spcBef>
                <a:spcPct val="50000"/>
              </a:spcBef>
            </a:pPr>
            <a:r>
              <a:rPr lang="en-US" altLang="en-US" b="1" dirty="0">
                <a:solidFill>
                  <a:schemeClr val="bg1"/>
                </a:solidFill>
                <a:latin typeface="Times New Roman" pitchFamily="18" charset="0"/>
              </a:rPr>
              <a:t>Information Technology Department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1676400"/>
            <a:ext cx="6172200" cy="482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4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41374"/>
            <a:ext cx="7543800" cy="5855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71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TotalTime>
  <Words>1157</Words>
  <Application>Microsoft Office PowerPoint</Application>
  <PresentationFormat>On-screen Show (4:3)</PresentationFormat>
  <Paragraphs>313</Paragraphs>
  <Slides>9</Slides>
  <Notes>0</Notes>
  <HiddenSlides>2</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Office Theme</vt:lpstr>
      <vt:lpstr>1_Office Theme</vt:lpstr>
      <vt:lpstr>2_Office Theme</vt:lpstr>
      <vt:lpstr>  CSAC Annual Conference Ready, Set, Broadband!  Dianah Neff IT Director  December 2, 2015</vt:lpstr>
      <vt:lpstr>Monterey County</vt:lpstr>
      <vt:lpstr>PowerPoint Presentation</vt:lpstr>
      <vt:lpstr>PowerPoint Presentation</vt:lpstr>
      <vt:lpstr>Impact on Rural Areas</vt:lpstr>
      <vt:lpstr>PowerPoint Presentation</vt:lpstr>
      <vt:lpstr>Current Actions</vt:lpstr>
      <vt:lpstr>PowerPoint Presentation</vt:lpstr>
      <vt:lpstr>PowerPoint Presentation</vt:lpstr>
    </vt:vector>
  </TitlesOfParts>
  <Company>County of Monterey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Josephs, Charlotte</dc:creator>
  <cp:lastModifiedBy>Neff, Dianah L</cp:lastModifiedBy>
  <cp:revision>54</cp:revision>
  <dcterms:created xsi:type="dcterms:W3CDTF">2012-11-08T18:03:37Z</dcterms:created>
  <dcterms:modified xsi:type="dcterms:W3CDTF">2015-12-02T17:46:22Z</dcterms:modified>
</cp:coreProperties>
</file>