
<file path=[Content_Types].xml><?xml version="1.0" encoding="utf-8"?>
<Types xmlns="http://schemas.openxmlformats.org/package/2006/content-types">
  <Default Extension="png" ContentType="image/png"/>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92" r:id="rId2"/>
    <p:sldId id="276" r:id="rId3"/>
    <p:sldId id="290" r:id="rId4"/>
    <p:sldId id="293" r:id="rId5"/>
    <p:sldId id="277" r:id="rId6"/>
    <p:sldId id="294" r:id="rId7"/>
    <p:sldId id="295" r:id="rId8"/>
    <p:sldId id="296" r:id="rId9"/>
    <p:sldId id="265" r:id="rId10"/>
    <p:sldId id="297" r:id="rId11"/>
    <p:sldId id="268" r:id="rId12"/>
    <p:sldId id="269" r:id="rId13"/>
    <p:sldId id="278" r:id="rId14"/>
    <p:sldId id="267" r:id="rId15"/>
    <p:sldId id="280" r:id="rId16"/>
    <p:sldId id="281" r:id="rId17"/>
    <p:sldId id="282" r:id="rId18"/>
    <p:sldId id="279" r:id="rId19"/>
    <p:sldId id="271" r:id="rId20"/>
    <p:sldId id="272" r:id="rId21"/>
    <p:sldId id="273" r:id="rId22"/>
    <p:sldId id="274" r:id="rId23"/>
    <p:sldId id="305" r:id="rId24"/>
    <p:sldId id="298" r:id="rId25"/>
    <p:sldId id="299" r:id="rId26"/>
    <p:sldId id="300" r:id="rId27"/>
    <p:sldId id="301" r:id="rId28"/>
    <p:sldId id="302" r:id="rId29"/>
    <p:sldId id="306" r:id="rId30"/>
    <p:sldId id="303" r:id="rId31"/>
    <p:sldId id="304" r:id="rId32"/>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cy Arnold"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4705" autoAdjust="0"/>
  </p:normalViewPr>
  <p:slideViewPr>
    <p:cSldViewPr snapToGrid="0">
      <p:cViewPr varScale="1">
        <p:scale>
          <a:sx n="80" d="100"/>
          <a:sy n="80" d="100"/>
        </p:scale>
        <p:origin x="-667" y="-82"/>
      </p:cViewPr>
      <p:guideLst>
        <p:guide orient="horz" pos="2160"/>
        <p:guide pos="3840"/>
      </p:guideLst>
    </p:cSldViewPr>
  </p:slideViewPr>
  <p:notesTextViewPr>
    <p:cViewPr>
      <p:scale>
        <a:sx n="1" d="1"/>
        <a:sy n="1" d="1"/>
      </p:scale>
      <p:origin x="0" y="0"/>
    </p:cViewPr>
  </p:notesTextViewPr>
  <p:sorterViewPr>
    <p:cViewPr>
      <p:scale>
        <a:sx n="100" d="100"/>
        <a:sy n="100" d="100"/>
      </p:scale>
      <p:origin x="0" y="383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199566519623997"/>
          <c:y val="5.9356040317587499E-3"/>
          <c:w val="0.45011472003499597"/>
          <c:h val="0.91053962000358302"/>
        </c:manualLayout>
      </c:layout>
      <c:barChart>
        <c:barDir val="bar"/>
        <c:grouping val="clustered"/>
        <c:varyColors val="0"/>
        <c:ser>
          <c:idx val="0"/>
          <c:order val="0"/>
          <c:tx>
            <c:strRef>
              <c:f>Sheet1!$B$1</c:f>
              <c:strCache>
                <c:ptCount val="1"/>
                <c:pt idx="0">
                  <c:v>Column2</c:v>
                </c:pt>
              </c:strCache>
            </c:strRef>
          </c:tx>
          <c:spPr>
            <a:solidFill>
              <a:schemeClr val="accent2"/>
            </a:solidFill>
            <a:ln w="25400" cap="flat" cmpd="sng" algn="ctr">
              <a:solidFill>
                <a:schemeClr val="accent2">
                  <a:shade val="50000"/>
                </a:schemeClr>
              </a:solidFill>
              <a:prstDash val="solid"/>
            </a:ln>
            <a:effectLst/>
          </c:spPr>
          <c:invertIfNegative val="0"/>
          <c:dPt>
            <c:idx val="0"/>
            <c:invertIfNegative val="0"/>
            <c:bubble3D val="0"/>
            <c:spPr>
              <a:solidFill>
                <a:schemeClr val="accent1"/>
              </a:solidFill>
              <a:ln w="25400" cap="flat" cmpd="sng" algn="ctr">
                <a:solidFill>
                  <a:schemeClr val="accent1">
                    <a:shade val="50000"/>
                  </a:schemeClr>
                </a:solidFill>
                <a:prstDash val="solid"/>
              </a:ln>
              <a:effectLst/>
            </c:spPr>
          </c:dPt>
          <c:dPt>
            <c:idx val="1"/>
            <c:invertIfNegative val="0"/>
            <c:bubble3D val="0"/>
          </c:dPt>
          <c:dPt>
            <c:idx val="2"/>
            <c:invertIfNegative val="0"/>
            <c:bubble3D val="0"/>
            <c:spPr>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c:spPr>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2"/>
            <c:invertIfNegative val="0"/>
            <c:bubble3D val="0"/>
          </c:dPt>
          <c:dPt>
            <c:idx val="15"/>
            <c:invertIfNegative val="0"/>
            <c:bubble3D val="0"/>
          </c:dPt>
          <c:dPt>
            <c:idx val="18"/>
            <c:invertIfNegative val="0"/>
            <c:bubble3D val="0"/>
          </c:dPt>
          <c:dLbls>
            <c:spPr>
              <a:noFill/>
              <a:ln>
                <a:noFill/>
              </a:ln>
              <a:effectLst/>
            </c:spPr>
            <c:txPr>
              <a:bodyPr/>
              <a:lstStyle/>
              <a:p>
                <a:pPr>
                  <a:defRPr sz="1800"/>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layout/>
                <c15:showLeaderLines val="0"/>
              </c:ext>
            </c:extLst>
          </c:dLbls>
          <c:cat>
            <c:strRef>
              <c:f>Sheet1!$A$2:$A$4</c:f>
              <c:strCache>
                <c:ptCount val="3"/>
                <c:pt idx="0">
                  <c:v>Increasing access to health care is the right thing to do.  No one should suffer or die from a condition that can be treated just because of their immigration status</c:v>
                </c:pt>
                <c:pt idx="1">
                  <c:v>We should not provide any publicly-funded healthcare benefits to tax-paying undocumented immigrants</c:v>
                </c:pt>
                <c:pt idx="2">
                  <c:v>Both/Neither/DK/NA</c:v>
                </c:pt>
              </c:strCache>
            </c:strRef>
          </c:cat>
          <c:val>
            <c:numRef>
              <c:f>Sheet1!$B$2:$B$4</c:f>
              <c:numCache>
                <c:formatCode>0%</c:formatCode>
                <c:ptCount val="3"/>
                <c:pt idx="0">
                  <c:v>0.6</c:v>
                </c:pt>
                <c:pt idx="1">
                  <c:v>0.28000000000000003</c:v>
                </c:pt>
                <c:pt idx="2">
                  <c:v>0.14000000000000001</c:v>
                </c:pt>
              </c:numCache>
            </c:numRef>
          </c:val>
          <c:extLst/>
        </c:ser>
        <c:dLbls>
          <c:showLegendKey val="0"/>
          <c:showVal val="0"/>
          <c:showCatName val="0"/>
          <c:showSerName val="0"/>
          <c:showPercent val="0"/>
          <c:showBubbleSize val="0"/>
        </c:dLbls>
        <c:gapWidth val="44"/>
        <c:axId val="33288960"/>
        <c:axId val="33290496"/>
      </c:barChart>
      <c:catAx>
        <c:axId val="33288960"/>
        <c:scaling>
          <c:orientation val="maxMin"/>
        </c:scaling>
        <c:delete val="0"/>
        <c:axPos val="l"/>
        <c:numFmt formatCode="General" sourceLinked="0"/>
        <c:majorTickMark val="none"/>
        <c:minorTickMark val="none"/>
        <c:tickLblPos val="nextTo"/>
        <c:spPr>
          <a:ln>
            <a:solidFill>
              <a:schemeClr val="tx1"/>
            </a:solidFill>
          </a:ln>
        </c:spPr>
        <c:txPr>
          <a:bodyPr/>
          <a:lstStyle/>
          <a:p>
            <a:pPr algn="r">
              <a:lnSpc>
                <a:spcPts val="2100"/>
              </a:lnSpc>
              <a:defRPr sz="1850"/>
            </a:pPr>
            <a:endParaRPr lang="en-US"/>
          </a:p>
        </c:txPr>
        <c:crossAx val="33290496"/>
        <c:crosses val="autoZero"/>
        <c:auto val="1"/>
        <c:lblAlgn val="ctr"/>
        <c:lblOffset val="100"/>
        <c:noMultiLvlLbl val="0"/>
      </c:catAx>
      <c:valAx>
        <c:axId val="33290496"/>
        <c:scaling>
          <c:orientation val="minMax"/>
        </c:scaling>
        <c:delete val="0"/>
        <c:axPos val="b"/>
        <c:numFmt formatCode="0%" sourceLinked="1"/>
        <c:majorTickMark val="out"/>
        <c:minorTickMark val="none"/>
        <c:tickLblPos val="nextTo"/>
        <c:spPr>
          <a:ln>
            <a:solidFill>
              <a:schemeClr val="tx1"/>
            </a:solidFill>
          </a:ln>
        </c:spPr>
        <c:txPr>
          <a:bodyPr/>
          <a:lstStyle/>
          <a:p>
            <a:pPr>
              <a:defRPr sz="1000"/>
            </a:pPr>
            <a:endParaRPr lang="en-US"/>
          </a:p>
        </c:txPr>
        <c:crossAx val="33288960"/>
        <c:crosses val="max"/>
        <c:crossBetween val="between"/>
        <c:majorUnit val="0.15"/>
      </c:valAx>
    </c:plotArea>
    <c:plotVisOnly val="1"/>
    <c:dispBlanksAs val="gap"/>
    <c:showDLblsOverMax val="0"/>
  </c:chart>
  <c:txPr>
    <a:bodyPr/>
    <a:lstStyle/>
    <a:p>
      <a:pPr>
        <a:defRPr sz="16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stacked"/>
        <c:varyColors val="0"/>
        <c:ser>
          <c:idx val="0"/>
          <c:order val="0"/>
          <c:tx>
            <c:strRef>
              <c:f>Sheet1!$B$1</c:f>
              <c:strCache>
                <c:ptCount val="1"/>
                <c:pt idx="0">
                  <c:v>Column1</c:v>
                </c:pt>
              </c:strCache>
            </c:strRef>
          </c:tx>
          <c:invertIfNegative val="0"/>
          <c:cat>
            <c:numRef>
              <c:f>Sheet1!$A$2:$A$3</c:f>
              <c:numCache>
                <c:formatCode>General</c:formatCode>
                <c:ptCount val="2"/>
                <c:pt idx="0">
                  <c:v>2010</c:v>
                </c:pt>
                <c:pt idx="1">
                  <c:v>2015</c:v>
                </c:pt>
              </c:numCache>
            </c:numRef>
          </c:cat>
          <c:val>
            <c:numRef>
              <c:f>Sheet1!$B$2:$B$3</c:f>
              <c:numCache>
                <c:formatCode>General</c:formatCode>
                <c:ptCount val="2"/>
                <c:pt idx="0">
                  <c:v>53</c:v>
                </c:pt>
                <c:pt idx="1">
                  <c:v>63</c:v>
                </c:pt>
              </c:numCache>
            </c:numRef>
          </c:val>
        </c:ser>
        <c:dLbls>
          <c:showLegendKey val="0"/>
          <c:showVal val="0"/>
          <c:showCatName val="0"/>
          <c:showSerName val="0"/>
          <c:showPercent val="0"/>
          <c:showBubbleSize val="0"/>
        </c:dLbls>
        <c:gapWidth val="150"/>
        <c:overlap val="100"/>
        <c:axId val="33201536"/>
        <c:axId val="33223808"/>
      </c:barChart>
      <c:catAx>
        <c:axId val="33201536"/>
        <c:scaling>
          <c:orientation val="minMax"/>
        </c:scaling>
        <c:delete val="0"/>
        <c:axPos val="b"/>
        <c:numFmt formatCode="General" sourceLinked="1"/>
        <c:majorTickMark val="out"/>
        <c:minorTickMark val="none"/>
        <c:tickLblPos val="nextTo"/>
        <c:crossAx val="33223808"/>
        <c:crosses val="autoZero"/>
        <c:auto val="1"/>
        <c:lblAlgn val="ctr"/>
        <c:lblOffset val="100"/>
        <c:noMultiLvlLbl val="0"/>
      </c:catAx>
      <c:valAx>
        <c:axId val="33223808"/>
        <c:scaling>
          <c:orientation val="minMax"/>
          <c:max val="100"/>
          <c:min val="0"/>
        </c:scaling>
        <c:delete val="0"/>
        <c:axPos val="l"/>
        <c:majorGridlines/>
        <c:numFmt formatCode="General" sourceLinked="1"/>
        <c:majorTickMark val="out"/>
        <c:minorTickMark val="none"/>
        <c:tickLblPos val="nextTo"/>
        <c:crossAx val="33201536"/>
        <c:crosses val="autoZero"/>
        <c:crossBetween val="between"/>
        <c:majorUnit val="10"/>
      </c:valAx>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82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9863" y="0"/>
            <a:ext cx="3044825" cy="465138"/>
          </a:xfrm>
          <a:prstGeom prst="rect">
            <a:avLst/>
          </a:prstGeom>
        </p:spPr>
        <p:txBody>
          <a:bodyPr vert="horz" lIns="91440" tIns="45720" rIns="91440" bIns="45720" rtlCol="0"/>
          <a:lstStyle>
            <a:lvl1pPr algn="r">
              <a:defRPr sz="1200"/>
            </a:lvl1pPr>
          </a:lstStyle>
          <a:p>
            <a:fld id="{1580A7FB-216B-4EDE-A040-CB63BD61A563}" type="datetimeFigureOut">
              <a:rPr lang="en-US" smtClean="0"/>
              <a:t>12/1/2015</a:t>
            </a:fld>
            <a:endParaRPr lang="en-US"/>
          </a:p>
        </p:txBody>
      </p:sp>
      <p:sp>
        <p:nvSpPr>
          <p:cNvPr id="4" name="Footer Placeholder 3"/>
          <p:cNvSpPr>
            <a:spLocks noGrp="1"/>
          </p:cNvSpPr>
          <p:nvPr>
            <p:ph type="ftr" sz="quarter" idx="2"/>
          </p:nvPr>
        </p:nvSpPr>
        <p:spPr>
          <a:xfrm>
            <a:off x="0" y="8845550"/>
            <a:ext cx="304482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9863" y="8845550"/>
            <a:ext cx="3044825" cy="465138"/>
          </a:xfrm>
          <a:prstGeom prst="rect">
            <a:avLst/>
          </a:prstGeom>
        </p:spPr>
        <p:txBody>
          <a:bodyPr vert="horz" lIns="91440" tIns="45720" rIns="91440" bIns="45720" rtlCol="0" anchor="b"/>
          <a:lstStyle>
            <a:lvl1pPr algn="r">
              <a:defRPr sz="1200"/>
            </a:lvl1pPr>
          </a:lstStyle>
          <a:p>
            <a:fld id="{843391F6-7B9F-4AF7-93AA-C4045E43998C}" type="slidenum">
              <a:rPr lang="en-US" smtClean="0"/>
              <a:t>‹#›</a:t>
            </a:fld>
            <a:endParaRPr lang="en-US"/>
          </a:p>
        </p:txBody>
      </p:sp>
    </p:spTree>
    <p:extLst>
      <p:ext uri="{BB962C8B-B14F-4D97-AF65-F5344CB8AC3E}">
        <p14:creationId xmlns:p14="http://schemas.microsoft.com/office/powerpoint/2010/main" val="2419775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36D81544-7EDA-4B95-90C0-B9EEDAE56025}" type="datetimeFigureOut">
              <a:rPr lang="en-US" smtClean="0"/>
              <a:t>12/1/2015</a:t>
            </a:fld>
            <a:endParaRPr lang="en-US"/>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D828C023-4A45-4EE5-91A0-8BA6152EF047}" type="slidenum">
              <a:rPr lang="en-US" smtClean="0"/>
              <a:t>‹#›</a:t>
            </a:fld>
            <a:endParaRPr lang="en-US"/>
          </a:p>
        </p:txBody>
      </p:sp>
    </p:spTree>
    <p:extLst>
      <p:ext uri="{BB962C8B-B14F-4D97-AF65-F5344CB8AC3E}">
        <p14:creationId xmlns:p14="http://schemas.microsoft.com/office/powerpoint/2010/main" val="1346382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1</a:t>
            </a:fld>
            <a:endParaRPr lang="en-US"/>
          </a:p>
        </p:txBody>
      </p:sp>
    </p:spTree>
    <p:extLst>
      <p:ext uri="{BB962C8B-B14F-4D97-AF65-F5344CB8AC3E}">
        <p14:creationId xmlns:p14="http://schemas.microsoft.com/office/powerpoint/2010/main" val="2400199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10</a:t>
            </a:fld>
            <a:endParaRPr lang="en-US"/>
          </a:p>
        </p:txBody>
      </p:sp>
    </p:spTree>
    <p:extLst>
      <p:ext uri="{BB962C8B-B14F-4D97-AF65-F5344CB8AC3E}">
        <p14:creationId xmlns:p14="http://schemas.microsoft.com/office/powerpoint/2010/main" val="1231297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11</a:t>
            </a:fld>
            <a:endParaRPr lang="en-US"/>
          </a:p>
        </p:txBody>
      </p:sp>
    </p:spTree>
    <p:extLst>
      <p:ext uri="{BB962C8B-B14F-4D97-AF65-F5344CB8AC3E}">
        <p14:creationId xmlns:p14="http://schemas.microsoft.com/office/powerpoint/2010/main" val="3179177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12</a:t>
            </a:fld>
            <a:endParaRPr lang="en-US"/>
          </a:p>
        </p:txBody>
      </p:sp>
    </p:spTree>
    <p:extLst>
      <p:ext uri="{BB962C8B-B14F-4D97-AF65-F5344CB8AC3E}">
        <p14:creationId xmlns:p14="http://schemas.microsoft.com/office/powerpoint/2010/main" val="2228988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goal is</a:t>
            </a:r>
            <a:r>
              <a:rPr lang="en-US" baseline="0" dirty="0" smtClean="0"/>
              <a:t> to bring in the voices of the undocumented into this conversation. </a:t>
            </a:r>
            <a:endParaRPr lang="en-US" dirty="0"/>
          </a:p>
        </p:txBody>
      </p:sp>
      <p:sp>
        <p:nvSpPr>
          <p:cNvPr id="4" name="Slide Number Placeholder 3"/>
          <p:cNvSpPr>
            <a:spLocks noGrp="1"/>
          </p:cNvSpPr>
          <p:nvPr>
            <p:ph type="sldNum" sz="quarter" idx="10"/>
          </p:nvPr>
        </p:nvSpPr>
        <p:spPr/>
        <p:txBody>
          <a:bodyPr/>
          <a:lstStyle/>
          <a:p>
            <a:fld id="{0DC645C1-1E0E-4A59-BBC2-35FB0F093221}" type="slidenum">
              <a:rPr lang="en-US" smtClean="0"/>
              <a:t>13</a:t>
            </a:fld>
            <a:endParaRPr lang="en-US"/>
          </a:p>
        </p:txBody>
      </p:sp>
    </p:spTree>
    <p:extLst>
      <p:ext uri="{BB962C8B-B14F-4D97-AF65-F5344CB8AC3E}">
        <p14:creationId xmlns:p14="http://schemas.microsoft.com/office/powerpoint/2010/main" val="2649650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14</a:t>
            </a:fld>
            <a:endParaRPr lang="en-US"/>
          </a:p>
        </p:txBody>
      </p:sp>
    </p:spTree>
    <p:extLst>
      <p:ext uri="{BB962C8B-B14F-4D97-AF65-F5344CB8AC3E}">
        <p14:creationId xmlns:p14="http://schemas.microsoft.com/office/powerpoint/2010/main" val="2897506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15</a:t>
            </a:fld>
            <a:endParaRPr lang="en-US"/>
          </a:p>
        </p:txBody>
      </p:sp>
    </p:spTree>
    <p:extLst>
      <p:ext uri="{BB962C8B-B14F-4D97-AF65-F5344CB8AC3E}">
        <p14:creationId xmlns:p14="http://schemas.microsoft.com/office/powerpoint/2010/main" val="3527953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16</a:t>
            </a:fld>
            <a:endParaRPr lang="en-US"/>
          </a:p>
        </p:txBody>
      </p:sp>
    </p:spTree>
    <p:extLst>
      <p:ext uri="{BB962C8B-B14F-4D97-AF65-F5344CB8AC3E}">
        <p14:creationId xmlns:p14="http://schemas.microsoft.com/office/powerpoint/2010/main" val="1077226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17</a:t>
            </a:fld>
            <a:endParaRPr lang="en-US"/>
          </a:p>
        </p:txBody>
      </p:sp>
    </p:spTree>
    <p:extLst>
      <p:ext uri="{BB962C8B-B14F-4D97-AF65-F5344CB8AC3E}">
        <p14:creationId xmlns:p14="http://schemas.microsoft.com/office/powerpoint/2010/main" val="1831730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18</a:t>
            </a:fld>
            <a:endParaRPr lang="en-US"/>
          </a:p>
        </p:txBody>
      </p:sp>
    </p:spTree>
    <p:extLst>
      <p:ext uri="{BB962C8B-B14F-4D97-AF65-F5344CB8AC3E}">
        <p14:creationId xmlns:p14="http://schemas.microsoft.com/office/powerpoint/2010/main" val="19018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19</a:t>
            </a:fld>
            <a:endParaRPr lang="en-US"/>
          </a:p>
        </p:txBody>
      </p:sp>
    </p:spTree>
    <p:extLst>
      <p:ext uri="{BB962C8B-B14F-4D97-AF65-F5344CB8AC3E}">
        <p14:creationId xmlns:p14="http://schemas.microsoft.com/office/powerpoint/2010/main" val="3940944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2</a:t>
            </a:fld>
            <a:endParaRPr lang="en-US"/>
          </a:p>
        </p:txBody>
      </p:sp>
    </p:spTree>
    <p:extLst>
      <p:ext uri="{BB962C8B-B14F-4D97-AF65-F5344CB8AC3E}">
        <p14:creationId xmlns:p14="http://schemas.microsoft.com/office/powerpoint/2010/main" val="2018508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20</a:t>
            </a:fld>
            <a:endParaRPr lang="en-US"/>
          </a:p>
        </p:txBody>
      </p:sp>
    </p:spTree>
    <p:extLst>
      <p:ext uri="{BB962C8B-B14F-4D97-AF65-F5344CB8AC3E}">
        <p14:creationId xmlns:p14="http://schemas.microsoft.com/office/powerpoint/2010/main" val="1143514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21</a:t>
            </a:fld>
            <a:endParaRPr lang="en-US"/>
          </a:p>
        </p:txBody>
      </p:sp>
    </p:spTree>
    <p:extLst>
      <p:ext uri="{BB962C8B-B14F-4D97-AF65-F5344CB8AC3E}">
        <p14:creationId xmlns:p14="http://schemas.microsoft.com/office/powerpoint/2010/main" val="1039714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22</a:t>
            </a:fld>
            <a:endParaRPr lang="en-US"/>
          </a:p>
        </p:txBody>
      </p:sp>
    </p:spTree>
    <p:extLst>
      <p:ext uri="{BB962C8B-B14F-4D97-AF65-F5344CB8AC3E}">
        <p14:creationId xmlns:p14="http://schemas.microsoft.com/office/powerpoint/2010/main" val="2472799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23</a:t>
            </a:fld>
            <a:endParaRPr lang="en-US"/>
          </a:p>
        </p:txBody>
      </p:sp>
    </p:spTree>
    <p:extLst>
      <p:ext uri="{BB962C8B-B14F-4D97-AF65-F5344CB8AC3E}">
        <p14:creationId xmlns:p14="http://schemas.microsoft.com/office/powerpoint/2010/main" val="528068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24</a:t>
            </a:fld>
            <a:endParaRPr lang="en-US"/>
          </a:p>
        </p:txBody>
      </p:sp>
    </p:spTree>
    <p:extLst>
      <p:ext uri="{BB962C8B-B14F-4D97-AF65-F5344CB8AC3E}">
        <p14:creationId xmlns:p14="http://schemas.microsoft.com/office/powerpoint/2010/main" val="2544438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25</a:t>
            </a:fld>
            <a:endParaRPr lang="en-US"/>
          </a:p>
        </p:txBody>
      </p:sp>
    </p:spTree>
    <p:extLst>
      <p:ext uri="{BB962C8B-B14F-4D97-AF65-F5344CB8AC3E}">
        <p14:creationId xmlns:p14="http://schemas.microsoft.com/office/powerpoint/2010/main" val="3213586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26</a:t>
            </a:fld>
            <a:endParaRPr lang="en-US"/>
          </a:p>
        </p:txBody>
      </p:sp>
    </p:spTree>
    <p:extLst>
      <p:ext uri="{BB962C8B-B14F-4D97-AF65-F5344CB8AC3E}">
        <p14:creationId xmlns:p14="http://schemas.microsoft.com/office/powerpoint/2010/main" val="9962201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27</a:t>
            </a:fld>
            <a:endParaRPr lang="en-US"/>
          </a:p>
        </p:txBody>
      </p:sp>
    </p:spTree>
    <p:extLst>
      <p:ext uri="{BB962C8B-B14F-4D97-AF65-F5344CB8AC3E}">
        <p14:creationId xmlns:p14="http://schemas.microsoft.com/office/powerpoint/2010/main" val="2190127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28</a:t>
            </a:fld>
            <a:endParaRPr lang="en-US"/>
          </a:p>
        </p:txBody>
      </p:sp>
    </p:spTree>
    <p:extLst>
      <p:ext uri="{BB962C8B-B14F-4D97-AF65-F5344CB8AC3E}">
        <p14:creationId xmlns:p14="http://schemas.microsoft.com/office/powerpoint/2010/main" val="3943792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29</a:t>
            </a:fld>
            <a:endParaRPr lang="en-US"/>
          </a:p>
        </p:txBody>
      </p:sp>
    </p:spTree>
    <p:extLst>
      <p:ext uri="{BB962C8B-B14F-4D97-AF65-F5344CB8AC3E}">
        <p14:creationId xmlns:p14="http://schemas.microsoft.com/office/powerpoint/2010/main" val="306272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3</a:t>
            </a:fld>
            <a:endParaRPr lang="en-US"/>
          </a:p>
        </p:txBody>
      </p:sp>
    </p:spTree>
    <p:extLst>
      <p:ext uri="{BB962C8B-B14F-4D97-AF65-F5344CB8AC3E}">
        <p14:creationId xmlns:p14="http://schemas.microsoft.com/office/powerpoint/2010/main" val="526724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30</a:t>
            </a:fld>
            <a:endParaRPr lang="en-US"/>
          </a:p>
        </p:txBody>
      </p:sp>
    </p:spTree>
    <p:extLst>
      <p:ext uri="{BB962C8B-B14F-4D97-AF65-F5344CB8AC3E}">
        <p14:creationId xmlns:p14="http://schemas.microsoft.com/office/powerpoint/2010/main" val="1917291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31</a:t>
            </a:fld>
            <a:endParaRPr lang="en-US"/>
          </a:p>
        </p:txBody>
      </p:sp>
    </p:spTree>
    <p:extLst>
      <p:ext uri="{BB962C8B-B14F-4D97-AF65-F5344CB8AC3E}">
        <p14:creationId xmlns:p14="http://schemas.microsoft.com/office/powerpoint/2010/main" val="3349636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4</a:t>
            </a:fld>
            <a:endParaRPr lang="en-US"/>
          </a:p>
        </p:txBody>
      </p:sp>
    </p:spTree>
    <p:extLst>
      <p:ext uri="{BB962C8B-B14F-4D97-AF65-F5344CB8AC3E}">
        <p14:creationId xmlns:p14="http://schemas.microsoft.com/office/powerpoint/2010/main" val="2181461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endParaRPr lang="en-US" dirty="0"/>
          </a:p>
          <a:p>
            <a:pPr defTabSz="933602">
              <a:defRPr/>
            </a:pPr>
            <a:r>
              <a:rPr lang="en-US" dirty="0"/>
              <a:t>31.3% speak English and Spanish at home; 19.9% speak Spanish at home.</a:t>
            </a:r>
          </a:p>
          <a:p>
            <a:pPr defTabSz="933602">
              <a:defRPr/>
            </a:pPr>
            <a:endParaRPr lang="en-US" dirty="0"/>
          </a:p>
          <a:p>
            <a:pPr defTabSz="933602">
              <a:defRPr/>
            </a:pPr>
            <a:endParaRPr lang="en-US" dirty="0"/>
          </a:p>
          <a:p>
            <a:pPr defTabSz="933602">
              <a:defRPr/>
            </a:pPr>
            <a:endParaRPr lang="en-US" dirty="0"/>
          </a:p>
          <a:p>
            <a:endParaRPr lang="en-US" dirty="0"/>
          </a:p>
        </p:txBody>
      </p:sp>
      <p:sp>
        <p:nvSpPr>
          <p:cNvPr id="4" name="Slide Number Placeholder 3"/>
          <p:cNvSpPr>
            <a:spLocks noGrp="1"/>
          </p:cNvSpPr>
          <p:nvPr>
            <p:ph type="sldNum" sz="quarter" idx="10"/>
          </p:nvPr>
        </p:nvSpPr>
        <p:spPr/>
        <p:txBody>
          <a:bodyPr/>
          <a:lstStyle/>
          <a:p>
            <a:fld id="{0DC645C1-1E0E-4A59-BBC2-35FB0F093221}" type="slidenum">
              <a:rPr lang="en-US" smtClean="0"/>
              <a:t>5</a:t>
            </a:fld>
            <a:endParaRPr lang="en-US"/>
          </a:p>
        </p:txBody>
      </p:sp>
    </p:spTree>
    <p:extLst>
      <p:ext uri="{BB962C8B-B14F-4D97-AF65-F5344CB8AC3E}">
        <p14:creationId xmlns:p14="http://schemas.microsoft.com/office/powerpoint/2010/main" val="1619888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6</a:t>
            </a:fld>
            <a:endParaRPr lang="en-US"/>
          </a:p>
        </p:txBody>
      </p:sp>
    </p:spTree>
    <p:extLst>
      <p:ext uri="{BB962C8B-B14F-4D97-AF65-F5344CB8AC3E}">
        <p14:creationId xmlns:p14="http://schemas.microsoft.com/office/powerpoint/2010/main" val="3268958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7</a:t>
            </a:fld>
            <a:endParaRPr lang="en-US"/>
          </a:p>
        </p:txBody>
      </p:sp>
    </p:spTree>
    <p:extLst>
      <p:ext uri="{BB962C8B-B14F-4D97-AF65-F5344CB8AC3E}">
        <p14:creationId xmlns:p14="http://schemas.microsoft.com/office/powerpoint/2010/main" val="3811893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8</a:t>
            </a:fld>
            <a:endParaRPr lang="en-US"/>
          </a:p>
        </p:txBody>
      </p:sp>
    </p:spTree>
    <p:extLst>
      <p:ext uri="{BB962C8B-B14F-4D97-AF65-F5344CB8AC3E}">
        <p14:creationId xmlns:p14="http://schemas.microsoft.com/office/powerpoint/2010/main" val="1551115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28C023-4A45-4EE5-91A0-8BA6152EF047}" type="slidenum">
              <a:rPr lang="en-US" smtClean="0"/>
              <a:t>9</a:t>
            </a:fld>
            <a:endParaRPr lang="en-US"/>
          </a:p>
        </p:txBody>
      </p:sp>
    </p:spTree>
    <p:extLst>
      <p:ext uri="{BB962C8B-B14F-4D97-AF65-F5344CB8AC3E}">
        <p14:creationId xmlns:p14="http://schemas.microsoft.com/office/powerpoint/2010/main" val="3842646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07258B-67BC-42EB-9750-48F6809EC58D}"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7925EB-8FE5-4E45-981A-3B56894D9066}" type="slidenum">
              <a:rPr lang="en-US" smtClean="0"/>
              <a:t>‹#›</a:t>
            </a:fld>
            <a:endParaRPr lang="en-US"/>
          </a:p>
        </p:txBody>
      </p:sp>
    </p:spTree>
    <p:extLst>
      <p:ext uri="{BB962C8B-B14F-4D97-AF65-F5344CB8AC3E}">
        <p14:creationId xmlns:p14="http://schemas.microsoft.com/office/powerpoint/2010/main" val="564920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07258B-67BC-42EB-9750-48F6809EC58D}"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7925EB-8FE5-4E45-981A-3B56894D9066}" type="slidenum">
              <a:rPr lang="en-US" smtClean="0"/>
              <a:t>‹#›</a:t>
            </a:fld>
            <a:endParaRPr lang="en-US"/>
          </a:p>
        </p:txBody>
      </p:sp>
    </p:spTree>
    <p:extLst>
      <p:ext uri="{BB962C8B-B14F-4D97-AF65-F5344CB8AC3E}">
        <p14:creationId xmlns:p14="http://schemas.microsoft.com/office/powerpoint/2010/main" val="1361808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07258B-67BC-42EB-9750-48F6809EC58D}"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7925EB-8FE5-4E45-981A-3B56894D9066}" type="slidenum">
              <a:rPr lang="en-US" smtClean="0"/>
              <a:t>‹#›</a:t>
            </a:fld>
            <a:endParaRPr lang="en-US"/>
          </a:p>
        </p:txBody>
      </p:sp>
    </p:spTree>
    <p:extLst>
      <p:ext uri="{BB962C8B-B14F-4D97-AF65-F5344CB8AC3E}">
        <p14:creationId xmlns:p14="http://schemas.microsoft.com/office/powerpoint/2010/main" val="1656412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Rectangle 3"/>
          <p:cNvSpPr/>
          <p:nvPr userDrawn="1"/>
        </p:nvSpPr>
        <p:spPr>
          <a:xfrm>
            <a:off x="198968" y="6161089"/>
            <a:ext cx="11775017" cy="560387"/>
          </a:xfrm>
          <a:prstGeom prst="rect">
            <a:avLst/>
          </a:prstGeom>
          <a:solidFill>
            <a:srgbClr val="F399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solidFill>
                <a:srgbClr val="F39917"/>
              </a:solidFill>
            </a:endParaRPr>
          </a:p>
        </p:txBody>
      </p:sp>
      <p:pic>
        <p:nvPicPr>
          <p:cNvPr id="5" name="Picture 10" descr="Small Pin Drop For Bullets.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1098550" y="355601"/>
            <a:ext cx="1098551"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C:\Users\ALee\AppData\Local\Microsoft\Windows\Temporary Internet Files\Content.Outlook\1ULEYBA5\Prevention_Pindrop (2).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8968" y="225426"/>
            <a:ext cx="117263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8967" y="225426"/>
            <a:ext cx="88476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482133" y="280293"/>
            <a:ext cx="10363200" cy="939799"/>
          </a:xfrm>
        </p:spPr>
        <p:txBody>
          <a:bodyPr>
            <a:normAutofit/>
          </a:bodyPr>
          <a:lstStyle>
            <a:lvl1pPr algn="l">
              <a:defRPr sz="3600" b="1">
                <a:solidFill>
                  <a:srgbClr val="578F37"/>
                </a:solidFill>
                <a:latin typeface="Memphis LT Std Bold"/>
                <a:cs typeface="Memphis LT Std Bold"/>
              </a:defRPr>
            </a:lvl1pPr>
          </a:lstStyle>
          <a:p>
            <a:r>
              <a:rPr lang="en-US" smtClean="0"/>
              <a:t>Click to edit Master title style</a:t>
            </a:r>
            <a:endParaRPr lang="en-US" dirty="0"/>
          </a:p>
        </p:txBody>
      </p:sp>
      <p:sp>
        <p:nvSpPr>
          <p:cNvPr id="11" name="Text Placeholder 10"/>
          <p:cNvSpPr>
            <a:spLocks noGrp="1"/>
          </p:cNvSpPr>
          <p:nvPr>
            <p:ph type="body" sz="quarter" idx="13"/>
          </p:nvPr>
        </p:nvSpPr>
        <p:spPr>
          <a:xfrm>
            <a:off x="1481667" y="1355835"/>
            <a:ext cx="9865784" cy="4454416"/>
          </a:xfrm>
        </p:spPr>
        <p:txBody>
          <a:bodyPr/>
          <a:lstStyle>
            <a:lvl1pPr>
              <a:spcBef>
                <a:spcPts val="1800"/>
              </a:spcBef>
              <a:defRPr sz="2500"/>
            </a:lvl1pPr>
            <a:lvl2pPr>
              <a:spcBef>
                <a:spcPts val="1000"/>
              </a:spcBef>
              <a:defRPr sz="2000">
                <a:latin typeface="Arial Narrow" pitchFamily="34" charset="0"/>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14"/>
          </p:nvPr>
        </p:nvSpPr>
        <p:spPr>
          <a:xfrm>
            <a:off x="609600" y="6265864"/>
            <a:ext cx="2844800" cy="365125"/>
          </a:xfrm>
        </p:spPr>
        <p:txBody>
          <a:bodyPr/>
          <a:lstStyle>
            <a:lvl1pPr>
              <a:defRPr/>
            </a:lvl1pPr>
          </a:lstStyle>
          <a:p>
            <a:pPr>
              <a:defRPr/>
            </a:pPr>
            <a:fld id="{2CD40A5D-0E78-400E-A221-5E009C624684}" type="datetime1">
              <a:rPr lang="en-US"/>
              <a:pPr>
                <a:defRPr/>
              </a:pPr>
              <a:t>12/1/2015</a:t>
            </a:fld>
            <a:endParaRPr lang="en-US" dirty="0"/>
          </a:p>
        </p:txBody>
      </p:sp>
      <p:sp>
        <p:nvSpPr>
          <p:cNvPr id="9" name="Footer Placeholder 4"/>
          <p:cNvSpPr>
            <a:spLocks noGrp="1"/>
          </p:cNvSpPr>
          <p:nvPr>
            <p:ph type="ftr" sz="quarter" idx="15"/>
          </p:nvPr>
        </p:nvSpPr>
        <p:spPr>
          <a:xfrm>
            <a:off x="4165600" y="6265864"/>
            <a:ext cx="3860800" cy="365125"/>
          </a:xfrm>
        </p:spPr>
        <p:txBody>
          <a:bodyPr/>
          <a:lstStyle>
            <a:lvl1pPr>
              <a:defRPr/>
            </a:lvl1pPr>
          </a:lstStyle>
          <a:p>
            <a:pPr>
              <a:defRPr/>
            </a:pPr>
            <a:endParaRPr lang="en-US"/>
          </a:p>
        </p:txBody>
      </p:sp>
      <p:sp>
        <p:nvSpPr>
          <p:cNvPr id="10" name="Slide Number Placeholder 5"/>
          <p:cNvSpPr>
            <a:spLocks noGrp="1"/>
          </p:cNvSpPr>
          <p:nvPr>
            <p:ph type="sldNum" sz="quarter" idx="16"/>
          </p:nvPr>
        </p:nvSpPr>
        <p:spPr>
          <a:xfrm>
            <a:off x="8737600" y="6265864"/>
            <a:ext cx="2844800" cy="365125"/>
          </a:xfrm>
        </p:spPr>
        <p:txBody>
          <a:bodyPr/>
          <a:lstStyle>
            <a:lvl1pPr>
              <a:defRPr/>
            </a:lvl1pPr>
          </a:lstStyle>
          <a:p>
            <a:pPr>
              <a:defRPr/>
            </a:pPr>
            <a:fld id="{D8738BB0-B5FB-44B3-B801-8982885F3D20}" type="slidenum">
              <a:rPr lang="en-US" altLang="en-US"/>
              <a:pPr>
                <a:defRPr/>
              </a:pPr>
              <a:t>‹#›</a:t>
            </a:fld>
            <a:endParaRPr lang="en-US" altLang="en-US"/>
          </a:p>
        </p:txBody>
      </p:sp>
    </p:spTree>
    <p:extLst>
      <p:ext uri="{BB962C8B-B14F-4D97-AF65-F5344CB8AC3E}">
        <p14:creationId xmlns:p14="http://schemas.microsoft.com/office/powerpoint/2010/main" val="41043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07258B-67BC-42EB-9750-48F6809EC58D}"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7925EB-8FE5-4E45-981A-3B56894D9066}" type="slidenum">
              <a:rPr lang="en-US" smtClean="0"/>
              <a:t>‹#›</a:t>
            </a:fld>
            <a:endParaRPr lang="en-US"/>
          </a:p>
        </p:txBody>
      </p:sp>
    </p:spTree>
    <p:extLst>
      <p:ext uri="{BB962C8B-B14F-4D97-AF65-F5344CB8AC3E}">
        <p14:creationId xmlns:p14="http://schemas.microsoft.com/office/powerpoint/2010/main" val="160714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07258B-67BC-42EB-9750-48F6809EC58D}" type="datetimeFigureOut">
              <a:rPr lang="en-US" smtClean="0"/>
              <a:t>12/1/2015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7925EB-8FE5-4E45-981A-3B56894D9066}" type="slidenum">
              <a:rPr lang="en-US" smtClean="0"/>
              <a:t>‹#›</a:t>
            </a:fld>
            <a:endParaRPr lang="en-US"/>
          </a:p>
        </p:txBody>
      </p:sp>
    </p:spTree>
    <p:extLst>
      <p:ext uri="{BB962C8B-B14F-4D97-AF65-F5344CB8AC3E}">
        <p14:creationId xmlns:p14="http://schemas.microsoft.com/office/powerpoint/2010/main" val="2246872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07258B-67BC-42EB-9750-48F6809EC58D}" type="datetimeFigureOut">
              <a:rPr lang="en-US" smtClean="0"/>
              <a:t>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7925EB-8FE5-4E45-981A-3B56894D9066}" type="slidenum">
              <a:rPr lang="en-US" smtClean="0"/>
              <a:t>‹#›</a:t>
            </a:fld>
            <a:endParaRPr lang="en-US"/>
          </a:p>
        </p:txBody>
      </p:sp>
    </p:spTree>
    <p:extLst>
      <p:ext uri="{BB962C8B-B14F-4D97-AF65-F5344CB8AC3E}">
        <p14:creationId xmlns:p14="http://schemas.microsoft.com/office/powerpoint/2010/main" val="1766948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07258B-67BC-42EB-9750-48F6809EC58D}" type="datetimeFigureOut">
              <a:rPr lang="en-US" smtClean="0"/>
              <a:t>12/1/2015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7925EB-8FE5-4E45-981A-3B56894D9066}" type="slidenum">
              <a:rPr lang="en-US" smtClean="0"/>
              <a:t>‹#›</a:t>
            </a:fld>
            <a:endParaRPr lang="en-US"/>
          </a:p>
        </p:txBody>
      </p:sp>
    </p:spTree>
    <p:extLst>
      <p:ext uri="{BB962C8B-B14F-4D97-AF65-F5344CB8AC3E}">
        <p14:creationId xmlns:p14="http://schemas.microsoft.com/office/powerpoint/2010/main" val="1681038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07258B-67BC-42EB-9750-48F6809EC58D}" type="datetimeFigureOut">
              <a:rPr lang="en-US" smtClean="0"/>
              <a:t>12/1/2015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7925EB-8FE5-4E45-981A-3B56894D9066}" type="slidenum">
              <a:rPr lang="en-US" smtClean="0"/>
              <a:t>‹#›</a:t>
            </a:fld>
            <a:endParaRPr lang="en-US"/>
          </a:p>
        </p:txBody>
      </p:sp>
    </p:spTree>
    <p:extLst>
      <p:ext uri="{BB962C8B-B14F-4D97-AF65-F5344CB8AC3E}">
        <p14:creationId xmlns:p14="http://schemas.microsoft.com/office/powerpoint/2010/main" val="2893501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07258B-67BC-42EB-9750-48F6809EC58D}" type="datetimeFigureOut">
              <a:rPr lang="en-US" smtClean="0"/>
              <a:t>12/1/2015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7925EB-8FE5-4E45-981A-3B56894D9066}" type="slidenum">
              <a:rPr lang="en-US" smtClean="0"/>
              <a:t>‹#›</a:t>
            </a:fld>
            <a:endParaRPr lang="en-US"/>
          </a:p>
        </p:txBody>
      </p:sp>
    </p:spTree>
    <p:extLst>
      <p:ext uri="{BB962C8B-B14F-4D97-AF65-F5344CB8AC3E}">
        <p14:creationId xmlns:p14="http://schemas.microsoft.com/office/powerpoint/2010/main" val="2700467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07258B-67BC-42EB-9750-48F6809EC58D}" type="datetimeFigureOut">
              <a:rPr lang="en-US" smtClean="0"/>
              <a:t>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7925EB-8FE5-4E45-981A-3B56894D9066}" type="slidenum">
              <a:rPr lang="en-US" smtClean="0"/>
              <a:t>‹#›</a:t>
            </a:fld>
            <a:endParaRPr lang="en-US"/>
          </a:p>
        </p:txBody>
      </p:sp>
    </p:spTree>
    <p:extLst>
      <p:ext uri="{BB962C8B-B14F-4D97-AF65-F5344CB8AC3E}">
        <p14:creationId xmlns:p14="http://schemas.microsoft.com/office/powerpoint/2010/main" val="1739455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07258B-67BC-42EB-9750-48F6809EC58D}" type="datetimeFigureOut">
              <a:rPr lang="en-US" smtClean="0"/>
              <a:t>12/1/2015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7925EB-8FE5-4E45-981A-3B56894D9066}" type="slidenum">
              <a:rPr lang="en-US" smtClean="0"/>
              <a:t>‹#›</a:t>
            </a:fld>
            <a:endParaRPr lang="en-US"/>
          </a:p>
        </p:txBody>
      </p:sp>
    </p:spTree>
    <p:extLst>
      <p:ext uri="{BB962C8B-B14F-4D97-AF65-F5344CB8AC3E}">
        <p14:creationId xmlns:p14="http://schemas.microsoft.com/office/powerpoint/2010/main" val="3489016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07258B-67BC-42EB-9750-48F6809EC58D}" type="datetimeFigureOut">
              <a:rPr lang="en-US" smtClean="0"/>
              <a:t>12/1/2015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7925EB-8FE5-4E45-981A-3B56894D9066}" type="slidenum">
              <a:rPr lang="en-US" smtClean="0"/>
              <a:t>‹#›</a:t>
            </a:fld>
            <a:endParaRPr lang="en-US"/>
          </a:p>
        </p:txBody>
      </p:sp>
    </p:spTree>
    <p:extLst>
      <p:ext uri="{BB962C8B-B14F-4D97-AF65-F5344CB8AC3E}">
        <p14:creationId xmlns:p14="http://schemas.microsoft.com/office/powerpoint/2010/main" val="3906121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Microsoft_Excel_97-2003_Worksheet1.xls"/></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481667" y="457200"/>
            <a:ext cx="9865784" cy="5353051"/>
          </a:xfrm>
        </p:spPr>
        <p:txBody>
          <a:bodyPr>
            <a:normAutofit/>
          </a:bodyPr>
          <a:lstStyle/>
          <a:p>
            <a:pPr marL="0" indent="0" algn="ctr">
              <a:buNone/>
            </a:pPr>
            <a:endParaRPr lang="en-US" sz="6000" dirty="0" smtClean="0"/>
          </a:p>
          <a:p>
            <a:pPr marL="0" indent="0" algn="ctr">
              <a:buNone/>
            </a:pPr>
            <a:r>
              <a:rPr lang="en-US" sz="5500" dirty="0" smtClean="0"/>
              <a:t>The </a:t>
            </a:r>
            <a:r>
              <a:rPr lang="en-US" sz="5500" dirty="0"/>
              <a:t>Coverage Gap: The True Costs of </a:t>
            </a:r>
            <a:r>
              <a:rPr lang="en-US" sz="5500" dirty="0" smtClean="0"/>
              <a:t>Undocumented Care</a:t>
            </a:r>
            <a:endParaRPr lang="en-US" sz="5500" dirty="0">
              <a:latin typeface="Memphis LT Std Bold"/>
            </a:endParaRPr>
          </a:p>
        </p:txBody>
      </p:sp>
      <p:sp>
        <p:nvSpPr>
          <p:cNvPr id="5" name="Subtitle 2"/>
          <p:cNvSpPr txBox="1">
            <a:spLocks/>
          </p:cNvSpPr>
          <p:nvPr/>
        </p:nvSpPr>
        <p:spPr>
          <a:xfrm>
            <a:off x="1524000" y="3602038"/>
            <a:ext cx="9144000" cy="1655762"/>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t>Richard Figueroa</a:t>
            </a:r>
          </a:p>
          <a:p>
            <a:pPr marL="0" indent="0" algn="ctr">
              <a:buNone/>
            </a:pPr>
            <a:r>
              <a:rPr lang="en-US" dirty="0" smtClean="0"/>
              <a:t>The CA Endowment</a:t>
            </a:r>
          </a:p>
          <a:p>
            <a:pPr marL="0" indent="0" algn="ctr">
              <a:buNone/>
            </a:pPr>
            <a:r>
              <a:rPr lang="en-US" dirty="0" smtClean="0"/>
              <a:t>CA State Association of Counties</a:t>
            </a:r>
          </a:p>
          <a:p>
            <a:pPr marL="0" indent="0" algn="ctr">
              <a:buNone/>
            </a:pPr>
            <a:r>
              <a:rPr lang="en-US" dirty="0" smtClean="0"/>
              <a:t>December 3, 2015</a:t>
            </a:r>
            <a:endParaRPr lang="en-US" dirty="0"/>
          </a:p>
        </p:txBody>
      </p:sp>
    </p:spTree>
    <p:extLst>
      <p:ext uri="{BB962C8B-B14F-4D97-AF65-F5344CB8AC3E}">
        <p14:creationId xmlns:p14="http://schemas.microsoft.com/office/powerpoint/2010/main" val="42273121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Possible Financing for #Health4All 	</a:t>
            </a:r>
            <a:endParaRPr lang="en-US" dirty="0"/>
          </a:p>
        </p:txBody>
      </p:sp>
      <p:sp>
        <p:nvSpPr>
          <p:cNvPr id="4" name="Rectangle 3"/>
          <p:cNvSpPr>
            <a:spLocks noGrp="1" noChangeArrowheads="1"/>
          </p:cNvSpPr>
          <p:nvPr>
            <p:ph type="body" sz="quarter" idx="13"/>
          </p:nvPr>
        </p:nvSpPr>
        <p:spPr/>
        <p:txBody>
          <a:bodyPr>
            <a:normAutofit fontScale="85000" lnSpcReduction="20000"/>
          </a:bodyPr>
          <a:lstStyle/>
          <a:p>
            <a:pPr>
              <a:defRPr/>
            </a:pPr>
            <a:r>
              <a:rPr lang="en-US" sz="2000" dirty="0"/>
              <a:t>These Californians </a:t>
            </a:r>
            <a:r>
              <a:rPr lang="en-US" sz="2000" dirty="0" smtClean="0"/>
              <a:t>are already </a:t>
            </a:r>
            <a:r>
              <a:rPr lang="en-US" sz="2000" dirty="0"/>
              <a:t>in our health system </a:t>
            </a:r>
            <a:r>
              <a:rPr lang="en-US" sz="2000" dirty="0" smtClean="0"/>
              <a:t>today, getting </a:t>
            </a:r>
          </a:p>
          <a:p>
            <a:pPr marL="0" indent="0">
              <a:buNone/>
              <a:defRPr/>
            </a:pPr>
            <a:r>
              <a:rPr lang="en-US" sz="2000" dirty="0"/>
              <a:t> </a:t>
            </a:r>
            <a:r>
              <a:rPr lang="en-US" sz="2000" dirty="0" smtClean="0"/>
              <a:t>   care </a:t>
            </a:r>
            <a:r>
              <a:rPr lang="en-US" sz="2000" dirty="0"/>
              <a:t>in the most expensive, least efficient way.</a:t>
            </a:r>
          </a:p>
          <a:p>
            <a:pPr>
              <a:defRPr/>
            </a:pPr>
            <a:r>
              <a:rPr lang="en-US" sz="2000" dirty="0"/>
              <a:t>More </a:t>
            </a:r>
            <a:r>
              <a:rPr lang="en-US" sz="2000" dirty="0" smtClean="0"/>
              <a:t>effective use of </a:t>
            </a:r>
            <a:r>
              <a:rPr lang="en-US" sz="2000" dirty="0"/>
              <a:t>existing dollars:</a:t>
            </a:r>
          </a:p>
          <a:p>
            <a:pPr lvl="1">
              <a:defRPr/>
            </a:pPr>
            <a:r>
              <a:rPr lang="en-US" sz="2000" dirty="0" smtClean="0">
                <a:latin typeface="+mn-lt"/>
              </a:rPr>
              <a:t>Maintain </a:t>
            </a:r>
            <a:r>
              <a:rPr lang="en-US" sz="2000" dirty="0">
                <a:latin typeface="+mn-lt"/>
              </a:rPr>
              <a:t>federal $ for restricted scope ER Medicaid </a:t>
            </a:r>
          </a:p>
          <a:p>
            <a:pPr lvl="1">
              <a:defRPr/>
            </a:pPr>
            <a:r>
              <a:rPr lang="en-US" sz="2000" dirty="0">
                <a:latin typeface="+mn-lt"/>
              </a:rPr>
              <a:t>Savings from existing programs</a:t>
            </a:r>
          </a:p>
          <a:p>
            <a:pPr lvl="1">
              <a:defRPr/>
            </a:pPr>
            <a:r>
              <a:rPr lang="en-US" sz="2000" dirty="0">
                <a:latin typeface="+mn-lt"/>
              </a:rPr>
              <a:t>Natural recoupment from county safety-net</a:t>
            </a:r>
          </a:p>
          <a:p>
            <a:pPr lvl="1">
              <a:defRPr/>
            </a:pPr>
            <a:r>
              <a:rPr lang="en-US" sz="2000" dirty="0">
                <a:latin typeface="+mn-lt"/>
              </a:rPr>
              <a:t>More effectively use state-only Medicaid</a:t>
            </a:r>
          </a:p>
          <a:p>
            <a:pPr lvl="1">
              <a:defRPr/>
            </a:pPr>
            <a:r>
              <a:rPr lang="en-US" sz="2000" dirty="0">
                <a:latin typeface="+mn-lt"/>
              </a:rPr>
              <a:t>Opportunities under Medicaid waiver</a:t>
            </a:r>
            <a:endParaRPr lang="en-US" dirty="0">
              <a:latin typeface="+mn-lt"/>
            </a:endParaRPr>
          </a:p>
          <a:p>
            <a:pPr>
              <a:defRPr/>
            </a:pPr>
            <a:r>
              <a:rPr lang="en-US" sz="2400" dirty="0"/>
              <a:t>President Obama’s executive action and deferred action</a:t>
            </a:r>
          </a:p>
          <a:p>
            <a:pPr>
              <a:defRPr/>
            </a:pPr>
            <a:r>
              <a:rPr lang="en-US" sz="2400" dirty="0"/>
              <a:t>Decisions to deal with the remaining costs:</a:t>
            </a:r>
          </a:p>
          <a:p>
            <a:pPr lvl="1">
              <a:defRPr/>
            </a:pPr>
            <a:r>
              <a:rPr lang="en-US" sz="2000" dirty="0">
                <a:latin typeface="+mn-lt"/>
              </a:rPr>
              <a:t>Additional revenues face a 2/3 vote</a:t>
            </a:r>
          </a:p>
          <a:p>
            <a:pPr lvl="1">
              <a:defRPr/>
            </a:pPr>
            <a:r>
              <a:rPr lang="en-US" sz="2000" dirty="0">
                <a:latin typeface="+mn-lt"/>
              </a:rPr>
              <a:t>Making this a budget priority, against other priorities</a:t>
            </a:r>
          </a:p>
          <a:p>
            <a:pPr lvl="1">
              <a:defRPr/>
            </a:pPr>
            <a:r>
              <a:rPr lang="en-US" sz="2000" dirty="0">
                <a:latin typeface="+mn-lt"/>
              </a:rPr>
              <a:t>Phasing in/starting with a down payment with a proposal under a certain dollar amount.</a:t>
            </a:r>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83185" y="1312985"/>
            <a:ext cx="19716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8990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5949" y="2389311"/>
            <a:ext cx="8391833" cy="1091308"/>
          </a:xfrm>
        </p:spPr>
        <p:txBody>
          <a:bodyPr>
            <a:normAutofit/>
          </a:bodyPr>
          <a:lstStyle/>
          <a:p>
            <a:r>
              <a:rPr lang="en-US" dirty="0" smtClean="0"/>
              <a:t>#</a:t>
            </a:r>
            <a:r>
              <a:rPr lang="en-US" sz="6000" dirty="0"/>
              <a:t>Health4All Campaign</a:t>
            </a:r>
          </a:p>
        </p:txBody>
      </p:sp>
      <p:sp>
        <p:nvSpPr>
          <p:cNvPr id="3" name="Slide Number Placeholder 2"/>
          <p:cNvSpPr>
            <a:spLocks noGrp="1"/>
          </p:cNvSpPr>
          <p:nvPr>
            <p:ph type="sldNum" sz="quarter" idx="4294967295"/>
          </p:nvPr>
        </p:nvSpPr>
        <p:spPr>
          <a:xfrm>
            <a:off x="8077200" y="6266342"/>
            <a:ext cx="2133600" cy="365125"/>
          </a:xfrm>
          <a:prstGeom prst="rect">
            <a:avLst/>
          </a:prstGeom>
        </p:spPr>
        <p:txBody>
          <a:bodyPr/>
          <a:lstStyle/>
          <a:p>
            <a:fld id="{A077F5B3-8DB3-7B45-99C8-AB5B35F43587}" type="slidenum">
              <a:rPr lang="en-US" smtClean="0"/>
              <a:t>11</a:t>
            </a:fld>
            <a:endParaRPr lang="en-US" dirty="0"/>
          </a:p>
        </p:txBody>
      </p:sp>
    </p:spTree>
    <p:extLst>
      <p:ext uri="{BB962C8B-B14F-4D97-AF65-F5344CB8AC3E}">
        <p14:creationId xmlns:p14="http://schemas.microsoft.com/office/powerpoint/2010/main" val="25328932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dirty="0" smtClean="0"/>
              <a:t>Taking The Next Steps: </a:t>
            </a:r>
            <a:br>
              <a:rPr lang="en-US" dirty="0" smtClean="0"/>
            </a:br>
            <a:r>
              <a:rPr lang="en-US" dirty="0" smtClean="0"/>
              <a:t>What We Believe</a:t>
            </a:r>
            <a:endParaRPr lang="en-US" dirty="0"/>
          </a:p>
        </p:txBody>
      </p:sp>
      <p:sp>
        <p:nvSpPr>
          <p:cNvPr id="4" name="Text Placeholder 3"/>
          <p:cNvSpPr>
            <a:spLocks noGrp="1"/>
          </p:cNvSpPr>
          <p:nvPr>
            <p:ph type="body" sz="quarter" idx="13"/>
          </p:nvPr>
        </p:nvSpPr>
        <p:spPr/>
        <p:txBody>
          <a:bodyPr>
            <a:normAutofit/>
          </a:bodyPr>
          <a:lstStyle/>
          <a:p>
            <a:endParaRPr lang="en-US" dirty="0" smtClean="0"/>
          </a:p>
          <a:p>
            <a:r>
              <a:rPr lang="en-US" dirty="0" smtClean="0"/>
              <a:t>ALL Californians, regardless of immigration status, should have access to affordable preventive health care.</a:t>
            </a:r>
          </a:p>
          <a:p>
            <a:r>
              <a:rPr lang="en-US" dirty="0" smtClean="0"/>
              <a:t>Access to health coverage is a basic human right.</a:t>
            </a:r>
            <a:endParaRPr lang="en-US" dirty="0"/>
          </a:p>
          <a:p>
            <a:r>
              <a:rPr lang="en-US" dirty="0" smtClean="0"/>
              <a:t>Our health care system works best when everyone participates. A health care system that excludes anyone, hurts everyone. </a:t>
            </a:r>
          </a:p>
          <a:p>
            <a:r>
              <a:rPr lang="en-US" dirty="0" smtClean="0"/>
              <a:t>It’s up to us to finish the job here in California and make sure everyone has access to health coverage they need. </a:t>
            </a:r>
            <a:endParaRPr lang="en-US" dirty="0"/>
          </a:p>
        </p:txBody>
      </p:sp>
    </p:spTree>
    <p:extLst>
      <p:ext uri="{BB962C8B-B14F-4D97-AF65-F5344CB8AC3E}">
        <p14:creationId xmlns:p14="http://schemas.microsoft.com/office/powerpoint/2010/main" val="23092528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How: Outreach Campaign</a:t>
            </a:r>
            <a:endParaRPr lang="en-US" dirty="0"/>
          </a:p>
        </p:txBody>
      </p:sp>
      <p:sp>
        <p:nvSpPr>
          <p:cNvPr id="3" name="Text Placeholder 2"/>
          <p:cNvSpPr>
            <a:spLocks noGrp="1"/>
          </p:cNvSpPr>
          <p:nvPr>
            <p:ph type="body" sz="quarter" idx="13"/>
          </p:nvPr>
        </p:nvSpPr>
        <p:spPr/>
        <p:txBody>
          <a:bodyPr>
            <a:normAutofit/>
          </a:bodyPr>
          <a:lstStyle/>
          <a:p>
            <a:r>
              <a:rPr lang="en-US" sz="3200" dirty="0"/>
              <a:t>Changing the Narrative</a:t>
            </a:r>
          </a:p>
          <a:p>
            <a:r>
              <a:rPr lang="en-US" sz="3200" dirty="0"/>
              <a:t>Spanish Media Partnership: Univision, </a:t>
            </a:r>
            <a:r>
              <a:rPr lang="en-US" sz="3200" dirty="0" err="1"/>
              <a:t>Telemundo</a:t>
            </a:r>
            <a:r>
              <a:rPr lang="en-US" sz="3200" dirty="0"/>
              <a:t> and La Opinion</a:t>
            </a:r>
          </a:p>
          <a:p>
            <a:r>
              <a:rPr lang="en-US" sz="3200" dirty="0"/>
              <a:t>Media Advocacy</a:t>
            </a:r>
          </a:p>
          <a:p>
            <a:r>
              <a:rPr lang="en-US" sz="3200" dirty="0"/>
              <a:t>Boots on the Ground </a:t>
            </a:r>
          </a:p>
          <a:p>
            <a:pPr lvl="1"/>
            <a:r>
              <a:rPr lang="en-US" sz="2800" dirty="0">
                <a:latin typeface="+mn-lt"/>
              </a:rPr>
              <a:t>Building Healthy Communities Partnerships</a:t>
            </a:r>
          </a:p>
          <a:p>
            <a:pPr lvl="1"/>
            <a:r>
              <a:rPr lang="en-US" sz="2800" dirty="0">
                <a:latin typeface="+mn-lt"/>
              </a:rPr>
              <a:t>Core </a:t>
            </a:r>
            <a:r>
              <a:rPr lang="en-US" sz="2800" dirty="0" smtClean="0">
                <a:latin typeface="+mn-lt"/>
              </a:rPr>
              <a:t>partners</a:t>
            </a:r>
          </a:p>
          <a:p>
            <a:pPr marL="457200" lvl="1" indent="0">
              <a:buNone/>
            </a:pPr>
            <a:endParaRPr lang="en-US" sz="2800" dirty="0">
              <a:latin typeface="+mn-lt"/>
            </a:endParaRPr>
          </a:p>
          <a:p>
            <a:pPr marL="457200" lvl="1" indent="0">
              <a:buNone/>
            </a:pPr>
            <a:endParaRPr lang="en-US" sz="2800" dirty="0"/>
          </a:p>
        </p:txBody>
      </p:sp>
    </p:spTree>
    <p:extLst>
      <p:ext uri="{BB962C8B-B14F-4D97-AF65-F5344CB8AC3E}">
        <p14:creationId xmlns:p14="http://schemas.microsoft.com/office/powerpoint/2010/main" val="7978838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5250" y="280988"/>
            <a:ext cx="7772400" cy="939800"/>
          </a:xfrm>
        </p:spPr>
        <p:txBody>
          <a:bodyPr/>
          <a:lstStyle/>
          <a:p>
            <a:pPr>
              <a:defRPr/>
            </a:pPr>
            <a:r>
              <a:rPr lang="en-US" dirty="0" smtClean="0"/>
              <a:t>Core Messages</a:t>
            </a:r>
            <a:endParaRPr lang="en-US" dirty="0"/>
          </a:p>
        </p:txBody>
      </p:sp>
      <p:sp>
        <p:nvSpPr>
          <p:cNvPr id="4" name="Text Placeholder 3"/>
          <p:cNvSpPr>
            <a:spLocks noGrp="1"/>
          </p:cNvSpPr>
          <p:nvPr>
            <p:ph type="body" sz="quarter" idx="13"/>
          </p:nvPr>
        </p:nvSpPr>
        <p:spPr>
          <a:xfrm>
            <a:off x="1676400" y="1355726"/>
            <a:ext cx="8731250" cy="4454525"/>
          </a:xfrm>
        </p:spPr>
        <p:txBody>
          <a:bodyPr>
            <a:normAutofit fontScale="92500" lnSpcReduction="20000"/>
          </a:bodyPr>
          <a:lstStyle/>
          <a:p>
            <a:pPr>
              <a:defRPr/>
            </a:pPr>
            <a:r>
              <a:rPr lang="en-US" b="1" i="1" dirty="0" smtClean="0"/>
              <a:t>Investing in California: </a:t>
            </a:r>
            <a:r>
              <a:rPr lang="en-US" dirty="0" smtClean="0"/>
              <a:t>Undocumented Californians are an economic engine for the state. An overwhelming percentage work and pay taxes. They are an economic asset. Investing in them is investing in our state.</a:t>
            </a:r>
          </a:p>
          <a:p>
            <a:pPr>
              <a:defRPr/>
            </a:pPr>
            <a:r>
              <a:rPr lang="en-US" b="1" i="1" dirty="0" smtClean="0"/>
              <a:t>Prevention Makes Economic Sense: </a:t>
            </a:r>
            <a:r>
              <a:rPr lang="en-US" dirty="0" smtClean="0"/>
              <a:t>Emergency room treatment is an expensive substitute for preventive care. It makes economic sense to invest in preventive services that minimize the risk of chronic disease and more chronic treatment later on.</a:t>
            </a:r>
          </a:p>
          <a:p>
            <a:pPr>
              <a:defRPr/>
            </a:pPr>
            <a:r>
              <a:rPr lang="en-US" b="1" i="1" dirty="0" smtClean="0"/>
              <a:t>Increasing Access to Affordable Care is the Responsible Thing to do:</a:t>
            </a:r>
            <a:r>
              <a:rPr lang="en-US" i="1" dirty="0" smtClean="0"/>
              <a:t> </a:t>
            </a:r>
            <a:r>
              <a:rPr lang="en-US" dirty="0" smtClean="0"/>
              <a:t>Everyone—regardless of ability to pay or immigration status—should have access to affordable health care. After </a:t>
            </a:r>
            <a:r>
              <a:rPr lang="en-US" dirty="0" err="1" smtClean="0"/>
              <a:t>Obamacare</a:t>
            </a:r>
            <a:r>
              <a:rPr lang="en-US" dirty="0" smtClean="0"/>
              <a:t>, the remaining uninsured, including the undocumented, should have access to affordable care, including a comprehensive set of preventive services and a health home.</a:t>
            </a:r>
          </a:p>
        </p:txBody>
      </p:sp>
    </p:spTree>
    <p:extLst>
      <p:ext uri="{BB962C8B-B14F-4D97-AF65-F5344CB8AC3E}">
        <p14:creationId xmlns:p14="http://schemas.microsoft.com/office/powerpoint/2010/main" val="3159537747"/>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Paid Media </a:t>
            </a:r>
            <a:endParaRPr lang="en-US" dirty="0"/>
          </a:p>
        </p:txBody>
      </p:sp>
      <p:pic>
        <p:nvPicPr>
          <p:cNvPr id="10" name="Picture 9" descr="Screen Shot 2015-07-08 at 9.56.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141" y="-10385"/>
            <a:ext cx="3164911" cy="4106917"/>
          </a:xfrm>
          <a:prstGeom prst="rect">
            <a:avLst/>
          </a:prstGeom>
        </p:spPr>
      </p:pic>
      <p:pic>
        <p:nvPicPr>
          <p:cNvPr id="12" name="Picture 11" descr="Screen Shot 2015-07-08 at 10.03.3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4866" y="1355835"/>
            <a:ext cx="3291623" cy="4789989"/>
          </a:xfrm>
          <a:prstGeom prst="rect">
            <a:avLst/>
          </a:prstGeom>
        </p:spPr>
      </p:pic>
      <p:pic>
        <p:nvPicPr>
          <p:cNvPr id="11" name="Picture 10" descr="Screen Shot 2015-07-08 at 9.59.2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9270" y="4096532"/>
            <a:ext cx="5750169" cy="2049292"/>
          </a:xfrm>
          <a:prstGeom prst="rect">
            <a:avLst/>
          </a:prstGeom>
        </p:spPr>
      </p:pic>
    </p:spTree>
    <p:extLst>
      <p:ext uri="{BB962C8B-B14F-4D97-AF65-F5344CB8AC3E}">
        <p14:creationId xmlns:p14="http://schemas.microsoft.com/office/powerpoint/2010/main" val="35116843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Paid Media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446" y="1195753"/>
            <a:ext cx="3725740" cy="4967653"/>
          </a:xfrm>
          <a:prstGeom prst="rect">
            <a:avLst/>
          </a:prstGeom>
          <a:effectLst>
            <a:outerShdw blurRad="698500" dist="50800" dir="5400000" algn="ctr" rotWithShape="0">
              <a:srgbClr val="000000">
                <a:alpha val="43137"/>
              </a:srgbClr>
            </a:outerShdw>
          </a:effectLst>
        </p:spPr>
      </p:pic>
      <p:pic>
        <p:nvPicPr>
          <p:cNvPr id="7" name="Picture 6"/>
          <p:cNvPicPr>
            <a:picLocks noChangeAspect="1"/>
          </p:cNvPicPr>
          <p:nvPr/>
        </p:nvPicPr>
        <p:blipFill>
          <a:blip r:embed="rId4"/>
          <a:stretch>
            <a:fillRect/>
          </a:stretch>
        </p:blipFill>
        <p:spPr>
          <a:xfrm>
            <a:off x="6712277" y="361574"/>
            <a:ext cx="4351376" cy="5801834"/>
          </a:xfrm>
          <a:prstGeom prst="rect">
            <a:avLst/>
          </a:prstGeom>
        </p:spPr>
      </p:pic>
    </p:spTree>
    <p:extLst>
      <p:ext uri="{BB962C8B-B14F-4D97-AF65-F5344CB8AC3E}">
        <p14:creationId xmlns:p14="http://schemas.microsoft.com/office/powerpoint/2010/main" val="38183572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Social Media </a:t>
            </a:r>
            <a:endParaRPr lang="en-US" dirty="0"/>
          </a:p>
        </p:txBody>
      </p:sp>
      <p:pic>
        <p:nvPicPr>
          <p:cNvPr id="3" name="Picture 2" descr="Screen Shot 2015-07-08 at 9.47.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1" y="1397000"/>
            <a:ext cx="4338345" cy="4356100"/>
          </a:xfrm>
          <a:prstGeom prst="rect">
            <a:avLst/>
          </a:prstGeom>
        </p:spPr>
      </p:pic>
      <p:pic>
        <p:nvPicPr>
          <p:cNvPr id="11" name="Picture 10" descr="Screen Shot 2015-07-08 at 9.51.1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1655639"/>
            <a:ext cx="5029200" cy="3630706"/>
          </a:xfrm>
          <a:prstGeom prst="rect">
            <a:avLst/>
          </a:prstGeom>
        </p:spPr>
      </p:pic>
    </p:spTree>
    <p:extLst>
      <p:ext uri="{BB962C8B-B14F-4D97-AF65-F5344CB8AC3E}">
        <p14:creationId xmlns:p14="http://schemas.microsoft.com/office/powerpoint/2010/main" val="3281485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Community Events  </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840" y="3297115"/>
            <a:ext cx="4688696" cy="280447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0013" y="377092"/>
            <a:ext cx="5230309" cy="2920023"/>
          </a:xfrm>
          <a:prstGeom prst="rect">
            <a:avLst/>
          </a:prstGeom>
        </p:spPr>
      </p:pic>
    </p:spTree>
    <p:extLst>
      <p:ext uri="{BB962C8B-B14F-4D97-AF65-F5344CB8AC3E}">
        <p14:creationId xmlns:p14="http://schemas.microsoft.com/office/powerpoint/2010/main" val="42395285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California Voters Support Providing Health Coverage for All </a:t>
            </a:r>
          </a:p>
        </p:txBody>
      </p:sp>
      <p:sp>
        <p:nvSpPr>
          <p:cNvPr id="4" name="Text Placeholder 3"/>
          <p:cNvSpPr>
            <a:spLocks noGrp="1"/>
          </p:cNvSpPr>
          <p:nvPr>
            <p:ph type="body" sz="quarter" idx="13"/>
          </p:nvPr>
        </p:nvSpPr>
        <p:spPr/>
        <p:txBody>
          <a:bodyPr>
            <a:normAutofit/>
          </a:bodyPr>
          <a:lstStyle/>
          <a:p>
            <a:pPr algn="just"/>
            <a:endParaRPr lang="en-US" sz="2600" dirty="0" smtClean="0"/>
          </a:p>
          <a:p>
            <a:r>
              <a:rPr lang="en-US" sz="2600" dirty="0" smtClean="0"/>
              <a:t>800 </a:t>
            </a:r>
            <a:r>
              <a:rPr lang="en-US" sz="2600" dirty="0"/>
              <a:t>telephone interviews with registered voters statewide</a:t>
            </a:r>
          </a:p>
          <a:p>
            <a:pPr lvl="1"/>
            <a:r>
              <a:rPr lang="en-US" sz="2200" dirty="0">
                <a:latin typeface="+mn-lt"/>
              </a:rPr>
              <a:t>Oversample of an additional 154 African-American voters, with data statistically weighted to reflect the true ethnic composition of the electorate</a:t>
            </a:r>
          </a:p>
          <a:p>
            <a:pPr lvl="1"/>
            <a:r>
              <a:rPr lang="en-US" sz="2200" dirty="0">
                <a:latin typeface="+mn-lt"/>
              </a:rPr>
              <a:t>Interviews conducted August 24-31, 2014 </a:t>
            </a:r>
          </a:p>
          <a:p>
            <a:pPr lvl="1"/>
            <a:r>
              <a:rPr lang="en-US" sz="2200" dirty="0">
                <a:latin typeface="+mn-lt"/>
              </a:rPr>
              <a:t>Interviews in English and Spanish and on landlines and wireless phones</a:t>
            </a:r>
          </a:p>
          <a:p>
            <a:r>
              <a:rPr lang="en-US" sz="2600" dirty="0"/>
              <a:t>Margin of sampling error of +/- 3.5%</a:t>
            </a:r>
          </a:p>
          <a:p>
            <a:r>
              <a:rPr lang="en-US" sz="2600" dirty="0"/>
              <a:t>Bipartisan research team of Fairbank, Maslin, </a:t>
            </a:r>
            <a:r>
              <a:rPr lang="en-US" sz="2600" dirty="0" err="1"/>
              <a:t>Maullin</a:t>
            </a:r>
            <a:r>
              <a:rPr lang="en-US" sz="2600" dirty="0"/>
              <a:t>, Metz &amp; Associates (FM3) (D) and GS Strategy Group (R)</a:t>
            </a:r>
          </a:p>
        </p:txBody>
      </p:sp>
    </p:spTree>
    <p:extLst>
      <p:ext uri="{BB962C8B-B14F-4D97-AF65-F5344CB8AC3E}">
        <p14:creationId xmlns:p14="http://schemas.microsoft.com/office/powerpoint/2010/main" val="6503377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Current Landscape – Recent Wins </a:t>
            </a:r>
            <a:endParaRPr lang="en-US" dirty="0"/>
          </a:p>
        </p:txBody>
      </p:sp>
      <p:sp>
        <p:nvSpPr>
          <p:cNvPr id="3" name="Text Placeholder 2"/>
          <p:cNvSpPr>
            <a:spLocks noGrp="1"/>
          </p:cNvSpPr>
          <p:nvPr>
            <p:ph type="body" sz="quarter" idx="13"/>
          </p:nvPr>
        </p:nvSpPr>
        <p:spPr>
          <a:xfrm>
            <a:off x="2635250" y="1355835"/>
            <a:ext cx="7399338" cy="4803665"/>
          </a:xfrm>
        </p:spPr>
        <p:txBody>
          <a:bodyPr>
            <a:normAutofit/>
          </a:bodyPr>
          <a:lstStyle/>
          <a:p>
            <a:endParaRPr lang="en-US" sz="2800" dirty="0"/>
          </a:p>
          <a:p>
            <a:r>
              <a:rPr lang="en-US" sz="2800" dirty="0" smtClean="0"/>
              <a:t>Millions of </a:t>
            </a:r>
            <a:r>
              <a:rPr lang="en-US" sz="2800" dirty="0"/>
              <a:t>Californians have gained health coverage. </a:t>
            </a:r>
          </a:p>
          <a:p>
            <a:r>
              <a:rPr lang="en-US" sz="2800" dirty="0"/>
              <a:t>Governor </a:t>
            </a:r>
            <a:r>
              <a:rPr lang="en-US" sz="2800" dirty="0" smtClean="0"/>
              <a:t>Brown and the Legislature agreed to extend access </a:t>
            </a:r>
            <a:r>
              <a:rPr lang="en-US" sz="2800" dirty="0"/>
              <a:t>to full-scope </a:t>
            </a:r>
            <a:r>
              <a:rPr lang="en-US" sz="2800" dirty="0" err="1" smtClean="0"/>
              <a:t>Medi</a:t>
            </a:r>
            <a:r>
              <a:rPr lang="en-US" sz="2800" dirty="0" smtClean="0"/>
              <a:t>-Cal to all low-income children regardless of immigration status</a:t>
            </a:r>
            <a:endParaRPr lang="en-US" sz="2800" dirty="0"/>
          </a:p>
          <a:p>
            <a:r>
              <a:rPr lang="en-US" sz="2800" dirty="0"/>
              <a:t>Counties </a:t>
            </a:r>
            <a:r>
              <a:rPr lang="en-US" sz="2800" dirty="0" smtClean="0"/>
              <a:t>across the state are </a:t>
            </a:r>
            <a:r>
              <a:rPr lang="en-US" sz="2800" dirty="0"/>
              <a:t>expanding their indigent care </a:t>
            </a:r>
            <a:r>
              <a:rPr lang="en-US" sz="2800" dirty="0" smtClean="0"/>
              <a:t>programs </a:t>
            </a:r>
            <a:endParaRPr lang="en-US" sz="2800" dirty="0"/>
          </a:p>
          <a:p>
            <a:pPr lvl="1"/>
            <a:endParaRPr lang="en-US" dirty="0" smtClean="0"/>
          </a:p>
          <a:p>
            <a:pPr lvl="1"/>
            <a:endParaRPr lang="en-US" dirty="0"/>
          </a:p>
          <a:p>
            <a:pPr lvl="1"/>
            <a:endParaRPr lang="en-US" dirty="0" smtClean="0"/>
          </a:p>
          <a:p>
            <a:endParaRPr lang="en-US" dirty="0"/>
          </a:p>
        </p:txBody>
      </p:sp>
    </p:spTree>
    <p:extLst>
      <p:ext uri="{BB962C8B-B14F-4D97-AF65-F5344CB8AC3E}">
        <p14:creationId xmlns:p14="http://schemas.microsoft.com/office/powerpoint/2010/main" val="10400101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Most Californians in the state support the policy.</a:t>
            </a:r>
          </a:p>
        </p:txBody>
      </p:sp>
      <p:sp>
        <p:nvSpPr>
          <p:cNvPr id="4" name="Text Placeholder 3"/>
          <p:cNvSpPr>
            <a:spLocks noGrp="1"/>
          </p:cNvSpPr>
          <p:nvPr>
            <p:ph type="body" sz="quarter" idx="13"/>
          </p:nvPr>
        </p:nvSpPr>
        <p:spPr/>
        <p:txBody>
          <a:bodyPr/>
          <a:lstStyle/>
          <a:p>
            <a:pPr marL="0" indent="0" algn="ctr">
              <a:buNone/>
            </a:pPr>
            <a:r>
              <a:rPr lang="en-US" sz="1600" i="1" dirty="0"/>
              <a:t>To prevent costly emergency care, some people have proposed expanding access to affordable health coverage through </a:t>
            </a:r>
            <a:r>
              <a:rPr lang="en-US" sz="1600" i="1" dirty="0" err="1"/>
              <a:t>Medi</a:t>
            </a:r>
            <a:r>
              <a:rPr lang="en-US" sz="1600" i="1" dirty="0"/>
              <a:t>-Cal and Covered California to cover </a:t>
            </a:r>
            <a:r>
              <a:rPr lang="en-US" sz="1600" i="1" u="sng" dirty="0"/>
              <a:t>all</a:t>
            </a:r>
            <a:r>
              <a:rPr lang="en-US" sz="1600" i="1" dirty="0"/>
              <a:t> low-income Californians – including those not currently eligible because of their immigration status. Does this proposal sound like something you would support or oppose? </a:t>
            </a:r>
          </a:p>
          <a:p>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46263"/>
            <a:ext cx="6096000" cy="3325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603548" y="2476930"/>
            <a:ext cx="684803" cy="369332"/>
          </a:xfrm>
          <a:prstGeom prst="rect">
            <a:avLst/>
          </a:prstGeom>
        </p:spPr>
        <p:txBody>
          <a:bodyPr wrap="none">
            <a:spAutoFit/>
          </a:bodyPr>
          <a:lstStyle/>
          <a:p>
            <a:pPr algn="ctr"/>
            <a:r>
              <a:rPr lang="en-US" b="1" dirty="0"/>
              <a:t>State</a:t>
            </a:r>
          </a:p>
        </p:txBody>
      </p:sp>
    </p:spTree>
    <p:extLst>
      <p:ext uri="{BB962C8B-B14F-4D97-AF65-F5344CB8AC3E}">
        <p14:creationId xmlns:p14="http://schemas.microsoft.com/office/powerpoint/2010/main" val="7224626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
            </a:r>
            <a:br>
              <a:rPr lang="en-US" dirty="0" smtClean="0"/>
            </a:br>
            <a:r>
              <a:rPr lang="en-US" dirty="0" smtClean="0"/>
              <a:t>For </a:t>
            </a:r>
            <a:r>
              <a:rPr lang="en-US" dirty="0"/>
              <a:t>many, support is guided by a conviction that it’s the “right thing to do.”</a:t>
            </a:r>
          </a:p>
        </p:txBody>
      </p:sp>
      <p:graphicFrame>
        <p:nvGraphicFramePr>
          <p:cNvPr id="5" name="Chart 4"/>
          <p:cNvGraphicFramePr/>
          <p:nvPr>
            <p:extLst/>
          </p:nvPr>
        </p:nvGraphicFramePr>
        <p:xfrm>
          <a:off x="2468992" y="1714226"/>
          <a:ext cx="7486146" cy="44283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12499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Survey Takeaways</a:t>
            </a:r>
            <a:endParaRPr lang="en-US" dirty="0"/>
          </a:p>
        </p:txBody>
      </p:sp>
      <p:sp>
        <p:nvSpPr>
          <p:cNvPr id="4" name="Text Placeholder 3"/>
          <p:cNvSpPr>
            <a:spLocks noGrp="1"/>
          </p:cNvSpPr>
          <p:nvPr>
            <p:ph type="body" sz="quarter" idx="13"/>
          </p:nvPr>
        </p:nvSpPr>
        <p:spPr/>
        <p:txBody>
          <a:bodyPr/>
          <a:lstStyle/>
          <a:p>
            <a:endParaRPr lang="en-US" dirty="0" smtClean="0"/>
          </a:p>
          <a:p>
            <a:r>
              <a:rPr lang="en-US" dirty="0" smtClean="0"/>
              <a:t>Young </a:t>
            </a:r>
            <a:r>
              <a:rPr lang="en-US" dirty="0"/>
              <a:t>voters and communities of color- the future </a:t>
            </a:r>
            <a:r>
              <a:rPr lang="en-US"/>
              <a:t>of </a:t>
            </a:r>
            <a:r>
              <a:rPr lang="en-US" smtClean="0"/>
              <a:t>California - </a:t>
            </a:r>
            <a:r>
              <a:rPr lang="en-US" dirty="0"/>
              <a:t>support expanding access to health care for all. </a:t>
            </a:r>
          </a:p>
          <a:p>
            <a:r>
              <a:rPr lang="en-US" dirty="0"/>
              <a:t>Broad bipartisan consensus in favor of improving access to preventive care. </a:t>
            </a:r>
          </a:p>
          <a:p>
            <a:r>
              <a:rPr lang="en-US" dirty="0"/>
              <a:t>The numbers are encouraging – with the right framing and messaging, voters across the political spectrum can be moved.  </a:t>
            </a:r>
          </a:p>
        </p:txBody>
      </p:sp>
    </p:spTree>
    <p:extLst>
      <p:ext uri="{BB962C8B-B14F-4D97-AF65-F5344CB8AC3E}">
        <p14:creationId xmlns:p14="http://schemas.microsoft.com/office/powerpoint/2010/main" val="34827176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Field Poll Results</a:t>
            </a:r>
            <a:endParaRPr lang="en-US" dirty="0"/>
          </a:p>
        </p:txBody>
      </p:sp>
      <p:sp>
        <p:nvSpPr>
          <p:cNvPr id="5" name="Rectangle 4"/>
          <p:cNvSpPr/>
          <p:nvPr/>
        </p:nvSpPr>
        <p:spPr>
          <a:xfrm>
            <a:off x="1078992" y="1508759"/>
            <a:ext cx="10040112" cy="892552"/>
          </a:xfrm>
          <a:prstGeom prst="rect">
            <a:avLst/>
          </a:prstGeom>
        </p:spPr>
        <p:txBody>
          <a:bodyPr wrap="square">
            <a:spAutoFit/>
          </a:bodyPr>
          <a:lstStyle/>
          <a:p>
            <a:r>
              <a:rPr lang="en-US" sz="2600" b="1" dirty="0" smtClean="0"/>
              <a:t>63 percent </a:t>
            </a:r>
            <a:r>
              <a:rPr lang="en-US" sz="2600" dirty="0"/>
              <a:t>of Californians agree that immigrants benefit the state, an increase of almost </a:t>
            </a:r>
            <a:r>
              <a:rPr lang="en-US" sz="2600" b="1" dirty="0" smtClean="0"/>
              <a:t>10 percent </a:t>
            </a:r>
            <a:r>
              <a:rPr lang="en-US" sz="2600" dirty="0"/>
              <a:t>over </a:t>
            </a:r>
            <a:r>
              <a:rPr lang="en-US" sz="2600" dirty="0" smtClean="0"/>
              <a:t>the course of the campaign. </a:t>
            </a:r>
            <a:endParaRPr lang="en-US" sz="2600" dirty="0"/>
          </a:p>
        </p:txBody>
      </p:sp>
      <p:graphicFrame>
        <p:nvGraphicFramePr>
          <p:cNvPr id="12" name="Chart 11"/>
          <p:cNvGraphicFramePr/>
          <p:nvPr>
            <p:extLst>
              <p:ext uri="{D42A27DB-BD31-4B8C-83A1-F6EECF244321}">
                <p14:modId xmlns:p14="http://schemas.microsoft.com/office/powerpoint/2010/main" val="2115653772"/>
              </p:ext>
            </p:extLst>
          </p:nvPr>
        </p:nvGraphicFramePr>
        <p:xfrm>
          <a:off x="2860660" y="2514600"/>
          <a:ext cx="5707268" cy="3494544"/>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Connector 12"/>
          <p:cNvCxnSpPr/>
          <p:nvPr/>
        </p:nvCxnSpPr>
        <p:spPr>
          <a:xfrm>
            <a:off x="3524228" y="4119310"/>
            <a:ext cx="4888513"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518300" y="4257797"/>
            <a:ext cx="660610" cy="369332"/>
          </a:xfrm>
          <a:prstGeom prst="rect">
            <a:avLst/>
          </a:prstGeom>
          <a:noFill/>
        </p:spPr>
        <p:txBody>
          <a:bodyPr wrap="square" rtlCol="0">
            <a:spAutoFit/>
          </a:bodyPr>
          <a:lstStyle/>
          <a:p>
            <a:r>
              <a:rPr lang="en-US" b="1" dirty="0" smtClean="0"/>
              <a:t>53%</a:t>
            </a:r>
            <a:endParaRPr lang="en-US" b="1" dirty="0"/>
          </a:p>
        </p:txBody>
      </p:sp>
      <p:sp>
        <p:nvSpPr>
          <p:cNvPr id="15" name="TextBox 14"/>
          <p:cNvSpPr txBox="1"/>
          <p:nvPr/>
        </p:nvSpPr>
        <p:spPr>
          <a:xfrm>
            <a:off x="7185219" y="4250048"/>
            <a:ext cx="660610" cy="369332"/>
          </a:xfrm>
          <a:prstGeom prst="rect">
            <a:avLst/>
          </a:prstGeom>
          <a:noFill/>
        </p:spPr>
        <p:txBody>
          <a:bodyPr wrap="square" rtlCol="0">
            <a:spAutoFit/>
          </a:bodyPr>
          <a:lstStyle/>
          <a:p>
            <a:r>
              <a:rPr lang="en-US" b="1" dirty="0" smtClean="0"/>
              <a:t>63%</a:t>
            </a:r>
            <a:endParaRPr lang="en-US" b="1" dirty="0"/>
          </a:p>
        </p:txBody>
      </p:sp>
    </p:spTree>
    <p:extLst>
      <p:ext uri="{BB962C8B-B14F-4D97-AF65-F5344CB8AC3E}">
        <p14:creationId xmlns:p14="http://schemas.microsoft.com/office/powerpoint/2010/main" val="29635108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67140" y="580264"/>
            <a:ext cx="5404043" cy="1015663"/>
          </a:xfrm>
          <a:prstGeom prst="rect">
            <a:avLst/>
          </a:prstGeom>
        </p:spPr>
        <p:txBody>
          <a:bodyPr wrap="none">
            <a:spAutoFit/>
          </a:bodyPr>
          <a:lstStyle/>
          <a:p>
            <a:r>
              <a:rPr lang="en" sz="6000" dirty="0">
                <a:latin typeface="Memphis LT Std Bold"/>
              </a:rPr>
              <a:t>Health4All </a:t>
            </a:r>
            <a:r>
              <a:rPr lang="en-US" sz="6000" dirty="0">
                <a:latin typeface="Memphis LT Std Bold"/>
              </a:rPr>
              <a:t>Kids</a:t>
            </a:r>
          </a:p>
        </p:txBody>
      </p:sp>
      <p:pic>
        <p:nvPicPr>
          <p:cNvPr id="5" name="Picture 4" descr="Health4AllKids_CreativeConcepts_110515.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0993" y="1825400"/>
            <a:ext cx="2689038" cy="3479931"/>
          </a:xfrm>
          <a:prstGeom prst="rect">
            <a:avLst/>
          </a:prstGeom>
        </p:spPr>
      </p:pic>
    </p:spTree>
    <p:extLst>
      <p:ext uri="{BB962C8B-B14F-4D97-AF65-F5344CB8AC3E}">
        <p14:creationId xmlns:p14="http://schemas.microsoft.com/office/powerpoint/2010/main" val="34253323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Health4All Kids: Strategy </a:t>
            </a:r>
            <a:endParaRPr lang="en-US" dirty="0"/>
          </a:p>
        </p:txBody>
      </p:sp>
      <p:sp>
        <p:nvSpPr>
          <p:cNvPr id="4" name="Shape 113"/>
          <p:cNvSpPr txBox="1">
            <a:spLocks noGrp="1"/>
          </p:cNvSpPr>
          <p:nvPr>
            <p:ph type="body" sz="quarter" idx="13"/>
          </p:nvPr>
        </p:nvSpPr>
        <p:spPr>
          <a:prstGeom prst="rect">
            <a:avLst/>
          </a:prstGeom>
        </p:spPr>
        <p:txBody>
          <a:bodyPr vert="horz" lIns="91425" tIns="91425" rIns="91425" bIns="91425" rtlCol="0" anchor="t" anchorCtr="0">
            <a:noAutofit/>
          </a:bodyPr>
          <a:lstStyle/>
          <a:p>
            <a:pPr marL="0" indent="0">
              <a:spcBef>
                <a:spcPts val="0"/>
              </a:spcBef>
              <a:buNone/>
            </a:pPr>
            <a:endParaRPr lang="en-US" sz="2400" dirty="0"/>
          </a:p>
          <a:p>
            <a:pPr marL="723900" indent="-342900">
              <a:spcBef>
                <a:spcPts val="0"/>
              </a:spcBef>
              <a:buSzPct val="100000"/>
            </a:pPr>
            <a:r>
              <a:rPr lang="en-US" sz="2400" dirty="0" smtClean="0">
                <a:solidFill>
                  <a:srgbClr val="000000"/>
                </a:solidFill>
              </a:rPr>
              <a:t>The </a:t>
            </a:r>
            <a:r>
              <a:rPr lang="en-US" sz="2400" dirty="0">
                <a:solidFill>
                  <a:srgbClr val="000000"/>
                </a:solidFill>
              </a:rPr>
              <a:t>California Endowment aims to drive a robust</a:t>
            </a:r>
            <a:r>
              <a:rPr lang="en" sz="2400" dirty="0">
                <a:solidFill>
                  <a:srgbClr val="000000"/>
                </a:solidFill>
              </a:rPr>
              <a:t> education effort through targeted earned and paid </a:t>
            </a:r>
            <a:r>
              <a:rPr lang="en-US" sz="2400" dirty="0">
                <a:solidFill>
                  <a:srgbClr val="000000"/>
                </a:solidFill>
              </a:rPr>
              <a:t>media, emphasizing our </a:t>
            </a:r>
            <a:r>
              <a:rPr lang="en" sz="2400" dirty="0">
                <a:solidFill>
                  <a:srgbClr val="000000"/>
                </a:solidFill>
              </a:rPr>
              <a:t>Spanish-language media and community partners</a:t>
            </a:r>
            <a:r>
              <a:rPr lang="en-US" sz="2400" dirty="0">
                <a:solidFill>
                  <a:srgbClr val="000000"/>
                </a:solidFill>
              </a:rPr>
              <a:t> and “boots on the ground” partnerships.</a:t>
            </a:r>
          </a:p>
          <a:p>
            <a:pPr marL="266700" indent="0">
              <a:spcBef>
                <a:spcPts val="0"/>
              </a:spcBef>
              <a:buSzPct val="100000"/>
              <a:buNone/>
            </a:pPr>
            <a:endParaRPr lang="en-US" sz="2400" dirty="0">
              <a:solidFill>
                <a:srgbClr val="000000"/>
              </a:solidFill>
            </a:endParaRPr>
          </a:p>
          <a:p>
            <a:pPr marL="723900" indent="-342900">
              <a:spcBef>
                <a:spcPts val="0"/>
              </a:spcBef>
              <a:buSzPct val="100000"/>
            </a:pPr>
            <a:r>
              <a:rPr lang="en-US" sz="2400" dirty="0">
                <a:solidFill>
                  <a:srgbClr val="000000"/>
                </a:solidFill>
              </a:rPr>
              <a:t>In order to maximize enrollment when </a:t>
            </a:r>
            <a:r>
              <a:rPr lang="en-US" sz="2400" dirty="0" err="1">
                <a:solidFill>
                  <a:srgbClr val="000000"/>
                </a:solidFill>
              </a:rPr>
              <a:t>Medi</a:t>
            </a:r>
            <a:r>
              <a:rPr lang="en-US" sz="2400" dirty="0">
                <a:solidFill>
                  <a:srgbClr val="000000"/>
                </a:solidFill>
              </a:rPr>
              <a:t>-Cal expands, </a:t>
            </a:r>
            <a:r>
              <a:rPr lang="en-US" sz="2400" dirty="0" smtClean="0">
                <a:solidFill>
                  <a:srgbClr val="000000"/>
                </a:solidFill>
              </a:rPr>
              <a:t>The</a:t>
            </a:r>
          </a:p>
          <a:p>
            <a:pPr marL="381000" indent="0">
              <a:spcBef>
                <a:spcPts val="0"/>
              </a:spcBef>
              <a:buSzPct val="100000"/>
              <a:buNone/>
            </a:pPr>
            <a:r>
              <a:rPr lang="en-US" sz="2400" dirty="0">
                <a:solidFill>
                  <a:srgbClr val="000000"/>
                </a:solidFill>
              </a:rPr>
              <a:t> </a:t>
            </a:r>
            <a:r>
              <a:rPr lang="en-US" sz="2400" dirty="0" smtClean="0">
                <a:solidFill>
                  <a:srgbClr val="000000"/>
                </a:solidFill>
              </a:rPr>
              <a:t>    California </a:t>
            </a:r>
            <a:r>
              <a:rPr lang="en-US" sz="2400" dirty="0">
                <a:solidFill>
                  <a:srgbClr val="000000"/>
                </a:solidFill>
              </a:rPr>
              <a:t>Endowment – from now until </a:t>
            </a:r>
            <a:r>
              <a:rPr lang="en-US" sz="2400" dirty="0" smtClean="0">
                <a:solidFill>
                  <a:srgbClr val="000000"/>
                </a:solidFill>
              </a:rPr>
              <a:t>early </a:t>
            </a:r>
            <a:r>
              <a:rPr lang="en-US" sz="2400" dirty="0">
                <a:solidFill>
                  <a:srgbClr val="000000"/>
                </a:solidFill>
              </a:rPr>
              <a:t>2016</a:t>
            </a:r>
            <a:r>
              <a:rPr lang="en" sz="2400" dirty="0">
                <a:solidFill>
                  <a:srgbClr val="000000"/>
                </a:solidFill>
              </a:rPr>
              <a:t> –</a:t>
            </a:r>
            <a:r>
              <a:rPr lang="en-US" sz="2400" dirty="0">
                <a:solidFill>
                  <a:srgbClr val="000000"/>
                </a:solidFill>
              </a:rPr>
              <a:t> aims </a:t>
            </a:r>
            <a:r>
              <a:rPr lang="en-US" sz="2400" dirty="0" smtClean="0">
                <a:solidFill>
                  <a:srgbClr val="000000"/>
                </a:solidFill>
              </a:rPr>
              <a:t>to</a:t>
            </a:r>
          </a:p>
          <a:p>
            <a:pPr marL="381000" indent="0">
              <a:spcBef>
                <a:spcPts val="0"/>
              </a:spcBef>
              <a:buSzPct val="100000"/>
              <a:buNone/>
            </a:pPr>
            <a:r>
              <a:rPr lang="en-US" sz="2400" dirty="0" smtClean="0">
                <a:solidFill>
                  <a:srgbClr val="000000"/>
                </a:solidFill>
              </a:rPr>
              <a:t>     raise awareness and</a:t>
            </a:r>
            <a:r>
              <a:rPr lang="en" sz="2400" dirty="0" smtClean="0">
                <a:solidFill>
                  <a:srgbClr val="000000"/>
                </a:solidFill>
              </a:rPr>
              <a:t> </a:t>
            </a:r>
            <a:r>
              <a:rPr lang="en-US" sz="2400" dirty="0" smtClean="0">
                <a:solidFill>
                  <a:srgbClr val="000000"/>
                </a:solidFill>
              </a:rPr>
              <a:t>educate </a:t>
            </a:r>
            <a:r>
              <a:rPr lang="en-US" sz="2400" dirty="0">
                <a:solidFill>
                  <a:srgbClr val="000000"/>
                </a:solidFill>
              </a:rPr>
              <a:t>all </a:t>
            </a:r>
            <a:r>
              <a:rPr lang="en" sz="2400" dirty="0">
                <a:solidFill>
                  <a:srgbClr val="000000"/>
                </a:solidFill>
              </a:rPr>
              <a:t>eligible families </a:t>
            </a:r>
            <a:r>
              <a:rPr lang="en-US" sz="2400" dirty="0" smtClean="0">
                <a:solidFill>
                  <a:srgbClr val="000000"/>
                </a:solidFill>
              </a:rPr>
              <a:t>with</a:t>
            </a:r>
          </a:p>
          <a:p>
            <a:pPr marL="381000" indent="0">
              <a:spcBef>
                <a:spcPts val="0"/>
              </a:spcBef>
              <a:buSzPct val="100000"/>
              <a:buNone/>
            </a:pPr>
            <a:r>
              <a:rPr lang="en-US" sz="2400" dirty="0">
                <a:solidFill>
                  <a:srgbClr val="000000"/>
                </a:solidFill>
              </a:rPr>
              <a:t> </a:t>
            </a:r>
            <a:r>
              <a:rPr lang="en-US" sz="2400" dirty="0" smtClean="0">
                <a:solidFill>
                  <a:srgbClr val="000000"/>
                </a:solidFill>
              </a:rPr>
              <a:t>    undocumented children</a:t>
            </a:r>
            <a:r>
              <a:rPr lang="en-US" sz="2400" dirty="0">
                <a:solidFill>
                  <a:srgbClr val="000000"/>
                </a:solidFill>
              </a:rPr>
              <a:t>, alerting them </a:t>
            </a:r>
            <a:r>
              <a:rPr lang="en" sz="2400" dirty="0">
                <a:solidFill>
                  <a:srgbClr val="000000"/>
                </a:solidFill>
              </a:rPr>
              <a:t>to the new opportunit</a:t>
            </a:r>
            <a:r>
              <a:rPr lang="en-US" sz="2400" dirty="0" smtClean="0">
                <a:solidFill>
                  <a:srgbClr val="000000"/>
                </a:solidFill>
              </a:rPr>
              <a:t>y</a:t>
            </a:r>
          </a:p>
          <a:p>
            <a:pPr marL="381000" indent="0">
              <a:spcBef>
                <a:spcPts val="0"/>
              </a:spcBef>
              <a:buSzPct val="100000"/>
              <a:buNone/>
            </a:pPr>
            <a:r>
              <a:rPr lang="en-US" sz="2400" dirty="0">
                <a:solidFill>
                  <a:srgbClr val="000000"/>
                </a:solidFill>
              </a:rPr>
              <a:t> </a:t>
            </a:r>
            <a:r>
              <a:rPr lang="en-US" sz="2400" dirty="0" smtClean="0">
                <a:solidFill>
                  <a:srgbClr val="000000"/>
                </a:solidFill>
              </a:rPr>
              <a:t>   </a:t>
            </a:r>
            <a:r>
              <a:rPr lang="en" sz="2400" dirty="0" smtClean="0">
                <a:solidFill>
                  <a:srgbClr val="000000"/>
                </a:solidFill>
              </a:rPr>
              <a:t> and </a:t>
            </a:r>
            <a:r>
              <a:rPr lang="en-US" sz="2400" dirty="0">
                <a:solidFill>
                  <a:srgbClr val="000000"/>
                </a:solidFill>
              </a:rPr>
              <a:t>e</a:t>
            </a:r>
            <a:r>
              <a:rPr lang="en" sz="2400" dirty="0" smtClean="0">
                <a:solidFill>
                  <a:srgbClr val="000000"/>
                </a:solidFill>
              </a:rPr>
              <a:t>ncouraging them </a:t>
            </a:r>
            <a:r>
              <a:rPr lang="en" sz="2400" dirty="0">
                <a:solidFill>
                  <a:srgbClr val="000000"/>
                </a:solidFill>
              </a:rPr>
              <a:t>to enroll or renew</a:t>
            </a:r>
            <a:r>
              <a:rPr lang="en-US" sz="2400" dirty="0">
                <a:solidFill>
                  <a:srgbClr val="000000"/>
                </a:solidFill>
              </a:rPr>
              <a:t> </a:t>
            </a:r>
            <a:r>
              <a:rPr lang="en-US" sz="2400" dirty="0" smtClean="0">
                <a:solidFill>
                  <a:srgbClr val="000000"/>
                </a:solidFill>
              </a:rPr>
              <a:t>their children</a:t>
            </a:r>
            <a:r>
              <a:rPr lang="en" sz="2400" dirty="0" smtClean="0">
                <a:solidFill>
                  <a:srgbClr val="000000"/>
                </a:solidFill>
              </a:rPr>
              <a:t> in</a:t>
            </a:r>
          </a:p>
          <a:p>
            <a:pPr marL="381000" indent="0">
              <a:spcBef>
                <a:spcPts val="0"/>
              </a:spcBef>
              <a:buSzPct val="100000"/>
              <a:buNone/>
            </a:pPr>
            <a:r>
              <a:rPr lang="en" sz="2400" dirty="0">
                <a:solidFill>
                  <a:srgbClr val="000000"/>
                </a:solidFill>
              </a:rPr>
              <a:t> </a:t>
            </a:r>
            <a:r>
              <a:rPr lang="en" sz="2400" dirty="0" smtClean="0">
                <a:solidFill>
                  <a:srgbClr val="000000"/>
                </a:solidFill>
              </a:rPr>
              <a:t>    </a:t>
            </a:r>
            <a:r>
              <a:rPr lang="en-US" sz="2400" dirty="0">
                <a:solidFill>
                  <a:srgbClr val="000000"/>
                </a:solidFill>
              </a:rPr>
              <a:t>R</a:t>
            </a:r>
            <a:r>
              <a:rPr lang="en" sz="2400" dirty="0">
                <a:solidFill>
                  <a:srgbClr val="000000"/>
                </a:solidFill>
              </a:rPr>
              <a:t>estricted</a:t>
            </a:r>
            <a:r>
              <a:rPr lang="en-US" sz="2400" dirty="0">
                <a:solidFill>
                  <a:srgbClr val="000000"/>
                </a:solidFill>
              </a:rPr>
              <a:t>-S</a:t>
            </a:r>
            <a:r>
              <a:rPr lang="en" sz="2400" dirty="0" smtClean="0">
                <a:solidFill>
                  <a:srgbClr val="000000"/>
                </a:solidFill>
              </a:rPr>
              <a:t>cope Medi-Cal</a:t>
            </a:r>
            <a:r>
              <a:rPr lang="en-US" sz="2400" dirty="0">
                <a:solidFill>
                  <a:srgbClr val="000000"/>
                </a:solidFill>
              </a:rPr>
              <a:t>.</a:t>
            </a:r>
            <a:endParaRPr lang="en-US" sz="2400" dirty="0"/>
          </a:p>
          <a:p>
            <a:pPr marL="0" indent="0">
              <a:spcBef>
                <a:spcPts val="0"/>
              </a:spcBef>
              <a:buNone/>
            </a:pPr>
            <a:endParaRPr lang="en-US" sz="2400" dirty="0"/>
          </a:p>
        </p:txBody>
      </p:sp>
      <p:pic>
        <p:nvPicPr>
          <p:cNvPr id="5" name="Picture 4" descr="Health4AllKids_CreativeConcepts_110515.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4873" y="3844999"/>
            <a:ext cx="1771116" cy="2292032"/>
          </a:xfrm>
          <a:prstGeom prst="rect">
            <a:avLst/>
          </a:prstGeom>
        </p:spPr>
      </p:pic>
    </p:spTree>
    <p:extLst>
      <p:ext uri="{BB962C8B-B14F-4D97-AF65-F5344CB8AC3E}">
        <p14:creationId xmlns:p14="http://schemas.microsoft.com/office/powerpoint/2010/main" val="31595513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Health4All Kids: Timing 	</a:t>
            </a:r>
            <a:endParaRPr lang="en-US" dirty="0"/>
          </a:p>
        </p:txBody>
      </p:sp>
      <p:sp>
        <p:nvSpPr>
          <p:cNvPr id="3" name="Text Placeholder 2"/>
          <p:cNvSpPr>
            <a:spLocks noGrp="1"/>
          </p:cNvSpPr>
          <p:nvPr>
            <p:ph type="body" sz="quarter" idx="13"/>
          </p:nvPr>
        </p:nvSpPr>
        <p:spPr/>
        <p:txBody>
          <a:bodyPr>
            <a:normAutofit lnSpcReduction="10000"/>
          </a:bodyPr>
          <a:lstStyle/>
          <a:p>
            <a:pPr>
              <a:spcBef>
                <a:spcPts val="0"/>
              </a:spcBef>
            </a:pPr>
            <a:endParaRPr lang="en-US" sz="2800" dirty="0"/>
          </a:p>
          <a:p>
            <a:pPr>
              <a:spcBef>
                <a:spcPts val="0"/>
              </a:spcBef>
            </a:pPr>
            <a:r>
              <a:rPr lang="en-US" sz="2800" dirty="0"/>
              <a:t>SB4: Created a “lift &amp; shift” guarantee, ensuring a smooth transition from Restricted-Scope </a:t>
            </a:r>
            <a:r>
              <a:rPr lang="en-US" sz="2800" dirty="0" err="1"/>
              <a:t>Medi</a:t>
            </a:r>
            <a:r>
              <a:rPr lang="en-US" sz="2800" dirty="0"/>
              <a:t>-Cal to Full-Scope </a:t>
            </a:r>
            <a:r>
              <a:rPr lang="en-US" sz="2800" dirty="0" err="1"/>
              <a:t>Medi</a:t>
            </a:r>
            <a:r>
              <a:rPr lang="en-US" sz="2800" dirty="0"/>
              <a:t>-Cal once implementation happens after May 2016.</a:t>
            </a:r>
          </a:p>
          <a:p>
            <a:pPr marL="0" indent="0">
              <a:spcBef>
                <a:spcPts val="0"/>
              </a:spcBef>
              <a:buNone/>
            </a:pPr>
            <a:endParaRPr lang="en-US" sz="2800" dirty="0"/>
          </a:p>
          <a:p>
            <a:pPr>
              <a:spcBef>
                <a:spcPts val="0"/>
              </a:spcBef>
            </a:pPr>
            <a:r>
              <a:rPr lang="en-US" sz="2800" dirty="0"/>
              <a:t>In order for families to take advantage of the expanded access for their children as soon as possible, parents should be taking steps now to enroll their children kids </a:t>
            </a:r>
            <a:br>
              <a:rPr lang="en-US" sz="2800" dirty="0"/>
            </a:br>
            <a:r>
              <a:rPr lang="en-US" sz="2800" dirty="0"/>
              <a:t>into Restricted-Scope </a:t>
            </a:r>
            <a:r>
              <a:rPr lang="en-US" sz="2800" dirty="0" err="1"/>
              <a:t>Medi</a:t>
            </a:r>
            <a:r>
              <a:rPr lang="en-US" sz="2800" dirty="0"/>
              <a:t>-Cal.</a:t>
            </a:r>
          </a:p>
          <a:p>
            <a:pPr marL="0" indent="0">
              <a:spcBef>
                <a:spcPts val="0"/>
              </a:spcBef>
              <a:buNone/>
            </a:pPr>
            <a:endParaRPr lang="en-US" sz="2800" dirty="0"/>
          </a:p>
          <a:p>
            <a:pPr>
              <a:spcBef>
                <a:spcPts val="0"/>
              </a:spcBef>
            </a:pPr>
            <a:r>
              <a:rPr lang="en-US" sz="2800" dirty="0"/>
              <a:t>If children already have Restricted-Scope</a:t>
            </a:r>
            <a:br>
              <a:rPr lang="en-US" sz="2800" dirty="0"/>
            </a:br>
            <a:r>
              <a:rPr lang="en-US" sz="2800" dirty="0" err="1"/>
              <a:t>Medi</a:t>
            </a:r>
            <a:r>
              <a:rPr lang="en-US" sz="2800" dirty="0"/>
              <a:t>-Cal, parents should make sure to renew.</a:t>
            </a:r>
          </a:p>
          <a:p>
            <a:endParaRPr lang="en-US" dirty="0"/>
          </a:p>
        </p:txBody>
      </p:sp>
      <p:pic>
        <p:nvPicPr>
          <p:cNvPr id="4" name="Picture 3" descr="Health4AllKids_CreativeConcepts_110515.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8063" y="4056014"/>
            <a:ext cx="1621647" cy="2098602"/>
          </a:xfrm>
          <a:prstGeom prst="rect">
            <a:avLst/>
          </a:prstGeom>
        </p:spPr>
      </p:pic>
    </p:spTree>
    <p:extLst>
      <p:ext uri="{BB962C8B-B14F-4D97-AF65-F5344CB8AC3E}">
        <p14:creationId xmlns:p14="http://schemas.microsoft.com/office/powerpoint/2010/main" val="11247679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Health4All: Collateral 	</a:t>
            </a:r>
            <a:endParaRPr lang="en-US" dirty="0"/>
          </a:p>
        </p:txBody>
      </p:sp>
      <p:pic>
        <p:nvPicPr>
          <p:cNvPr id="4" name="Picture 3" descr="5Things_ToKnow_Update.jpg"/>
          <p:cNvPicPr>
            <a:picLocks noChangeAspect="1"/>
          </p:cNvPicPr>
          <p:nvPr/>
        </p:nvPicPr>
        <p:blipFill rotWithShape="1">
          <a:blip r:embed="rId3">
            <a:extLst>
              <a:ext uri="{28A0092B-C50C-407E-A947-70E740481C1C}">
                <a14:useLocalDpi xmlns:a14="http://schemas.microsoft.com/office/drawing/2010/main" val="0"/>
              </a:ext>
            </a:extLst>
          </a:blip>
          <a:srcRect r="4113" b="34568"/>
          <a:stretch/>
        </p:blipFill>
        <p:spPr>
          <a:xfrm>
            <a:off x="2430595" y="1171508"/>
            <a:ext cx="5667119" cy="5004565"/>
          </a:xfrm>
          <a:prstGeom prst="rect">
            <a:avLst/>
          </a:prstGeom>
        </p:spPr>
      </p:pic>
      <p:pic>
        <p:nvPicPr>
          <p:cNvPr id="5" name="Picture 4" descr="Health4AllKids_CreativeConcepts_110515.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8256" y="3791524"/>
            <a:ext cx="1842607" cy="2384550"/>
          </a:xfrm>
          <a:prstGeom prst="rect">
            <a:avLst/>
          </a:prstGeom>
        </p:spPr>
      </p:pic>
    </p:spTree>
    <p:extLst>
      <p:ext uri="{BB962C8B-B14F-4D97-AF65-F5344CB8AC3E}">
        <p14:creationId xmlns:p14="http://schemas.microsoft.com/office/powerpoint/2010/main" val="40460254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
            </a:r>
            <a:br>
              <a:rPr lang="en-US" dirty="0" smtClean="0"/>
            </a:br>
            <a:r>
              <a:rPr lang="en-US" dirty="0" smtClean="0"/>
              <a:t>Health4All Kids: Paid Media 	</a:t>
            </a:r>
            <a:endParaRPr lang="en-US" dirty="0"/>
          </a:p>
        </p:txBody>
      </p:sp>
      <p:sp>
        <p:nvSpPr>
          <p:cNvPr id="4" name="Content Placeholder 1"/>
          <p:cNvSpPr>
            <a:spLocks noGrp="1"/>
          </p:cNvSpPr>
          <p:nvPr>
            <p:ph type="body" sz="quarter" idx="13"/>
          </p:nvPr>
        </p:nvSpPr>
        <p:spPr>
          <a:xfrm>
            <a:off x="1437706" y="1320666"/>
            <a:ext cx="9865784" cy="4454416"/>
          </a:xfrm>
        </p:spPr>
        <p:txBody>
          <a:bodyPr>
            <a:noAutofit/>
          </a:bodyPr>
          <a:lstStyle/>
          <a:p>
            <a:pPr marL="0" indent="0">
              <a:buNone/>
            </a:pPr>
            <a:r>
              <a:rPr lang="en-US" sz="1800" dirty="0"/>
              <a:t>Our paid media plan focuses incorporates three phases:</a:t>
            </a:r>
          </a:p>
          <a:p>
            <a:pPr marL="0" indent="0">
              <a:buNone/>
            </a:pPr>
            <a:r>
              <a:rPr lang="en-US" sz="1800" dirty="0"/>
              <a:t> </a:t>
            </a:r>
            <a:r>
              <a:rPr lang="en-US" sz="1800" b="1" dirty="0" smtClean="0"/>
              <a:t>PHASE </a:t>
            </a:r>
            <a:r>
              <a:rPr lang="en-US" sz="1800" b="1" dirty="0"/>
              <a:t>ONE: The Curtain </a:t>
            </a:r>
            <a:r>
              <a:rPr lang="en-US" sz="1800" b="1" dirty="0" smtClean="0"/>
              <a:t>Raiser (starting November 2015)</a:t>
            </a:r>
            <a:endParaRPr lang="en-US" sz="1800" dirty="0"/>
          </a:p>
          <a:p>
            <a:pPr marL="0" indent="0">
              <a:buNone/>
            </a:pPr>
            <a:r>
              <a:rPr lang="en-US" sz="1800" dirty="0" smtClean="0"/>
              <a:t>This phase is broad-based and is designed to alert </a:t>
            </a:r>
            <a:r>
              <a:rPr lang="en-US" sz="1800" dirty="0"/>
              <a:t>the target audience of the upcoming expansion and encouraging those eligible to </a:t>
            </a:r>
            <a:r>
              <a:rPr lang="en-US" sz="1800" dirty="0" smtClean="0"/>
              <a:t>apply and those already enrolled to renew. </a:t>
            </a:r>
            <a:endParaRPr lang="en-US" sz="1800" dirty="0"/>
          </a:p>
          <a:p>
            <a:pPr marL="0" indent="0">
              <a:buNone/>
            </a:pPr>
            <a:r>
              <a:rPr lang="en-US" sz="1800" dirty="0"/>
              <a:t> </a:t>
            </a:r>
            <a:r>
              <a:rPr lang="en-US" sz="1800" b="1" dirty="0" smtClean="0"/>
              <a:t>PHASE </a:t>
            </a:r>
            <a:r>
              <a:rPr lang="en-US" sz="1800" b="1" dirty="0"/>
              <a:t>TWO: Targeted &amp; </a:t>
            </a:r>
            <a:r>
              <a:rPr lang="en-US" sz="1800" b="1" dirty="0" smtClean="0"/>
              <a:t>Focused (beginning early 2016)</a:t>
            </a:r>
            <a:endParaRPr lang="en-US" sz="1800" dirty="0"/>
          </a:p>
          <a:p>
            <a:pPr marL="0" indent="0">
              <a:buNone/>
            </a:pPr>
            <a:r>
              <a:rPr lang="en-US" sz="1800" dirty="0"/>
              <a:t>The second phase will be a much more targeted </a:t>
            </a:r>
            <a:r>
              <a:rPr lang="en-US" sz="1800"/>
              <a:t>effort—focused </a:t>
            </a:r>
            <a:r>
              <a:rPr lang="en-US" sz="1800" smtClean="0"/>
              <a:t>on neighborhoods </a:t>
            </a:r>
            <a:r>
              <a:rPr lang="en-US" sz="1800" dirty="0"/>
              <a:t>with the highest number of remaining uninsured, mixed status families. The message will be about enrollment and breaking down some of the barriers to enroll. </a:t>
            </a:r>
            <a:r>
              <a:rPr lang="en-US" sz="1800" dirty="0" smtClean="0"/>
              <a:t> Families will also be reminded to renew.</a:t>
            </a:r>
            <a:endParaRPr lang="en-US" sz="1800" dirty="0"/>
          </a:p>
          <a:p>
            <a:pPr marL="0" indent="0">
              <a:buNone/>
            </a:pPr>
            <a:r>
              <a:rPr lang="en-US" sz="1800" dirty="0"/>
              <a:t> </a:t>
            </a:r>
            <a:r>
              <a:rPr lang="en-US" sz="1800" b="1" dirty="0" smtClean="0"/>
              <a:t>PHASE </a:t>
            </a:r>
            <a:r>
              <a:rPr lang="en-US" sz="1800" b="1" dirty="0"/>
              <a:t>THREE: Creating Urgency</a:t>
            </a:r>
            <a:endParaRPr lang="en-US" sz="1800" dirty="0"/>
          </a:p>
          <a:p>
            <a:pPr marL="0" indent="0">
              <a:buNone/>
            </a:pPr>
            <a:r>
              <a:rPr lang="en-US" sz="1800" dirty="0"/>
              <a:t>Part three will bring urgency to the effort. We will target Spanish </a:t>
            </a:r>
            <a:r>
              <a:rPr lang="en-US" sz="1800" dirty="0" smtClean="0"/>
              <a:t>and </a:t>
            </a:r>
            <a:br>
              <a:rPr lang="en-US" sz="1800" dirty="0" smtClean="0"/>
            </a:br>
            <a:r>
              <a:rPr lang="en-US" sz="1800" dirty="0" smtClean="0"/>
              <a:t>English </a:t>
            </a:r>
            <a:r>
              <a:rPr lang="en-US" sz="1800" dirty="0"/>
              <a:t>speaking mothers of households who self-select as </a:t>
            </a:r>
            <a:r>
              <a:rPr lang="en-US" sz="1800" dirty="0" smtClean="0"/>
              <a:t>remaining </a:t>
            </a:r>
            <a:br>
              <a:rPr lang="en-US" sz="1800" dirty="0" smtClean="0"/>
            </a:br>
            <a:r>
              <a:rPr lang="en-US" sz="1800" dirty="0" smtClean="0"/>
              <a:t>uninsured </a:t>
            </a:r>
            <a:r>
              <a:rPr lang="en-US" sz="1800" dirty="0"/>
              <a:t>as well as the older children of the </a:t>
            </a:r>
            <a:r>
              <a:rPr lang="en-US" sz="1800" dirty="0" smtClean="0"/>
              <a:t>households </a:t>
            </a:r>
            <a:r>
              <a:rPr lang="en-US" sz="1800" dirty="0"/>
              <a:t>who may be </a:t>
            </a:r>
            <a:r>
              <a:rPr lang="en-US" sz="1800" dirty="0" smtClean="0"/>
              <a:t/>
            </a:r>
            <a:br>
              <a:rPr lang="en-US" sz="1800" dirty="0" smtClean="0"/>
            </a:br>
            <a:r>
              <a:rPr lang="en-US" sz="1800" dirty="0" smtClean="0"/>
              <a:t>eligible </a:t>
            </a:r>
            <a:r>
              <a:rPr lang="en-US" sz="1800" dirty="0"/>
              <a:t>or help their parents navigate the </a:t>
            </a:r>
            <a:r>
              <a:rPr lang="en-US" sz="1800" dirty="0" err="1" smtClean="0"/>
              <a:t>Medi</a:t>
            </a:r>
            <a:r>
              <a:rPr lang="en-US" sz="1800" dirty="0"/>
              <a:t>-Cal expansion</a:t>
            </a:r>
            <a:r>
              <a:rPr lang="en-US" sz="1800" dirty="0" smtClean="0"/>
              <a:t>.</a:t>
            </a:r>
            <a:endParaRPr lang="en-US" sz="1800" dirty="0"/>
          </a:p>
        </p:txBody>
      </p:sp>
      <p:pic>
        <p:nvPicPr>
          <p:cNvPr id="5" name="Picture 4" descr="Health4AllKids_CreativeConcepts_110515.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0432" y="4158423"/>
            <a:ext cx="1556100" cy="2013777"/>
          </a:xfrm>
          <a:prstGeom prst="rect">
            <a:avLst/>
          </a:prstGeom>
        </p:spPr>
      </p:pic>
    </p:spTree>
    <p:extLst>
      <p:ext uri="{BB962C8B-B14F-4D97-AF65-F5344CB8AC3E}">
        <p14:creationId xmlns:p14="http://schemas.microsoft.com/office/powerpoint/2010/main" val="3804080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 of Spanish Language Ad</a:t>
            </a:r>
            <a:endParaRPr lang="en-US" dirty="0"/>
          </a:p>
        </p:txBody>
      </p:sp>
      <p:pic>
        <p:nvPicPr>
          <p:cNvPr id="4" name="Picture 3"/>
          <p:cNvPicPr>
            <a:picLocks noChangeAspect="1"/>
          </p:cNvPicPr>
          <p:nvPr/>
        </p:nvPicPr>
        <p:blipFill>
          <a:blip r:embed="rId3"/>
          <a:stretch>
            <a:fillRect/>
          </a:stretch>
        </p:blipFill>
        <p:spPr>
          <a:xfrm>
            <a:off x="4390845" y="1457863"/>
            <a:ext cx="3441940" cy="4352387"/>
          </a:xfrm>
          <a:prstGeom prst="rect">
            <a:avLst/>
          </a:prstGeom>
        </p:spPr>
      </p:pic>
      <p:sp>
        <p:nvSpPr>
          <p:cNvPr id="3" name="Text Placeholder 2"/>
          <p:cNvSpPr>
            <a:spLocks noGrp="1"/>
          </p:cNvSpPr>
          <p:nvPr>
            <p:ph type="body" sz="quarter" idx="13"/>
          </p:nvPr>
        </p:nvSpPr>
        <p:spPr/>
        <p:txBody>
          <a:bodyPr/>
          <a:lstStyle/>
          <a:p>
            <a:pPr marL="0" indent="0">
              <a:buNone/>
            </a:pPr>
            <a:endParaRPr lang="en-US" dirty="0"/>
          </a:p>
        </p:txBody>
      </p:sp>
    </p:spTree>
    <p:extLst>
      <p:ext uri="{BB962C8B-B14F-4D97-AF65-F5344CB8AC3E}">
        <p14:creationId xmlns:p14="http://schemas.microsoft.com/office/powerpoint/2010/main" val="28919738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p:txBody>
          <a:bodyPr>
            <a:normAutofit fontScale="90000"/>
          </a:bodyPr>
          <a:lstStyle/>
          <a:p>
            <a:pPr eaLnBrk="1" hangingPunct="1">
              <a:defRPr/>
            </a:pPr>
            <a:r>
              <a:rPr lang="en-US" b="1" dirty="0" smtClean="0">
                <a:solidFill>
                  <a:schemeClr val="accent6">
                    <a:lumMod val="75000"/>
                  </a:schemeClr>
                </a:solidFill>
              </a:rPr>
              <a:t>However, California May Have 3 Million Remaining Uninsured</a:t>
            </a:r>
          </a:p>
        </p:txBody>
      </p:sp>
      <p:graphicFrame>
        <p:nvGraphicFramePr>
          <p:cNvPr id="5" name="Object 4"/>
          <p:cNvGraphicFramePr>
            <a:graphicFrameLocks/>
          </p:cNvGraphicFramePr>
          <p:nvPr>
            <p:extLst>
              <p:ext uri="{D42A27DB-BD31-4B8C-83A1-F6EECF244321}">
                <p14:modId xmlns:p14="http://schemas.microsoft.com/office/powerpoint/2010/main" val="2171274105"/>
              </p:ext>
            </p:extLst>
          </p:nvPr>
        </p:nvGraphicFramePr>
        <p:xfrm>
          <a:off x="2065989" y="1049233"/>
          <a:ext cx="7950200" cy="4826000"/>
        </p:xfrm>
        <a:graphic>
          <a:graphicData uri="http://schemas.openxmlformats.org/presentationml/2006/ole">
            <mc:AlternateContent xmlns:mc="http://schemas.openxmlformats.org/markup-compatibility/2006">
              <mc:Choice xmlns:v="urn:schemas-microsoft-com:vml" Requires="v">
                <p:oleObj spid="_x0000_s2146" r:id="rId4" imgW="7949873" imgH="4822354" progId="Excel.Sheet.8">
                  <p:embed/>
                </p:oleObj>
              </mc:Choice>
              <mc:Fallback>
                <p:oleObj r:id="rId4" imgW="7949873" imgH="4822354" progId="Excel.Sheet.8">
                  <p:embed/>
                  <p:pic>
                    <p:nvPicPr>
                      <p:cNvPr id="0" name="Char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5989" y="1049233"/>
                        <a:ext cx="79502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90904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Health4All Kids: Boots on the Ground 	</a:t>
            </a:r>
            <a:endParaRPr lang="en-US" dirty="0"/>
          </a:p>
        </p:txBody>
      </p:sp>
      <p:sp>
        <p:nvSpPr>
          <p:cNvPr id="3" name="Text Placeholder 2"/>
          <p:cNvSpPr>
            <a:spLocks noGrp="1"/>
          </p:cNvSpPr>
          <p:nvPr>
            <p:ph type="body" sz="quarter" idx="13"/>
          </p:nvPr>
        </p:nvSpPr>
        <p:spPr/>
        <p:txBody>
          <a:bodyPr/>
          <a:lstStyle/>
          <a:p>
            <a:r>
              <a:rPr lang="en-US" dirty="0"/>
              <a:t>Starting in early 2016 with messaging correlated to Paid Media</a:t>
            </a:r>
          </a:p>
          <a:p>
            <a:r>
              <a:rPr lang="en-US" dirty="0"/>
              <a:t>Focused on counties with higher proportions of undocumented children</a:t>
            </a:r>
          </a:p>
          <a:p>
            <a:r>
              <a:rPr lang="en-US" dirty="0"/>
              <a:t>Trusted </a:t>
            </a:r>
            <a:r>
              <a:rPr lang="en-US" dirty="0" smtClean="0"/>
              <a:t>CBOs, including community clinics</a:t>
            </a:r>
            <a:endParaRPr lang="en-US" dirty="0"/>
          </a:p>
          <a:p>
            <a:r>
              <a:rPr lang="en-US" dirty="0"/>
              <a:t>Leveraging existing DHCS county/CBO partners</a:t>
            </a:r>
          </a:p>
          <a:p>
            <a:r>
              <a:rPr lang="en-US" dirty="0"/>
              <a:t>CCHI members</a:t>
            </a:r>
          </a:p>
          <a:p>
            <a:r>
              <a:rPr lang="en-US" dirty="0"/>
              <a:t>Health Consumer Alliance</a:t>
            </a:r>
          </a:p>
          <a:p>
            <a:r>
              <a:rPr lang="en-US" dirty="0"/>
              <a:t>Schools</a:t>
            </a:r>
          </a:p>
          <a:p>
            <a:r>
              <a:rPr lang="en-US" dirty="0"/>
              <a:t>Multi-Foundation Collaboration</a:t>
            </a:r>
          </a:p>
          <a:p>
            <a:endParaRPr lang="en-US" dirty="0"/>
          </a:p>
        </p:txBody>
      </p:sp>
      <p:pic>
        <p:nvPicPr>
          <p:cNvPr id="4" name="Picture 3" descr="Health4AllKids_CreativeConcepts_110515.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0432" y="4158423"/>
            <a:ext cx="1556100" cy="2013777"/>
          </a:xfrm>
          <a:prstGeom prst="rect">
            <a:avLst/>
          </a:prstGeom>
        </p:spPr>
      </p:pic>
    </p:spTree>
    <p:extLst>
      <p:ext uri="{BB962C8B-B14F-4D97-AF65-F5344CB8AC3E}">
        <p14:creationId xmlns:p14="http://schemas.microsoft.com/office/powerpoint/2010/main" val="23007909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alth4AllKids_CreativeConcepts_110515.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3648" y="438053"/>
            <a:ext cx="4408352" cy="5704925"/>
          </a:xfrm>
          <a:prstGeom prst="rect">
            <a:avLst/>
          </a:prstGeom>
        </p:spPr>
      </p:pic>
      <p:pic>
        <p:nvPicPr>
          <p:cNvPr id="6" name="Picture 5" descr="Large_Yello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411" y="1283677"/>
            <a:ext cx="2651018" cy="4859301"/>
          </a:xfrm>
          <a:prstGeom prst="rect">
            <a:avLst/>
          </a:prstGeom>
        </p:spPr>
      </p:pic>
      <p:sp>
        <p:nvSpPr>
          <p:cNvPr id="7" name="TextBox 6"/>
          <p:cNvSpPr txBox="1"/>
          <p:nvPr/>
        </p:nvSpPr>
        <p:spPr>
          <a:xfrm>
            <a:off x="206411" y="1371600"/>
            <a:ext cx="2651018" cy="2031325"/>
          </a:xfrm>
          <a:prstGeom prst="rect">
            <a:avLst/>
          </a:prstGeom>
          <a:noFill/>
        </p:spPr>
        <p:txBody>
          <a:bodyPr wrap="square" rtlCol="0">
            <a:spAutoFit/>
          </a:bodyPr>
          <a:lstStyle/>
          <a:p>
            <a:r>
              <a:rPr lang="en-US" b="1" dirty="0">
                <a:solidFill>
                  <a:schemeClr val="bg1"/>
                </a:solidFill>
              </a:rPr>
              <a:t>For Questions and Comments, Contact:</a:t>
            </a:r>
          </a:p>
          <a:p>
            <a:endParaRPr lang="en-US" b="1" dirty="0">
              <a:solidFill>
                <a:schemeClr val="bg1"/>
              </a:solidFill>
            </a:endParaRPr>
          </a:p>
          <a:p>
            <a:endParaRPr lang="en-US" b="1" dirty="0">
              <a:solidFill>
                <a:schemeClr val="bg1"/>
              </a:solidFill>
            </a:endParaRPr>
          </a:p>
          <a:p>
            <a:r>
              <a:rPr lang="en-US" b="1" dirty="0">
                <a:solidFill>
                  <a:schemeClr val="bg1"/>
                </a:solidFill>
              </a:rPr>
              <a:t>Richard Figueroa</a:t>
            </a:r>
          </a:p>
          <a:p>
            <a:r>
              <a:rPr lang="en-US" i="1" dirty="0">
                <a:solidFill>
                  <a:schemeClr val="bg1"/>
                </a:solidFill>
              </a:rPr>
              <a:t>The California Endowment</a:t>
            </a:r>
          </a:p>
          <a:p>
            <a:r>
              <a:rPr lang="en-US" dirty="0">
                <a:solidFill>
                  <a:schemeClr val="bg1"/>
                </a:solidFill>
              </a:rPr>
              <a:t>rfigueroa@calendow.org</a:t>
            </a:r>
            <a:endParaRPr lang="en-US" b="1" dirty="0">
              <a:solidFill>
                <a:schemeClr val="bg1"/>
              </a:solidFill>
            </a:endParaRPr>
          </a:p>
        </p:txBody>
      </p:sp>
      <p:pic>
        <p:nvPicPr>
          <p:cNvPr id="8" name="Picture 7" descr="Small_Gree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6637" y="2095503"/>
            <a:ext cx="3913369" cy="4047473"/>
          </a:xfrm>
          <a:prstGeom prst="rect">
            <a:avLst/>
          </a:prstGeom>
        </p:spPr>
      </p:pic>
      <p:sp>
        <p:nvSpPr>
          <p:cNvPr id="10" name="TextBox 9"/>
          <p:cNvSpPr txBox="1"/>
          <p:nvPr/>
        </p:nvSpPr>
        <p:spPr>
          <a:xfrm>
            <a:off x="3020912" y="2928497"/>
            <a:ext cx="2804817" cy="2554545"/>
          </a:xfrm>
          <a:prstGeom prst="rect">
            <a:avLst/>
          </a:prstGeom>
          <a:noFill/>
        </p:spPr>
        <p:txBody>
          <a:bodyPr wrap="square" rtlCol="0">
            <a:spAutoFit/>
          </a:bodyPr>
          <a:lstStyle/>
          <a:p>
            <a:pPr algn="ctr"/>
            <a:r>
              <a:rPr lang="en-US" sz="2800" dirty="0" smtClean="0">
                <a:solidFill>
                  <a:schemeClr val="bg1"/>
                </a:solidFill>
              </a:rPr>
              <a:t>Special Thanks to Health Access for the use of some slides and data</a:t>
            </a:r>
            <a:endParaRPr lang="en-US" sz="2800" dirty="0">
              <a:solidFill>
                <a:schemeClr val="bg1"/>
              </a:solidFill>
            </a:endParaRPr>
          </a:p>
          <a:p>
            <a:pPr algn="ctr"/>
            <a:r>
              <a:rPr lang="en-US" sz="4800" dirty="0" smtClean="0">
                <a:solidFill>
                  <a:schemeClr val="bg1"/>
                </a:solidFill>
              </a:rPr>
              <a:t>Gracias! </a:t>
            </a:r>
            <a:endParaRPr lang="en-US" sz="4800" dirty="0">
              <a:solidFill>
                <a:schemeClr val="bg1"/>
              </a:solidFill>
            </a:endParaRPr>
          </a:p>
        </p:txBody>
      </p:sp>
    </p:spTree>
    <p:extLst>
      <p:ext uri="{BB962C8B-B14F-4D97-AF65-F5344CB8AC3E}">
        <p14:creationId xmlns:p14="http://schemas.microsoft.com/office/powerpoint/2010/main" val="17798299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Who Needs More Help? </a:t>
            </a:r>
            <a:endParaRPr lang="en-US" dirty="0"/>
          </a:p>
        </p:txBody>
      </p:sp>
      <p:sp>
        <p:nvSpPr>
          <p:cNvPr id="4" name="Rectangle 3"/>
          <p:cNvSpPr>
            <a:spLocks noGrp="1" noChangeArrowheads="1"/>
          </p:cNvSpPr>
          <p:nvPr>
            <p:ph type="body" idx="4294967295"/>
          </p:nvPr>
        </p:nvSpPr>
        <p:spPr>
          <a:xfrm>
            <a:off x="1905000" y="914402"/>
            <a:ext cx="8338038" cy="5222630"/>
          </a:xfrm>
        </p:spPr>
        <p:txBody>
          <a:bodyPr>
            <a:normAutofit lnSpcReduction="10000"/>
          </a:bodyPr>
          <a:lstStyle/>
          <a:p>
            <a:pPr marL="0" indent="0">
              <a:buNone/>
              <a:defRPr/>
            </a:pPr>
            <a:r>
              <a:rPr lang="en-US" sz="2400" dirty="0" smtClean="0"/>
              <a:t> </a:t>
            </a:r>
            <a:endParaRPr lang="en-US" sz="2400" dirty="0"/>
          </a:p>
          <a:p>
            <a:pPr marL="0" indent="0">
              <a:buNone/>
              <a:defRPr/>
            </a:pPr>
            <a:r>
              <a:rPr lang="en-US" sz="2400" dirty="0" smtClean="0"/>
              <a:t>Especially </a:t>
            </a:r>
            <a:r>
              <a:rPr lang="en-US" sz="2400" b="1" dirty="0"/>
              <a:t>on affordability, some folks will need more help</a:t>
            </a:r>
            <a:r>
              <a:rPr lang="en-US" sz="2400" dirty="0" smtClean="0"/>
              <a:t>:</a:t>
            </a:r>
          </a:p>
          <a:p>
            <a:pPr marL="0" indent="0">
              <a:buNone/>
              <a:defRPr/>
            </a:pPr>
            <a:endParaRPr lang="en-US" sz="2400" dirty="0"/>
          </a:p>
          <a:p>
            <a:pPr eaLnBrk="1" hangingPunct="1">
              <a:buFont typeface="Arial" panose="020B0604020202020204" pitchFamily="34" charset="0"/>
              <a:buChar char="•"/>
              <a:defRPr/>
            </a:pPr>
            <a:r>
              <a:rPr lang="en-US" sz="2400" dirty="0" smtClean="0"/>
              <a:t>Uninsured, </a:t>
            </a:r>
            <a:r>
              <a:rPr lang="en-US" sz="2400" dirty="0"/>
              <a:t>undocumented </a:t>
            </a:r>
            <a:r>
              <a:rPr lang="en-US" sz="2400" dirty="0" smtClean="0"/>
              <a:t>immigrants</a:t>
            </a:r>
          </a:p>
          <a:p>
            <a:pPr marL="0" indent="0" eaLnBrk="1" hangingPunct="1">
              <a:buNone/>
              <a:defRPr/>
            </a:pPr>
            <a:endParaRPr lang="en-US" sz="2400" dirty="0"/>
          </a:p>
          <a:p>
            <a:pPr eaLnBrk="1" hangingPunct="1">
              <a:buFont typeface="Arial" panose="020B0604020202020204" pitchFamily="34" charset="0"/>
              <a:buChar char="•"/>
              <a:defRPr/>
            </a:pPr>
            <a:r>
              <a:rPr lang="en-US" sz="2400" dirty="0"/>
              <a:t>Those in “family glitch”: family members </a:t>
            </a:r>
            <a:r>
              <a:rPr lang="en-US" sz="2400" dirty="0" smtClean="0"/>
              <a:t>of </a:t>
            </a:r>
            <a:r>
              <a:rPr lang="en-US" sz="2400" dirty="0"/>
              <a:t>workers with employer based coverage affordable for just </a:t>
            </a:r>
            <a:r>
              <a:rPr lang="en-US" sz="2400" dirty="0" smtClean="0"/>
              <a:t>themselves</a:t>
            </a:r>
          </a:p>
          <a:p>
            <a:pPr eaLnBrk="1" hangingPunct="1">
              <a:buFont typeface="Arial" panose="020B0604020202020204" pitchFamily="34" charset="0"/>
              <a:buChar char="•"/>
              <a:defRPr/>
            </a:pPr>
            <a:endParaRPr lang="en-US" sz="2400" dirty="0"/>
          </a:p>
          <a:p>
            <a:pPr eaLnBrk="1" hangingPunct="1">
              <a:buFont typeface="Arial" panose="020B0604020202020204" pitchFamily="34" charset="0"/>
              <a:buChar char="•"/>
              <a:defRPr/>
            </a:pPr>
            <a:r>
              <a:rPr lang="en-US" sz="2400" dirty="0"/>
              <a:t>Some over 400% federal poverty level (typically older, in high-cost areas) who don’t have affordability </a:t>
            </a:r>
            <a:r>
              <a:rPr lang="en-US" sz="2400" dirty="0" smtClean="0"/>
              <a:t>guarantee</a:t>
            </a:r>
          </a:p>
          <a:p>
            <a:pPr eaLnBrk="1" hangingPunct="1">
              <a:buFont typeface="Arial" panose="020B0604020202020204" pitchFamily="34" charset="0"/>
              <a:buChar char="•"/>
              <a:defRPr/>
            </a:pPr>
            <a:endParaRPr lang="en-US" sz="2400" dirty="0"/>
          </a:p>
          <a:p>
            <a:pPr eaLnBrk="1" hangingPunct="1">
              <a:buFont typeface="Arial" panose="020B0604020202020204" pitchFamily="34" charset="0"/>
              <a:buChar char="•"/>
              <a:defRPr/>
            </a:pPr>
            <a:r>
              <a:rPr lang="en-US" sz="2400" dirty="0"/>
              <a:t>Those in Exchange who find monthly premiums/cost sharing still a burden, and may/may not decline coverage.</a:t>
            </a:r>
          </a:p>
          <a:p>
            <a:pPr eaLnBrk="1" hangingPunct="1">
              <a:buFont typeface="Arial" panose="020B0604020202020204" pitchFamily="34" charset="0"/>
              <a:buChar char="•"/>
              <a:defRPr/>
            </a:pPr>
            <a:endParaRPr lang="en-US" sz="2400" dirty="0"/>
          </a:p>
        </p:txBody>
      </p:sp>
    </p:spTree>
    <p:extLst>
      <p:ext uri="{BB962C8B-B14F-4D97-AF65-F5344CB8AC3E}">
        <p14:creationId xmlns:p14="http://schemas.microsoft.com/office/powerpoint/2010/main" val="41848311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Who Are the Remaining Uninsured</a:t>
            </a:r>
            <a:endParaRPr lang="en-US" dirty="0"/>
          </a:p>
        </p:txBody>
      </p:sp>
      <p:sp>
        <p:nvSpPr>
          <p:cNvPr id="3" name="Text Placeholder 2"/>
          <p:cNvSpPr>
            <a:spLocks noGrp="1"/>
          </p:cNvSpPr>
          <p:nvPr>
            <p:ph type="body" sz="quarter" idx="13"/>
          </p:nvPr>
        </p:nvSpPr>
        <p:spPr/>
        <p:txBody>
          <a:bodyPr>
            <a:normAutofit lnSpcReduction="10000"/>
          </a:bodyPr>
          <a:lstStyle/>
          <a:p>
            <a:endParaRPr lang="en-US" sz="3000" dirty="0" smtClean="0"/>
          </a:p>
          <a:p>
            <a:r>
              <a:rPr lang="en-US" sz="3000" dirty="0" smtClean="0"/>
              <a:t>Nearly </a:t>
            </a:r>
            <a:r>
              <a:rPr lang="en-US" sz="3000" u="sng" dirty="0"/>
              <a:t>2/3 of the remaining uninsured are </a:t>
            </a:r>
            <a:r>
              <a:rPr lang="en-US" sz="3000" u="sng" dirty="0" smtClean="0"/>
              <a:t>Latinos</a:t>
            </a:r>
          </a:p>
          <a:p>
            <a:pPr marL="0" indent="0">
              <a:buNone/>
            </a:pPr>
            <a:endParaRPr lang="en-US" sz="3000" dirty="0"/>
          </a:p>
          <a:p>
            <a:r>
              <a:rPr lang="en-US" sz="3000" u="sng" dirty="0" smtClean="0"/>
              <a:t>Over </a:t>
            </a:r>
            <a:r>
              <a:rPr lang="en-US" sz="3000" u="sng" dirty="0"/>
              <a:t>half </a:t>
            </a:r>
            <a:r>
              <a:rPr lang="en-US" sz="3000" dirty="0"/>
              <a:t>of the uninsured speak Spanish at home, (both alone and in addition to English</a:t>
            </a:r>
            <a:r>
              <a:rPr lang="en-US" sz="3000" dirty="0" smtClean="0"/>
              <a:t>)</a:t>
            </a:r>
          </a:p>
          <a:p>
            <a:pPr marL="0" indent="0">
              <a:buNone/>
            </a:pPr>
            <a:endParaRPr lang="en-US" sz="3000" dirty="0"/>
          </a:p>
          <a:p>
            <a:r>
              <a:rPr lang="en-US" sz="3000" dirty="0"/>
              <a:t>Over 1 </a:t>
            </a:r>
            <a:r>
              <a:rPr lang="en-US" sz="3000" dirty="0" smtClean="0"/>
              <a:t>million Californians </a:t>
            </a:r>
            <a:r>
              <a:rPr lang="en-US" sz="3000" dirty="0"/>
              <a:t>are locked out of health </a:t>
            </a:r>
            <a:r>
              <a:rPr lang="en-US" sz="3000" dirty="0" smtClean="0"/>
              <a:t>coverage due to immigration status </a:t>
            </a:r>
            <a:endParaRPr lang="en-US" sz="3000" dirty="0"/>
          </a:p>
        </p:txBody>
      </p:sp>
    </p:spTree>
    <p:extLst>
      <p:ext uri="{BB962C8B-B14F-4D97-AF65-F5344CB8AC3E}">
        <p14:creationId xmlns:p14="http://schemas.microsoft.com/office/powerpoint/2010/main" val="1748506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Our Current Safety-Net 	</a:t>
            </a:r>
            <a:endParaRPr lang="en-US" dirty="0"/>
          </a:p>
        </p:txBody>
      </p:sp>
      <p:sp>
        <p:nvSpPr>
          <p:cNvPr id="4" name="Rectangle 3"/>
          <p:cNvSpPr>
            <a:spLocks noGrp="1" noChangeArrowheads="1"/>
          </p:cNvSpPr>
          <p:nvPr>
            <p:ph type="body" sz="quarter" idx="13"/>
          </p:nvPr>
        </p:nvSpPr>
        <p:spPr/>
        <p:txBody>
          <a:bodyPr>
            <a:normAutofit fontScale="92500" lnSpcReduction="10000"/>
          </a:bodyPr>
          <a:lstStyle/>
          <a:p>
            <a:pPr marL="0" indent="0" eaLnBrk="1" hangingPunct="1">
              <a:lnSpc>
                <a:spcPct val="80000"/>
              </a:lnSpc>
              <a:buNone/>
              <a:defRPr/>
            </a:pPr>
            <a:r>
              <a:rPr lang="en-US" sz="3000" i="1" dirty="0"/>
              <a:t>Uninsured live sicker, die younger, </a:t>
            </a:r>
            <a:r>
              <a:rPr lang="en-US" sz="3000" i="1" dirty="0" smtClean="0"/>
              <a:t>and are one </a:t>
            </a:r>
            <a:r>
              <a:rPr lang="en-US" sz="3000" i="1" dirty="0"/>
              <a:t>emergency </a:t>
            </a:r>
            <a:r>
              <a:rPr lang="en-US" sz="3000" i="1" dirty="0" smtClean="0"/>
              <a:t>from </a:t>
            </a:r>
            <a:r>
              <a:rPr lang="en-US" sz="3000" i="1" dirty="0"/>
              <a:t>financial ruin.</a:t>
            </a:r>
          </a:p>
          <a:p>
            <a:pPr eaLnBrk="1" hangingPunct="1">
              <a:lnSpc>
                <a:spcPct val="80000"/>
              </a:lnSpc>
              <a:defRPr/>
            </a:pPr>
            <a:r>
              <a:rPr lang="en-US" sz="3000" dirty="0"/>
              <a:t>Emergency Rooms: But only to stabilize emergencies; </a:t>
            </a:r>
            <a:r>
              <a:rPr lang="en-US" sz="3000" dirty="0" smtClean="0"/>
              <a:t>bills </a:t>
            </a:r>
            <a:r>
              <a:rPr lang="en-US" sz="3000" dirty="0"/>
              <a:t>and debt afterwards </a:t>
            </a:r>
            <a:endParaRPr lang="en-US" dirty="0"/>
          </a:p>
          <a:p>
            <a:pPr eaLnBrk="1" hangingPunct="1">
              <a:lnSpc>
                <a:spcPct val="80000"/>
              </a:lnSpc>
              <a:defRPr/>
            </a:pPr>
            <a:r>
              <a:rPr lang="en-US" sz="3000" dirty="0"/>
              <a:t>Private providers: clinics, hospital charity care</a:t>
            </a:r>
          </a:p>
          <a:p>
            <a:pPr eaLnBrk="1" hangingPunct="1">
              <a:lnSpc>
                <a:spcPct val="80000"/>
              </a:lnSpc>
              <a:defRPr/>
            </a:pPr>
            <a:r>
              <a:rPr lang="en-US" sz="3000" dirty="0"/>
              <a:t>Counties as the final safety-net </a:t>
            </a:r>
            <a:r>
              <a:rPr lang="en-US" sz="3000" dirty="0" smtClean="0"/>
              <a:t>option:</a:t>
            </a:r>
            <a:endParaRPr lang="en-US" sz="3000" dirty="0"/>
          </a:p>
          <a:p>
            <a:pPr lvl="1" eaLnBrk="1" hangingPunct="1">
              <a:lnSpc>
                <a:spcPct val="80000"/>
              </a:lnSpc>
              <a:defRPr/>
            </a:pPr>
            <a:r>
              <a:rPr lang="en-US" sz="2000" dirty="0">
                <a:latin typeface="+mn-lt"/>
              </a:rPr>
              <a:t>Counties have a “17000” obligation to provide basic care </a:t>
            </a:r>
          </a:p>
          <a:p>
            <a:pPr lvl="1" eaLnBrk="1" hangingPunct="1">
              <a:lnSpc>
                <a:spcPct val="80000"/>
              </a:lnSpc>
              <a:defRPr/>
            </a:pPr>
            <a:r>
              <a:rPr lang="en-US" dirty="0" smtClean="0">
                <a:latin typeface="+mn-lt"/>
              </a:rPr>
              <a:t>How, what and to whom they provide care and services varies, </a:t>
            </a:r>
            <a:r>
              <a:rPr lang="en-US" dirty="0">
                <a:latin typeface="+mn-lt"/>
              </a:rPr>
              <a:t>especially based on income &amp; immigration status.</a:t>
            </a:r>
          </a:p>
          <a:p>
            <a:pPr lvl="1" eaLnBrk="1" hangingPunct="1">
              <a:lnSpc>
                <a:spcPct val="80000"/>
              </a:lnSpc>
              <a:defRPr/>
            </a:pPr>
            <a:r>
              <a:rPr lang="en-US" sz="2000" dirty="0">
                <a:latin typeface="+mn-lt"/>
              </a:rPr>
              <a:t>Amidst 58 counties, 12 have public hospitals;</a:t>
            </a:r>
          </a:p>
          <a:p>
            <a:pPr lvl="1" eaLnBrk="1" hangingPunct="1">
              <a:lnSpc>
                <a:spcPct val="80000"/>
              </a:lnSpc>
              <a:defRPr/>
            </a:pPr>
            <a:r>
              <a:rPr lang="en-US" dirty="0" smtClean="0">
                <a:latin typeface="+mn-lt"/>
              </a:rPr>
              <a:t>Eleven</a:t>
            </a:r>
            <a:r>
              <a:rPr lang="en-US" sz="2000" dirty="0" smtClean="0">
                <a:latin typeface="+mn-lt"/>
              </a:rPr>
              <a:t> </a:t>
            </a:r>
            <a:r>
              <a:rPr lang="en-US" sz="2000" dirty="0">
                <a:latin typeface="+mn-lt"/>
              </a:rPr>
              <a:t>counties </a:t>
            </a:r>
            <a:r>
              <a:rPr lang="en-US" sz="2000" dirty="0" smtClean="0">
                <a:latin typeface="+mn-lt"/>
              </a:rPr>
              <a:t>have </a:t>
            </a:r>
            <a:r>
              <a:rPr lang="en-US" sz="2000" dirty="0">
                <a:latin typeface="+mn-lt"/>
              </a:rPr>
              <a:t>clinics, or contract with private providers; or are a hybrid</a:t>
            </a:r>
          </a:p>
          <a:p>
            <a:pPr lvl="1" eaLnBrk="1" hangingPunct="1">
              <a:lnSpc>
                <a:spcPct val="80000"/>
              </a:lnSpc>
              <a:defRPr/>
            </a:pPr>
            <a:r>
              <a:rPr lang="en-US" dirty="0" smtClean="0">
                <a:latin typeface="+mn-lt"/>
              </a:rPr>
              <a:t>Thirty-five</a:t>
            </a:r>
            <a:r>
              <a:rPr lang="en-US" sz="2000" dirty="0" smtClean="0">
                <a:latin typeface="+mn-lt"/>
              </a:rPr>
              <a:t> </a:t>
            </a:r>
            <a:r>
              <a:rPr lang="en-US" sz="2000" dirty="0">
                <a:latin typeface="+mn-lt"/>
              </a:rPr>
              <a:t>small rural counties in County Medical Service Program</a:t>
            </a:r>
          </a:p>
          <a:p>
            <a:pPr lvl="1" eaLnBrk="1" hangingPunct="1">
              <a:lnSpc>
                <a:spcPct val="80000"/>
              </a:lnSpc>
              <a:defRPr/>
            </a:pPr>
            <a:endParaRPr lang="en-US" sz="2200" b="1" dirty="0"/>
          </a:p>
          <a:p>
            <a:pPr lvl="1" eaLnBrk="1" hangingPunct="1">
              <a:lnSpc>
                <a:spcPct val="80000"/>
              </a:lnSpc>
              <a:defRPr/>
            </a:pPr>
            <a:endParaRPr lang="en-US" sz="2200" dirty="0"/>
          </a:p>
        </p:txBody>
      </p:sp>
    </p:spTree>
    <p:extLst>
      <p:ext uri="{BB962C8B-B14F-4D97-AF65-F5344CB8AC3E}">
        <p14:creationId xmlns:p14="http://schemas.microsoft.com/office/powerpoint/2010/main" val="38824302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Progress for County Safety-Net Programs 	</a:t>
            </a:r>
            <a:endParaRPr lang="en-US" dirty="0"/>
          </a:p>
        </p:txBody>
      </p:sp>
      <p:sp>
        <p:nvSpPr>
          <p:cNvPr id="3" name="Text Placeholder 2"/>
          <p:cNvSpPr>
            <a:spLocks noGrp="1"/>
          </p:cNvSpPr>
          <p:nvPr>
            <p:ph type="body" sz="quarter" idx="13"/>
          </p:nvPr>
        </p:nvSpPr>
        <p:spPr/>
        <p:txBody>
          <a:bodyPr>
            <a:normAutofit fontScale="85000" lnSpcReduction="20000"/>
          </a:bodyPr>
          <a:lstStyle/>
          <a:p>
            <a:r>
              <a:rPr lang="en-US" sz="2800" dirty="0" smtClean="0"/>
              <a:t>There </a:t>
            </a:r>
            <a:r>
              <a:rPr lang="en-US" sz="2800" dirty="0"/>
              <a:t>is a trend toward expanding access to the undocumented: Sacramento, Contra Costa, Monterey, and 35 rural counties in CMSP expanded their eligibility, including offering a limited benefit to include the undocumented. Fresno, after suing to not serve the undocumented, has established a program to fill a gap in specialty care for the undocumented.</a:t>
            </a:r>
          </a:p>
          <a:p>
            <a:r>
              <a:rPr lang="en-US" sz="2800" dirty="0"/>
              <a:t>Some counties are enhancing their safety-net, with programs like My Health LA and Healthy SF, and most recently in Santa Clara.</a:t>
            </a:r>
          </a:p>
          <a:p>
            <a:r>
              <a:rPr lang="en-US" sz="2800" dirty="0"/>
              <a:t>The proposed </a:t>
            </a:r>
            <a:r>
              <a:rPr lang="en-US" sz="2800" dirty="0" err="1"/>
              <a:t>Medi</a:t>
            </a:r>
            <a:r>
              <a:rPr lang="en-US" sz="2800" dirty="0"/>
              <a:t>-Cal Section 1115 Waiver seeks more flexibility with DSH and Safety-Net Care Pool (SNCP) funds to create new financial incentives &amp; imperatives for public hospital counties to provide preventive &amp; primary care services, and medical homes and coverage-like services, to the remaining uninsured.  One year of SNCP funding is committed, but other years of funding likely through the waiver.</a:t>
            </a:r>
          </a:p>
          <a:p>
            <a:r>
              <a:rPr lang="en-US" sz="2800" dirty="0"/>
              <a:t>All of these efforts are bridges to a statewide solution.</a:t>
            </a:r>
          </a:p>
          <a:p>
            <a:endParaRPr lang="en-US" dirty="0"/>
          </a:p>
        </p:txBody>
      </p:sp>
    </p:spTree>
    <p:extLst>
      <p:ext uri="{BB962C8B-B14F-4D97-AF65-F5344CB8AC3E}">
        <p14:creationId xmlns:p14="http://schemas.microsoft.com/office/powerpoint/2010/main" val="836022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6750" y="-1"/>
            <a:ext cx="5234246" cy="6082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6319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228600"/>
            <a:ext cx="7772400" cy="939800"/>
          </a:xfrm>
        </p:spPr>
        <p:txBody>
          <a:bodyPr>
            <a:normAutofit fontScale="90000"/>
          </a:bodyPr>
          <a:lstStyle/>
          <a:p>
            <a:pPr algn="ctr">
              <a:defRPr/>
            </a:pPr>
            <a:r>
              <a:rPr lang="en-US" dirty="0" smtClean="0"/>
              <a:t>California’s New Steps to Statewide #Health4All</a:t>
            </a:r>
            <a:endParaRPr lang="en-US" dirty="0"/>
          </a:p>
        </p:txBody>
      </p:sp>
      <p:sp>
        <p:nvSpPr>
          <p:cNvPr id="4" name="Text Placeholder 3"/>
          <p:cNvSpPr>
            <a:spLocks noGrp="1"/>
          </p:cNvSpPr>
          <p:nvPr>
            <p:ph type="body" sz="quarter" idx="13"/>
          </p:nvPr>
        </p:nvSpPr>
        <p:spPr>
          <a:xfrm>
            <a:off x="1676400" y="762001"/>
            <a:ext cx="8839200" cy="5426075"/>
          </a:xfrm>
        </p:spPr>
        <p:txBody>
          <a:bodyPr>
            <a:normAutofit fontScale="92500"/>
          </a:bodyPr>
          <a:lstStyle/>
          <a:p>
            <a:pPr marL="0" indent="0">
              <a:buNone/>
              <a:defRPr/>
            </a:pPr>
            <a:endParaRPr lang="en-US" b="1" i="1" dirty="0" smtClean="0"/>
          </a:p>
          <a:p>
            <a:pPr marL="0" indent="0">
              <a:buNone/>
            </a:pPr>
            <a:r>
              <a:rPr lang="en-US" b="1" i="1" dirty="0" smtClean="0"/>
              <a:t> </a:t>
            </a:r>
          </a:p>
          <a:p>
            <a:r>
              <a:rPr lang="en-US" dirty="0" smtClean="0"/>
              <a:t>Continuing </a:t>
            </a:r>
            <a:r>
              <a:rPr lang="en-US" dirty="0"/>
              <a:t>California's </a:t>
            </a:r>
            <a:r>
              <a:rPr lang="en-US" dirty="0" smtClean="0"/>
              <a:t>coverage </a:t>
            </a:r>
            <a:r>
              <a:rPr lang="en-US" dirty="0"/>
              <a:t>of "Deferred </a:t>
            </a:r>
            <a:r>
              <a:rPr lang="en-US" dirty="0" smtClean="0"/>
              <a:t>Action“ immigrants</a:t>
            </a:r>
            <a:r>
              <a:rPr lang="en-US" dirty="0"/>
              <a:t>: The President's </a:t>
            </a:r>
            <a:r>
              <a:rPr lang="en-US" dirty="0" smtClean="0"/>
              <a:t>Executive </a:t>
            </a:r>
            <a:r>
              <a:rPr lang="en-US" dirty="0"/>
              <a:t>A</a:t>
            </a:r>
            <a:r>
              <a:rPr lang="en-US" dirty="0" smtClean="0"/>
              <a:t>ction </a:t>
            </a:r>
            <a:r>
              <a:rPr lang="en-US" dirty="0"/>
              <a:t>had the impact of expanding the category of immigrants covered by state-funded </a:t>
            </a:r>
            <a:r>
              <a:rPr lang="en-US" dirty="0" err="1"/>
              <a:t>Medi</a:t>
            </a:r>
            <a:r>
              <a:rPr lang="en-US" dirty="0"/>
              <a:t>-Cal. This was affirmed in the new </a:t>
            </a:r>
            <a:r>
              <a:rPr lang="en-US" dirty="0" smtClean="0"/>
              <a:t>state budget </a:t>
            </a:r>
            <a:r>
              <a:rPr lang="en-US" dirty="0"/>
              <a:t>but is on hold by the federal court.</a:t>
            </a:r>
          </a:p>
          <a:p>
            <a:r>
              <a:rPr lang="en-US" dirty="0" smtClean="0"/>
              <a:t>Winning full </a:t>
            </a:r>
            <a:r>
              <a:rPr lang="en-US" dirty="0"/>
              <a:t>Medicaid </a:t>
            </a:r>
            <a:r>
              <a:rPr lang="en-US" dirty="0" smtClean="0"/>
              <a:t>(</a:t>
            </a:r>
            <a:r>
              <a:rPr lang="en-US" dirty="0" err="1" smtClean="0"/>
              <a:t>Medi</a:t>
            </a:r>
            <a:r>
              <a:rPr lang="en-US" dirty="0" smtClean="0"/>
              <a:t>-Cal) </a:t>
            </a:r>
            <a:r>
              <a:rPr lang="en-US" dirty="0"/>
              <a:t>c</a:t>
            </a:r>
            <a:r>
              <a:rPr lang="en-US" dirty="0" smtClean="0"/>
              <a:t>overage </a:t>
            </a:r>
            <a:r>
              <a:rPr lang="en-US" dirty="0"/>
              <a:t>f</a:t>
            </a:r>
            <a:r>
              <a:rPr lang="en-US" dirty="0" smtClean="0"/>
              <a:t>or all </a:t>
            </a:r>
            <a:r>
              <a:rPr lang="en-US" dirty="0"/>
              <a:t>c</a:t>
            </a:r>
            <a:r>
              <a:rPr lang="en-US" dirty="0" smtClean="0"/>
              <a:t>hildren at or under </a:t>
            </a:r>
            <a:r>
              <a:rPr lang="en-US" dirty="0"/>
              <a:t>266% FPL-regardless of immigration </a:t>
            </a:r>
            <a:r>
              <a:rPr lang="en-US" dirty="0" smtClean="0"/>
              <a:t>status. This is an $132 million state General Fund </a:t>
            </a:r>
            <a:r>
              <a:rPr lang="en-US" dirty="0"/>
              <a:t>annual commitment </a:t>
            </a:r>
            <a:r>
              <a:rPr lang="en-US" dirty="0" smtClean="0"/>
              <a:t>to fully </a:t>
            </a:r>
            <a:r>
              <a:rPr lang="en-US" dirty="0"/>
              <a:t>cover an estimated </a:t>
            </a:r>
            <a:r>
              <a:rPr lang="en-US" dirty="0" smtClean="0"/>
              <a:t>170,000 children</a:t>
            </a:r>
            <a:r>
              <a:rPr lang="en-US" dirty="0"/>
              <a:t>. </a:t>
            </a:r>
          </a:p>
          <a:p>
            <a:r>
              <a:rPr lang="en-US" dirty="0" smtClean="0"/>
              <a:t>Pending </a:t>
            </a:r>
            <a:r>
              <a:rPr lang="en-US" dirty="0"/>
              <a:t>for next year, </a:t>
            </a:r>
            <a:r>
              <a:rPr lang="en-US" dirty="0" smtClean="0"/>
              <a:t>Senate Bill 10 (Lara</a:t>
            </a:r>
            <a:r>
              <a:rPr lang="en-US" dirty="0"/>
              <a:t>) would expand </a:t>
            </a:r>
            <a:r>
              <a:rPr lang="en-US" dirty="0" err="1"/>
              <a:t>Medi</a:t>
            </a:r>
            <a:r>
              <a:rPr lang="en-US" dirty="0"/>
              <a:t>-Cal to all adults regardless of immigration status, and would seek a federal waiver to allow undocumented adults to buy into Covered California with their own money.</a:t>
            </a:r>
          </a:p>
          <a:p>
            <a:pPr marL="0" indent="0">
              <a:buNone/>
            </a:pPr>
            <a:endParaRPr lang="en-US" dirty="0"/>
          </a:p>
          <a:p>
            <a:pPr>
              <a:defRPr/>
            </a:pPr>
            <a:endParaRPr lang="en-US" b="1" dirty="0" smtClean="0"/>
          </a:p>
        </p:txBody>
      </p:sp>
    </p:spTree>
    <p:extLst>
      <p:ext uri="{BB962C8B-B14F-4D97-AF65-F5344CB8AC3E}">
        <p14:creationId xmlns:p14="http://schemas.microsoft.com/office/powerpoint/2010/main" val="113795195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TotalTime>
  <Words>1519</Words>
  <Application>Microsoft Office PowerPoint</Application>
  <PresentationFormat>Custom</PresentationFormat>
  <Paragraphs>192</Paragraphs>
  <Slides>31</Slides>
  <Notes>31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Office Theme</vt:lpstr>
      <vt:lpstr>Microsoft Excel 97-2003 Worksheet</vt:lpstr>
      <vt:lpstr>PowerPoint Presentation</vt:lpstr>
      <vt:lpstr>Current Landscape – Recent Wins </vt:lpstr>
      <vt:lpstr>However, California May Have 3 Million Remaining Uninsured</vt:lpstr>
      <vt:lpstr>Who Needs More Help? </vt:lpstr>
      <vt:lpstr>Who Are the Remaining Uninsured</vt:lpstr>
      <vt:lpstr>Our Current Safety-Net  </vt:lpstr>
      <vt:lpstr>Progress for County Safety-Net Programs  </vt:lpstr>
      <vt:lpstr>PowerPoint Presentation</vt:lpstr>
      <vt:lpstr>California’s New Steps to Statewide #Health4All</vt:lpstr>
      <vt:lpstr>Possible Financing for #Health4All  </vt:lpstr>
      <vt:lpstr>#Health4All Campaign</vt:lpstr>
      <vt:lpstr>Taking The Next Steps:  What We Believe</vt:lpstr>
      <vt:lpstr>How: Outreach Campaign</vt:lpstr>
      <vt:lpstr>Core Messages</vt:lpstr>
      <vt:lpstr>Paid Media </vt:lpstr>
      <vt:lpstr>Paid Media </vt:lpstr>
      <vt:lpstr>Social Media </vt:lpstr>
      <vt:lpstr>Community Events  </vt:lpstr>
      <vt:lpstr>California Voters Support Providing Health Coverage for All </vt:lpstr>
      <vt:lpstr>Most Californians in the state support the policy.</vt:lpstr>
      <vt:lpstr> For many, support is guided by a conviction that it’s the “right thing to do.”</vt:lpstr>
      <vt:lpstr>Survey Takeaways</vt:lpstr>
      <vt:lpstr>Field Poll Results</vt:lpstr>
      <vt:lpstr>PowerPoint Presentation</vt:lpstr>
      <vt:lpstr>Health4All Kids: Strategy </vt:lpstr>
      <vt:lpstr>Health4All Kids: Timing  </vt:lpstr>
      <vt:lpstr>Health4All: Collateral  </vt:lpstr>
      <vt:lpstr> Health4All Kids: Paid Media  </vt:lpstr>
      <vt:lpstr>Example of Spanish Language Ad</vt:lpstr>
      <vt:lpstr>Health4All Kids: Boots on the Ground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Coverage Gap: The True Costs of Undocumented Care</dc:title>
  <dc:creator>Richard Figueroa</dc:creator>
  <cp:lastModifiedBy>Ayde Gonzales</cp:lastModifiedBy>
  <cp:revision>67</cp:revision>
  <dcterms:created xsi:type="dcterms:W3CDTF">2015-11-27T16:46:15Z</dcterms:created>
  <dcterms:modified xsi:type="dcterms:W3CDTF">2015-12-02T01:05:31Z</dcterms:modified>
</cp:coreProperties>
</file>