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5" r:id="rId2"/>
    <p:sldId id="261" r:id="rId3"/>
    <p:sldId id="262" r:id="rId4"/>
    <p:sldId id="265" r:id="rId5"/>
    <p:sldId id="264" r:id="rId6"/>
    <p:sldId id="269" r:id="rId7"/>
    <p:sldId id="270" r:id="rId8"/>
    <p:sldId id="274" r:id="rId9"/>
    <p:sldId id="285" r:id="rId10"/>
    <p:sldId id="272" r:id="rId11"/>
    <p:sldId id="284" r:id="rId12"/>
    <p:sldId id="273" r:id="rId13"/>
    <p:sldId id="283" r:id="rId14"/>
    <p:sldId id="281" r:id="rId15"/>
    <p:sldId id="292" r:id="rId16"/>
    <p:sldId id="293" r:id="rId17"/>
    <p:sldId id="294" r:id="rId18"/>
    <p:sldId id="257" r:id="rId19"/>
    <p:sldId id="258"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39" autoAdjust="0"/>
    <p:restoredTop sz="70084" autoAdjust="0"/>
  </p:normalViewPr>
  <p:slideViewPr>
    <p:cSldViewPr>
      <p:cViewPr varScale="1">
        <p:scale>
          <a:sx n="64" d="100"/>
          <a:sy n="64" d="100"/>
        </p:scale>
        <p:origin x="-8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40FE5-0894-4258-850A-9AAF319A613B}" type="datetimeFigureOut">
              <a:rPr lang="en-US" smtClean="0"/>
              <a:pPr/>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B0455-17D3-4095-B222-74F7865A88A2}" type="slidenum">
              <a:rPr lang="en-US" smtClean="0"/>
              <a:pPr/>
              <a:t>‹#›</a:t>
            </a:fld>
            <a:endParaRPr lang="en-US"/>
          </a:p>
        </p:txBody>
      </p:sp>
    </p:spTree>
    <p:extLst>
      <p:ext uri="{BB962C8B-B14F-4D97-AF65-F5344CB8AC3E}">
        <p14:creationId xmlns:p14="http://schemas.microsoft.com/office/powerpoint/2010/main" val="98541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Thank you so much for having me, I 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Introduce</a:t>
            </a:r>
            <a:r>
              <a:rPr lang="en-US" sz="1400" baseline="0" dirty="0" smtClean="0"/>
              <a:t> </a:t>
            </a:r>
            <a:r>
              <a:rPr lang="en-US" sz="1400" baseline="0" dirty="0" smtClean="0"/>
              <a:t>myself (no JR, me instead) </a:t>
            </a:r>
            <a:endParaRPr lang="en-US" sz="1400" dirty="0" smtClean="0"/>
          </a:p>
          <a:p>
            <a:endParaRPr lang="en-US" sz="1400" dirty="0" smtClean="0"/>
          </a:p>
          <a:p>
            <a:endParaRPr lang="en-US" sz="1400" dirty="0" smtClean="0"/>
          </a:p>
          <a:p>
            <a:r>
              <a:rPr lang="en-US" sz="1400" dirty="0" smtClean="0"/>
              <a:t>Today I will be</a:t>
            </a:r>
            <a:r>
              <a:rPr lang="en-US" sz="1400" baseline="0" dirty="0" smtClean="0"/>
              <a:t> speaking about the Greenhouse Gas Reduction Fund (GGRF</a:t>
            </a:r>
            <a:r>
              <a:rPr lang="en-US" sz="1400" baseline="0" dirty="0" smtClean="0"/>
              <a:t>)</a:t>
            </a:r>
          </a:p>
          <a:p>
            <a:endParaRPr lang="en-US" sz="1400" baseline="0" dirty="0" smtClean="0"/>
          </a:p>
          <a:p>
            <a:r>
              <a:rPr lang="en-US" sz="1400" baseline="0" dirty="0" smtClean="0"/>
              <a:t>Familiar with Cap and trade? GGRF?</a:t>
            </a:r>
            <a:endParaRPr lang="en-US" sz="1400" baseline="0" dirty="0" smtClean="0"/>
          </a:p>
        </p:txBody>
      </p:sp>
      <p:sp>
        <p:nvSpPr>
          <p:cNvPr id="4" name="Slide Number Placeholder 3"/>
          <p:cNvSpPr>
            <a:spLocks noGrp="1"/>
          </p:cNvSpPr>
          <p:nvPr>
            <p:ph type="sldNum" sz="quarter" idx="10"/>
          </p:nvPr>
        </p:nvSpPr>
        <p:spPr/>
        <p:txBody>
          <a:bodyPr/>
          <a:lstStyle/>
          <a:p>
            <a:fld id="{32E6FD9E-0AED-499B-99FD-BB3EAE9C7A6A}" type="slidenum">
              <a:rPr lang="en-US" smtClean="0"/>
              <a:pPr/>
              <a:t>1</a:t>
            </a:fld>
            <a:endParaRPr lang="en-US"/>
          </a:p>
        </p:txBody>
      </p:sp>
    </p:spTree>
    <p:extLst>
      <p:ext uri="{BB962C8B-B14F-4D97-AF65-F5344CB8AC3E}">
        <p14:creationId xmlns:p14="http://schemas.microsoft.com/office/powerpoint/2010/main" val="239715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$4.05</a:t>
            </a:r>
            <a:r>
              <a:rPr lang="en-US" baseline="0" dirty="0" smtClean="0"/>
              <a:t> million for this project (total of $75 million </a:t>
            </a:r>
            <a:r>
              <a:rPr lang="en-US" baseline="0" dirty="0" err="1" smtClean="0"/>
              <a:t>alloted</a:t>
            </a:r>
            <a:r>
              <a:rPr lang="en-US" baseline="0" dirty="0" smtClean="0"/>
              <a:t> to the low income weatherization program)</a:t>
            </a:r>
          </a:p>
          <a:p>
            <a:endParaRPr lang="en-US" baseline="0" dirty="0" smtClean="0"/>
          </a:p>
          <a:p>
            <a:r>
              <a:rPr lang="en-US" baseline="0" dirty="0" smtClean="0"/>
              <a:t>Committed 1,212 solar systems at homes of low-income residents across 6 counties</a:t>
            </a:r>
            <a:endParaRPr lang="en-US"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10</a:t>
            </a:fld>
            <a:endParaRPr lang="en-US"/>
          </a:p>
        </p:txBody>
      </p:sp>
    </p:spTree>
    <p:extLst>
      <p:ext uri="{BB962C8B-B14F-4D97-AF65-F5344CB8AC3E}">
        <p14:creationId xmlns:p14="http://schemas.microsoft.com/office/powerpoint/2010/main" val="136672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Funding</a:t>
            </a:r>
            <a:r>
              <a:rPr lang="en-US" sz="1200" b="0" i="0" kern="1200" baseline="0" dirty="0" smtClean="0">
                <a:solidFill>
                  <a:schemeClr val="tx1"/>
                </a:solidFill>
                <a:effectLst/>
                <a:latin typeface="+mn-lt"/>
                <a:ea typeface="+mn-ea"/>
                <a:cs typeface="+mn-cs"/>
              </a:rPr>
              <a:t> agency: California Department of Water Resources </a:t>
            </a:r>
          </a:p>
          <a:p>
            <a:r>
              <a:rPr lang="en-US" sz="1200" b="0" i="0" kern="1200" baseline="0" dirty="0" smtClean="0">
                <a:solidFill>
                  <a:schemeClr val="tx1"/>
                </a:solidFill>
                <a:effectLst/>
                <a:latin typeface="+mn-lt"/>
                <a:ea typeface="+mn-ea"/>
                <a:cs typeface="+mn-cs"/>
              </a:rPr>
              <a:t>Program: Water-energy efficiency grant program</a:t>
            </a:r>
          </a:p>
          <a:p>
            <a:r>
              <a:rPr lang="en-US" sz="1200" b="0" i="0" kern="1200" baseline="0" dirty="0" smtClean="0">
                <a:solidFill>
                  <a:schemeClr val="tx1"/>
                </a:solidFill>
                <a:effectLst/>
                <a:latin typeface="+mn-lt"/>
                <a:ea typeface="+mn-ea"/>
                <a:cs typeface="+mn-cs"/>
              </a:rPr>
              <a:t>Santa Ana Watershed Project Authority project creates the Water-energy community action network program which is designed to provide water and energy savings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proposal includes: Turf replacement, and Full house retrofit including Attic/ceiling Insulation; Water heater blanket; Caulking; Weather-stripping; Minor home repairs; Door replacement; Thermostat; Window/glass replacement; Duct repair; Water heater/range replacement; Energy efficient water devices; Heating system repairs/replacement; Electrical outlet and switch gaskets; Furnace filter replacement; Cooling system; and Microwave replacement.</a:t>
            </a:r>
            <a:endParaRPr lang="en-US"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11</a:t>
            </a:fld>
            <a:endParaRPr lang="en-US"/>
          </a:p>
        </p:txBody>
      </p:sp>
    </p:spTree>
    <p:extLst>
      <p:ext uri="{BB962C8B-B14F-4D97-AF65-F5344CB8AC3E}">
        <p14:creationId xmlns:p14="http://schemas.microsoft.com/office/powerpoint/2010/main" val="10134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area: Natural </a:t>
            </a:r>
            <a:r>
              <a:rPr lang="en-US" dirty="0" smtClean="0"/>
              <a:t>resources</a:t>
            </a:r>
            <a:r>
              <a:rPr lang="en-US" baseline="0" dirty="0" smtClean="0"/>
              <a:t> and waste diversion</a:t>
            </a:r>
          </a:p>
          <a:p>
            <a:r>
              <a:rPr lang="en-US" baseline="0" dirty="0" smtClean="0"/>
              <a:t>Funding agency: </a:t>
            </a:r>
            <a:r>
              <a:rPr lang="en-US" baseline="0" dirty="0" err="1" smtClean="0"/>
              <a:t>CalFire</a:t>
            </a:r>
            <a:endParaRPr lang="en-US" baseline="0" dirty="0" smtClean="0"/>
          </a:p>
          <a:p>
            <a:endParaRPr lang="en-US" baseline="0" dirty="0" smtClean="0"/>
          </a:p>
          <a:p>
            <a:endParaRPr lang="en-US" baseline="0" dirty="0" smtClean="0"/>
          </a:p>
          <a:p>
            <a:r>
              <a:rPr lang="en-US" baseline="0" dirty="0" smtClean="0"/>
              <a:t>KYCC and its community partners plan to plant 1120 trees in </a:t>
            </a:r>
            <a:r>
              <a:rPr lang="en-US" sz="1200" b="0" i="0" u="none" strike="noStrike" kern="1200" baseline="0" dirty="0" smtClean="0">
                <a:solidFill>
                  <a:schemeClr val="tx1"/>
                </a:solidFill>
                <a:latin typeface="+mn-lt"/>
                <a:ea typeface="+mn-ea"/>
                <a:cs typeface="+mn-cs"/>
              </a:rPr>
              <a:t>Two </a:t>
            </a:r>
            <a:r>
              <a:rPr lang="en-US" sz="1200" b="0" i="0" u="none" strike="noStrike" kern="1200" baseline="0" dirty="0" smtClean="0">
                <a:solidFill>
                  <a:schemeClr val="tx1"/>
                </a:solidFill>
                <a:latin typeface="+mn-lt"/>
                <a:ea typeface="+mn-ea"/>
                <a:cs typeface="+mn-cs"/>
              </a:rPr>
              <a:t>low-income neighborhoods </a:t>
            </a:r>
            <a:r>
              <a:rPr lang="en-US" sz="1200" b="0" i="0" u="none" strike="noStrike" kern="1200" baseline="0" dirty="0" smtClean="0">
                <a:solidFill>
                  <a:schemeClr val="tx1"/>
                </a:solidFill>
                <a:latin typeface="+mn-lt"/>
                <a:ea typeface="+mn-ea"/>
                <a:cs typeface="+mn-cs"/>
              </a:rPr>
              <a:t>removing 1,986 </a:t>
            </a:r>
            <a:r>
              <a:rPr lang="en-US" sz="1200" b="0" i="0" u="none" strike="noStrike" kern="1200" baseline="0" dirty="0" smtClean="0">
                <a:solidFill>
                  <a:schemeClr val="tx1"/>
                </a:solidFill>
                <a:latin typeface="+mn-lt"/>
                <a:ea typeface="+mn-ea"/>
                <a:cs typeface="+mn-cs"/>
              </a:rPr>
              <a:t>tons of greenhouse gases from the air, improving air quality, </a:t>
            </a:r>
            <a:r>
              <a:rPr lang="en-US" sz="1200" b="0" i="0" u="none" strike="noStrike" kern="1200" baseline="0" dirty="0" smtClean="0">
                <a:solidFill>
                  <a:schemeClr val="tx1"/>
                </a:solidFill>
                <a:latin typeface="+mn-lt"/>
                <a:ea typeface="+mn-ea"/>
                <a:cs typeface="+mn-cs"/>
              </a:rPr>
              <a:t>enhancing neighborhoods </a:t>
            </a:r>
            <a:r>
              <a:rPr lang="en-US" sz="1200" b="0" i="0" u="none" strike="noStrike" kern="1200" baseline="0" dirty="0" smtClean="0">
                <a:solidFill>
                  <a:schemeClr val="tx1"/>
                </a:solidFill>
                <a:latin typeface="+mn-lt"/>
                <a:ea typeface="+mn-ea"/>
                <a:cs typeface="+mn-cs"/>
              </a:rPr>
              <a:t>and reducing heat island </a:t>
            </a:r>
            <a:r>
              <a:rPr lang="en-US" sz="1200" b="0" i="0" u="none" strike="noStrike" kern="1200" baseline="0" dirty="0" smtClean="0">
                <a:solidFill>
                  <a:schemeClr val="tx1"/>
                </a:solidFill>
                <a:latin typeface="+mn-lt"/>
                <a:ea typeface="+mn-ea"/>
                <a:cs typeface="+mn-cs"/>
              </a:rPr>
              <a:t>effects</a:t>
            </a:r>
            <a:endParaRPr lang="en-US" baseline="0" dirty="0" smtClean="0"/>
          </a:p>
        </p:txBody>
      </p:sp>
      <p:sp>
        <p:nvSpPr>
          <p:cNvPr id="4" name="Slide Number Placeholder 3"/>
          <p:cNvSpPr>
            <a:spLocks noGrp="1"/>
          </p:cNvSpPr>
          <p:nvPr>
            <p:ph type="sldNum" sz="quarter" idx="10"/>
          </p:nvPr>
        </p:nvSpPr>
        <p:spPr/>
        <p:txBody>
          <a:bodyPr/>
          <a:lstStyle/>
          <a:p>
            <a:fld id="{260B0455-17D3-4095-B222-74F7865A88A2}" type="slidenum">
              <a:rPr lang="en-US" smtClean="0"/>
              <a:pPr/>
              <a:t>12</a:t>
            </a:fld>
            <a:endParaRPr lang="en-US"/>
          </a:p>
        </p:txBody>
      </p:sp>
    </p:spTree>
    <p:extLst>
      <p:ext uri="{BB962C8B-B14F-4D97-AF65-F5344CB8AC3E}">
        <p14:creationId xmlns:p14="http://schemas.microsoft.com/office/powerpoint/2010/main" val="360700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Funding agency: </a:t>
            </a:r>
            <a:r>
              <a:rPr lang="en-US" sz="1200" b="0" i="0" u="none" strike="noStrike" kern="1200" baseline="0" dirty="0" err="1" smtClean="0">
                <a:solidFill>
                  <a:schemeClr val="tx1"/>
                </a:solidFill>
                <a:latin typeface="+mn-lt"/>
                <a:ea typeface="+mn-ea"/>
                <a:cs typeface="+mn-cs"/>
              </a:rPr>
              <a:t>Calfire</a:t>
            </a:r>
            <a:r>
              <a:rPr lang="en-US" sz="1200" b="0" i="0" u="none" strike="noStrike" kern="1200" baseline="0" dirty="0" smtClean="0">
                <a:solidFill>
                  <a:schemeClr val="tx1"/>
                </a:solidFill>
                <a:latin typeface="+mn-lt"/>
                <a:ea typeface="+mn-ea"/>
                <a:cs typeface="+mn-cs"/>
              </a:rPr>
              <a:t> via California </a:t>
            </a:r>
            <a:r>
              <a:rPr lang="en-US" sz="1200" b="0" i="0" u="none" strike="noStrike" kern="1200" baseline="0" dirty="0" err="1" smtClean="0">
                <a:solidFill>
                  <a:schemeClr val="tx1"/>
                </a:solidFill>
                <a:latin typeface="+mn-lt"/>
                <a:ea typeface="+mn-ea"/>
                <a:cs typeface="+mn-cs"/>
              </a:rPr>
              <a:t>ReLeaf</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City of </a:t>
            </a:r>
            <a:r>
              <a:rPr lang="en-US" sz="1200" b="0" i="0" u="none" strike="noStrike" kern="1200" baseline="0" dirty="0" err="1" smtClean="0">
                <a:solidFill>
                  <a:schemeClr val="tx1"/>
                </a:solidFill>
                <a:latin typeface="+mn-lt"/>
                <a:ea typeface="+mn-ea"/>
                <a:cs typeface="+mn-cs"/>
              </a:rPr>
              <a:t>montclair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ontario</a:t>
            </a:r>
            <a:r>
              <a:rPr lang="en-US" sz="1200" b="0" i="0" u="none" strike="noStrike" kern="1200" baseline="0" dirty="0" smtClean="0">
                <a:solidFill>
                  <a:schemeClr val="tx1"/>
                </a:solidFill>
                <a:latin typeface="+mn-lt"/>
                <a:ea typeface="+mn-ea"/>
                <a:cs typeface="+mn-cs"/>
              </a:rPr>
              <a:t> foundation, integrated infrastructure </a:t>
            </a:r>
            <a:r>
              <a:rPr lang="en-US" sz="1200" b="0" i="0" u="none" strike="noStrike" kern="1200" baseline="0" dirty="0" err="1" smtClean="0">
                <a:solidFill>
                  <a:schemeClr val="tx1"/>
                </a:solidFill>
                <a:latin typeface="+mn-lt"/>
                <a:ea typeface="+mn-ea"/>
                <a:cs typeface="+mn-cs"/>
              </a:rPr>
              <a:t>inc</a:t>
            </a:r>
            <a:r>
              <a:rPr lang="en-US" sz="1200" b="0" i="0" u="none" strike="noStrike" kern="1200" baseline="0" dirty="0" smtClean="0">
                <a:solidFill>
                  <a:schemeClr val="tx1"/>
                </a:solidFill>
                <a:latin typeface="+mn-lt"/>
                <a:ea typeface="+mn-ea"/>
                <a:cs typeface="+mn-cs"/>
              </a:rPr>
              <a:t>, first 5 of san </a:t>
            </a:r>
            <a:r>
              <a:rPr lang="en-US" sz="1200" b="0" i="0" u="none" strike="noStrike" kern="1200" baseline="0" dirty="0" err="1" smtClean="0">
                <a:solidFill>
                  <a:schemeClr val="tx1"/>
                </a:solidFill>
                <a:latin typeface="+mn-lt"/>
                <a:ea typeface="+mn-ea"/>
                <a:cs typeface="+mn-cs"/>
              </a:rPr>
              <a:t>bernardino</a:t>
            </a:r>
            <a:r>
              <a:rPr lang="en-US" sz="1200" b="0" i="0" u="none" strike="noStrike" kern="1200" baseline="0" dirty="0" smtClean="0">
                <a:solidFill>
                  <a:schemeClr val="tx1"/>
                </a:solidFill>
                <a:latin typeface="+mn-lt"/>
                <a:ea typeface="+mn-ea"/>
                <a:cs typeface="+mn-cs"/>
              </a:rPr>
              <a:t>, supervisor Gary </a:t>
            </a:r>
            <a:r>
              <a:rPr lang="en-US" sz="1200" b="0" i="0" u="none" strike="noStrike" kern="1200" baseline="0" dirty="0" err="1" smtClean="0">
                <a:solidFill>
                  <a:schemeClr val="tx1"/>
                </a:solidFill>
                <a:latin typeface="+mn-lt"/>
                <a:ea typeface="+mn-ea"/>
                <a:cs typeface="+mn-cs"/>
              </a:rPr>
              <a:t>Ovitt</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700,000 from </a:t>
            </a:r>
            <a:r>
              <a:rPr lang="en-US" sz="1200" b="0" i="0" u="none" strike="noStrike" kern="1200" baseline="0" dirty="0" err="1" smtClean="0">
                <a:solidFill>
                  <a:schemeClr val="tx1"/>
                </a:solidFill>
                <a:latin typeface="+mn-lt"/>
                <a:ea typeface="+mn-ea"/>
                <a:cs typeface="+mn-cs"/>
              </a:rPr>
              <a:t>Calfire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city and local residents turned a one third</a:t>
            </a:r>
          </a:p>
          <a:p>
            <a:r>
              <a:rPr lang="en-US" sz="1200" b="0" i="0" u="none" strike="noStrike" kern="1200" baseline="0" dirty="0" smtClean="0">
                <a:solidFill>
                  <a:schemeClr val="tx1"/>
                </a:solidFill>
                <a:latin typeface="+mn-lt"/>
                <a:ea typeface="+mn-ea"/>
                <a:cs typeface="+mn-cs"/>
              </a:rPr>
              <a:t>acre piece of underutilized public land into a park with fruit trees, providing shade,</a:t>
            </a:r>
          </a:p>
          <a:p>
            <a:r>
              <a:rPr lang="en-US" sz="1200" b="0" i="0" u="none" strike="noStrike" kern="1200" baseline="0" dirty="0" smtClean="0">
                <a:solidFill>
                  <a:schemeClr val="tx1"/>
                </a:solidFill>
                <a:latin typeface="+mn-lt"/>
                <a:ea typeface="+mn-ea"/>
                <a:cs typeface="+mn-cs"/>
              </a:rPr>
              <a:t>enhanced public space, and the air-cleaning action of trees, job training, and</a:t>
            </a:r>
          </a:p>
          <a:p>
            <a:r>
              <a:rPr lang="en-US" sz="1200" b="0" i="0" u="none" strike="noStrike" kern="1200" baseline="0" dirty="0" smtClean="0">
                <a:solidFill>
                  <a:schemeClr val="tx1"/>
                </a:solidFill>
                <a:latin typeface="+mn-lt"/>
                <a:ea typeface="+mn-ea"/>
                <a:cs typeface="+mn-cs"/>
              </a:rPr>
              <a:t>healthy food for local residents.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Community Fruit Park is the first of a string of projects</a:t>
            </a:r>
            <a:endParaRPr lang="en-US"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13</a:t>
            </a:fld>
            <a:endParaRPr lang="en-US"/>
          </a:p>
        </p:txBody>
      </p:sp>
    </p:spTree>
    <p:extLst>
      <p:ext uri="{BB962C8B-B14F-4D97-AF65-F5344CB8AC3E}">
        <p14:creationId xmlns:p14="http://schemas.microsoft.com/office/powerpoint/2010/main" val="3599488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contact JR or</a:t>
            </a:r>
            <a:r>
              <a:rPr lang="en-US" baseline="0" dirty="0" smtClean="0"/>
              <a:t> myself (I have business cards)</a:t>
            </a:r>
          </a:p>
          <a:p>
            <a:endParaRPr lang="en-US" baseline="0" dirty="0" smtClean="0"/>
          </a:p>
          <a:p>
            <a:r>
              <a:rPr lang="en-US" baseline="0" dirty="0" smtClean="0"/>
              <a:t>If you would like more information on the examples I provided, leave me your info and I can connect you with the appropriate agencies or project managers. </a:t>
            </a:r>
            <a:endParaRPr lang="en-US" dirty="0"/>
          </a:p>
        </p:txBody>
      </p:sp>
      <p:sp>
        <p:nvSpPr>
          <p:cNvPr id="4" name="Slide Number Placeholder 3"/>
          <p:cNvSpPr>
            <a:spLocks noGrp="1"/>
          </p:cNvSpPr>
          <p:nvPr>
            <p:ph type="sldNum" sz="quarter" idx="10"/>
          </p:nvPr>
        </p:nvSpPr>
        <p:spPr/>
        <p:txBody>
          <a:bodyPr/>
          <a:lstStyle/>
          <a:p>
            <a:fld id="{32E6FD9E-0AED-499B-99FD-BB3EAE9C7A6A}" type="slidenum">
              <a:rPr lang="en-US" smtClean="0"/>
              <a:pPr/>
              <a:t>15</a:t>
            </a:fld>
            <a:endParaRPr lang="en-US"/>
          </a:p>
        </p:txBody>
      </p:sp>
    </p:spTree>
    <p:extLst>
      <p:ext uri="{BB962C8B-B14F-4D97-AF65-F5344CB8AC3E}">
        <p14:creationId xmlns:p14="http://schemas.microsoft.com/office/powerpoint/2010/main" val="352684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err="1" smtClean="0"/>
              <a:t>CalEnviroScreen</a:t>
            </a:r>
            <a:r>
              <a:rPr lang="en-US" dirty="0" smtClean="0"/>
              <a:t> is the tool developed by Cal-EPA to identify disadvantaged communities. It generates at the census tract level, environmental health risk rankings about pollution burden and other environmental indicators as well as population characteristics and socioeconomic factor indicators.  High rankings to red and dark orange indicate relatively high vulnerability. The map zooms into Los Angeles County, a region that faces elevated levels of environmental health vulnerabilities. It is important to note that of the State’s 58 counties, LA County ALONE is home to about HALF of ALL of the State’s disadvantaged communities. In other words, the tool underscores that LA County </a:t>
            </a:r>
            <a:r>
              <a:rPr lang="en-US" dirty="0" err="1" smtClean="0"/>
              <a:t>County</a:t>
            </a:r>
            <a:r>
              <a:rPr lang="en-US" dirty="0" smtClean="0"/>
              <a:t> faces disproportionately high levels of environmental health threats. But this is certainly is not a guarantee for elevated funding from any specific program supported by the GHG Reduction Fund, although certain program criteria will give weight to investments in and to benefit disadvantaged communities.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B5E5D7F-C73E-4FC2-833A-BA27CEDD4747}" type="slidenum">
              <a:rPr lang="en-US" smtClean="0"/>
              <a:pPr/>
              <a:t>16</a:t>
            </a:fld>
            <a:endParaRPr lang="en-US"/>
          </a:p>
        </p:txBody>
      </p:sp>
    </p:spTree>
    <p:extLst>
      <p:ext uri="{BB962C8B-B14F-4D97-AF65-F5344CB8AC3E}">
        <p14:creationId xmlns:p14="http://schemas.microsoft.com/office/powerpoint/2010/main" val="202915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a high number of areas</a:t>
            </a:r>
            <a:r>
              <a:rPr lang="en-US" baseline="0" dirty="0" smtClean="0"/>
              <a:t> identified as disadvantaged communities in the Inland Empire. </a:t>
            </a:r>
            <a:endParaRPr lang="en-US" dirty="0"/>
          </a:p>
        </p:txBody>
      </p:sp>
      <p:sp>
        <p:nvSpPr>
          <p:cNvPr id="4" name="Slide Number Placeholder 3"/>
          <p:cNvSpPr>
            <a:spLocks noGrp="1"/>
          </p:cNvSpPr>
          <p:nvPr>
            <p:ph type="sldNum" sz="quarter" idx="10"/>
          </p:nvPr>
        </p:nvSpPr>
        <p:spPr/>
        <p:txBody>
          <a:bodyPr/>
          <a:lstStyle/>
          <a:p>
            <a:fld id="{32E6FD9E-0AED-499B-99FD-BB3EAE9C7A6A}" type="slidenum">
              <a:rPr lang="en-US" smtClean="0"/>
              <a:pPr/>
              <a:t>17</a:t>
            </a:fld>
            <a:endParaRPr lang="en-US"/>
          </a:p>
        </p:txBody>
      </p:sp>
    </p:spTree>
    <p:extLst>
      <p:ext uri="{BB962C8B-B14F-4D97-AF65-F5344CB8AC3E}">
        <p14:creationId xmlns:p14="http://schemas.microsoft.com/office/powerpoint/2010/main" val="222990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As Dennis described, major emitters of greenhouse gas emissions, GHGs, are required to purchase pollution permits through the Cap-and-Trade auction system. This includes major industrial sources and electricity producers. As part of the State’s phased-in approach for the cap and trade program, this calendar year the transportation sector is now included under the cap, which has added significantly to the revenue generated.  </a:t>
            </a:r>
          </a:p>
          <a:p>
            <a:pPr defTabSz="897301">
              <a:defRPr/>
            </a:pPr>
            <a:endParaRPr lang="en-US" dirty="0"/>
          </a:p>
          <a:p>
            <a:pPr defTabSz="897301">
              <a:defRPr/>
            </a:pPr>
            <a:r>
              <a:rPr lang="en-US" dirty="0"/>
              <a:t>The auction revenues go to 2 main places. The first route is from investor owned utilities to their customers. The State is providing utilities with some free carbon allowances that they sell in the Cap and Trade market. The State is requiring that the revenues generated by the sale of these free allowances are given back to customers, in order to reduce any potential price increase from Cap and Trade. This can be seen as a bi-annual credit on electricity bills, reducing customer costs. </a:t>
            </a:r>
          </a:p>
          <a:p>
            <a:pPr defTabSz="897301">
              <a:defRPr/>
            </a:pPr>
            <a:endParaRPr lang="en-US" dirty="0"/>
          </a:p>
          <a:p>
            <a:pPr defTabSz="897301">
              <a:defRPr/>
            </a:pPr>
            <a:r>
              <a:rPr lang="en-US" dirty="0"/>
              <a:t>The other and the main place that auction revenues go is the Greenhouse Gas Reduction Fund or the GGRF. This is a large and growing funding source, and the focus of my presentation. I’ll talk about the budget numbers in a minute. But first, the process. Through the State’s annual budget process, the Legislature and Governor appropriate dollars from the GGRF to state agencies and their funded programs. These programs fall into 3 main categories: sustainable communities and clean transportation, energy efficiency and clean energy, and natural resources and waste diversion. </a:t>
            </a:r>
          </a:p>
          <a:p>
            <a:pPr defTabSz="897301">
              <a:defRPr/>
            </a:pPr>
            <a:endParaRPr lang="en-US" dirty="0"/>
          </a:p>
        </p:txBody>
      </p:sp>
      <p:sp>
        <p:nvSpPr>
          <p:cNvPr id="4" name="Slide Number Placeholder 3"/>
          <p:cNvSpPr>
            <a:spLocks noGrp="1"/>
          </p:cNvSpPr>
          <p:nvPr>
            <p:ph type="sldNum" sz="quarter" idx="10"/>
          </p:nvPr>
        </p:nvSpPr>
        <p:spPr/>
        <p:txBody>
          <a:bodyPr/>
          <a:lstStyle/>
          <a:p>
            <a:fld id="{32E6FD9E-0AED-499B-99FD-BB3EAE9C7A6A}" type="slidenum">
              <a:rPr lang="en-US" smtClean="0"/>
              <a:pPr/>
              <a:t>18</a:t>
            </a:fld>
            <a:endParaRPr lang="en-US"/>
          </a:p>
        </p:txBody>
      </p:sp>
    </p:spTree>
    <p:extLst>
      <p:ext uri="{BB962C8B-B14F-4D97-AF65-F5344CB8AC3E}">
        <p14:creationId xmlns:p14="http://schemas.microsoft.com/office/powerpoint/2010/main" val="54866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t>This is a little more detailed way of looking at the GGRF funding process. The California Air Resources Board is the main agency coordinating the implementation of the GGRF. In collaboration with other agencies, they have produced two foundational documents. First, is a 3 Year Investment Plan that lists what is eligible for funding from the Cap and Trade Auction Revenues in the GGRF. This is not a guarantee of funding but provides a roadmap. The vast majority of program included in the current 3 Year Investment Plan are existing state program implemented by an array of agencies. The actual annual appropriations to these agencies are determined through the State’s budget process. Legislators have until June 15</a:t>
            </a:r>
            <a:r>
              <a:rPr lang="en-US" sz="1400" baseline="30000" dirty="0"/>
              <a:t>th</a:t>
            </a:r>
            <a:r>
              <a:rPr lang="en-US" sz="1400" dirty="0"/>
              <a:t> of each year to pass a budget, with June 30</a:t>
            </a:r>
            <a:r>
              <a:rPr lang="en-US" sz="1400" baseline="30000" dirty="0"/>
              <a:t>th</a:t>
            </a:r>
            <a:r>
              <a:rPr lang="en-US" sz="1400" dirty="0"/>
              <a:t> as the deadline for the Governor to sign or veto. </a:t>
            </a:r>
          </a:p>
          <a:p>
            <a:endParaRPr lang="en-US" sz="1400" dirty="0"/>
          </a:p>
          <a:p>
            <a:r>
              <a:rPr lang="en-US" sz="1400" dirty="0"/>
              <a:t>Last year the Air Resources Board produced interim guidelines for state agencies receiving money from the GGRF are to follow to meet statutory requirements. Although we are technically in year 2 of the GGRF, this is the first fiscal year that funding is actually going to the agencies and their programs. So just late last year and earlier this year, state agencies have updated their program guidelines to meet GGRF guidelines and the laws governing the GGRF.  The program level guidelines tell </a:t>
            </a:r>
            <a:r>
              <a:rPr lang="en-US" sz="1400" dirty="0" err="1"/>
              <a:t>fundees</a:t>
            </a:r>
            <a:r>
              <a:rPr lang="en-US" sz="1400" dirty="0"/>
              <a:t> what the agencies will fund and thus inform project applications. For most of the programs, eligible applicants are local municipalities. Many programs allow or encourage businesses to partner with local municipalities on projects. </a:t>
            </a:r>
          </a:p>
        </p:txBody>
      </p:sp>
      <p:sp>
        <p:nvSpPr>
          <p:cNvPr id="4" name="Slide Number Placeholder 3"/>
          <p:cNvSpPr>
            <a:spLocks noGrp="1"/>
          </p:cNvSpPr>
          <p:nvPr>
            <p:ph type="sldNum" sz="quarter" idx="10"/>
          </p:nvPr>
        </p:nvSpPr>
        <p:spPr/>
        <p:txBody>
          <a:bodyPr/>
          <a:lstStyle/>
          <a:p>
            <a:fld id="{32E6FD9E-0AED-499B-99FD-BB3EAE9C7A6A}" type="slidenum">
              <a:rPr lang="en-US" smtClean="0"/>
              <a:pPr/>
              <a:t>19</a:t>
            </a:fld>
            <a:endParaRPr lang="en-US"/>
          </a:p>
        </p:txBody>
      </p:sp>
    </p:spTree>
    <p:extLst>
      <p:ext uri="{BB962C8B-B14F-4D97-AF65-F5344CB8AC3E}">
        <p14:creationId xmlns:p14="http://schemas.microsoft.com/office/powerpoint/2010/main" val="101554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sz="1400" dirty="0"/>
          </a:p>
        </p:txBody>
      </p:sp>
      <p:sp>
        <p:nvSpPr>
          <p:cNvPr id="4" name="Slide Number Placeholder 3"/>
          <p:cNvSpPr>
            <a:spLocks noGrp="1"/>
          </p:cNvSpPr>
          <p:nvPr>
            <p:ph type="sldNum" sz="quarter" idx="10"/>
          </p:nvPr>
        </p:nvSpPr>
        <p:spPr/>
        <p:txBody>
          <a:bodyPr/>
          <a:lstStyle/>
          <a:p>
            <a:fld id="{32E6FD9E-0AED-499B-99FD-BB3EAE9C7A6A}" type="slidenum">
              <a:rPr lang="en-US" smtClean="0"/>
              <a:pPr/>
              <a:t>20</a:t>
            </a:fld>
            <a:endParaRPr lang="en-US"/>
          </a:p>
        </p:txBody>
      </p:sp>
    </p:spTree>
    <p:extLst>
      <p:ext uri="{BB962C8B-B14F-4D97-AF65-F5344CB8AC3E}">
        <p14:creationId xmlns:p14="http://schemas.microsoft.com/office/powerpoint/2010/main" val="19850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smtClean="0"/>
              <a:t>major emitters of greenhouse gas emissions, GHGs, are required to purchase pollution permits through the Cap-and-Trade auction system. This includes major industrial sources and electricity producers. </a:t>
            </a:r>
          </a:p>
          <a:p>
            <a:pPr defTabSz="897301">
              <a:defRPr/>
            </a:pPr>
            <a:endParaRPr lang="en-US" dirty="0" smtClean="0"/>
          </a:p>
          <a:p>
            <a:pPr defTabSz="897301">
              <a:defRPr/>
            </a:pPr>
            <a:r>
              <a:rPr lang="en-US" dirty="0" smtClean="0"/>
              <a:t>The auction revenues go to 2 main places. The first route is from investor owned utilities to their customers. The State is providing utilities with some free carbon allowances that they sell in the Cap and Trade market. The State is requiring that the revenues generated by the sale of these free allowances are given back to customers, in order to reduce any potential price increase from Cap and Trade. This can be seen as a bi-annual credit on electricity bills, reducing customer costs. </a:t>
            </a:r>
          </a:p>
          <a:p>
            <a:pPr defTabSz="897301">
              <a:defRPr/>
            </a:pPr>
            <a:endParaRPr lang="en-US" dirty="0" smtClean="0"/>
          </a:p>
          <a:p>
            <a:pPr defTabSz="897301">
              <a:defRPr/>
            </a:pPr>
            <a:r>
              <a:rPr lang="en-US" dirty="0" smtClean="0"/>
              <a:t>The other and the main place that auction revenues go is the Greenhouse Gas Reduction Fund or the GGRF. This is a large and growing funding source. Through the State’s annual budget process, the Legislature and Governor appropriate dollars from the GGRF to state agencies and their funded programs. These programs fall into 3 main categories: sustainable communities and clean transportation, energy efficiency and clean energy, and natural resources and waste diversion. </a:t>
            </a:r>
          </a:p>
          <a:p>
            <a:pPr defTabSz="897301">
              <a:defRPr/>
            </a:pPr>
            <a:endParaRPr lang="en-US" dirty="0" smtClean="0"/>
          </a:p>
          <a:p>
            <a:r>
              <a:rPr lang="en-US" dirty="0" smtClean="0"/>
              <a:t>It</a:t>
            </a:r>
            <a:r>
              <a:rPr lang="en-US" baseline="0" dirty="0" smtClean="0"/>
              <a:t> is critical to note that the Legislature and the Governor will be required to agree year after year on specific priorities. Due to the yearly review, there will be new developments over time. The funding criteria for each program area are still being defined. In particular, what benefits, direct and indirect, are designated to DACs are designed program to program and the legislature will influence this on a year to year basis. There are 4 programs that have been specifically earmarked (I will go into this in more detail a little later).</a:t>
            </a:r>
            <a:endParaRPr lang="en-US" dirty="0" smtClean="0"/>
          </a:p>
          <a:p>
            <a:endParaRPr lang="en-US" dirty="0" smtClean="0"/>
          </a:p>
          <a:p>
            <a:r>
              <a:rPr lang="en-US" i="1" dirty="0" smtClean="0"/>
              <a:t>What is important: explain that state legislature is going to retain control over how funding is spent across </a:t>
            </a:r>
            <a:r>
              <a:rPr lang="en-US" i="1" dirty="0" err="1" smtClean="0"/>
              <a:t>programatic</a:t>
            </a:r>
            <a:r>
              <a:rPr lang="en-US" i="1" dirty="0" smtClean="0"/>
              <a:t> agencies;</a:t>
            </a:r>
            <a:r>
              <a:rPr lang="en-US" i="1" baseline="0" dirty="0" smtClean="0"/>
              <a:t> it can change!</a:t>
            </a:r>
          </a:p>
          <a:p>
            <a:pPr marL="171450" indent="-171450">
              <a:buFontTx/>
              <a:buChar char="-"/>
            </a:pPr>
            <a:r>
              <a:rPr lang="en-US" i="1" baseline="0" dirty="0" smtClean="0"/>
              <a:t>The leg and governor are going to agree year after year on specific priorities</a:t>
            </a:r>
          </a:p>
          <a:p>
            <a:pPr marL="171450" indent="-171450">
              <a:buFontTx/>
              <a:buChar char="-"/>
            </a:pPr>
            <a:r>
              <a:rPr lang="en-US" i="1" baseline="0" dirty="0" smtClean="0"/>
              <a:t>However, Ear marked 60% to go to 4 programmatic areas</a:t>
            </a:r>
          </a:p>
          <a:p>
            <a:pPr marL="171450" indent="-171450">
              <a:buFontTx/>
              <a:buChar char="-"/>
            </a:pPr>
            <a:r>
              <a:rPr lang="en-US" i="1" baseline="0" dirty="0" smtClean="0"/>
              <a:t>There will be new developments over time</a:t>
            </a:r>
          </a:p>
          <a:p>
            <a:pPr marL="171450" indent="-171450">
              <a:buFontTx/>
              <a:buChar char="-"/>
            </a:pPr>
            <a:r>
              <a:rPr lang="en-US" i="1" baseline="0" dirty="0" smtClean="0"/>
              <a:t>Need to understand: the funding criteria for each </a:t>
            </a:r>
            <a:r>
              <a:rPr lang="en-US" i="1" baseline="0" dirty="0" err="1" smtClean="0"/>
              <a:t>prgoram</a:t>
            </a:r>
            <a:r>
              <a:rPr lang="en-US" i="1" baseline="0" dirty="0" smtClean="0"/>
              <a:t> area are being defined; what benefits (direct and indirect) in DACs are being designed program to program (state leg is influencing this on a year to year basis)</a:t>
            </a:r>
            <a:endParaRPr lang="en-US" i="1"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400" dirty="0" smtClean="0"/>
              <a:t>The</a:t>
            </a:r>
            <a:r>
              <a:rPr lang="en-US" sz="1400" baseline="0" dirty="0" smtClean="0"/>
              <a:t> o</a:t>
            </a:r>
            <a:r>
              <a:rPr lang="en-US" sz="1400" dirty="0" smtClean="0"/>
              <a:t>riginal cap was</a:t>
            </a:r>
            <a:r>
              <a:rPr lang="en-US" sz="1400" baseline="0" dirty="0" smtClean="0"/>
              <a:t> only</a:t>
            </a:r>
            <a:r>
              <a:rPr lang="en-US" sz="1400" dirty="0" smtClean="0"/>
              <a:t> over electricity generators and heavy industry,</a:t>
            </a:r>
            <a:r>
              <a:rPr lang="en-US" sz="1400" baseline="0" dirty="0" smtClean="0"/>
              <a:t> this year it has been expanded to the transportation industry</a:t>
            </a:r>
          </a:p>
          <a:p>
            <a:pPr defTabSz="897301">
              <a:defRPr/>
            </a:pPr>
            <a:r>
              <a:rPr lang="en-US" sz="1400" baseline="0" dirty="0" smtClean="0"/>
              <a:t>By the end of the year, we expect there to be $2.2 billion dollars available in the GGRF</a:t>
            </a:r>
          </a:p>
          <a:p>
            <a:pPr defTabSz="897301">
              <a:defRPr/>
            </a:pPr>
            <a:r>
              <a:rPr lang="en-US" sz="1400" baseline="0" dirty="0" smtClean="0"/>
              <a:t>There are 2 primary reasons why we expect the GGRF will grow: </a:t>
            </a:r>
          </a:p>
          <a:p>
            <a:pPr marL="285750" indent="-285750" defTabSz="897301">
              <a:buFontTx/>
              <a:buChar char="-"/>
              <a:defRPr/>
            </a:pPr>
            <a:r>
              <a:rPr lang="en-US" sz="1400" baseline="0" dirty="0" smtClean="0"/>
              <a:t>The minimum sell price for allowances will rise 3% per year automatically through 2020</a:t>
            </a:r>
          </a:p>
          <a:p>
            <a:pPr marL="285750" indent="-285750" defTabSz="897301">
              <a:buFontTx/>
              <a:buChar char="-"/>
              <a:defRPr/>
            </a:pPr>
            <a:r>
              <a:rPr lang="en-US" sz="1400" baseline="0" dirty="0" smtClean="0"/>
              <a:t>The number of allowances will go down as the emission target lowers each year</a:t>
            </a:r>
          </a:p>
          <a:p>
            <a:pPr marL="285750" indent="-285750" defTabSz="897301">
              <a:buFontTx/>
              <a:buChar char="-"/>
              <a:defRPr/>
            </a:pPr>
            <a:endParaRPr lang="en-US" sz="1400" baseline="0" dirty="0" smtClean="0"/>
          </a:p>
          <a:p>
            <a:pPr marL="285750" indent="-285750" defTabSz="897301">
              <a:buFontTx/>
              <a:buChar char="-"/>
              <a:defRPr/>
            </a:pPr>
            <a:r>
              <a:rPr lang="en-US" sz="1400" baseline="0" dirty="0" smtClean="0"/>
              <a:t>The combination of price increasing and the number of allowances decreasing will likely lead to increases in the GGRF</a:t>
            </a:r>
          </a:p>
          <a:p>
            <a:pPr marL="0" indent="0" defTabSz="897301">
              <a:buFontTx/>
              <a:buNone/>
              <a:defRPr/>
            </a:pPr>
            <a:endParaRPr lang="en-US" sz="1400" baseline="0" dirty="0" smtClean="0"/>
          </a:p>
        </p:txBody>
      </p:sp>
      <p:sp>
        <p:nvSpPr>
          <p:cNvPr id="4" name="Slide Number Placeholder 3"/>
          <p:cNvSpPr>
            <a:spLocks noGrp="1"/>
          </p:cNvSpPr>
          <p:nvPr>
            <p:ph type="sldNum" sz="quarter" idx="10"/>
          </p:nvPr>
        </p:nvSpPr>
        <p:spPr/>
        <p:txBody>
          <a:bodyPr/>
          <a:lstStyle/>
          <a:p>
            <a:fld id="{32E6FD9E-0AED-499B-99FD-BB3EAE9C7A6A}" type="slidenum">
              <a:rPr lang="en-US" smtClean="0"/>
              <a:pPr/>
              <a:t>3</a:t>
            </a:fld>
            <a:endParaRPr lang="en-US"/>
          </a:p>
        </p:txBody>
      </p:sp>
    </p:spTree>
    <p:extLst>
      <p:ext uri="{BB962C8B-B14F-4D97-AF65-F5344CB8AC3E}">
        <p14:creationId xmlns:p14="http://schemas.microsoft.com/office/powerpoint/2010/main" val="19850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lot of info, slide deck will be available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Through the State’s annual budget process, the Legislature and Governor appropriate dollars from the GGRF to state agencies and their funded programs. These programs fall into 3 main categories: sustainable communities and clean transportation, energy efficiency and clean energy, and natural resources and waste diversion.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means, each funding area has typically at least one agency with which</a:t>
            </a:r>
            <a:r>
              <a:rPr lang="en-US" baseline="0" dirty="0" smtClean="0"/>
              <a:t> it is associated.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4</a:t>
            </a:fld>
            <a:endParaRPr lang="en-US"/>
          </a:p>
        </p:txBody>
      </p:sp>
    </p:spTree>
    <p:extLst>
      <p:ext uri="{BB962C8B-B14F-4D97-AF65-F5344CB8AC3E}">
        <p14:creationId xmlns:p14="http://schemas.microsoft.com/office/powerpoint/2010/main" val="420135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400" dirty="0" smtClean="0"/>
              <a:t>Earmarking is happening for the 4 programs in particular. However, as mentioned earlier, even these</a:t>
            </a:r>
            <a:r>
              <a:rPr lang="en-US" sz="1400" baseline="0" dirty="0" smtClean="0"/>
              <a:t> programs are likely to change over the years due to shifting priorities.</a:t>
            </a:r>
            <a:endParaRPr lang="en-US" sz="1400" dirty="0" smtClean="0"/>
          </a:p>
        </p:txBody>
      </p:sp>
      <p:sp>
        <p:nvSpPr>
          <p:cNvPr id="4" name="Slide Number Placeholder 3"/>
          <p:cNvSpPr>
            <a:spLocks noGrp="1"/>
          </p:cNvSpPr>
          <p:nvPr>
            <p:ph type="sldNum" sz="quarter" idx="10"/>
          </p:nvPr>
        </p:nvSpPr>
        <p:spPr/>
        <p:txBody>
          <a:bodyPr/>
          <a:lstStyle/>
          <a:p>
            <a:fld id="{32E6FD9E-0AED-499B-99FD-BB3EAE9C7A6A}" type="slidenum">
              <a:rPr lang="en-US" smtClean="0"/>
              <a:pPr/>
              <a:t>5</a:t>
            </a:fld>
            <a:endParaRPr lang="en-US"/>
          </a:p>
        </p:txBody>
      </p:sp>
    </p:spTree>
    <p:extLst>
      <p:ext uri="{BB962C8B-B14F-4D97-AF65-F5344CB8AC3E}">
        <p14:creationId xmlns:p14="http://schemas.microsoft.com/office/powerpoint/2010/main" val="19850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400" dirty="0" smtClean="0"/>
              <a:t>The GGRF can only invest in projects that reduce emissions. This is the #1 priority. However, there are 2 other bills that also dictate how the funding is allocated. </a:t>
            </a:r>
          </a:p>
          <a:p>
            <a:pPr defTabSz="897301">
              <a:defRPr/>
            </a:pPr>
            <a:endParaRPr lang="en-US" sz="1400" dirty="0" smtClean="0"/>
          </a:p>
          <a:p>
            <a:pPr defTabSz="897301">
              <a:defRPr/>
            </a:pPr>
            <a:r>
              <a:rPr lang="en-US" sz="1400" dirty="0" smtClean="0"/>
              <a:t>SB </a:t>
            </a:r>
            <a:r>
              <a:rPr lang="en-US" sz="1400" dirty="0"/>
              <a:t>535 (de </a:t>
            </a:r>
            <a:r>
              <a:rPr lang="en-US" sz="1400" dirty="0" err="1"/>
              <a:t>Leόn</a:t>
            </a:r>
            <a:r>
              <a:rPr lang="en-US" sz="1400" dirty="0"/>
              <a:t>) establishes a framework to direct investments to disadvantaged communities. Requires that </a:t>
            </a:r>
            <a:r>
              <a:rPr lang="en-US" sz="1400" dirty="0" smtClean="0"/>
              <a:t>at least </a:t>
            </a:r>
            <a:r>
              <a:rPr lang="en-US" sz="1400" dirty="0"/>
              <a:t>25 percent of the money in the GGRF go to projects that provide benefits to disadvantaged communities, and to allocate at least 10 percent to projects located in these communities. This is an unprecedented set-aside</a:t>
            </a:r>
            <a:r>
              <a:rPr lang="en-US" sz="1400" dirty="0" smtClean="0"/>
              <a:t>.</a:t>
            </a:r>
          </a:p>
          <a:p>
            <a:pPr defTabSz="897301">
              <a:defRPr/>
            </a:pPr>
            <a:endParaRPr lang="en-US" sz="1400" dirty="0" smtClean="0"/>
          </a:p>
          <a:p>
            <a:pPr defTabSz="897301">
              <a:defRPr/>
            </a:pPr>
            <a:r>
              <a:rPr lang="en-US" sz="1400" dirty="0" smtClean="0"/>
              <a:t>Each</a:t>
            </a:r>
            <a:r>
              <a:rPr lang="en-US" sz="1400" baseline="0" dirty="0" smtClean="0"/>
              <a:t> program defines both the benefits to DACs and the specifics regarding the location of funding in DACs differently. Applicants have to pay attention to these differences and understand how each program defines “benefit” and “located in.” </a:t>
            </a:r>
            <a:endParaRPr lang="en-US" sz="1400" dirty="0" smtClean="0"/>
          </a:p>
          <a:p>
            <a:pPr defTabSz="897301">
              <a:defRPr/>
            </a:pPr>
            <a:endParaRPr lang="en-US" sz="1400" dirty="0"/>
          </a:p>
          <a:p>
            <a:pPr defTabSz="897301">
              <a:defRPr/>
            </a:pPr>
            <a:r>
              <a:rPr lang="en-US" sz="1400" dirty="0" smtClean="0"/>
              <a:t>AB </a:t>
            </a:r>
            <a:r>
              <a:rPr lang="en-US" sz="1400" dirty="0"/>
              <a:t>1532 mandates </a:t>
            </a:r>
            <a:r>
              <a:rPr lang="en-US" sz="1400" dirty="0" smtClean="0"/>
              <a:t>moneys </a:t>
            </a:r>
            <a:r>
              <a:rPr lang="en-US" sz="1400" dirty="0"/>
              <a:t>in the GGRF be used not only to reduce greenhouse gas emissions but also to maximize economic, environmental, and public health benefits. This means that projects should </a:t>
            </a:r>
            <a:r>
              <a:rPr lang="en-US" sz="1400" dirty="0" smtClean="0"/>
              <a:t>not only reduce GHG emissions but also produce </a:t>
            </a:r>
            <a:r>
              <a:rPr lang="en-US" sz="1400" dirty="0"/>
              <a:t>jobs and support California businesses.  </a:t>
            </a:r>
            <a:r>
              <a:rPr lang="en-US" sz="1400" dirty="0" smtClean="0"/>
              <a:t>Both GHG emission reductions</a:t>
            </a:r>
            <a:r>
              <a:rPr lang="en-US" sz="1400" baseline="0" dirty="0" smtClean="0"/>
              <a:t> and co-benefits will be evaluated in applications.</a:t>
            </a:r>
            <a:endParaRPr lang="en-US" sz="1400" dirty="0" smtClean="0"/>
          </a:p>
          <a:p>
            <a:pPr defTabSz="897301">
              <a:defRPr/>
            </a:pPr>
            <a:endParaRPr lang="en-US" sz="1400" dirty="0" smtClean="0"/>
          </a:p>
          <a:p>
            <a:pPr defTabSz="897301">
              <a:defRPr/>
            </a:pPr>
            <a:endParaRPr lang="en-US" sz="1400" dirty="0" smtClean="0"/>
          </a:p>
          <a:p>
            <a:pPr defTabSz="897301">
              <a:defRPr/>
            </a:pPr>
            <a:endParaRPr lang="en-US" sz="1400" dirty="0" smtClean="0"/>
          </a:p>
          <a:p>
            <a:pPr defTabSz="897301">
              <a:defRPr/>
            </a:pPr>
            <a:r>
              <a:rPr lang="en-US" sz="1400" i="1" dirty="0" smtClean="0"/>
              <a:t>JR</a:t>
            </a:r>
          </a:p>
          <a:p>
            <a:pPr defTabSz="897301">
              <a:defRPr/>
            </a:pPr>
            <a:r>
              <a:rPr lang="en-US" sz="1400" i="1" dirty="0" smtClean="0"/>
              <a:t>Difference between what benefits a DAC and is located in</a:t>
            </a:r>
            <a:r>
              <a:rPr lang="en-US" sz="1400" i="1" baseline="0" dirty="0" smtClean="0"/>
              <a:t> a DAC</a:t>
            </a:r>
          </a:p>
          <a:p>
            <a:pPr marL="285750" indent="-285750" defTabSz="897301">
              <a:buFontTx/>
              <a:buChar char="-"/>
              <a:defRPr/>
            </a:pPr>
            <a:r>
              <a:rPr lang="en-US" sz="1400" i="1" baseline="0" dirty="0" smtClean="0"/>
              <a:t>Each program defines this differently</a:t>
            </a:r>
          </a:p>
          <a:p>
            <a:pPr marL="742950" lvl="1" indent="-285750" defTabSz="897301">
              <a:buFontTx/>
              <a:buChar char="-"/>
              <a:defRPr/>
            </a:pPr>
            <a:r>
              <a:rPr lang="en-US" sz="1400" i="1" baseline="0" dirty="0" smtClean="0"/>
              <a:t>Applicants have to pay attention to these differences</a:t>
            </a:r>
          </a:p>
          <a:p>
            <a:pPr marL="285750" lvl="0" indent="-285750" defTabSz="897301">
              <a:buFontTx/>
              <a:buChar char="-"/>
              <a:defRPr/>
            </a:pPr>
            <a:r>
              <a:rPr lang="en-US" sz="1400" i="1" baseline="0" dirty="0" smtClean="0"/>
              <a:t>For applications: understand how each particular program defines benefit and “located in”</a:t>
            </a:r>
          </a:p>
          <a:p>
            <a:pPr marL="285750" lvl="0" indent="-285750" defTabSz="897301">
              <a:buFontTx/>
              <a:buChar char="-"/>
              <a:defRPr/>
            </a:pPr>
            <a:endParaRPr lang="en-US" sz="1400" baseline="0" dirty="0" smtClean="0"/>
          </a:p>
          <a:p>
            <a:pPr marL="0" lvl="0" indent="0" defTabSz="897301">
              <a:buFontTx/>
              <a:buNone/>
              <a:defRPr/>
            </a:pPr>
            <a:r>
              <a:rPr lang="en-US" sz="1400" i="1" baseline="0" dirty="0" smtClean="0"/>
              <a:t>2</a:t>
            </a:r>
            <a:r>
              <a:rPr lang="en-US" sz="1400" i="1" baseline="30000" dirty="0" smtClean="0"/>
              <a:t>nd</a:t>
            </a:r>
            <a:r>
              <a:rPr lang="en-US" sz="1400" i="1" baseline="0" dirty="0" smtClean="0"/>
              <a:t> point </a:t>
            </a:r>
          </a:p>
          <a:p>
            <a:pPr marL="285750" lvl="0" indent="-285750" defTabSz="897301">
              <a:buFontTx/>
              <a:buChar char="-"/>
              <a:defRPr/>
            </a:pPr>
            <a:r>
              <a:rPr lang="en-US" sz="1400" i="1" baseline="0" dirty="0" smtClean="0"/>
              <a:t>In addition to percentage requirements, </a:t>
            </a:r>
            <a:r>
              <a:rPr lang="en-US" sz="1400" i="1" baseline="0" dirty="0" err="1" smtClean="0"/>
              <a:t>GGRFcan</a:t>
            </a:r>
            <a:r>
              <a:rPr lang="en-US" sz="1400" i="1" baseline="0" dirty="0" smtClean="0"/>
              <a:t> only invest in projects that reduce GHG emissions </a:t>
            </a:r>
          </a:p>
          <a:p>
            <a:pPr marL="285750" lvl="0" indent="-285750" defTabSz="897301">
              <a:buFontTx/>
              <a:buChar char="-"/>
              <a:defRPr/>
            </a:pPr>
            <a:r>
              <a:rPr lang="en-US" sz="1400" i="1" baseline="0" dirty="0" smtClean="0"/>
              <a:t>The other criteria, is the co-benefits (maximizing economic, environmental and public health): will also be evaluated in applications</a:t>
            </a:r>
            <a:endParaRPr lang="en-US" sz="1400" i="1" dirty="0"/>
          </a:p>
        </p:txBody>
      </p:sp>
      <p:sp>
        <p:nvSpPr>
          <p:cNvPr id="4" name="Slide Number Placeholder 3"/>
          <p:cNvSpPr>
            <a:spLocks noGrp="1"/>
          </p:cNvSpPr>
          <p:nvPr>
            <p:ph type="sldNum" sz="quarter" idx="10"/>
          </p:nvPr>
        </p:nvSpPr>
        <p:spPr/>
        <p:txBody>
          <a:bodyPr/>
          <a:lstStyle/>
          <a:p>
            <a:fld id="{32E6FD9E-0AED-499B-99FD-BB3EAE9C7A6A}" type="slidenum">
              <a:rPr lang="en-US" smtClean="0"/>
              <a:pPr/>
              <a:t>6</a:t>
            </a:fld>
            <a:endParaRPr lang="en-US"/>
          </a:p>
        </p:txBody>
      </p:sp>
    </p:spTree>
    <p:extLst>
      <p:ext uri="{BB962C8B-B14F-4D97-AF65-F5344CB8AC3E}">
        <p14:creationId xmlns:p14="http://schemas.microsoft.com/office/powerpoint/2010/main" val="19850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 are about 15 programs, only about 6</a:t>
            </a:r>
            <a:r>
              <a:rPr lang="en-US" baseline="0" dirty="0" smtClean="0"/>
              <a:t> are a focus for DACs.</a:t>
            </a:r>
            <a:endParaRPr lang="en-US" dirty="0" smtClean="0"/>
          </a:p>
          <a:p>
            <a:r>
              <a:rPr lang="en-US" baseline="0" dirty="0" smtClean="0"/>
              <a:t/>
            </a:r>
            <a:br>
              <a:rPr lang="en-US" baseline="0" dirty="0" smtClean="0"/>
            </a:br>
            <a:r>
              <a:rPr lang="en-US" baseline="0" dirty="0" smtClean="0"/>
              <a:t>I will now give some examples of projects that have been funded in the first year</a:t>
            </a:r>
          </a:p>
        </p:txBody>
      </p:sp>
      <p:sp>
        <p:nvSpPr>
          <p:cNvPr id="4" name="Slide Number Placeholder 3"/>
          <p:cNvSpPr>
            <a:spLocks noGrp="1"/>
          </p:cNvSpPr>
          <p:nvPr>
            <p:ph type="sldNum" sz="quarter" idx="10"/>
          </p:nvPr>
        </p:nvSpPr>
        <p:spPr/>
        <p:txBody>
          <a:bodyPr/>
          <a:lstStyle/>
          <a:p>
            <a:fld id="{260B0455-17D3-4095-B222-74F7865A88A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of the state’s most disadvantaged communities will receive 201 apartments affordable to lower income households accessible to transit and designed to promote walking and cycling, as well as a new park, reducing CO2 by over 16,000 tons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Environmental Health Coalition – local environmental justice nonprofit organization</a:t>
            </a:r>
            <a:endParaRPr lang="en-US"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8</a:t>
            </a:fld>
            <a:endParaRPr lang="en-US"/>
          </a:p>
        </p:txBody>
      </p:sp>
    </p:spTree>
    <p:extLst>
      <p:ext uri="{BB962C8B-B14F-4D97-AF65-F5344CB8AC3E}">
        <p14:creationId xmlns:p14="http://schemas.microsoft.com/office/powerpoint/2010/main" val="128871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Caltrans and </a:t>
            </a:r>
            <a:r>
              <a:rPr lang="en-US" dirty="0" err="1" smtClean="0"/>
              <a:t>Calstate</a:t>
            </a:r>
            <a:r>
              <a:rPr lang="en-US" dirty="0" smtClean="0"/>
              <a:t> Transportation Agency</a:t>
            </a:r>
          </a:p>
          <a:p>
            <a:endParaRPr lang="en-US" dirty="0" smtClean="0"/>
          </a:p>
          <a:p>
            <a:r>
              <a:rPr lang="en-US" dirty="0" smtClean="0"/>
              <a:t>Note: different</a:t>
            </a:r>
            <a:r>
              <a:rPr lang="en-US" baseline="0" dirty="0" smtClean="0"/>
              <a:t> amounts of funding – not just huge. City governments can also apply and receive much smaller amounts of funding</a:t>
            </a:r>
            <a:endParaRPr lang="en-US" dirty="0" smtClean="0"/>
          </a:p>
          <a:p>
            <a:endParaRPr lang="en-US" dirty="0" smtClean="0"/>
          </a:p>
          <a:p>
            <a:endParaRPr lang="en-US" dirty="0" smtClean="0"/>
          </a:p>
          <a:p>
            <a:endParaRPr lang="en-US" dirty="0" smtClean="0"/>
          </a:p>
          <a:p>
            <a:r>
              <a:rPr lang="en-US" dirty="0" smtClean="0"/>
              <a:t>The </a:t>
            </a:r>
            <a:r>
              <a:rPr lang="en-US" dirty="0" smtClean="0"/>
              <a:t>LA</a:t>
            </a:r>
            <a:r>
              <a:rPr lang="en-US" baseline="0" dirty="0" smtClean="0"/>
              <a:t> Metro project is designed to </a:t>
            </a:r>
            <a:r>
              <a:rPr lang="en-US" sz="1200" b="0" i="0" kern="1200" baseline="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evitalize and significantly improve the </a:t>
            </a:r>
            <a:r>
              <a:rPr lang="en-US" sz="1200" b="0" i="0" kern="1200" dirty="0" err="1" smtClean="0">
                <a:solidFill>
                  <a:schemeClr val="tx1"/>
                </a:solidFill>
                <a:effectLst/>
                <a:latin typeface="+mn-lt"/>
                <a:ea typeface="+mn-ea"/>
                <a:cs typeface="+mn-cs"/>
              </a:rPr>
              <a:t>Willowbrook</a:t>
            </a:r>
            <a:r>
              <a:rPr lang="en-US" sz="1200" b="0" i="0" kern="1200" dirty="0" smtClean="0">
                <a:solidFill>
                  <a:schemeClr val="tx1"/>
                </a:solidFill>
                <a:effectLst/>
                <a:latin typeface="+mn-lt"/>
                <a:ea typeface="+mn-ea"/>
                <a:cs typeface="+mn-cs"/>
              </a:rPr>
              <a:t>/Rosa Parks Station, addressing connectivity between the Blue Line, Green Line, and buses, and also station access, safety and connectivity with the surrounding community. All project elements have significant benefits for communities identified as disadvantaged, and contribute to increased ridership on a heavily used and congested system, as well as reduced GHG emissions. Blue Line infrastructure improvements include upgrades to the signal and crossover system and near downtown storage capacity, which prepares the Blue Line for increased service to Union Station (with </a:t>
            </a:r>
            <a:r>
              <a:rPr lang="en-US" sz="1200" b="0" i="0" kern="1200" dirty="0" err="1" smtClean="0">
                <a:solidFill>
                  <a:schemeClr val="tx1"/>
                </a:solidFill>
                <a:effectLst/>
                <a:latin typeface="+mn-lt"/>
                <a:ea typeface="+mn-ea"/>
                <a:cs typeface="+mn-cs"/>
              </a:rPr>
              <a:t>Metrolink</a:t>
            </a:r>
            <a:r>
              <a:rPr lang="en-US" sz="1200" b="0" i="0" kern="1200" dirty="0" smtClean="0">
                <a:solidFill>
                  <a:schemeClr val="tx1"/>
                </a:solidFill>
                <a:effectLst/>
                <a:latin typeface="+mn-lt"/>
                <a:ea typeface="+mn-ea"/>
                <a:cs typeface="+mn-cs"/>
              </a:rPr>
              <a:t>, Amtrak and future High Speed Rail connections), Expo, and Gold Line stations once the Regional Interconnector project is complete.</a:t>
            </a:r>
            <a:endParaRPr lang="en-US" dirty="0"/>
          </a:p>
        </p:txBody>
      </p:sp>
      <p:sp>
        <p:nvSpPr>
          <p:cNvPr id="4" name="Slide Number Placeholder 3"/>
          <p:cNvSpPr>
            <a:spLocks noGrp="1"/>
          </p:cNvSpPr>
          <p:nvPr>
            <p:ph type="sldNum" sz="quarter" idx="10"/>
          </p:nvPr>
        </p:nvSpPr>
        <p:spPr/>
        <p:txBody>
          <a:bodyPr/>
          <a:lstStyle/>
          <a:p>
            <a:fld id="{260B0455-17D3-4095-B222-74F7865A88A2}" type="slidenum">
              <a:rPr lang="en-US" smtClean="0"/>
              <a:pPr/>
              <a:t>9</a:t>
            </a:fld>
            <a:endParaRPr lang="en-US"/>
          </a:p>
        </p:txBody>
      </p:sp>
    </p:spTree>
    <p:extLst>
      <p:ext uri="{BB962C8B-B14F-4D97-AF65-F5344CB8AC3E}">
        <p14:creationId xmlns:p14="http://schemas.microsoft.com/office/powerpoint/2010/main" val="124833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0656F-27AC-4148-86F1-72D64FB02F8B}" type="datetimeFigureOut">
              <a:rPr lang="en-US" smtClean="0"/>
              <a:pPr/>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0656F-27AC-4148-86F1-72D64FB02F8B}" type="datetimeFigureOut">
              <a:rPr lang="en-US" smtClean="0"/>
              <a:pPr/>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0656F-27AC-4148-86F1-72D64FB02F8B}" type="datetimeFigureOut">
              <a:rPr lang="en-US" smtClean="0"/>
              <a:pPr/>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0656F-27AC-4148-86F1-72D64FB02F8B}" type="datetimeFigureOut">
              <a:rPr lang="en-US" smtClean="0"/>
              <a:pPr/>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D0656F-27AC-4148-86F1-72D64FB02F8B}" type="datetimeFigureOut">
              <a:rPr lang="en-US" smtClean="0"/>
              <a:pPr/>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0656F-27AC-4148-86F1-72D64FB02F8B}" type="datetimeFigureOut">
              <a:rPr lang="en-US" smtClean="0"/>
              <a:pPr/>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0656F-27AC-4148-86F1-72D64FB02F8B}" type="datetimeFigureOut">
              <a:rPr lang="en-US" smtClean="0"/>
              <a:pPr/>
              <a:t>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0656F-27AC-4148-86F1-72D64FB02F8B}" type="datetimeFigureOut">
              <a:rPr lang="en-US" smtClean="0"/>
              <a:pPr/>
              <a:t>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0656F-27AC-4148-86F1-72D64FB02F8B}" type="datetimeFigureOut">
              <a:rPr lang="en-US" smtClean="0"/>
              <a:pPr/>
              <a:t>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D0656F-27AC-4148-86F1-72D64FB02F8B}" type="datetimeFigureOut">
              <a:rPr lang="en-US" smtClean="0"/>
              <a:pPr/>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D0656F-27AC-4148-86F1-72D64FB02F8B}" type="datetimeFigureOut">
              <a:rPr lang="en-US" smtClean="0"/>
              <a:pPr/>
              <a:t>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58E6E-FC75-49B2-9DE6-41319CB064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0656F-27AC-4148-86F1-72D64FB02F8B}" type="datetimeFigureOut">
              <a:rPr lang="en-US" smtClean="0"/>
              <a:pPr/>
              <a:t>12/2/15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58E6E-FC75-49B2-9DE6-41319CB064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mailto:ccallahan@luskin.ucla.edu" TargetMode="External"/><Relationship Id="rId4" Type="http://schemas.openxmlformats.org/officeDocument/2006/relationships/hyperlink" Target="http://www.innovation.luskin.ucla.edu/" TargetMode="External"/><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15.png"/><Relationship Id="rId13" Type="http://schemas.openxmlformats.org/officeDocument/2006/relationships/image" Target="../media/image19.png"/><Relationship Id="rId1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8.png"/><Relationship Id="rId10"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13" y="3429000"/>
            <a:ext cx="1926203" cy="2743200"/>
          </a:xfrm>
          <a:prstGeom prst="rect">
            <a:avLst/>
          </a:prstGeom>
        </p:spPr>
      </p:pic>
      <p:sp>
        <p:nvSpPr>
          <p:cNvPr id="2" name="Title 1"/>
          <p:cNvSpPr>
            <a:spLocks noGrp="1"/>
          </p:cNvSpPr>
          <p:nvPr>
            <p:ph type="ctrTitle"/>
          </p:nvPr>
        </p:nvSpPr>
        <p:spPr>
          <a:xfrm>
            <a:off x="1828800" y="609600"/>
            <a:ext cx="4114800" cy="5715000"/>
          </a:xfrm>
          <a:solidFill>
            <a:schemeClr val="accent1"/>
          </a:solidFill>
        </p:spPr>
        <p:txBody>
          <a:bodyPr>
            <a:normAutofit fontScale="90000"/>
          </a:bodyPr>
          <a:lstStyle/>
          <a:p>
            <a:r>
              <a:rPr lang="en-US" sz="3600" dirty="0" smtClean="0">
                <a:solidFill>
                  <a:schemeClr val="bg1"/>
                </a:solidFill>
              </a:rPr>
              <a:t>Guide to Greenhouse Gas Reduction Fund Program Designs, Expenditures, and Benefits</a:t>
            </a:r>
            <a:br>
              <a:rPr lang="en-US" sz="3600" dirty="0" smtClean="0">
                <a:solidFill>
                  <a:schemeClr val="bg1"/>
                </a:solidFill>
              </a:rPr>
            </a:br>
            <a:r>
              <a:rPr lang="en-US" dirty="0">
                <a:solidFill>
                  <a:schemeClr val="bg1"/>
                </a:solidFill>
              </a:rPr>
              <a:t/>
            </a:r>
            <a:br>
              <a:rPr lang="en-US" dirty="0">
                <a:solidFill>
                  <a:schemeClr val="bg1"/>
                </a:solidFill>
              </a:rPr>
            </a:br>
            <a:r>
              <a:rPr lang="en-US" sz="2200" dirty="0" smtClean="0">
                <a:solidFill>
                  <a:schemeClr val="bg1"/>
                </a:solidFill>
              </a:rPr>
              <a:t>December 2, 2015</a:t>
            </a:r>
            <a:r>
              <a:rPr lang="en-US" sz="2000" dirty="0" smtClean="0">
                <a:solidFill>
                  <a:schemeClr val="bg1"/>
                </a:solidFill>
              </a:rPr>
              <a:t/>
            </a:r>
            <a:br>
              <a:rPr lang="en-US" sz="2000" dirty="0" smtClean="0">
                <a:solidFill>
                  <a:schemeClr val="bg1"/>
                </a:solidFill>
              </a:rPr>
            </a:br>
            <a:r>
              <a:rPr lang="en-US" sz="2000" dirty="0">
                <a:solidFill>
                  <a:schemeClr val="bg1"/>
                </a:solidFill>
              </a:rPr>
              <a:t/>
            </a:r>
            <a:br>
              <a:rPr lang="en-US" sz="2000" dirty="0">
                <a:solidFill>
                  <a:schemeClr val="bg1"/>
                </a:solidFill>
              </a:rPr>
            </a:br>
            <a:r>
              <a:rPr lang="en-US" sz="2200" dirty="0" smtClean="0">
                <a:solidFill>
                  <a:schemeClr val="bg1"/>
                </a:solidFill>
              </a:rPr>
              <a:t>Kelsey Jessup</a:t>
            </a:r>
            <a:br>
              <a:rPr lang="en-US" sz="2200" dirty="0" smtClean="0">
                <a:solidFill>
                  <a:schemeClr val="bg1"/>
                </a:solidFill>
              </a:rPr>
            </a:br>
            <a:r>
              <a:rPr lang="en-US" sz="2200" dirty="0" smtClean="0">
                <a:solidFill>
                  <a:schemeClr val="bg1"/>
                </a:solidFill>
              </a:rPr>
              <a:t>Project Manager</a:t>
            </a:r>
            <a:r>
              <a:rPr lang="en-US" sz="1800" dirty="0" smtClean="0">
                <a:solidFill>
                  <a:schemeClr val="bg1"/>
                </a:solidFill>
              </a:rPr>
              <a:t/>
            </a:r>
            <a:br>
              <a:rPr lang="en-US" sz="1800" dirty="0" smtClean="0">
                <a:solidFill>
                  <a:schemeClr val="bg1"/>
                </a:solidFill>
              </a:rPr>
            </a:br>
            <a:endParaRPr lang="en-US" sz="3600" dirty="0">
              <a:solidFill>
                <a:schemeClr val="bg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09600"/>
            <a:ext cx="1447800" cy="306493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924" y="592507"/>
            <a:ext cx="2038847" cy="306493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1807" y="592508"/>
            <a:ext cx="1470998" cy="3064933"/>
          </a:xfrm>
          <a:prstGeom prst="rect">
            <a:avLst/>
          </a:prstGeom>
        </p:spPr>
      </p:pic>
      <p:sp>
        <p:nvSpPr>
          <p:cNvPr id="19" name="Rectangle 18"/>
          <p:cNvSpPr/>
          <p:nvPr/>
        </p:nvSpPr>
        <p:spPr>
          <a:xfrm>
            <a:off x="5781807" y="3657441"/>
            <a:ext cx="2907964" cy="26671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955" y="4504043"/>
            <a:ext cx="2225701" cy="105855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214" y="4038598"/>
            <a:ext cx="1451758" cy="228600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2805" y="2590800"/>
            <a:ext cx="1436966" cy="958276"/>
          </a:xfrm>
          <a:prstGeom prst="rect">
            <a:avLst/>
          </a:prstGeom>
        </p:spPr>
      </p:pic>
    </p:spTree>
    <p:extLst>
      <p:ext uri="{BB962C8B-B14F-4D97-AF65-F5344CB8AC3E}">
        <p14:creationId xmlns:p14="http://schemas.microsoft.com/office/powerpoint/2010/main" val="3276677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Energy Efficiency and </a:t>
            </a:r>
            <a:r>
              <a:rPr lang="en-US" sz="3200" b="1" dirty="0"/>
              <a:t>Clean Energy: Low</a:t>
            </a:r>
            <a:r>
              <a:rPr lang="en-US" sz="3200" b="1" dirty="0" smtClean="0"/>
              <a:t>-Income </a:t>
            </a:r>
            <a:r>
              <a:rPr lang="en-US" sz="3200" b="1" dirty="0"/>
              <a:t>Weatherization Program </a:t>
            </a:r>
          </a:p>
        </p:txBody>
      </p:sp>
      <p:sp>
        <p:nvSpPr>
          <p:cNvPr id="3" name="Content Placeholder 2"/>
          <p:cNvSpPr>
            <a:spLocks noGrp="1"/>
          </p:cNvSpPr>
          <p:nvPr>
            <p:ph idx="1"/>
          </p:nvPr>
        </p:nvSpPr>
        <p:spPr/>
        <p:txBody>
          <a:bodyPr>
            <a:normAutofit fontScale="92500" lnSpcReduction="10000"/>
          </a:bodyPr>
          <a:lstStyle/>
          <a:p>
            <a:r>
              <a:rPr lang="en-US" dirty="0" smtClean="0"/>
              <a:t>Administering Agency: Community Services and Development (CSD) </a:t>
            </a:r>
          </a:p>
          <a:p>
            <a:r>
              <a:rPr lang="en-US" dirty="0" smtClean="0"/>
              <a:t>100% to DACs</a:t>
            </a:r>
          </a:p>
          <a:p>
            <a:r>
              <a:rPr lang="en-US" dirty="0" smtClean="0"/>
              <a:t>Non-competitive weatherization and solar retrofits of single/multi-family housings</a:t>
            </a:r>
          </a:p>
          <a:p>
            <a:r>
              <a:rPr lang="en-US" dirty="0" smtClean="0"/>
              <a:t>CSD contracted Fresno Economic Opportunities Commission, in partnership with </a:t>
            </a:r>
            <a:r>
              <a:rPr lang="en-US" dirty="0" err="1" smtClean="0"/>
              <a:t>SunPower</a:t>
            </a:r>
            <a:r>
              <a:rPr lang="en-US" dirty="0" smtClean="0"/>
              <a:t>, to install rooftop solar systems in DACs in Fresno. </a:t>
            </a:r>
          </a:p>
          <a:p>
            <a:pPr lvl="1"/>
            <a:r>
              <a:rPr lang="en-US" dirty="0" smtClean="0"/>
              <a:t>Other projects in LA, Merced, Madera, Sacramento and Tulare counties</a:t>
            </a:r>
            <a:endParaRPr lang="en-US" dirty="0"/>
          </a:p>
        </p:txBody>
      </p:sp>
      <p:sp>
        <p:nvSpPr>
          <p:cNvPr id="6" name="TextBox 5"/>
          <p:cNvSpPr txBox="1"/>
          <p:nvPr/>
        </p:nvSpPr>
        <p:spPr>
          <a:xfrm>
            <a:off x="0" y="6588537"/>
            <a:ext cx="8369727" cy="276999"/>
          </a:xfrm>
          <a:prstGeom prst="rect">
            <a:avLst/>
          </a:prstGeom>
          <a:noFill/>
        </p:spPr>
        <p:txBody>
          <a:bodyPr wrap="none" rtlCol="0">
            <a:spAutoFit/>
          </a:bodyPr>
          <a:lstStyle/>
          <a:p>
            <a:r>
              <a:rPr lang="en-US" sz="1200" dirty="0" smtClean="0"/>
              <a:t>Source: Alvaro Sanchez. 2015. </a:t>
            </a:r>
            <a:r>
              <a:rPr lang="en-US" sz="1200" i="1" dirty="0" smtClean="0"/>
              <a:t>California’s Climate Investments: 10 Case Studies Reducing Poverty &amp; Pollution. </a:t>
            </a:r>
            <a:r>
              <a:rPr lang="en-US" sz="1200" dirty="0" smtClean="0"/>
              <a:t>Greenlining Institute.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82000" cy="1143000"/>
          </a:xfrm>
        </p:spPr>
        <p:txBody>
          <a:bodyPr>
            <a:noAutofit/>
          </a:bodyPr>
          <a:lstStyle/>
          <a:p>
            <a:r>
              <a:rPr lang="en-US" sz="3200" b="1" dirty="0" smtClean="0"/>
              <a:t>Bringing water and energy savings to disadvantaged communities in Riverside County</a:t>
            </a:r>
            <a:endParaRPr lang="en-US" sz="3200" b="1" dirty="0"/>
          </a:p>
        </p:txBody>
      </p:sp>
      <p:sp>
        <p:nvSpPr>
          <p:cNvPr id="6" name="Content Placeholder 5"/>
          <p:cNvSpPr>
            <a:spLocks noGrp="1"/>
          </p:cNvSpPr>
          <p:nvPr>
            <p:ph idx="1"/>
          </p:nvPr>
        </p:nvSpPr>
        <p:spPr/>
        <p:txBody>
          <a:bodyPr>
            <a:normAutofit lnSpcReduction="10000"/>
          </a:bodyPr>
          <a:lstStyle/>
          <a:p>
            <a:r>
              <a:rPr lang="en-US" dirty="0" smtClean="0"/>
              <a:t>Awarded to Santa Ana Watershed Project Authority </a:t>
            </a:r>
          </a:p>
          <a:p>
            <a:pPr lvl="1"/>
            <a:r>
              <a:rPr lang="en-US" dirty="0" smtClean="0"/>
              <a:t>Funding Area: Clean Energy and Energy Efficiency</a:t>
            </a:r>
          </a:p>
          <a:p>
            <a:pPr lvl="1"/>
            <a:r>
              <a:rPr lang="en-US" dirty="0" smtClean="0"/>
              <a:t>Program: Water-Energy Efficiency Grant Program</a:t>
            </a:r>
          </a:p>
          <a:p>
            <a:r>
              <a:rPr lang="en-US" dirty="0" smtClean="0"/>
              <a:t>Water-Energy Community Action Network Program is designed to provide: </a:t>
            </a:r>
          </a:p>
          <a:p>
            <a:pPr lvl="1"/>
            <a:r>
              <a:rPr lang="en-US" dirty="0" smtClean="0"/>
              <a:t>Water savings to </a:t>
            </a:r>
            <a:r>
              <a:rPr lang="en-US" dirty="0" err="1" smtClean="0"/>
              <a:t>approx</a:t>
            </a:r>
            <a:r>
              <a:rPr lang="en-US" dirty="0" smtClean="0"/>
              <a:t> 260 homes in DACs</a:t>
            </a:r>
          </a:p>
          <a:p>
            <a:pPr lvl="1"/>
            <a:r>
              <a:rPr lang="en-US" dirty="0" smtClean="0"/>
              <a:t>Energy savings to </a:t>
            </a:r>
            <a:r>
              <a:rPr lang="en-US" dirty="0" err="1" smtClean="0"/>
              <a:t>approx</a:t>
            </a:r>
            <a:r>
              <a:rPr lang="en-US" dirty="0" smtClean="0"/>
              <a:t> 1,703 homes in DACs</a:t>
            </a:r>
          </a:p>
          <a:p>
            <a:r>
              <a:rPr lang="en-US" dirty="0" smtClean="0"/>
              <a:t>Grant amount: $2,339,823</a:t>
            </a:r>
          </a:p>
        </p:txBody>
      </p:sp>
    </p:spTree>
    <p:extLst>
      <p:ext uri="{BB962C8B-B14F-4D97-AF65-F5344CB8AC3E}">
        <p14:creationId xmlns:p14="http://schemas.microsoft.com/office/powerpoint/2010/main" val="63352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Engaging residents to </a:t>
            </a:r>
            <a:r>
              <a:rPr lang="en-US" sz="3200" b="1" dirty="0"/>
              <a:t>i</a:t>
            </a:r>
            <a:r>
              <a:rPr lang="en-US" sz="3200" b="1" dirty="0" smtClean="0"/>
              <a:t>ncrease tree canopy in Disadvantaged Communities</a:t>
            </a:r>
            <a:endParaRPr lang="en-US" sz="3200" b="1" dirty="0"/>
          </a:p>
        </p:txBody>
      </p:sp>
      <p:sp>
        <p:nvSpPr>
          <p:cNvPr id="10" name="Text Placeholder 9"/>
          <p:cNvSpPr>
            <a:spLocks noGrp="1"/>
          </p:cNvSpPr>
          <p:nvPr>
            <p:ph type="body" idx="1"/>
          </p:nvPr>
        </p:nvSpPr>
        <p:spPr>
          <a:xfrm>
            <a:off x="457200" y="1535113"/>
            <a:ext cx="7010400" cy="639762"/>
          </a:xfrm>
        </p:spPr>
        <p:txBody>
          <a:bodyPr>
            <a:normAutofit/>
          </a:bodyPr>
          <a:lstStyle/>
          <a:p>
            <a:r>
              <a:rPr lang="en-US" dirty="0"/>
              <a:t>Green Street </a:t>
            </a:r>
            <a:r>
              <a:rPr lang="en-US" dirty="0" smtClean="0"/>
              <a:t>through community engagement</a:t>
            </a:r>
            <a:endParaRPr lang="en-US" dirty="0"/>
          </a:p>
        </p:txBody>
      </p:sp>
      <p:sp>
        <p:nvSpPr>
          <p:cNvPr id="7" name="Content Placeholder 6"/>
          <p:cNvSpPr>
            <a:spLocks noGrp="1"/>
          </p:cNvSpPr>
          <p:nvPr>
            <p:ph sz="half" idx="2"/>
          </p:nvPr>
        </p:nvSpPr>
        <p:spPr>
          <a:xfrm>
            <a:off x="457200" y="2362200"/>
            <a:ext cx="4040188" cy="3951288"/>
          </a:xfrm>
        </p:spPr>
        <p:txBody>
          <a:bodyPr>
            <a:normAutofit fontScale="92500" lnSpcReduction="20000"/>
          </a:bodyPr>
          <a:lstStyle/>
          <a:p>
            <a:r>
              <a:rPr lang="en-US" dirty="0" smtClean="0"/>
              <a:t>Project Team: Koreatown Youth and Community Center (KYCC)</a:t>
            </a:r>
          </a:p>
          <a:p>
            <a:r>
              <a:rPr lang="en-US" dirty="0" smtClean="0"/>
              <a:t>Urban </a:t>
            </a:r>
            <a:r>
              <a:rPr lang="en-US" dirty="0"/>
              <a:t>&amp; Community </a:t>
            </a:r>
            <a:r>
              <a:rPr lang="en-US" dirty="0" smtClean="0"/>
              <a:t>Forestry</a:t>
            </a:r>
          </a:p>
          <a:p>
            <a:r>
              <a:rPr lang="en-US" dirty="0" smtClean="0"/>
              <a:t>Funding Agency: </a:t>
            </a:r>
            <a:r>
              <a:rPr lang="en-US" dirty="0" err="1" smtClean="0"/>
              <a:t>CalFIRE</a:t>
            </a:r>
            <a:endParaRPr lang="en-US" dirty="0" smtClean="0"/>
          </a:p>
          <a:p>
            <a:r>
              <a:rPr lang="en-US" dirty="0" smtClean="0"/>
              <a:t>Project Funding: $329,725 FY 2014-15</a:t>
            </a:r>
          </a:p>
          <a:p>
            <a:r>
              <a:rPr lang="en-US" dirty="0" smtClean="0"/>
              <a:t>Partner with community residents, neighborhood associations and councils, churches, City of LA, and other organizations</a:t>
            </a:r>
            <a:endParaRPr lang="en-US" dirty="0"/>
          </a:p>
          <a:p>
            <a:pPr marL="0" indent="0">
              <a:buNone/>
            </a:pPr>
            <a:endParaRPr lang="en-US" dirty="0"/>
          </a:p>
        </p:txBody>
      </p:sp>
      <p:sp>
        <p:nvSpPr>
          <p:cNvPr id="8" name="TextBox 7"/>
          <p:cNvSpPr txBox="1"/>
          <p:nvPr/>
        </p:nvSpPr>
        <p:spPr>
          <a:xfrm>
            <a:off x="0" y="6588537"/>
            <a:ext cx="8369727" cy="276999"/>
          </a:xfrm>
          <a:prstGeom prst="rect">
            <a:avLst/>
          </a:prstGeom>
          <a:noFill/>
        </p:spPr>
        <p:txBody>
          <a:bodyPr wrap="none" rtlCol="0">
            <a:spAutoFit/>
          </a:bodyPr>
          <a:lstStyle/>
          <a:p>
            <a:r>
              <a:rPr lang="en-US" sz="1200" dirty="0" smtClean="0"/>
              <a:t>Source: Alvaro Sanchez. 2015. </a:t>
            </a:r>
            <a:r>
              <a:rPr lang="en-US" sz="1200" i="1" dirty="0" smtClean="0"/>
              <a:t>California’s Climate Investments: 10 Case Studies Reducing Poverty &amp; Pollution. </a:t>
            </a:r>
            <a:r>
              <a:rPr lang="en-US" sz="1200" dirty="0" smtClean="0"/>
              <a:t>Greenlining Institute. </a:t>
            </a:r>
            <a:endParaRPr lang="en-US" sz="1200" dirty="0"/>
          </a:p>
        </p:txBody>
      </p:sp>
      <p:pic>
        <p:nvPicPr>
          <p:cNvPr id="4098" name="Picture 2"/>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r="4443"/>
          <a:stretch/>
        </p:blipFill>
        <p:spPr bwMode="auto">
          <a:xfrm>
            <a:off x="5181599" y="2362200"/>
            <a:ext cx="313503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Empowering residents and bringing access to healthy food options in San Bernardino County</a:t>
            </a:r>
            <a:endParaRPr lang="en-US" sz="3200" b="1" dirty="0"/>
          </a:p>
        </p:txBody>
      </p:sp>
      <p:sp>
        <p:nvSpPr>
          <p:cNvPr id="7" name="Content Placeholder 6"/>
          <p:cNvSpPr>
            <a:spLocks noGrp="1"/>
          </p:cNvSpPr>
          <p:nvPr>
            <p:ph idx="1"/>
          </p:nvPr>
        </p:nvSpPr>
        <p:spPr>
          <a:xfrm>
            <a:off x="457200" y="1676400"/>
            <a:ext cx="8229600" cy="4267200"/>
          </a:xfrm>
        </p:spPr>
        <p:txBody>
          <a:bodyPr>
            <a:normAutofit/>
          </a:bodyPr>
          <a:lstStyle/>
          <a:p>
            <a:pPr marL="0" indent="0">
              <a:buNone/>
            </a:pPr>
            <a:r>
              <a:rPr lang="en-US" sz="2400" b="1" dirty="0" smtClean="0"/>
              <a:t>Montclair Community Fruit Park and “Neighborhood Grows” ($700,000) </a:t>
            </a:r>
          </a:p>
          <a:p>
            <a:r>
              <a:rPr lang="en-US" sz="2400" dirty="0"/>
              <a:t>Urban and Community Forestry Program (</a:t>
            </a:r>
            <a:r>
              <a:rPr lang="en-US" sz="2400" dirty="0" err="1"/>
              <a:t>CalFIRE</a:t>
            </a:r>
            <a:r>
              <a:rPr lang="en-US" sz="2400" dirty="0"/>
              <a:t>)</a:t>
            </a:r>
          </a:p>
          <a:p>
            <a:r>
              <a:rPr lang="en-US" sz="2400" dirty="0" smtClean="0"/>
              <a:t>Partnership between CBOs, landscaping and architecture firms and City of Montclair</a:t>
            </a:r>
          </a:p>
          <a:p>
            <a:pPr lvl="1"/>
            <a:r>
              <a:rPr lang="en-US" sz="2000" dirty="0" smtClean="0"/>
              <a:t>Helped to overcome regulatory and permitting obstacles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239200"/>
            <a:ext cx="4499199" cy="2390200"/>
          </a:xfrm>
          <a:prstGeom prst="rect">
            <a:avLst/>
          </a:prstGeom>
        </p:spPr>
      </p:pic>
      <p:sp>
        <p:nvSpPr>
          <p:cNvPr id="3" name="TextBox 2"/>
          <p:cNvSpPr txBox="1"/>
          <p:nvPr/>
        </p:nvSpPr>
        <p:spPr>
          <a:xfrm>
            <a:off x="228600" y="6010870"/>
            <a:ext cx="2743200" cy="923330"/>
          </a:xfrm>
          <a:prstGeom prst="rect">
            <a:avLst/>
          </a:prstGeom>
          <a:noFill/>
        </p:spPr>
        <p:txBody>
          <a:bodyPr wrap="square" rtlCol="0">
            <a:spAutoFit/>
          </a:bodyPr>
          <a:lstStyle/>
          <a:p>
            <a:r>
              <a:rPr lang="en-US" i="1" dirty="0"/>
              <a:t>Photo credit: City Plants</a:t>
            </a:r>
            <a:br>
              <a:rPr lang="en-US" i="1" dirty="0"/>
            </a:br>
            <a:r>
              <a:rPr lang="en-US" i="1" dirty="0"/>
              <a:t>http://</a:t>
            </a:r>
            <a:r>
              <a:rPr lang="en-US" i="1" dirty="0" err="1"/>
              <a:t>www.cityplants.org</a:t>
            </a:r>
            <a:r>
              <a:rPr lang="en-US" i="1" dirty="0"/>
              <a:t>/</a:t>
            </a:r>
          </a:p>
          <a:p>
            <a:endParaRPr lang="en-US" dirty="0"/>
          </a:p>
        </p:txBody>
      </p:sp>
    </p:spTree>
    <p:extLst>
      <p:ext uri="{BB962C8B-B14F-4D97-AF65-F5344CB8AC3E}">
        <p14:creationId xmlns:p14="http://schemas.microsoft.com/office/powerpoint/2010/main" val="5479300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reports analyzing the GGRF appropriations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4256" y="1524000"/>
            <a:ext cx="411734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0"/>
            <a:ext cx="4266686" cy="329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913531"/>
            <a:ext cx="3048000" cy="3944469"/>
          </a:xfrm>
          <a:prstGeom prst="rect">
            <a:avLst/>
          </a:prstGeom>
          <a:ln>
            <a:solidFill>
              <a:schemeClr val="accent1"/>
            </a:solidFill>
          </a:ln>
        </p:spPr>
      </p:pic>
    </p:spTree>
    <p:extLst>
      <p:ext uri="{BB962C8B-B14F-4D97-AF65-F5344CB8AC3E}">
        <p14:creationId xmlns:p14="http://schemas.microsoft.com/office/powerpoint/2010/main" val="1114358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a:xfrm>
            <a:off x="512658" y="1371600"/>
            <a:ext cx="8229600" cy="4525963"/>
          </a:xfrm>
        </p:spPr>
        <p:txBody>
          <a:bodyPr/>
          <a:lstStyle/>
          <a:p>
            <a:pPr marL="0" indent="0" algn="ctr">
              <a:buNone/>
            </a:pPr>
            <a:endParaRPr lang="en-US" u="sng" dirty="0">
              <a:hlinkClick r:id="rId3"/>
            </a:endParaRPr>
          </a:p>
          <a:p>
            <a:pPr marL="0" indent="0" algn="ctr">
              <a:buNone/>
            </a:pPr>
            <a:r>
              <a:rPr lang="en-US" sz="2800" dirty="0" smtClean="0"/>
              <a:t>J.R. DeShazo</a:t>
            </a:r>
          </a:p>
          <a:p>
            <a:pPr marL="0" indent="0" algn="ctr">
              <a:buNone/>
            </a:pPr>
            <a:r>
              <a:rPr lang="en-US" sz="2800" dirty="0" smtClean="0">
                <a:hlinkClick r:id="rId3"/>
              </a:rPr>
              <a:t>deshazo@g.ucla.edu</a:t>
            </a:r>
            <a:r>
              <a:rPr lang="en-US" sz="2800" dirty="0" smtClean="0"/>
              <a:t> </a:t>
            </a:r>
            <a:br>
              <a:rPr lang="en-US" sz="2800" dirty="0" smtClean="0"/>
            </a:br>
            <a:r>
              <a:rPr lang="en-US" sz="2800" dirty="0" smtClean="0"/>
              <a:t>310-267-5435</a:t>
            </a:r>
          </a:p>
          <a:p>
            <a:pPr marL="0" indent="0" algn="ctr">
              <a:buNone/>
            </a:pPr>
            <a:r>
              <a:rPr lang="en-US" sz="2800" dirty="0" smtClean="0">
                <a:hlinkClick r:id="rId4"/>
              </a:rPr>
              <a:t>www.innovation.luskin.ucla.edu</a:t>
            </a:r>
            <a:r>
              <a:rPr lang="en-US" sz="2800" dirty="0" smtClean="0"/>
              <a:t> </a:t>
            </a:r>
          </a:p>
          <a:p>
            <a:pPr marL="0" indent="0" algn="ctr">
              <a:buNone/>
            </a:pPr>
            <a:endParaRPr lang="en-US" dirty="0"/>
          </a:p>
          <a:p>
            <a:pPr marL="0" indent="0" algn="ctr">
              <a:buNone/>
            </a:pPr>
            <a:r>
              <a:rPr lang="en-US" dirty="0" smtClean="0"/>
              <a:t>310-267-5435</a:t>
            </a:r>
            <a:endParaRPr lang="en-US" dirty="0"/>
          </a:p>
        </p:txBody>
      </p:sp>
      <p:pic>
        <p:nvPicPr>
          <p:cNvPr id="5" name="Picture 4" descr="https://si0.twimg.com/profile_images/1621003487/Twitter_Luskin_Logo.jpg"/>
          <p:cNvPicPr>
            <a:picLocks noChangeAspect="1" noChangeArrowheads="1"/>
          </p:cNvPicPr>
          <p:nvPr/>
        </p:nvPicPr>
        <p:blipFill>
          <a:blip r:embed="rId5" cstate="print"/>
          <a:srcRect l="5965" t="10558" r="9074" b="13564"/>
          <a:stretch>
            <a:fillRect/>
          </a:stretch>
        </p:blipFill>
        <p:spPr bwMode="gray">
          <a:xfrm>
            <a:off x="3026944" y="4572000"/>
            <a:ext cx="3201028" cy="1676400"/>
          </a:xfrm>
          <a:prstGeom prst="rect">
            <a:avLst/>
          </a:prstGeom>
          <a:noFill/>
          <a:ln w="9525">
            <a:noFill/>
            <a:miter lim="800000"/>
            <a:headEnd/>
            <a:tailEnd/>
          </a:ln>
        </p:spPr>
      </p:pic>
      <p:cxnSp>
        <p:nvCxnSpPr>
          <p:cNvPr id="6" name="Straight Connector 5"/>
          <p:cNvCxnSpPr/>
          <p:nvPr/>
        </p:nvCxnSpPr>
        <p:spPr>
          <a:xfrm>
            <a:off x="1295400" y="1371600"/>
            <a:ext cx="62484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361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999" y="5524856"/>
            <a:ext cx="2169441" cy="103179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9" y="152399"/>
            <a:ext cx="6248400" cy="6639979"/>
          </a:xfrm>
          <a:prstGeom prst="rect">
            <a:avLst/>
          </a:prstGeom>
          <a:ln>
            <a:solidFill>
              <a:schemeClr val="tx1"/>
            </a:solidFill>
          </a:ln>
        </p:spPr>
      </p:pic>
      <p:sp>
        <p:nvSpPr>
          <p:cNvPr id="4" name="TextBox 3"/>
          <p:cNvSpPr txBox="1"/>
          <p:nvPr/>
        </p:nvSpPr>
        <p:spPr>
          <a:xfrm>
            <a:off x="1523999" y="609600"/>
            <a:ext cx="4495801" cy="944634"/>
          </a:xfrm>
          <a:prstGeom prst="rect">
            <a:avLst/>
          </a:prstGeom>
          <a:noFill/>
        </p:spPr>
        <p:txBody>
          <a:bodyPr wrap="square" lIns="82058" tIns="41029" rIns="82058" bIns="41029" rtlCol="0">
            <a:spAutoFit/>
          </a:bodyPr>
          <a:lstStyle/>
          <a:p>
            <a:pPr algn="ctr"/>
            <a:r>
              <a:rPr lang="en-US" sz="2800" b="1" dirty="0" err="1" smtClean="0">
                <a:latin typeface="+mj-lt"/>
              </a:rPr>
              <a:t>CalEnviroScreen</a:t>
            </a:r>
            <a:r>
              <a:rPr lang="en-US" sz="2800" b="1" dirty="0" smtClean="0">
                <a:latin typeface="+mj-lt"/>
              </a:rPr>
              <a:t> Results: </a:t>
            </a:r>
            <a:br>
              <a:rPr lang="en-US" sz="2800" b="1" dirty="0" smtClean="0">
                <a:latin typeface="+mj-lt"/>
              </a:rPr>
            </a:br>
            <a:r>
              <a:rPr lang="en-US" sz="2800" b="1" dirty="0" smtClean="0">
                <a:latin typeface="+mj-lt"/>
              </a:rPr>
              <a:t>Los Angeles County</a:t>
            </a:r>
            <a:endParaRPr lang="en-US" sz="2800" b="1" dirty="0">
              <a:latin typeface="+mj-lt"/>
            </a:endParaRPr>
          </a:p>
        </p:txBody>
      </p:sp>
      <p:sp>
        <p:nvSpPr>
          <p:cNvPr id="2" name="Rectangle 1"/>
          <p:cNvSpPr/>
          <p:nvPr/>
        </p:nvSpPr>
        <p:spPr>
          <a:xfrm>
            <a:off x="4456491" y="6366925"/>
            <a:ext cx="3378425" cy="369332"/>
          </a:xfrm>
          <a:prstGeom prst="rect">
            <a:avLst/>
          </a:prstGeom>
        </p:spPr>
        <p:txBody>
          <a:bodyPr wrap="none">
            <a:spAutoFit/>
          </a:bodyPr>
          <a:lstStyle/>
          <a:p>
            <a:r>
              <a:rPr lang="en-US" b="1" dirty="0"/>
              <a:t>http://oehha.ca.gov/ej/ces2.html</a:t>
            </a:r>
          </a:p>
        </p:txBody>
      </p:sp>
    </p:spTree>
    <p:extLst>
      <p:ext uri="{BB962C8B-B14F-4D97-AF65-F5344CB8AC3E}">
        <p14:creationId xmlns:p14="http://schemas.microsoft.com/office/powerpoint/2010/main" val="17173001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2672" y="914400"/>
            <a:ext cx="2895600" cy="639762"/>
          </a:xfrm>
        </p:spPr>
        <p:txBody>
          <a:bodyPr>
            <a:noAutofit/>
          </a:bodyPr>
          <a:lstStyle/>
          <a:p>
            <a:pPr algn="l"/>
            <a:r>
              <a:rPr lang="en-US" sz="3200" b="1" dirty="0" smtClean="0"/>
              <a:t>San </a:t>
            </a:r>
            <a:br>
              <a:rPr lang="en-US" sz="3200" b="1" dirty="0" smtClean="0"/>
            </a:br>
            <a:r>
              <a:rPr lang="en-US" sz="3200" b="1" dirty="0" smtClean="0"/>
              <a:t>Bernardino County</a:t>
            </a:r>
            <a:br>
              <a:rPr lang="en-US" sz="3200" b="1" dirty="0" smtClean="0"/>
            </a:br>
            <a:r>
              <a:rPr lang="en-US" sz="3200" b="1" dirty="0" smtClean="0"/>
              <a:t>(partial</a:t>
            </a:r>
            <a:r>
              <a:rPr lang="en-US" sz="3200" b="1"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93" y="4167208"/>
            <a:ext cx="8573408" cy="2497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p:cNvSpPr txBox="1">
            <a:spLocks/>
          </p:cNvSpPr>
          <p:nvPr/>
        </p:nvSpPr>
        <p:spPr>
          <a:xfrm>
            <a:off x="5867400" y="3200400"/>
            <a:ext cx="3130872"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t>Riverside County</a:t>
            </a:r>
            <a:br>
              <a:rPr lang="en-US" sz="3200" b="1" dirty="0" smtClean="0"/>
            </a:br>
            <a:r>
              <a:rPr lang="en-US" sz="3200" b="1" dirty="0" smtClean="0"/>
              <a:t>(partial)</a:t>
            </a:r>
            <a:endParaRPr lang="en-US" sz="32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92" y="228600"/>
            <a:ext cx="5601607" cy="3764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61954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556" y="76200"/>
            <a:ext cx="8229600" cy="1143000"/>
          </a:xfrm>
        </p:spPr>
        <p:txBody>
          <a:bodyPr>
            <a:normAutofit/>
          </a:bodyPr>
          <a:lstStyle/>
          <a:p>
            <a:r>
              <a:rPr lang="en-US" sz="2300" b="1" dirty="0" smtClean="0"/>
              <a:t>How do Revenues from Cap-and-Trade get to the LA Region</a:t>
            </a:r>
            <a:endParaRPr lang="en-US" sz="2300" b="1" dirty="0"/>
          </a:p>
        </p:txBody>
      </p:sp>
      <p:cxnSp>
        <p:nvCxnSpPr>
          <p:cNvPr id="5" name="Straight Connector 4"/>
          <p:cNvCxnSpPr/>
          <p:nvPr/>
        </p:nvCxnSpPr>
        <p:spPr>
          <a:xfrm>
            <a:off x="546883" y="914400"/>
            <a:ext cx="8153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1220005"/>
            <a:ext cx="3581400" cy="461665"/>
          </a:xfrm>
          <a:prstGeom prst="rect">
            <a:avLst/>
          </a:prstGeom>
          <a:noFill/>
        </p:spPr>
        <p:txBody>
          <a:bodyPr wrap="square" rtlCol="0">
            <a:spAutoFit/>
          </a:bodyPr>
          <a:lstStyle/>
          <a:p>
            <a:r>
              <a:rPr lang="en-US" sz="2400" b="1" dirty="0" smtClean="0"/>
              <a:t>Major CA GHG Emissions</a:t>
            </a:r>
            <a:endParaRPr lang="en-US" sz="2400" b="1" dirty="0"/>
          </a:p>
        </p:txBody>
      </p:sp>
      <p:sp>
        <p:nvSpPr>
          <p:cNvPr id="8" name="TextBox 7"/>
          <p:cNvSpPr txBox="1"/>
          <p:nvPr/>
        </p:nvSpPr>
        <p:spPr>
          <a:xfrm>
            <a:off x="3520660" y="2167105"/>
            <a:ext cx="2379395" cy="769441"/>
          </a:xfrm>
          <a:prstGeom prst="rect">
            <a:avLst/>
          </a:prstGeom>
          <a:noFill/>
        </p:spPr>
        <p:txBody>
          <a:bodyPr wrap="square" rtlCol="0">
            <a:spAutoFit/>
          </a:bodyPr>
          <a:lstStyle/>
          <a:p>
            <a:r>
              <a:rPr lang="en-US" sz="2200" b="1" dirty="0" smtClean="0"/>
              <a:t>Cap-and-Trade</a:t>
            </a:r>
          </a:p>
          <a:p>
            <a:r>
              <a:rPr lang="en-US" sz="2200" b="1" dirty="0" smtClean="0"/>
              <a:t>Auction Revenues</a:t>
            </a:r>
            <a:endParaRPr lang="en-US" sz="2200" b="1" dirty="0"/>
          </a:p>
        </p:txBody>
      </p:sp>
      <p:cxnSp>
        <p:nvCxnSpPr>
          <p:cNvPr id="10" name="Straight Arrow Connector 9"/>
          <p:cNvCxnSpPr/>
          <p:nvPr/>
        </p:nvCxnSpPr>
        <p:spPr>
          <a:xfrm>
            <a:off x="3817794" y="1409405"/>
            <a:ext cx="395412" cy="53805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82883" y="2907755"/>
            <a:ext cx="0" cy="6736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44930" y="3589819"/>
            <a:ext cx="2743200" cy="430887"/>
          </a:xfrm>
          <a:prstGeom prst="rect">
            <a:avLst/>
          </a:prstGeom>
          <a:noFill/>
        </p:spPr>
        <p:txBody>
          <a:bodyPr wrap="square" rtlCol="0">
            <a:spAutoFit/>
          </a:bodyPr>
          <a:lstStyle/>
          <a:p>
            <a:r>
              <a:rPr lang="en-US" sz="2200" b="1" dirty="0" smtClean="0"/>
              <a:t>GHG Reduction Fund</a:t>
            </a:r>
            <a:endParaRPr lang="en-US" sz="2200" b="1" dirty="0"/>
          </a:p>
        </p:txBody>
      </p:sp>
      <p:cxnSp>
        <p:nvCxnSpPr>
          <p:cNvPr id="15" name="Straight Arrow Connector 14"/>
          <p:cNvCxnSpPr/>
          <p:nvPr/>
        </p:nvCxnSpPr>
        <p:spPr>
          <a:xfrm flipV="1">
            <a:off x="5908322" y="2907755"/>
            <a:ext cx="594201" cy="12010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88130" y="4450551"/>
            <a:ext cx="822738"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35601" y="4823188"/>
            <a:ext cx="566922" cy="771704"/>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247930"/>
            <a:ext cx="1011607" cy="383036"/>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423" y="2084048"/>
            <a:ext cx="1139424" cy="63086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653" y="3345910"/>
            <a:ext cx="1364948" cy="85254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6868" y="4719948"/>
            <a:ext cx="882963" cy="97818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221" y="5334000"/>
            <a:ext cx="752858" cy="935738"/>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6792" y="5352586"/>
            <a:ext cx="973491" cy="935738"/>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7535" y="1840176"/>
            <a:ext cx="557215" cy="831664"/>
          </a:xfrm>
          <a:prstGeom prst="rect">
            <a:avLst/>
          </a:prstGeom>
        </p:spPr>
      </p:pic>
      <p:cxnSp>
        <p:nvCxnSpPr>
          <p:cNvPr id="55" name="Straight Arrow Connector 54"/>
          <p:cNvCxnSpPr/>
          <p:nvPr/>
        </p:nvCxnSpPr>
        <p:spPr>
          <a:xfrm>
            <a:off x="4579911" y="4108781"/>
            <a:ext cx="0" cy="6736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09690" y="4823188"/>
            <a:ext cx="2743200" cy="1107996"/>
          </a:xfrm>
          <a:prstGeom prst="rect">
            <a:avLst/>
          </a:prstGeom>
          <a:noFill/>
        </p:spPr>
        <p:txBody>
          <a:bodyPr wrap="square" rtlCol="0">
            <a:spAutoFit/>
          </a:bodyPr>
          <a:lstStyle/>
          <a:p>
            <a:r>
              <a:rPr lang="en-US" sz="2200" b="1" dirty="0" smtClean="0"/>
              <a:t>State Agencies -Program Investments in 3 Main Categories</a:t>
            </a:r>
            <a:endParaRPr lang="en-US" sz="2200" b="1" dirty="0"/>
          </a:p>
        </p:txBody>
      </p:sp>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4418" y="1619079"/>
            <a:ext cx="276929" cy="442195"/>
          </a:xfrm>
          <a:prstGeom prst="rect">
            <a:avLst/>
          </a:prstGeom>
        </p:spPr>
      </p:pic>
      <p:pic>
        <p:nvPicPr>
          <p:cNvPr id="60" name="Pictur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4435" y="3345910"/>
            <a:ext cx="676657" cy="941834"/>
          </a:xfrm>
          <a:prstGeom prst="rect">
            <a:avLst/>
          </a:prstGeom>
        </p:spPr>
      </p:pic>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3987" y="3142004"/>
            <a:ext cx="963403" cy="1260351"/>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602" y="1918368"/>
            <a:ext cx="744781" cy="989088"/>
          </a:xfrm>
          <a:prstGeom prst="rect">
            <a:avLst/>
          </a:prstGeom>
        </p:spPr>
      </p:pic>
      <p:pic>
        <p:nvPicPr>
          <p:cNvPr id="63" name="Picture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9039" y="1808246"/>
            <a:ext cx="676657" cy="883922"/>
          </a:xfrm>
          <a:prstGeom prst="rect">
            <a:avLst/>
          </a:prstGeom>
        </p:spPr>
      </p:pic>
    </p:spTree>
    <p:extLst>
      <p:ext uri="{BB962C8B-B14F-4D97-AF65-F5344CB8AC3E}">
        <p14:creationId xmlns:p14="http://schemas.microsoft.com/office/powerpoint/2010/main" val="266371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83" y="152400"/>
            <a:ext cx="8229600" cy="868362"/>
          </a:xfrm>
        </p:spPr>
        <p:txBody>
          <a:bodyPr/>
          <a:lstStyle/>
          <a:p>
            <a:r>
              <a:rPr lang="en-US" b="1" dirty="0" smtClean="0"/>
              <a:t>Process</a:t>
            </a:r>
            <a:endParaRPr lang="en-US" b="1" dirty="0"/>
          </a:p>
        </p:txBody>
      </p:sp>
      <p:sp>
        <p:nvSpPr>
          <p:cNvPr id="7" name="Rounded Rectangle 6"/>
          <p:cNvSpPr/>
          <p:nvPr/>
        </p:nvSpPr>
        <p:spPr>
          <a:xfrm>
            <a:off x="728421" y="1317355"/>
            <a:ext cx="228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Year Investment Plan</a:t>
            </a:r>
            <a:endParaRPr lang="en-US" sz="2400" dirty="0"/>
          </a:p>
        </p:txBody>
      </p:sp>
      <p:sp>
        <p:nvSpPr>
          <p:cNvPr id="8" name="Rounded Rectangle 7"/>
          <p:cNvSpPr/>
          <p:nvPr/>
        </p:nvSpPr>
        <p:spPr>
          <a:xfrm>
            <a:off x="697424" y="3276600"/>
            <a:ext cx="228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Annual Budget Appropriations</a:t>
            </a:r>
            <a:endParaRPr lang="en-US" sz="2400" dirty="0"/>
          </a:p>
        </p:txBody>
      </p:sp>
      <p:sp>
        <p:nvSpPr>
          <p:cNvPr id="9" name="Rounded Rectangle 8"/>
          <p:cNvSpPr/>
          <p:nvPr/>
        </p:nvSpPr>
        <p:spPr>
          <a:xfrm>
            <a:off x="3501324" y="2302790"/>
            <a:ext cx="1905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 Agencies</a:t>
            </a:r>
            <a:endParaRPr lang="en-US" sz="2400" dirty="0"/>
          </a:p>
        </p:txBody>
      </p:sp>
      <p:sp>
        <p:nvSpPr>
          <p:cNvPr id="10" name="Rounded Rectangle 9"/>
          <p:cNvSpPr/>
          <p:nvPr/>
        </p:nvSpPr>
        <p:spPr>
          <a:xfrm>
            <a:off x="6073075" y="1317355"/>
            <a:ext cx="228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GGRF Guidelines</a:t>
            </a:r>
            <a:endParaRPr lang="en-US" sz="2400" dirty="0"/>
          </a:p>
        </p:txBody>
      </p:sp>
      <p:sp>
        <p:nvSpPr>
          <p:cNvPr id="11" name="Rounded Rectangle 10"/>
          <p:cNvSpPr/>
          <p:nvPr/>
        </p:nvSpPr>
        <p:spPr>
          <a:xfrm>
            <a:off x="3071491" y="4209728"/>
            <a:ext cx="2841356" cy="1454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 Agencies Evaluate and Make Funding Decisions</a:t>
            </a:r>
            <a:endParaRPr lang="en-US" sz="2400" dirty="0"/>
          </a:p>
        </p:txBody>
      </p:sp>
      <p:cxnSp>
        <p:nvCxnSpPr>
          <p:cNvPr id="13" name="Straight Arrow Connector 12"/>
          <p:cNvCxnSpPr/>
          <p:nvPr/>
        </p:nvCxnSpPr>
        <p:spPr>
          <a:xfrm>
            <a:off x="1852048" y="2615985"/>
            <a:ext cx="0" cy="44041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17693" y="3267190"/>
            <a:ext cx="62122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486159" y="2413337"/>
            <a:ext cx="681279"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53824" y="3604649"/>
            <a:ext cx="0" cy="533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060160" y="3274663"/>
            <a:ext cx="228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Project Applicants </a:t>
            </a:r>
            <a:endParaRPr lang="en-US" sz="2400" dirty="0"/>
          </a:p>
        </p:txBody>
      </p:sp>
      <p:sp>
        <p:nvSpPr>
          <p:cNvPr id="28" name="Rounded Rectangle 27"/>
          <p:cNvSpPr/>
          <p:nvPr/>
        </p:nvSpPr>
        <p:spPr>
          <a:xfrm>
            <a:off x="6060160" y="5486400"/>
            <a:ext cx="2286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Implementation, Results Reported</a:t>
            </a:r>
            <a:endParaRPr lang="en-US" sz="2200" dirty="0"/>
          </a:p>
        </p:txBody>
      </p:sp>
      <p:cxnSp>
        <p:nvCxnSpPr>
          <p:cNvPr id="29" name="Straight Arrow Connector 28"/>
          <p:cNvCxnSpPr/>
          <p:nvPr/>
        </p:nvCxnSpPr>
        <p:spPr>
          <a:xfrm>
            <a:off x="7230604" y="4787687"/>
            <a:ext cx="0" cy="44041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83" y="914400"/>
            <a:ext cx="8153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432207" y="3274663"/>
            <a:ext cx="681279"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235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shama\AppData\Local\Microsoft\Windows\INetCache\IE\HQ2W37PW\money_sign[1].jpg"/>
          <p:cNvPicPr>
            <a:picLocks noChangeAspect="1" noChangeArrowheads="1"/>
          </p:cNvPicPr>
          <p:nvPr/>
        </p:nvPicPr>
        <p:blipFill>
          <a:blip r:embed="rId3" cstate="print"/>
          <a:srcRect/>
          <a:stretch>
            <a:fillRect/>
          </a:stretch>
        </p:blipFill>
        <p:spPr bwMode="auto">
          <a:xfrm>
            <a:off x="4114800" y="5105400"/>
            <a:ext cx="381000" cy="546606"/>
          </a:xfrm>
          <a:prstGeom prst="rect">
            <a:avLst/>
          </a:prstGeom>
          <a:noFill/>
        </p:spPr>
      </p:pic>
      <p:pic>
        <p:nvPicPr>
          <p:cNvPr id="1027" name="Picture 3" descr="C:\Users\shama\AppData\Local\Microsoft\Windows\INetCache\IE\HQ2W37PW\money_sign[1].jpg"/>
          <p:cNvPicPr>
            <a:picLocks noChangeAspect="1" noChangeArrowheads="1"/>
          </p:cNvPicPr>
          <p:nvPr/>
        </p:nvPicPr>
        <p:blipFill>
          <a:blip r:embed="rId3" cstate="print"/>
          <a:srcRect/>
          <a:stretch>
            <a:fillRect/>
          </a:stretch>
        </p:blipFill>
        <p:spPr bwMode="auto">
          <a:xfrm>
            <a:off x="2514600" y="4191000"/>
            <a:ext cx="381000" cy="546606"/>
          </a:xfrm>
          <a:prstGeom prst="rect">
            <a:avLst/>
          </a:prstGeom>
          <a:noFill/>
        </p:spPr>
      </p:pic>
      <p:sp>
        <p:nvSpPr>
          <p:cNvPr id="5" name="Title 4"/>
          <p:cNvSpPr>
            <a:spLocks noGrp="1"/>
          </p:cNvSpPr>
          <p:nvPr>
            <p:ph type="title"/>
          </p:nvPr>
        </p:nvSpPr>
        <p:spPr/>
        <p:txBody>
          <a:bodyPr>
            <a:noAutofit/>
          </a:bodyPr>
          <a:lstStyle/>
          <a:p>
            <a:r>
              <a:rPr lang="en-US" sz="3200" dirty="0" smtClean="0"/>
              <a:t>How it works?</a:t>
            </a:r>
            <a:endParaRPr lang="en-US" sz="3200" dirty="0"/>
          </a:p>
        </p:txBody>
      </p:sp>
      <p:sp>
        <p:nvSpPr>
          <p:cNvPr id="6" name="Rounded Rectangle 5"/>
          <p:cNvSpPr/>
          <p:nvPr/>
        </p:nvSpPr>
        <p:spPr>
          <a:xfrm>
            <a:off x="762000" y="1905000"/>
            <a:ext cx="2667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Cap-and-Trade Auctions</a:t>
            </a:r>
            <a:endParaRPr lang="en-US" dirty="0"/>
          </a:p>
        </p:txBody>
      </p:sp>
      <p:sp>
        <p:nvSpPr>
          <p:cNvPr id="7" name="Rounded Rectangle 6"/>
          <p:cNvSpPr/>
          <p:nvPr/>
        </p:nvSpPr>
        <p:spPr>
          <a:xfrm>
            <a:off x="762000" y="3124200"/>
            <a:ext cx="2667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Greenhouse Gas Reduction Fund (GGRF)</a:t>
            </a:r>
            <a:endParaRPr lang="en-US" dirty="0"/>
          </a:p>
        </p:txBody>
      </p:sp>
      <p:sp>
        <p:nvSpPr>
          <p:cNvPr id="8" name="Rounded Rectangle 7"/>
          <p:cNvSpPr/>
          <p:nvPr/>
        </p:nvSpPr>
        <p:spPr>
          <a:xfrm>
            <a:off x="3238500" y="4419600"/>
            <a:ext cx="2667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Agencies</a:t>
            </a:r>
            <a:endParaRPr lang="en-US" dirty="0"/>
          </a:p>
        </p:txBody>
      </p:sp>
      <p:sp>
        <p:nvSpPr>
          <p:cNvPr id="9" name="Rounded Rectangle 8"/>
          <p:cNvSpPr/>
          <p:nvPr/>
        </p:nvSpPr>
        <p:spPr>
          <a:xfrm>
            <a:off x="2933700" y="5638800"/>
            <a:ext cx="3276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California’s Climate Investments</a:t>
            </a:r>
            <a:endParaRPr lang="en-US" dirty="0"/>
          </a:p>
        </p:txBody>
      </p:sp>
      <p:sp>
        <p:nvSpPr>
          <p:cNvPr id="10" name="Rounded Rectangle 9"/>
          <p:cNvSpPr/>
          <p:nvPr/>
        </p:nvSpPr>
        <p:spPr>
          <a:xfrm>
            <a:off x="6019800" y="3124200"/>
            <a:ext cx="2667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Budget Appropriations</a:t>
            </a:r>
            <a:endParaRPr lang="en-US" dirty="0"/>
          </a:p>
        </p:txBody>
      </p:sp>
      <p:cxnSp>
        <p:nvCxnSpPr>
          <p:cNvPr id="15" name="Straight Arrow Connector 14"/>
          <p:cNvCxnSpPr>
            <a:stCxn id="6" idx="2"/>
            <a:endCxn id="7" idx="0"/>
          </p:cNvCxnSpPr>
          <p:nvPr/>
        </p:nvCxnSpPr>
        <p:spPr>
          <a:xfrm>
            <a:off x="2095500" y="25908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7" idx="2"/>
            <a:endCxn id="8" idx="1"/>
          </p:cNvCxnSpPr>
          <p:nvPr/>
        </p:nvCxnSpPr>
        <p:spPr>
          <a:xfrm rot="16200000" flipH="1">
            <a:off x="2190750" y="3714750"/>
            <a:ext cx="952500" cy="11430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17"/>
          <p:cNvCxnSpPr/>
          <p:nvPr/>
        </p:nvCxnSpPr>
        <p:spPr>
          <a:xfrm rot="10800000" flipV="1">
            <a:off x="5943600" y="3886200"/>
            <a:ext cx="1409700" cy="876300"/>
          </a:xfrm>
          <a:prstGeom prst="bentConnector3">
            <a:avLst>
              <a:gd name="adj1" fmla="val 3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72000" y="51054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172200" y="4343400"/>
            <a:ext cx="1115242" cy="369332"/>
          </a:xfrm>
          <a:prstGeom prst="rect">
            <a:avLst/>
          </a:prstGeom>
          <a:noFill/>
        </p:spPr>
        <p:txBody>
          <a:bodyPr wrap="none" rtlCol="0">
            <a:spAutoFit/>
          </a:bodyPr>
          <a:lstStyle/>
          <a:p>
            <a:r>
              <a:rPr lang="en-US" b="1" cap="small" dirty="0" smtClean="0">
                <a:solidFill>
                  <a:srgbClr val="C00000"/>
                </a:solidFill>
                <a:latin typeface="+mj-lt"/>
              </a:rPr>
              <a:t>Authority</a:t>
            </a:r>
            <a:endParaRPr lang="en-US" b="1" cap="small" dirty="0">
              <a:solidFill>
                <a:srgbClr val="C00000"/>
              </a:solidFill>
              <a:latin typeface="+mj-lt"/>
            </a:endParaRPr>
          </a:p>
        </p:txBody>
      </p:sp>
      <p:sp>
        <p:nvSpPr>
          <p:cNvPr id="32" name="TextBox 31"/>
          <p:cNvSpPr txBox="1"/>
          <p:nvPr/>
        </p:nvSpPr>
        <p:spPr>
          <a:xfrm>
            <a:off x="0" y="6629400"/>
            <a:ext cx="4034822" cy="276999"/>
          </a:xfrm>
          <a:prstGeom prst="rect">
            <a:avLst/>
          </a:prstGeom>
          <a:noFill/>
        </p:spPr>
        <p:txBody>
          <a:bodyPr wrap="none" rtlCol="0">
            <a:spAutoFit/>
          </a:bodyPr>
          <a:lstStyle/>
          <a:p>
            <a:r>
              <a:rPr lang="en-US" sz="1200" dirty="0" smtClean="0"/>
              <a:t>Adapted from ARB Public Workshop Presentation, 6/22/2015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4909" y="228600"/>
            <a:ext cx="7901989" cy="8001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dirty="0" smtClean="0"/>
              <a:t>Actual/Proposed Appropriations from the GGRF Comparison of 2014-15 and 2015-16 Fiscal Years</a:t>
            </a:r>
            <a:endParaRPr lang="en-US" sz="2600" b="1" dirty="0"/>
          </a:p>
        </p:txBody>
      </p:sp>
      <p:cxnSp>
        <p:nvCxnSpPr>
          <p:cNvPr id="9" name="Straight Connector 8"/>
          <p:cNvCxnSpPr/>
          <p:nvPr/>
        </p:nvCxnSpPr>
        <p:spPr>
          <a:xfrm>
            <a:off x="609600" y="1143000"/>
            <a:ext cx="81534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143000"/>
            <a:ext cx="5052576" cy="5676220"/>
          </a:xfrm>
          <a:prstGeom prst="rect">
            <a:avLst/>
          </a:prstGeom>
        </p:spPr>
      </p:pic>
    </p:spTree>
    <p:extLst>
      <p:ext uri="{BB962C8B-B14F-4D97-AF65-F5344CB8AC3E}">
        <p14:creationId xmlns:p14="http://schemas.microsoft.com/office/powerpoint/2010/main" val="2192085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8310699" cy="8001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t>Auction revenues from California’s Cap-and-Trade Program are a </a:t>
            </a:r>
            <a:r>
              <a:rPr lang="en-US" sz="2600" smtClean="0"/>
              <a:t>large and </a:t>
            </a:r>
            <a:r>
              <a:rPr lang="en-US" sz="2600" dirty="0" smtClean="0"/>
              <a:t>growing funding source</a:t>
            </a:r>
            <a:endParaRPr lang="en-US" sz="2600" dirty="0"/>
          </a:p>
        </p:txBody>
      </p:sp>
      <p:cxnSp>
        <p:nvCxnSpPr>
          <p:cNvPr id="9" name="Straight Connector 8"/>
          <p:cNvCxnSpPr/>
          <p:nvPr/>
        </p:nvCxnSpPr>
        <p:spPr>
          <a:xfrm>
            <a:off x="609600" y="1143000"/>
            <a:ext cx="81534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Picture 5" descr="Table2.jpg"/>
          <p:cNvPicPr>
            <a:picLocks noChangeAspect="1"/>
          </p:cNvPicPr>
          <p:nvPr/>
        </p:nvPicPr>
        <p:blipFill rotWithShape="1">
          <a:blip r:embed="rId3" cstate="print"/>
          <a:srcRect l="11503" t="7692" r="12288" b="56649"/>
          <a:stretch/>
        </p:blipFill>
        <p:spPr>
          <a:xfrm>
            <a:off x="824810" y="1524000"/>
            <a:ext cx="7494380" cy="4648200"/>
          </a:xfrm>
          <a:prstGeom prst="rect">
            <a:avLst/>
          </a:prstGeom>
        </p:spPr>
      </p:pic>
    </p:spTree>
    <p:extLst>
      <p:ext uri="{BB962C8B-B14F-4D97-AF65-F5344CB8AC3E}">
        <p14:creationId xmlns:p14="http://schemas.microsoft.com/office/powerpoint/2010/main" val="1983347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3400" y="304800"/>
            <a:ext cx="8197269" cy="655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24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797" y="6553200"/>
            <a:ext cx="8896987" cy="253916"/>
          </a:xfrm>
          <a:prstGeom prst="rect">
            <a:avLst/>
          </a:prstGeom>
          <a:noFill/>
        </p:spPr>
        <p:txBody>
          <a:bodyPr wrap="none" rtlCol="0">
            <a:spAutoFit/>
          </a:bodyPr>
          <a:lstStyle/>
          <a:p>
            <a:r>
              <a:rPr lang="en-US" sz="1050" dirty="0" smtClean="0"/>
              <a:t>Source: Ben </a:t>
            </a:r>
            <a:r>
              <a:rPr lang="en-US" sz="1050" dirty="0" err="1" smtClean="0"/>
              <a:t>Russak</a:t>
            </a:r>
            <a:r>
              <a:rPr lang="en-US" sz="1050" dirty="0" smtClean="0"/>
              <a:t>. 2015. </a:t>
            </a:r>
            <a:r>
              <a:rPr lang="en-US" sz="1050" i="1" dirty="0" smtClean="0"/>
              <a:t>Advantaging Communities: Co-benefits and Community Engagement in the Greenhouse Gas Reduction Fund</a:t>
            </a:r>
            <a:r>
              <a:rPr lang="en-US" sz="1050" dirty="0" smtClean="0"/>
              <a:t>. Liberty Hill Foundation </a:t>
            </a:r>
            <a:endParaRPr lang="en-US" sz="1050" dirty="0"/>
          </a:p>
        </p:txBody>
      </p:sp>
    </p:spTree>
    <p:extLst>
      <p:ext uri="{BB962C8B-B14F-4D97-AF65-F5344CB8AC3E}">
        <p14:creationId xmlns:p14="http://schemas.microsoft.com/office/powerpoint/2010/main" val="33678050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4909" y="533400"/>
            <a:ext cx="7901989" cy="800100"/>
          </a:xfrm>
          <a:prstGeom prst="rect">
            <a:avLst/>
          </a:prstGeom>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dirty="0" smtClean="0"/>
              <a:t>SB 535 (de León</a:t>
            </a:r>
            <a:r>
              <a:rPr lang="en-US" sz="8000" dirty="0"/>
              <a:t>) </a:t>
            </a:r>
            <a:r>
              <a:rPr lang="en-US" sz="3200" dirty="0" smtClean="0"/>
              <a:t/>
            </a:r>
            <a:br>
              <a:rPr lang="en-US" sz="3200" dirty="0" smtClean="0"/>
            </a:br>
            <a:endParaRPr lang="en-US" sz="1800" dirty="0"/>
          </a:p>
        </p:txBody>
      </p:sp>
      <p:sp>
        <p:nvSpPr>
          <p:cNvPr id="6" name="Content Placeholder 2"/>
          <p:cNvSpPr txBox="1">
            <a:spLocks/>
          </p:cNvSpPr>
          <p:nvPr/>
        </p:nvSpPr>
        <p:spPr>
          <a:xfrm>
            <a:off x="3962400" y="1435100"/>
            <a:ext cx="4876799" cy="44196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dirty="0"/>
          </a:p>
        </p:txBody>
      </p:sp>
      <p:sp>
        <p:nvSpPr>
          <p:cNvPr id="7" name="Text Placeholder 3"/>
          <p:cNvSpPr txBox="1">
            <a:spLocks/>
          </p:cNvSpPr>
          <p:nvPr/>
        </p:nvSpPr>
        <p:spPr>
          <a:xfrm>
            <a:off x="467096" y="1600201"/>
            <a:ext cx="4104904" cy="457200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accent1"/>
              </a:buClr>
              <a:buFont typeface="Wingdings" pitchFamily="2" charset="2"/>
              <a:buChar char="ü"/>
            </a:pPr>
            <a:r>
              <a:rPr lang="en-US" sz="2400" dirty="0" smtClean="0"/>
              <a:t>Ensures a minimum of 25% of climate investments (via the Greenhouse Gas Reduction Fund) benefit disadvantaged communities</a:t>
            </a:r>
          </a:p>
          <a:p>
            <a:endParaRPr lang="en-US" sz="2400" dirty="0" smtClean="0"/>
          </a:p>
          <a:p>
            <a:pPr marL="285750" indent="-285750">
              <a:buClr>
                <a:schemeClr val="accent1"/>
              </a:buClr>
              <a:buFont typeface="Wingdings" pitchFamily="2" charset="2"/>
              <a:buChar char="ü"/>
            </a:pPr>
            <a:r>
              <a:rPr lang="en-US" sz="2400" dirty="0" smtClean="0"/>
              <a:t>Requires at least 10% of the investments are for projects located in disadvantaged communities</a:t>
            </a:r>
            <a:br>
              <a:rPr lang="en-US" sz="2400" dirty="0" smtClean="0"/>
            </a:br>
            <a:endParaRPr lang="en-US" sz="2400" dirty="0" smtClean="0"/>
          </a:p>
          <a:p>
            <a:pPr marL="285750" indent="-285750">
              <a:buClr>
                <a:schemeClr val="accent1"/>
              </a:buClr>
              <a:buFont typeface="Wingdings" pitchFamily="2" charset="2"/>
              <a:buChar char="ü"/>
            </a:pPr>
            <a:r>
              <a:rPr lang="en-US" sz="2400" dirty="0"/>
              <a:t>Directs </a:t>
            </a:r>
            <a:r>
              <a:rPr lang="en-US" sz="2400" dirty="0" err="1"/>
              <a:t>CalEPA</a:t>
            </a:r>
            <a:r>
              <a:rPr lang="en-US" sz="2400" dirty="0"/>
              <a:t> to define “disadvantaged communities”</a:t>
            </a:r>
          </a:p>
          <a:p>
            <a:pPr marL="285750" indent="-285750">
              <a:buFont typeface="Wingdings" pitchFamily="2" charset="2"/>
              <a:buChar char="ü"/>
            </a:pPr>
            <a:endParaRPr lang="en-US" sz="1800" dirty="0" smtClean="0"/>
          </a:p>
          <a:p>
            <a:pPr marL="285750" indent="-285750">
              <a:buFont typeface="Wingdings" pitchFamily="2" charset="2"/>
              <a:buChar char="ü"/>
            </a:pPr>
            <a:endParaRPr lang="en-US" sz="1800" dirty="0"/>
          </a:p>
        </p:txBody>
      </p:sp>
      <p:pic>
        <p:nvPicPr>
          <p:cNvPr id="8" name="Picture 2" descr="http://www.hopeconstructionaz.com/media/images/Hilltop-Framing-Roof-0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230" y="2442369"/>
            <a:ext cx="3200203" cy="24050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09600" y="1143000"/>
            <a:ext cx="81534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470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4800600" y="1535583"/>
            <a:ext cx="4343400" cy="2884017"/>
          </a:xfrm>
          <a:prstGeom prst="rect">
            <a:avLst/>
          </a:prstGeom>
        </p:spPr>
      </p:pic>
      <p:sp>
        <p:nvSpPr>
          <p:cNvPr id="2" name="Title 1"/>
          <p:cNvSpPr>
            <a:spLocks noGrp="1"/>
          </p:cNvSpPr>
          <p:nvPr>
            <p:ph type="title"/>
          </p:nvPr>
        </p:nvSpPr>
        <p:spPr/>
        <p:txBody>
          <a:bodyPr>
            <a:normAutofit fontScale="90000"/>
          </a:bodyPr>
          <a:lstStyle/>
          <a:p>
            <a:r>
              <a:rPr lang="en-US" dirty="0" smtClean="0"/>
              <a:t>Key programs to benefit Disadvantaged Communities</a:t>
            </a:r>
            <a:endParaRPr lang="en-US" dirty="0"/>
          </a:p>
        </p:txBody>
      </p:sp>
      <p:sp>
        <p:nvSpPr>
          <p:cNvPr id="3" name="Content Placeholder 2"/>
          <p:cNvSpPr>
            <a:spLocks noGrp="1"/>
          </p:cNvSpPr>
          <p:nvPr>
            <p:ph sz="half" idx="1"/>
          </p:nvPr>
        </p:nvSpPr>
        <p:spPr>
          <a:xfrm>
            <a:off x="152400" y="1752600"/>
            <a:ext cx="4953000" cy="4495800"/>
          </a:xfrm>
        </p:spPr>
        <p:txBody>
          <a:bodyPr>
            <a:normAutofit/>
          </a:bodyPr>
          <a:lstStyle/>
          <a:p>
            <a:r>
              <a:rPr lang="en-US" dirty="0" smtClean="0"/>
              <a:t>Weatherization/</a:t>
            </a:r>
            <a:r>
              <a:rPr lang="en-US" dirty="0" err="1" smtClean="0"/>
              <a:t>renewables</a:t>
            </a:r>
            <a:endParaRPr lang="en-US" dirty="0" smtClean="0"/>
          </a:p>
          <a:p>
            <a:r>
              <a:rPr lang="en-US" dirty="0" smtClean="0"/>
              <a:t>Urban forestry</a:t>
            </a:r>
          </a:p>
          <a:p>
            <a:r>
              <a:rPr lang="en-US" dirty="0" smtClean="0"/>
              <a:t>Low-carbon transportation</a:t>
            </a:r>
          </a:p>
          <a:p>
            <a:r>
              <a:rPr lang="en-US" dirty="0" smtClean="0"/>
              <a:t>Affordable housing and sustainable communities</a:t>
            </a:r>
          </a:p>
          <a:p>
            <a:r>
              <a:rPr lang="en-US" dirty="0" smtClean="0"/>
              <a:t>Low-carbon transit operations</a:t>
            </a:r>
          </a:p>
          <a:p>
            <a:r>
              <a:rPr lang="en-US" dirty="0" smtClean="0"/>
              <a:t>Transit &amp; intercity rail capital projects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342" y="5715000"/>
            <a:ext cx="752858" cy="9357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5715000"/>
            <a:ext cx="973491" cy="93573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9797" y="5410200"/>
            <a:ext cx="963403" cy="126035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198" y="6046074"/>
            <a:ext cx="1011607" cy="3830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4576" y="5998533"/>
            <a:ext cx="1139424" cy="63086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985" y="5791200"/>
            <a:ext cx="557215" cy="831664"/>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0" y="5716512"/>
            <a:ext cx="744781" cy="98908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143" y="5791200"/>
            <a:ext cx="676657" cy="8839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Increasing access to affordable housing, open space and multimodal connectivity</a:t>
            </a:r>
            <a:endParaRPr lang="en-US" sz="3600" b="1" dirty="0"/>
          </a:p>
        </p:txBody>
      </p:sp>
      <p:sp>
        <p:nvSpPr>
          <p:cNvPr id="5" name="Content Placeholder 4"/>
          <p:cNvSpPr>
            <a:spLocks noGrp="1"/>
          </p:cNvSpPr>
          <p:nvPr>
            <p:ph sz="half" idx="2"/>
          </p:nvPr>
        </p:nvSpPr>
        <p:spPr/>
        <p:txBody>
          <a:bodyPr>
            <a:normAutofit fontScale="92500"/>
          </a:bodyPr>
          <a:lstStyle/>
          <a:p>
            <a:r>
              <a:rPr lang="en-US" dirty="0" smtClean="0"/>
              <a:t>Transit Oriented Affordable Housing Development (AHSC)</a:t>
            </a:r>
          </a:p>
          <a:p>
            <a:r>
              <a:rPr lang="en-US" dirty="0" smtClean="0"/>
              <a:t>Project Team: City of National City, Community Housing Works, Environmental Health Coalition</a:t>
            </a:r>
          </a:p>
          <a:p>
            <a:r>
              <a:rPr lang="en-US" dirty="0" smtClean="0"/>
              <a:t>Funding Agency: Strategic Growth Council</a:t>
            </a:r>
          </a:p>
          <a:p>
            <a:r>
              <a:rPr lang="en-US" dirty="0" smtClean="0"/>
              <a:t>Project Funding: $9.2 million</a:t>
            </a:r>
          </a:p>
          <a:p>
            <a:pPr lvl="1"/>
            <a:endParaRPr lang="en-US" dirty="0" smtClean="0"/>
          </a:p>
        </p:txBody>
      </p:sp>
      <p:sp>
        <p:nvSpPr>
          <p:cNvPr id="7" name="Text Placeholder 6"/>
          <p:cNvSpPr>
            <a:spLocks noGrp="1"/>
          </p:cNvSpPr>
          <p:nvPr>
            <p:ph type="body" sz="quarter" idx="3"/>
          </p:nvPr>
        </p:nvSpPr>
        <p:spPr>
          <a:xfrm>
            <a:off x="4572000" y="2133600"/>
            <a:ext cx="4041775" cy="639762"/>
          </a:xfrm>
        </p:spPr>
        <p:txBody>
          <a:bodyPr>
            <a:normAutofit fontScale="92500" lnSpcReduction="20000"/>
          </a:bodyPr>
          <a:lstStyle/>
          <a:p>
            <a:r>
              <a:rPr lang="en-US" dirty="0"/>
              <a:t>Paradise Creek Homes (Westside Infill TOD</a:t>
            </a:r>
            <a:r>
              <a:rPr lang="en-US" dirty="0" smtClean="0"/>
              <a:t>)</a:t>
            </a:r>
            <a:endParaRPr lang="en-US" dirty="0"/>
          </a:p>
        </p:txBody>
      </p:sp>
      <p:pic>
        <p:nvPicPr>
          <p:cNvPr id="2050"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568125" y="3048000"/>
            <a:ext cx="421345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6588537"/>
            <a:ext cx="8369727" cy="276999"/>
          </a:xfrm>
          <a:prstGeom prst="rect">
            <a:avLst/>
          </a:prstGeom>
          <a:noFill/>
        </p:spPr>
        <p:txBody>
          <a:bodyPr wrap="none" rtlCol="0">
            <a:spAutoFit/>
          </a:bodyPr>
          <a:lstStyle/>
          <a:p>
            <a:r>
              <a:rPr lang="en-US" sz="1200" dirty="0" smtClean="0"/>
              <a:t>Source: Alvaro Sanchez. 2015. </a:t>
            </a:r>
            <a:r>
              <a:rPr lang="en-US" sz="1200" i="1" dirty="0" smtClean="0"/>
              <a:t>California’s Climate Investments: 10 Case Studies Reducing Poverty &amp; Pollution. </a:t>
            </a:r>
            <a:r>
              <a:rPr lang="en-US" sz="1200" dirty="0" smtClean="0"/>
              <a:t>Greenlining Institute.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t>Increasing access to multimodal transit and improving connectivity</a:t>
            </a:r>
            <a:endParaRPr lang="en-US" sz="3200" b="1" dirty="0"/>
          </a:p>
        </p:txBody>
      </p:sp>
      <p:sp>
        <p:nvSpPr>
          <p:cNvPr id="8" name="Content Placeholder 7"/>
          <p:cNvSpPr>
            <a:spLocks noGrp="1"/>
          </p:cNvSpPr>
          <p:nvPr>
            <p:ph idx="1"/>
          </p:nvPr>
        </p:nvSpPr>
        <p:spPr/>
        <p:txBody>
          <a:bodyPr>
            <a:normAutofit lnSpcReduction="10000"/>
          </a:bodyPr>
          <a:lstStyle/>
          <a:p>
            <a:r>
              <a:rPr lang="en-US" sz="2800" b="1" dirty="0"/>
              <a:t>Low Carbon Transit Operations </a:t>
            </a:r>
            <a:r>
              <a:rPr lang="en-US" sz="2800" b="1" dirty="0" smtClean="0"/>
              <a:t>Program</a:t>
            </a:r>
          </a:p>
          <a:p>
            <a:pPr lvl="1"/>
            <a:r>
              <a:rPr lang="en-US" dirty="0" smtClean="0"/>
              <a:t>City of Gardena ($38,999)</a:t>
            </a:r>
          </a:p>
          <a:p>
            <a:pPr lvl="2"/>
            <a:r>
              <a:rPr lang="en-US" dirty="0" smtClean="0"/>
              <a:t>Expanding bus services to benefit DACs</a:t>
            </a:r>
          </a:p>
          <a:p>
            <a:pPr lvl="1"/>
            <a:r>
              <a:rPr lang="en-US" dirty="0" smtClean="0"/>
              <a:t>City of Montebello ($56,717)</a:t>
            </a:r>
          </a:p>
          <a:p>
            <a:pPr lvl="2"/>
            <a:r>
              <a:rPr lang="en-US" dirty="0" smtClean="0"/>
              <a:t>Addition of bus service during Thursday peak hours to alleviate congestion on Line 10 </a:t>
            </a:r>
          </a:p>
          <a:p>
            <a:r>
              <a:rPr lang="en-US" sz="2800" b="1" dirty="0" smtClean="0"/>
              <a:t>Transit and Intercity Rail Capital Program</a:t>
            </a:r>
          </a:p>
          <a:p>
            <a:pPr lvl="1"/>
            <a:r>
              <a:rPr lang="en-US" dirty="0" smtClean="0"/>
              <a:t>LA County Metro ($38,494,000)</a:t>
            </a:r>
          </a:p>
          <a:p>
            <a:pPr lvl="2"/>
            <a:r>
              <a:rPr lang="en-US" dirty="0" smtClean="0"/>
              <a:t>Infrastructure improvement to address connectivity issues, especially in DACs</a:t>
            </a:r>
          </a:p>
          <a:p>
            <a:pPr lvl="2"/>
            <a:endParaRPr lang="en-US" dirty="0" smtClean="0"/>
          </a:p>
          <a:p>
            <a:pPr lvl="1"/>
            <a:endParaRPr lang="en-US" dirty="0"/>
          </a:p>
        </p:txBody>
      </p:sp>
    </p:spTree>
    <p:extLst>
      <p:ext uri="{BB962C8B-B14F-4D97-AF65-F5344CB8AC3E}">
        <p14:creationId xmlns:p14="http://schemas.microsoft.com/office/powerpoint/2010/main" val="1496210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4325</TotalTime>
  <Words>2781</Words>
  <Application>Microsoft Macintosh PowerPoint</Application>
  <PresentationFormat>On-screen Show (4:3)</PresentationFormat>
  <Paragraphs>220</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Guide to Greenhouse Gas Reduction Fund Program Designs, Expenditures, and Benefits  December 2, 2015  Kelsey Jessup Project Manager </vt:lpstr>
      <vt:lpstr>How it works?</vt:lpstr>
      <vt:lpstr>PowerPoint Presentation</vt:lpstr>
      <vt:lpstr>PowerPoint Presentation</vt:lpstr>
      <vt:lpstr>PowerPoint Presentation</vt:lpstr>
      <vt:lpstr>PowerPoint Presentation</vt:lpstr>
      <vt:lpstr>Key programs to benefit Disadvantaged Communities</vt:lpstr>
      <vt:lpstr>Increasing access to affordable housing, open space and multimodal connectivity</vt:lpstr>
      <vt:lpstr>Increasing access to multimodal transit and improving connectivity</vt:lpstr>
      <vt:lpstr>Energy Efficiency and Clean Energy: Low-Income Weatherization Program </vt:lpstr>
      <vt:lpstr>Bringing water and energy savings to disadvantaged communities in Riverside County</vt:lpstr>
      <vt:lpstr>Engaging residents to increase tree canopy in Disadvantaged Communities</vt:lpstr>
      <vt:lpstr>Empowering residents and bringing access to healthy food options in San Bernardino County</vt:lpstr>
      <vt:lpstr>Recent reports analyzing the GGRF appropriations</vt:lpstr>
      <vt:lpstr>Contact</vt:lpstr>
      <vt:lpstr>PowerPoint Presentation</vt:lpstr>
      <vt:lpstr>San  Bernardino County (partial)</vt:lpstr>
      <vt:lpstr>How do Revenues from Cap-and-Trade get to the LA Region</vt:lpstr>
      <vt:lpstr>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Tamanna</dc:creator>
  <cp:lastModifiedBy>Kelsey Jessup</cp:lastModifiedBy>
  <cp:revision>45</cp:revision>
  <dcterms:created xsi:type="dcterms:W3CDTF">2015-11-16T05:00:55Z</dcterms:created>
  <dcterms:modified xsi:type="dcterms:W3CDTF">2015-12-02T22:19:21Z</dcterms:modified>
</cp:coreProperties>
</file>