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7" r:id="rId4"/>
    <p:sldId id="263" r:id="rId5"/>
    <p:sldId id="266" r:id="rId6"/>
    <p:sldId id="268" r:id="rId7"/>
  </p:sldIdLst>
  <p:sldSz cx="12192000" cy="6858000"/>
  <p:notesSz cx="6858000" cy="9144000"/>
  <p:defaultTextStyle>
    <a:defPPr>
      <a:defRPr lang="en-V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0A18E-3313-4575-B36D-A6859400D197}" v="2" dt="2022-11-03T22:09:56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ldridge" userId="06d8754d3aaeeb12" providerId="LiveId" clId="{6440A18E-3313-4575-B36D-A6859400D197}"/>
    <pc:docChg chg="modSld">
      <pc:chgData name="Dan Heldridge" userId="06d8754d3aaeeb12" providerId="LiveId" clId="{6440A18E-3313-4575-B36D-A6859400D197}" dt="2022-11-03T22:10:35.833" v="106" actId="6549"/>
      <pc:docMkLst>
        <pc:docMk/>
      </pc:docMkLst>
      <pc:sldChg chg="modSp mod">
        <pc:chgData name="Dan Heldridge" userId="06d8754d3aaeeb12" providerId="LiveId" clId="{6440A18E-3313-4575-B36D-A6859400D197}" dt="2022-11-03T22:10:35.833" v="106" actId="6549"/>
        <pc:sldMkLst>
          <pc:docMk/>
          <pc:sldMk cId="2375769353" sldId="268"/>
        </pc:sldMkLst>
        <pc:spChg chg="mod">
          <ac:chgData name="Dan Heldridge" userId="06d8754d3aaeeb12" providerId="LiveId" clId="{6440A18E-3313-4575-B36D-A6859400D197}" dt="2022-11-03T22:09:25.700" v="12" actId="20577"/>
          <ac:spMkLst>
            <pc:docMk/>
            <pc:sldMk cId="2375769353" sldId="268"/>
            <ac:spMk id="2" creationId="{A77406F9-C597-C918-E114-A37D341EAC2C}"/>
          </ac:spMkLst>
        </pc:spChg>
        <pc:spChg chg="mod">
          <ac:chgData name="Dan Heldridge" userId="06d8754d3aaeeb12" providerId="LiveId" clId="{6440A18E-3313-4575-B36D-A6859400D197}" dt="2022-11-03T22:10:35.833" v="106" actId="6549"/>
          <ac:spMkLst>
            <pc:docMk/>
            <pc:sldMk cId="2375769353" sldId="268"/>
            <ac:spMk id="3" creationId="{E134240A-AD7C-FD66-7E4A-FCAFF75104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8054-8F7F-B843-5313-A10CB7F14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009A8-D281-FB49-F6B4-211ECABA3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80B2C-7A7F-2B1A-EF09-85E4FB58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91096-771D-84C0-48FF-376A7C4F9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B512B-12F3-2D38-41E7-A21ECDBF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143871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1687-23D8-666A-33DA-87DDDC797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DA0A1-CFB0-3A23-EFC5-90F02FE8F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250DB-F70F-DEF3-3BCB-FF640499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53BFF-17D2-CAD1-8B3E-93B4F5BD1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273D3-ADD5-F0C4-EF22-2640611A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126688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19DC6-2049-5B26-A4A3-22CBC13F9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C0E57-21C8-A348-EAD0-1F8CD2E05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1EE15-08A8-B8A0-9913-E39152B6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09EBA-16A8-0A46-D2D3-A24D1046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E1AE3-3CD4-43B2-42ED-D83BDED0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380589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AE7F-F4A5-A2D2-B9BB-9675796F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4DCE-4EB6-E550-CA1B-D6A6997F9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39EF2-2B29-5FF9-52E1-0A7C89AC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89A38-DD36-C8AC-6630-E52D0BA8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C0C1-B97E-6672-1187-C2CEE879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384255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7F88-4A1B-FDA2-55A7-F9F05D78A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B22FC-D80B-2B71-FD8D-B128F284C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7C90C-8E7B-8964-7125-75DA0461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9272C-DB9C-AF2E-7CA0-2D8C29D9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82FBA-EA5D-6E09-1753-367AEA47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421286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6FC4-2896-C4EC-C4F6-F35AA1C6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A61B-8126-2572-7EDB-44944D2A3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BEDF2-957B-BADF-B19E-ECEB690DC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E31AB-35B1-F81F-B5FE-A1F56E0A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A7152-1AA1-08C5-BCAD-410BF0A2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DD9D0-82DD-3A4B-60B1-189EB76B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342990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9E63-4AA8-9350-0A68-C542C8C4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76128-5FE6-D7EB-63BC-441AF00E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600E0-CB3E-C413-1D9B-52DCBA62F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AABCAD-725C-E24A-0736-375C7B92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6F870-B164-ADD5-78BE-697FAF2EB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A48BBC-C649-A512-CC40-45C5E6F3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FBCD5-9971-4C5F-F5E3-BFF2A803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5E753-F5B5-9859-2F69-4C41689D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63680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7A88C-68B1-D06A-B91E-8321A877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C00DB-5A2E-21F8-C153-B1A9B73B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3819D-4B66-1B96-A50D-98A3BD42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EF9C5-2BB1-03BB-2648-FDFB6D02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59439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8CA0C2-2822-37AC-2FAA-06462709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43B7B-24E0-A946-4787-C542AA4A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33726-4B58-2CB2-8548-1003869A5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2706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0EFC0-586E-55CE-BD63-9DF9B5358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B0C81-CEA6-2C5D-3593-02468B43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55E24-42A3-C02A-E9A6-BD93F4EE5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A3338-EBAE-2CEB-D528-0F83C8FFF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77331-1B41-9A7B-E712-E773D5EF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BD819-70DB-B5AB-5484-A9848129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31360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0575-B2B5-C88F-C6FD-A6819157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FA36F7-6572-68DA-55CB-5AF4EC0C7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B4F51-26C8-6007-105A-6F2D8EC3B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7ADF1-843F-BA66-6354-656B5572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B2B2A-05EB-D2E3-467E-817E673B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5D248-7832-5A6C-7882-3244E678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8527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D9C1F-D434-D479-32FC-2A7711D7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47FF0-4E55-55CE-1E2E-DC86417F9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99520-28F0-9391-8009-14E09CF7A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4C629-057C-4479-9CA4-2F4FE2E0123C}" type="datetimeFigureOut">
              <a:rPr lang="en-VI" smtClean="0"/>
              <a:t>11/03/2022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A5FF2-882A-A656-736B-2B80B3687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264EF-BE0D-7B32-BEDE-A1F501022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FC44-D96A-4BCD-83DC-F0AD67A2CF21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24765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dan@housingtrustplace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801D-A681-80D8-7FF7-6E224F0B1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635"/>
            <a:ext cx="10515600" cy="40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AFFORDABLE HOUSING PRESERVATION</a:t>
            </a:r>
          </a:p>
          <a:p>
            <a:pPr marL="0" indent="0" algn="ctr">
              <a:buNone/>
            </a:pPr>
            <a:r>
              <a:rPr lang="en-US" sz="3600" dirty="0"/>
              <a:t>OF SMALLER-SCALE PROPERTIES</a:t>
            </a:r>
          </a:p>
          <a:p>
            <a:pPr marL="0" indent="0" algn="ctr">
              <a:buNone/>
            </a:pPr>
            <a:r>
              <a:rPr lang="en-US" dirty="0"/>
              <a:t>An Opportunity for California Counties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Housing Trust Placer, Inc.</a:t>
            </a:r>
          </a:p>
        </p:txBody>
      </p:sp>
      <p:pic>
        <p:nvPicPr>
          <p:cNvPr id="6" name="Picture 5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13CAEE62-6559-AD52-3723-18E0102D0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286" y="4113724"/>
            <a:ext cx="1139428" cy="97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4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06F9-C597-C918-E114-A37D341E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At-Risk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240A-AD7C-FD66-7E4A-FCAFF7510436}"/>
              </a:ext>
            </a:extLst>
          </p:cNvPr>
          <p:cNvSpPr txBox="1">
            <a:spLocks/>
          </p:cNvSpPr>
          <p:nvPr/>
        </p:nvSpPr>
        <p:spPr>
          <a:xfrm>
            <a:off x="838200" y="1871112"/>
            <a:ext cx="10201835" cy="4099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Many low-income families live amongst us today in Class C multifamily properties</a:t>
            </a:r>
          </a:p>
          <a:p>
            <a:r>
              <a:rPr lang="en-US" sz="2000" dirty="0"/>
              <a:t>These properties are known as naturally-occurring affordable housing (“NOAH”)</a:t>
            </a:r>
          </a:p>
          <a:p>
            <a:r>
              <a:rPr lang="en-US" sz="2000" dirty="0"/>
              <a:t>In a robust real estate market, owners of NOAH properties have an incentive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Install cosmetic upgrades (vinyl floors, granite countertops, refinished cabinets, etc.), 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u="sng" dirty="0"/>
              <a:t>Sell to the highest bidder under the prospect of dramatic rent increases</a:t>
            </a:r>
          </a:p>
          <a:p>
            <a:r>
              <a:rPr lang="en-US" sz="2000" dirty="0"/>
              <a:t>Families in these building are at risk of displacement </a:t>
            </a:r>
          </a:p>
          <a:p>
            <a:r>
              <a:rPr lang="en-US" sz="2000" dirty="0"/>
              <a:t>Institutional investors are aware of these opportunities and are actively seeking preservation opportunities</a:t>
            </a:r>
          </a:p>
          <a:p>
            <a:r>
              <a:rPr lang="en-US" sz="2000" dirty="0"/>
              <a:t>However, smaller buildings (9 to 40 units) are generally not on the radar screen of big investors </a:t>
            </a:r>
          </a:p>
          <a:p>
            <a:r>
              <a:rPr lang="en-US" sz="2000" dirty="0"/>
              <a:t>These buildings present an economical and relatively fast way to create permanently affordable housing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24AB120D-7189-5B5A-B14A-885D931E5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878" y="420624"/>
            <a:ext cx="1139428" cy="97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7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06F9-C597-C918-E114-A37D341E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County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240A-AD7C-FD66-7E4A-FCAFF7510436}"/>
              </a:ext>
            </a:extLst>
          </p:cNvPr>
          <p:cNvSpPr txBox="1">
            <a:spLocks/>
          </p:cNvSpPr>
          <p:nvPr/>
        </p:nvSpPr>
        <p:spPr>
          <a:xfrm>
            <a:off x="838200" y="1871112"/>
            <a:ext cx="10121153" cy="4099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Often we do not learn of a NOAH property until it becomes an active listing in the open market</a:t>
            </a:r>
          </a:p>
          <a:p>
            <a:r>
              <a:rPr lang="en-US" sz="2000" dirty="0"/>
              <a:t>Once an opportunity is identified, there is very little time to secure approvals and arrange soft debt to help with acquisition</a:t>
            </a:r>
          </a:p>
          <a:p>
            <a:r>
              <a:rPr lang="en-US" sz="2000" u="sng" dirty="0"/>
              <a:t>How do we prepare in advance for a quick acquisition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One solution is to create a Preservation Fund that can quickly fund acquisitions that meet specific underwriting parameters (e.g., price per unit, limit on deferred maintenance / rehab costs, location, tenant incomes, etc.)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24AB120D-7189-5B5A-B14A-885D931E5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878" y="420624"/>
            <a:ext cx="1139428" cy="97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6D31-4AB6-CEA4-C6C4-F5C6CD76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Continental Arms – Roseville, CA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D621AA-E329-C603-1A7D-524018CBD8F2}"/>
              </a:ext>
            </a:extLst>
          </p:cNvPr>
          <p:cNvSpPr txBox="1">
            <a:spLocks/>
          </p:cNvSpPr>
          <p:nvPr/>
        </p:nvSpPr>
        <p:spPr>
          <a:xfrm>
            <a:off x="838201" y="5408103"/>
            <a:ext cx="5257800" cy="768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39 Units</a:t>
            </a:r>
          </a:p>
          <a:p>
            <a:r>
              <a:rPr lang="en-US" sz="2000" dirty="0"/>
              <a:t>Acquisition Price: </a:t>
            </a:r>
            <a:r>
              <a:rPr lang="en-US" sz="2000" u="sng" dirty="0"/>
              <a:t>$217,949 per unit </a:t>
            </a:r>
            <a:r>
              <a:rPr lang="en-US" sz="2000" dirty="0"/>
              <a:t>(in 2021)</a:t>
            </a:r>
          </a:p>
        </p:txBody>
      </p:sp>
      <p:pic>
        <p:nvPicPr>
          <p:cNvPr id="7" name="Picture 6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B578D5B8-4895-972A-CE67-15ED1485A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286" y="420624"/>
            <a:ext cx="1139428" cy="97231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31FB90E-2ECE-8620-8F9D-F6B95B1D31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66" b="6134"/>
          <a:stretch/>
        </p:blipFill>
        <p:spPr bwMode="auto">
          <a:xfrm>
            <a:off x="952500" y="1651187"/>
            <a:ext cx="10287000" cy="367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119E86-8A48-B4CF-A499-5FE593D50E2A}"/>
              </a:ext>
            </a:extLst>
          </p:cNvPr>
          <p:cNvSpPr txBox="1">
            <a:spLocks/>
          </p:cNvSpPr>
          <p:nvPr/>
        </p:nvSpPr>
        <p:spPr>
          <a:xfrm>
            <a:off x="6257545" y="5395911"/>
            <a:ext cx="5257800" cy="768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Insignificant amount of rehab required</a:t>
            </a:r>
          </a:p>
        </p:txBody>
      </p:sp>
    </p:spTree>
    <p:extLst>
      <p:ext uri="{BB962C8B-B14F-4D97-AF65-F5344CB8AC3E}">
        <p14:creationId xmlns:p14="http://schemas.microsoft.com/office/powerpoint/2010/main" val="5782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6D31-4AB6-CEA4-C6C4-F5C6CD76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150 Foresthill Ave – Auburn, CA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D621AA-E329-C603-1A7D-524018CBD8F2}"/>
              </a:ext>
            </a:extLst>
          </p:cNvPr>
          <p:cNvSpPr txBox="1">
            <a:spLocks/>
          </p:cNvSpPr>
          <p:nvPr/>
        </p:nvSpPr>
        <p:spPr>
          <a:xfrm>
            <a:off x="838201" y="5650149"/>
            <a:ext cx="5419344" cy="768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9 Units</a:t>
            </a:r>
          </a:p>
          <a:p>
            <a:r>
              <a:rPr lang="en-US" sz="2000" dirty="0"/>
              <a:t>Acquisition Price: </a:t>
            </a:r>
            <a:r>
              <a:rPr lang="en-US" sz="2000" u="sng" dirty="0"/>
              <a:t>$205,556 per unit </a:t>
            </a:r>
          </a:p>
        </p:txBody>
      </p:sp>
      <p:pic>
        <p:nvPicPr>
          <p:cNvPr id="7" name="Picture 6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B578D5B8-4895-972A-CE67-15ED1485A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286" y="420624"/>
            <a:ext cx="1139428" cy="97231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119E86-8A48-B4CF-A499-5FE593D50E2A}"/>
              </a:ext>
            </a:extLst>
          </p:cNvPr>
          <p:cNvSpPr txBox="1">
            <a:spLocks/>
          </p:cNvSpPr>
          <p:nvPr/>
        </p:nvSpPr>
        <p:spPr>
          <a:xfrm>
            <a:off x="6257545" y="5637957"/>
            <a:ext cx="5257800" cy="768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Substantial deferred maintenance?</a:t>
            </a:r>
          </a:p>
          <a:p>
            <a:r>
              <a:rPr lang="en-US" sz="2000" dirty="0"/>
              <a:t>Significant rehab required?</a:t>
            </a:r>
          </a:p>
        </p:txBody>
      </p:sp>
      <p:pic>
        <p:nvPicPr>
          <p:cNvPr id="2050" name="Picture 2" descr="Property Photo">
            <a:extLst>
              <a:ext uri="{FF2B5EF4-FFF2-40B4-BE49-F238E27FC236}">
                <a16:creationId xmlns:a16="http://schemas.microsoft.com/office/drawing/2014/main" id="{0B3E6373-73EC-BBEF-ADDC-1C1F39285F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7" b="13298"/>
          <a:stretch/>
        </p:blipFill>
        <p:spPr bwMode="auto">
          <a:xfrm>
            <a:off x="954284" y="1634981"/>
            <a:ext cx="9652566" cy="400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2AA2C6C-FDD6-1549-C7CF-E267FA400313}"/>
              </a:ext>
            </a:extLst>
          </p:cNvPr>
          <p:cNvSpPr txBox="1">
            <a:spLocks/>
          </p:cNvSpPr>
          <p:nvPr/>
        </p:nvSpPr>
        <p:spPr>
          <a:xfrm>
            <a:off x="6688813" y="2081293"/>
            <a:ext cx="3772993" cy="71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="1" i="1" dirty="0">
                <a:solidFill>
                  <a:schemeClr val="bg1"/>
                </a:solidFill>
              </a:rPr>
              <a:t>Current Listing</a:t>
            </a:r>
          </a:p>
        </p:txBody>
      </p:sp>
    </p:spTree>
    <p:extLst>
      <p:ext uri="{BB962C8B-B14F-4D97-AF65-F5344CB8AC3E}">
        <p14:creationId xmlns:p14="http://schemas.microsoft.com/office/powerpoint/2010/main" val="18636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06F9-C597-C918-E114-A37D341E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240A-AD7C-FD66-7E4A-FCAFF7510436}"/>
              </a:ext>
            </a:extLst>
          </p:cNvPr>
          <p:cNvSpPr txBox="1">
            <a:spLocks/>
          </p:cNvSpPr>
          <p:nvPr/>
        </p:nvSpPr>
        <p:spPr>
          <a:xfrm>
            <a:off x="3630706" y="2581834"/>
            <a:ext cx="7328647" cy="3388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Dan Heldridge</a:t>
            </a:r>
          </a:p>
          <a:p>
            <a:pPr marL="0" indent="0">
              <a:buNone/>
            </a:pPr>
            <a:r>
              <a:rPr lang="en-US" sz="2400" dirty="0"/>
              <a:t>Housing Trust Placer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dan@housingtrustplacer.org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Tel: 917-826-6774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24AB120D-7189-5B5A-B14A-885D931E5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878" y="420624"/>
            <a:ext cx="1139428" cy="97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6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306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PowerPoint Presentation</vt:lpstr>
      <vt:lpstr>At-Risk Families</vt:lpstr>
      <vt:lpstr>Challenges for County Involvement</vt:lpstr>
      <vt:lpstr>Continental Arms – Roseville, CA</vt:lpstr>
      <vt:lpstr>150 Foresthill Ave – Auburn, CA</vt:lpstr>
      <vt:lpstr>Contact Info: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Nerissa Heldridge</dc:creator>
  <cp:lastModifiedBy>Dan Heldridge</cp:lastModifiedBy>
  <cp:revision>5</cp:revision>
  <dcterms:created xsi:type="dcterms:W3CDTF">2022-10-13T02:19:34Z</dcterms:created>
  <dcterms:modified xsi:type="dcterms:W3CDTF">2022-11-03T22:10:40Z</dcterms:modified>
</cp:coreProperties>
</file>