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56" r:id="rId5"/>
    <p:sldId id="257" r:id="rId6"/>
    <p:sldId id="291" r:id="rId7"/>
    <p:sldId id="294" r:id="rId8"/>
    <p:sldId id="295" r:id="rId9"/>
    <p:sldId id="297" r:id="rId10"/>
    <p:sldId id="261" r:id="rId11"/>
    <p:sldId id="265" r:id="rId12"/>
    <p:sldId id="269" r:id="rId13"/>
    <p:sldId id="290" r:id="rId14"/>
    <p:sldId id="276" r:id="rId15"/>
    <p:sldId id="283" r:id="rId16"/>
    <p:sldId id="292" r:id="rId17"/>
    <p:sldId id="288" r:id="rId18"/>
    <p:sldId id="267" r:id="rId19"/>
    <p:sldId id="268" r:id="rId20"/>
    <p:sldId id="258" r:id="rId21"/>
    <p:sldId id="27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04" autoAdjust="0"/>
  </p:normalViewPr>
  <p:slideViewPr>
    <p:cSldViewPr>
      <p:cViewPr>
        <p:scale>
          <a:sx n="69" d="100"/>
          <a:sy n="69" d="100"/>
        </p:scale>
        <p:origin x="-2844" y="-1254"/>
      </p:cViewPr>
      <p:guideLst>
        <p:guide orient="horz" pos="2160"/>
        <p:guide pos="2880"/>
      </p:guideLst>
    </p:cSldViewPr>
  </p:slideViewPr>
  <p:outlineViewPr>
    <p:cViewPr>
      <p:scale>
        <a:sx n="33" d="100"/>
        <a:sy n="33" d="100"/>
      </p:scale>
      <p:origin x="0" y="373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EE70E-B104-4687-BCF0-31A18C1883A6}"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54D0C9F9-3BC9-4B2A-8CBA-B539537996C8}">
      <dgm:prSet phldrT="[Text]" custT="1"/>
      <dgm:spPr/>
      <dgm:t>
        <a:bodyPr/>
        <a:lstStyle/>
        <a:p>
          <a:r>
            <a:rPr lang="en-US" sz="3600" b="1" dirty="0" smtClean="0"/>
            <a:t>Coordination and Collaboration </a:t>
          </a:r>
          <a:endParaRPr lang="en-US" sz="3600" b="1" dirty="0"/>
        </a:p>
      </dgm:t>
    </dgm:pt>
    <dgm:pt modelId="{F4E4B8A9-8AA4-4D5B-8BF6-3F2E612016F9}" type="parTrans" cxnId="{1A6C422E-4509-447E-8153-EA8539492EA3}">
      <dgm:prSet/>
      <dgm:spPr/>
      <dgm:t>
        <a:bodyPr/>
        <a:lstStyle/>
        <a:p>
          <a:endParaRPr lang="en-US"/>
        </a:p>
      </dgm:t>
    </dgm:pt>
    <dgm:pt modelId="{6325626B-F3F3-418A-9BE0-BB61C0E29FD2}" type="sibTrans" cxnId="{1A6C422E-4509-447E-8153-EA8539492EA3}">
      <dgm:prSet/>
      <dgm:spPr/>
      <dgm:t>
        <a:bodyPr/>
        <a:lstStyle/>
        <a:p>
          <a:endParaRPr lang="en-US"/>
        </a:p>
      </dgm:t>
    </dgm:pt>
    <dgm:pt modelId="{9D4AAFA9-1301-4A66-9B84-82063040C70F}">
      <dgm:prSet phldrT="[Text]"/>
      <dgm:spPr/>
      <dgm:t>
        <a:bodyPr/>
        <a:lstStyle/>
        <a:p>
          <a:r>
            <a:rPr lang="en-US" dirty="0" smtClean="0"/>
            <a:t>California Pharmaceutical Procurement Collaborative (CPPC)</a:t>
          </a:r>
          <a:endParaRPr lang="en-US" dirty="0"/>
        </a:p>
      </dgm:t>
    </dgm:pt>
    <dgm:pt modelId="{8C22A956-18B0-41BB-96D1-E7F605B6773E}" type="parTrans" cxnId="{0584E003-3092-4996-B561-3620C6D1CC8F}">
      <dgm:prSet/>
      <dgm:spPr/>
      <dgm:t>
        <a:bodyPr/>
        <a:lstStyle/>
        <a:p>
          <a:endParaRPr lang="en-US"/>
        </a:p>
      </dgm:t>
    </dgm:pt>
    <dgm:pt modelId="{00D5F359-9AA5-48C7-8440-2B0A3C6738BB}" type="sibTrans" cxnId="{0584E003-3092-4996-B561-3620C6D1CC8F}">
      <dgm:prSet/>
      <dgm:spPr/>
      <dgm:t>
        <a:bodyPr/>
        <a:lstStyle/>
        <a:p>
          <a:endParaRPr lang="en-US"/>
        </a:p>
      </dgm:t>
    </dgm:pt>
    <dgm:pt modelId="{8517D65F-29F1-44A2-BAEC-DFA728805C27}">
      <dgm:prSet phldrT="[Text]"/>
      <dgm:spPr/>
      <dgm:t>
        <a:bodyPr/>
        <a:lstStyle/>
        <a:p>
          <a:r>
            <a:rPr lang="en-US" dirty="0" smtClean="0"/>
            <a:t>Common Drug Formulary  (CDF) Committee</a:t>
          </a:r>
          <a:endParaRPr lang="en-US" dirty="0"/>
        </a:p>
      </dgm:t>
    </dgm:pt>
    <dgm:pt modelId="{3A9824DD-C7BE-473B-9D90-B10DF8E493FD}" type="parTrans" cxnId="{903558DB-0E36-4FB2-AC96-41F9E1384CA7}">
      <dgm:prSet/>
      <dgm:spPr/>
      <dgm:t>
        <a:bodyPr/>
        <a:lstStyle/>
        <a:p>
          <a:endParaRPr lang="en-US"/>
        </a:p>
      </dgm:t>
    </dgm:pt>
    <dgm:pt modelId="{E5A7B391-07CB-474E-BD42-938F28F89A3D}" type="sibTrans" cxnId="{903558DB-0E36-4FB2-AC96-41F9E1384CA7}">
      <dgm:prSet/>
      <dgm:spPr/>
      <dgm:t>
        <a:bodyPr/>
        <a:lstStyle/>
        <a:p>
          <a:endParaRPr lang="en-US"/>
        </a:p>
      </dgm:t>
    </dgm:pt>
    <dgm:pt modelId="{086C0CE9-AFD7-4901-8CD5-46A79F8085F1}">
      <dgm:prSet phldrT="[Text]"/>
      <dgm:spPr/>
      <dgm:t>
        <a:bodyPr/>
        <a:lstStyle/>
        <a:p>
          <a:r>
            <a:rPr lang="en-US" dirty="0" smtClean="0"/>
            <a:t>California Medical Surgical Formulary Committee</a:t>
          </a:r>
          <a:endParaRPr lang="en-US" dirty="0"/>
        </a:p>
      </dgm:t>
    </dgm:pt>
    <dgm:pt modelId="{E557C6D9-7BDC-4D97-891D-64593C0EDC2E}" type="parTrans" cxnId="{21BD61E4-05E2-4DB3-AFCC-E98F39A3D52D}">
      <dgm:prSet/>
      <dgm:spPr/>
      <dgm:t>
        <a:bodyPr/>
        <a:lstStyle/>
        <a:p>
          <a:endParaRPr lang="en-US"/>
        </a:p>
      </dgm:t>
    </dgm:pt>
    <dgm:pt modelId="{3D57FE66-FB0F-4569-BA0F-79CA3F15D87E}" type="sibTrans" cxnId="{21BD61E4-05E2-4DB3-AFCC-E98F39A3D52D}">
      <dgm:prSet/>
      <dgm:spPr/>
      <dgm:t>
        <a:bodyPr/>
        <a:lstStyle/>
        <a:p>
          <a:endParaRPr lang="en-US"/>
        </a:p>
      </dgm:t>
    </dgm:pt>
    <dgm:pt modelId="{7DE5593B-8973-468E-8CF0-880AD03668EC}">
      <dgm:prSet phldrT="[Text]"/>
      <dgm:spPr/>
      <dgm:t>
        <a:bodyPr/>
        <a:lstStyle/>
        <a:p>
          <a:r>
            <a:rPr lang="en-US" dirty="0" smtClean="0"/>
            <a:t>Outreach to Local </a:t>
          </a:r>
        </a:p>
        <a:p>
          <a:r>
            <a:rPr lang="en-US" dirty="0" smtClean="0"/>
            <a:t>Governmental Entities</a:t>
          </a:r>
          <a:endParaRPr lang="en-US" dirty="0"/>
        </a:p>
      </dgm:t>
    </dgm:pt>
    <dgm:pt modelId="{2119ED29-E80E-462E-BA30-8A94DD25C7B6}" type="parTrans" cxnId="{4EACF036-5FCA-4AF6-9209-6F76B839D08A}">
      <dgm:prSet/>
      <dgm:spPr/>
      <dgm:t>
        <a:bodyPr/>
        <a:lstStyle/>
        <a:p>
          <a:endParaRPr lang="en-US"/>
        </a:p>
      </dgm:t>
    </dgm:pt>
    <dgm:pt modelId="{367A4550-C6E9-4ED2-AE82-B48EC7673DC2}" type="sibTrans" cxnId="{4EACF036-5FCA-4AF6-9209-6F76B839D08A}">
      <dgm:prSet/>
      <dgm:spPr/>
      <dgm:t>
        <a:bodyPr/>
        <a:lstStyle/>
        <a:p>
          <a:endParaRPr lang="en-US"/>
        </a:p>
      </dgm:t>
    </dgm:pt>
    <dgm:pt modelId="{BEFA4C2A-C603-445A-A748-6FE4C51646A3}">
      <dgm:prSet phldrT="[Text]"/>
      <dgm:spPr/>
      <dgm:t>
        <a:bodyPr/>
        <a:lstStyle/>
        <a:p>
          <a:r>
            <a:rPr lang="en-US" dirty="0" smtClean="0"/>
            <a:t>Vaccine Program Coordination</a:t>
          </a:r>
          <a:endParaRPr lang="en-US" dirty="0"/>
        </a:p>
      </dgm:t>
    </dgm:pt>
    <dgm:pt modelId="{F310C11D-15DE-4301-8FD8-7AD37F46E894}" type="parTrans" cxnId="{B9531F81-A76E-4223-86D8-061C19A91CA4}">
      <dgm:prSet/>
      <dgm:spPr/>
      <dgm:t>
        <a:bodyPr/>
        <a:lstStyle/>
        <a:p>
          <a:endParaRPr lang="en-US"/>
        </a:p>
      </dgm:t>
    </dgm:pt>
    <dgm:pt modelId="{98CB56B7-76CD-48A9-AFA7-88A055A94B41}" type="sibTrans" cxnId="{B9531F81-A76E-4223-86D8-061C19A91CA4}">
      <dgm:prSet/>
      <dgm:spPr/>
      <dgm:t>
        <a:bodyPr/>
        <a:lstStyle/>
        <a:p>
          <a:endParaRPr lang="en-US"/>
        </a:p>
      </dgm:t>
    </dgm:pt>
    <dgm:pt modelId="{F70F49E2-9AE5-459E-A56D-D55CA1F1CCF1}" type="pres">
      <dgm:prSet presAssocID="{F15EE70E-B104-4687-BCF0-31A18C1883A6}" presName="theList" presStyleCnt="0">
        <dgm:presLayoutVars>
          <dgm:dir/>
          <dgm:animLvl val="lvl"/>
          <dgm:resizeHandles val="exact"/>
        </dgm:presLayoutVars>
      </dgm:prSet>
      <dgm:spPr/>
      <dgm:t>
        <a:bodyPr/>
        <a:lstStyle/>
        <a:p>
          <a:endParaRPr lang="en-US"/>
        </a:p>
      </dgm:t>
    </dgm:pt>
    <dgm:pt modelId="{EA11AF99-4E72-417A-8F6A-FAA447EB3EB1}" type="pres">
      <dgm:prSet presAssocID="{54D0C9F9-3BC9-4B2A-8CBA-B539537996C8}" presName="compNode" presStyleCnt="0"/>
      <dgm:spPr/>
    </dgm:pt>
    <dgm:pt modelId="{5925A3DE-542E-4292-9AEB-11EED0CA87BB}" type="pres">
      <dgm:prSet presAssocID="{54D0C9F9-3BC9-4B2A-8CBA-B539537996C8}" presName="aNode" presStyleLbl="bgShp" presStyleIdx="0" presStyleCnt="1"/>
      <dgm:spPr/>
      <dgm:t>
        <a:bodyPr/>
        <a:lstStyle/>
        <a:p>
          <a:endParaRPr lang="en-US"/>
        </a:p>
      </dgm:t>
    </dgm:pt>
    <dgm:pt modelId="{3293B91E-8CE3-4E8B-9E14-EA0E8ED96995}" type="pres">
      <dgm:prSet presAssocID="{54D0C9F9-3BC9-4B2A-8CBA-B539537996C8}" presName="textNode" presStyleLbl="bgShp" presStyleIdx="0" presStyleCnt="1"/>
      <dgm:spPr/>
      <dgm:t>
        <a:bodyPr/>
        <a:lstStyle/>
        <a:p>
          <a:endParaRPr lang="en-US"/>
        </a:p>
      </dgm:t>
    </dgm:pt>
    <dgm:pt modelId="{0A0047A1-A930-465C-B470-E69702AD010A}" type="pres">
      <dgm:prSet presAssocID="{54D0C9F9-3BC9-4B2A-8CBA-B539537996C8}" presName="compChildNode" presStyleCnt="0"/>
      <dgm:spPr/>
    </dgm:pt>
    <dgm:pt modelId="{45EF41B6-2346-47D8-8C04-545124BC0C47}" type="pres">
      <dgm:prSet presAssocID="{54D0C9F9-3BC9-4B2A-8CBA-B539537996C8}" presName="theInnerList" presStyleCnt="0"/>
      <dgm:spPr/>
    </dgm:pt>
    <dgm:pt modelId="{FEEBBACB-7943-4E47-8819-5FA3C23E007C}" type="pres">
      <dgm:prSet presAssocID="{9D4AAFA9-1301-4A66-9B84-82063040C70F}" presName="childNode" presStyleLbl="node1" presStyleIdx="0" presStyleCnt="5">
        <dgm:presLayoutVars>
          <dgm:bulletEnabled val="1"/>
        </dgm:presLayoutVars>
      </dgm:prSet>
      <dgm:spPr/>
      <dgm:t>
        <a:bodyPr/>
        <a:lstStyle/>
        <a:p>
          <a:endParaRPr lang="en-US"/>
        </a:p>
      </dgm:t>
    </dgm:pt>
    <dgm:pt modelId="{EB7C6AEA-0BF2-4AA4-AEF3-E927621705C6}" type="pres">
      <dgm:prSet presAssocID="{9D4AAFA9-1301-4A66-9B84-82063040C70F}" presName="aSpace2" presStyleCnt="0"/>
      <dgm:spPr/>
    </dgm:pt>
    <dgm:pt modelId="{6065CB39-F31D-4280-A172-E43338307736}" type="pres">
      <dgm:prSet presAssocID="{8517D65F-29F1-44A2-BAEC-DFA728805C27}" presName="childNode" presStyleLbl="node1" presStyleIdx="1" presStyleCnt="5">
        <dgm:presLayoutVars>
          <dgm:bulletEnabled val="1"/>
        </dgm:presLayoutVars>
      </dgm:prSet>
      <dgm:spPr/>
      <dgm:t>
        <a:bodyPr/>
        <a:lstStyle/>
        <a:p>
          <a:endParaRPr lang="en-US"/>
        </a:p>
      </dgm:t>
    </dgm:pt>
    <dgm:pt modelId="{4DB08BD4-44DF-4658-8B8F-996F2AEF5A7C}" type="pres">
      <dgm:prSet presAssocID="{8517D65F-29F1-44A2-BAEC-DFA728805C27}" presName="aSpace2" presStyleCnt="0"/>
      <dgm:spPr/>
    </dgm:pt>
    <dgm:pt modelId="{7C0052A6-4055-4D78-A1B0-CF509573A1C3}" type="pres">
      <dgm:prSet presAssocID="{086C0CE9-AFD7-4901-8CD5-46A79F8085F1}" presName="childNode" presStyleLbl="node1" presStyleIdx="2" presStyleCnt="5">
        <dgm:presLayoutVars>
          <dgm:bulletEnabled val="1"/>
        </dgm:presLayoutVars>
      </dgm:prSet>
      <dgm:spPr/>
      <dgm:t>
        <a:bodyPr/>
        <a:lstStyle/>
        <a:p>
          <a:endParaRPr lang="en-US"/>
        </a:p>
      </dgm:t>
    </dgm:pt>
    <dgm:pt modelId="{281DBB24-4883-4DFC-A23B-00CDBE1120E5}" type="pres">
      <dgm:prSet presAssocID="{086C0CE9-AFD7-4901-8CD5-46A79F8085F1}" presName="aSpace2" presStyleCnt="0"/>
      <dgm:spPr/>
    </dgm:pt>
    <dgm:pt modelId="{39E5E0D6-31F5-4B10-9C8B-09FF11D80E6C}" type="pres">
      <dgm:prSet presAssocID="{BEFA4C2A-C603-445A-A748-6FE4C51646A3}" presName="childNode" presStyleLbl="node1" presStyleIdx="3" presStyleCnt="5">
        <dgm:presLayoutVars>
          <dgm:bulletEnabled val="1"/>
        </dgm:presLayoutVars>
      </dgm:prSet>
      <dgm:spPr/>
      <dgm:t>
        <a:bodyPr/>
        <a:lstStyle/>
        <a:p>
          <a:endParaRPr lang="en-US"/>
        </a:p>
      </dgm:t>
    </dgm:pt>
    <dgm:pt modelId="{744B20F4-D7AC-4A39-9F72-BD7ADB97A914}" type="pres">
      <dgm:prSet presAssocID="{BEFA4C2A-C603-445A-A748-6FE4C51646A3}" presName="aSpace2" presStyleCnt="0"/>
      <dgm:spPr/>
    </dgm:pt>
    <dgm:pt modelId="{1322E5C6-6DE7-49DF-ACD9-41458F65E88A}" type="pres">
      <dgm:prSet presAssocID="{7DE5593B-8973-468E-8CF0-880AD03668EC}" presName="childNode" presStyleLbl="node1" presStyleIdx="4" presStyleCnt="5">
        <dgm:presLayoutVars>
          <dgm:bulletEnabled val="1"/>
        </dgm:presLayoutVars>
      </dgm:prSet>
      <dgm:spPr/>
      <dgm:t>
        <a:bodyPr/>
        <a:lstStyle/>
        <a:p>
          <a:endParaRPr lang="en-US"/>
        </a:p>
      </dgm:t>
    </dgm:pt>
  </dgm:ptLst>
  <dgm:cxnLst>
    <dgm:cxn modelId="{D3FED616-E575-48A5-8716-1FD96A69B18A}" type="presOf" srcId="{7DE5593B-8973-468E-8CF0-880AD03668EC}" destId="{1322E5C6-6DE7-49DF-ACD9-41458F65E88A}" srcOrd="0" destOrd="0" presId="urn:microsoft.com/office/officeart/2005/8/layout/lProcess2"/>
    <dgm:cxn modelId="{1A6C422E-4509-447E-8153-EA8539492EA3}" srcId="{F15EE70E-B104-4687-BCF0-31A18C1883A6}" destId="{54D0C9F9-3BC9-4B2A-8CBA-B539537996C8}" srcOrd="0" destOrd="0" parTransId="{F4E4B8A9-8AA4-4D5B-8BF6-3F2E612016F9}" sibTransId="{6325626B-F3F3-418A-9BE0-BB61C0E29FD2}"/>
    <dgm:cxn modelId="{ECD9C675-6D0E-4FCA-A775-D6F5B0DC352D}" type="presOf" srcId="{9D4AAFA9-1301-4A66-9B84-82063040C70F}" destId="{FEEBBACB-7943-4E47-8819-5FA3C23E007C}" srcOrd="0" destOrd="0" presId="urn:microsoft.com/office/officeart/2005/8/layout/lProcess2"/>
    <dgm:cxn modelId="{4EACF036-5FCA-4AF6-9209-6F76B839D08A}" srcId="{54D0C9F9-3BC9-4B2A-8CBA-B539537996C8}" destId="{7DE5593B-8973-468E-8CF0-880AD03668EC}" srcOrd="4" destOrd="0" parTransId="{2119ED29-E80E-462E-BA30-8A94DD25C7B6}" sibTransId="{367A4550-C6E9-4ED2-AE82-B48EC7673DC2}"/>
    <dgm:cxn modelId="{B9531F81-A76E-4223-86D8-061C19A91CA4}" srcId="{54D0C9F9-3BC9-4B2A-8CBA-B539537996C8}" destId="{BEFA4C2A-C603-445A-A748-6FE4C51646A3}" srcOrd="3" destOrd="0" parTransId="{F310C11D-15DE-4301-8FD8-7AD37F46E894}" sibTransId="{98CB56B7-76CD-48A9-AFA7-88A055A94B41}"/>
    <dgm:cxn modelId="{F0061958-98F0-4E81-BA84-47AE4E901B80}" type="presOf" srcId="{086C0CE9-AFD7-4901-8CD5-46A79F8085F1}" destId="{7C0052A6-4055-4D78-A1B0-CF509573A1C3}" srcOrd="0" destOrd="0" presId="urn:microsoft.com/office/officeart/2005/8/layout/lProcess2"/>
    <dgm:cxn modelId="{903558DB-0E36-4FB2-AC96-41F9E1384CA7}" srcId="{54D0C9F9-3BC9-4B2A-8CBA-B539537996C8}" destId="{8517D65F-29F1-44A2-BAEC-DFA728805C27}" srcOrd="1" destOrd="0" parTransId="{3A9824DD-C7BE-473B-9D90-B10DF8E493FD}" sibTransId="{E5A7B391-07CB-474E-BD42-938F28F89A3D}"/>
    <dgm:cxn modelId="{412D94D2-105C-4AA8-8E99-516B07C99CE9}" type="presOf" srcId="{F15EE70E-B104-4687-BCF0-31A18C1883A6}" destId="{F70F49E2-9AE5-459E-A56D-D55CA1F1CCF1}" srcOrd="0" destOrd="0" presId="urn:microsoft.com/office/officeart/2005/8/layout/lProcess2"/>
    <dgm:cxn modelId="{4E758BE2-3DD8-42E2-8C2C-53F3A7ED336E}" type="presOf" srcId="{54D0C9F9-3BC9-4B2A-8CBA-B539537996C8}" destId="{3293B91E-8CE3-4E8B-9E14-EA0E8ED96995}" srcOrd="1" destOrd="0" presId="urn:microsoft.com/office/officeart/2005/8/layout/lProcess2"/>
    <dgm:cxn modelId="{2729032F-688F-4042-843A-C8CB5A8806B0}" type="presOf" srcId="{54D0C9F9-3BC9-4B2A-8CBA-B539537996C8}" destId="{5925A3DE-542E-4292-9AEB-11EED0CA87BB}" srcOrd="0" destOrd="0" presId="urn:microsoft.com/office/officeart/2005/8/layout/lProcess2"/>
    <dgm:cxn modelId="{C3CD85A5-DF26-4AB5-8593-AD94DB23456D}" type="presOf" srcId="{8517D65F-29F1-44A2-BAEC-DFA728805C27}" destId="{6065CB39-F31D-4280-A172-E43338307736}" srcOrd="0" destOrd="0" presId="urn:microsoft.com/office/officeart/2005/8/layout/lProcess2"/>
    <dgm:cxn modelId="{B1BCE9F1-5305-4CDB-AFDD-2B199CF26B3A}" type="presOf" srcId="{BEFA4C2A-C603-445A-A748-6FE4C51646A3}" destId="{39E5E0D6-31F5-4B10-9C8B-09FF11D80E6C}" srcOrd="0" destOrd="0" presId="urn:microsoft.com/office/officeart/2005/8/layout/lProcess2"/>
    <dgm:cxn modelId="{21BD61E4-05E2-4DB3-AFCC-E98F39A3D52D}" srcId="{54D0C9F9-3BC9-4B2A-8CBA-B539537996C8}" destId="{086C0CE9-AFD7-4901-8CD5-46A79F8085F1}" srcOrd="2" destOrd="0" parTransId="{E557C6D9-7BDC-4D97-891D-64593C0EDC2E}" sibTransId="{3D57FE66-FB0F-4569-BA0F-79CA3F15D87E}"/>
    <dgm:cxn modelId="{0584E003-3092-4996-B561-3620C6D1CC8F}" srcId="{54D0C9F9-3BC9-4B2A-8CBA-B539537996C8}" destId="{9D4AAFA9-1301-4A66-9B84-82063040C70F}" srcOrd="0" destOrd="0" parTransId="{8C22A956-18B0-41BB-96D1-E7F605B6773E}" sibTransId="{00D5F359-9AA5-48C7-8440-2B0A3C6738BB}"/>
    <dgm:cxn modelId="{D3A3F7C3-38A0-4100-AE51-33C1DFAE2413}" type="presParOf" srcId="{F70F49E2-9AE5-459E-A56D-D55CA1F1CCF1}" destId="{EA11AF99-4E72-417A-8F6A-FAA447EB3EB1}" srcOrd="0" destOrd="0" presId="urn:microsoft.com/office/officeart/2005/8/layout/lProcess2"/>
    <dgm:cxn modelId="{8BADBBDE-B9DD-4EE8-849B-23377D350F5B}" type="presParOf" srcId="{EA11AF99-4E72-417A-8F6A-FAA447EB3EB1}" destId="{5925A3DE-542E-4292-9AEB-11EED0CA87BB}" srcOrd="0" destOrd="0" presId="urn:microsoft.com/office/officeart/2005/8/layout/lProcess2"/>
    <dgm:cxn modelId="{D330C6C0-A579-4FC2-93AE-DA3D076CAABC}" type="presParOf" srcId="{EA11AF99-4E72-417A-8F6A-FAA447EB3EB1}" destId="{3293B91E-8CE3-4E8B-9E14-EA0E8ED96995}" srcOrd="1" destOrd="0" presId="urn:microsoft.com/office/officeart/2005/8/layout/lProcess2"/>
    <dgm:cxn modelId="{700134C0-D589-4653-A1CE-FA91AA73C9C6}" type="presParOf" srcId="{EA11AF99-4E72-417A-8F6A-FAA447EB3EB1}" destId="{0A0047A1-A930-465C-B470-E69702AD010A}" srcOrd="2" destOrd="0" presId="urn:microsoft.com/office/officeart/2005/8/layout/lProcess2"/>
    <dgm:cxn modelId="{0C71414B-18DF-4F70-B5FD-3B43EF8E15F2}" type="presParOf" srcId="{0A0047A1-A930-465C-B470-E69702AD010A}" destId="{45EF41B6-2346-47D8-8C04-545124BC0C47}" srcOrd="0" destOrd="0" presId="urn:microsoft.com/office/officeart/2005/8/layout/lProcess2"/>
    <dgm:cxn modelId="{9E001B69-D028-42E3-9BF4-1DB51FA20456}" type="presParOf" srcId="{45EF41B6-2346-47D8-8C04-545124BC0C47}" destId="{FEEBBACB-7943-4E47-8819-5FA3C23E007C}" srcOrd="0" destOrd="0" presId="urn:microsoft.com/office/officeart/2005/8/layout/lProcess2"/>
    <dgm:cxn modelId="{88DD020B-6850-4350-A7D8-4758F6F31EC8}" type="presParOf" srcId="{45EF41B6-2346-47D8-8C04-545124BC0C47}" destId="{EB7C6AEA-0BF2-4AA4-AEF3-E927621705C6}" srcOrd="1" destOrd="0" presId="urn:microsoft.com/office/officeart/2005/8/layout/lProcess2"/>
    <dgm:cxn modelId="{F0C40B41-EA10-4C8D-8CFA-C912C579B6B0}" type="presParOf" srcId="{45EF41B6-2346-47D8-8C04-545124BC0C47}" destId="{6065CB39-F31D-4280-A172-E43338307736}" srcOrd="2" destOrd="0" presId="urn:microsoft.com/office/officeart/2005/8/layout/lProcess2"/>
    <dgm:cxn modelId="{1F2F9AF0-369A-4934-9923-1B962A9F179B}" type="presParOf" srcId="{45EF41B6-2346-47D8-8C04-545124BC0C47}" destId="{4DB08BD4-44DF-4658-8B8F-996F2AEF5A7C}" srcOrd="3" destOrd="0" presId="urn:microsoft.com/office/officeart/2005/8/layout/lProcess2"/>
    <dgm:cxn modelId="{BF7D026B-B0AF-4B10-988A-3DD49C01790A}" type="presParOf" srcId="{45EF41B6-2346-47D8-8C04-545124BC0C47}" destId="{7C0052A6-4055-4D78-A1B0-CF509573A1C3}" srcOrd="4" destOrd="0" presId="urn:microsoft.com/office/officeart/2005/8/layout/lProcess2"/>
    <dgm:cxn modelId="{79773BAD-43C6-42D9-9AD6-B662458F5889}" type="presParOf" srcId="{45EF41B6-2346-47D8-8C04-545124BC0C47}" destId="{281DBB24-4883-4DFC-A23B-00CDBE1120E5}" srcOrd="5" destOrd="0" presId="urn:microsoft.com/office/officeart/2005/8/layout/lProcess2"/>
    <dgm:cxn modelId="{C11CEEC6-00BD-4D31-8FF9-CC0BC3A3089E}" type="presParOf" srcId="{45EF41B6-2346-47D8-8C04-545124BC0C47}" destId="{39E5E0D6-31F5-4B10-9C8B-09FF11D80E6C}" srcOrd="6" destOrd="0" presId="urn:microsoft.com/office/officeart/2005/8/layout/lProcess2"/>
    <dgm:cxn modelId="{4AE999AA-F85F-49AD-A4CF-9590B17496A0}" type="presParOf" srcId="{45EF41B6-2346-47D8-8C04-545124BC0C47}" destId="{744B20F4-D7AC-4A39-9F72-BD7ADB97A914}" srcOrd="7" destOrd="0" presId="urn:microsoft.com/office/officeart/2005/8/layout/lProcess2"/>
    <dgm:cxn modelId="{2F0015B7-DBEF-4A90-8279-C9CB4227EA19}" type="presParOf" srcId="{45EF41B6-2346-47D8-8C04-545124BC0C47}" destId="{1322E5C6-6DE7-49DF-ACD9-41458F65E88A}"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5EE70E-B104-4687-BCF0-31A18C1883A6}"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54D0C9F9-3BC9-4B2A-8CBA-B539537996C8}">
      <dgm:prSet phldrT="[Text]" custT="1"/>
      <dgm:spPr/>
      <dgm:t>
        <a:bodyPr/>
        <a:lstStyle/>
        <a:p>
          <a:r>
            <a:rPr lang="en-US" sz="3600" b="1" baseline="0" dirty="0" smtClean="0"/>
            <a:t>Procurement</a:t>
          </a:r>
          <a:endParaRPr lang="en-US" sz="3600" b="1" baseline="0" dirty="0"/>
        </a:p>
      </dgm:t>
    </dgm:pt>
    <dgm:pt modelId="{F4E4B8A9-8AA4-4D5B-8BF6-3F2E612016F9}" type="parTrans" cxnId="{1A6C422E-4509-447E-8153-EA8539492EA3}">
      <dgm:prSet/>
      <dgm:spPr/>
      <dgm:t>
        <a:bodyPr/>
        <a:lstStyle/>
        <a:p>
          <a:endParaRPr lang="en-US"/>
        </a:p>
      </dgm:t>
    </dgm:pt>
    <dgm:pt modelId="{6325626B-F3F3-418A-9BE0-BB61C0E29FD2}" type="sibTrans" cxnId="{1A6C422E-4509-447E-8153-EA8539492EA3}">
      <dgm:prSet/>
      <dgm:spPr/>
      <dgm:t>
        <a:bodyPr/>
        <a:lstStyle/>
        <a:p>
          <a:endParaRPr lang="en-US"/>
        </a:p>
      </dgm:t>
    </dgm:pt>
    <dgm:pt modelId="{9D4AAFA9-1301-4A66-9B84-82063040C70F}">
      <dgm:prSet phldrT="[Text]" custT="1"/>
      <dgm:spPr/>
      <dgm:t>
        <a:bodyPr/>
        <a:lstStyle/>
        <a:p>
          <a:r>
            <a:rPr lang="en-US" sz="1400" dirty="0" smtClean="0"/>
            <a:t>Primary Pharmaceutical Wholesaler</a:t>
          </a:r>
          <a:endParaRPr lang="en-US" sz="1400" dirty="0"/>
        </a:p>
      </dgm:t>
    </dgm:pt>
    <dgm:pt modelId="{8C22A956-18B0-41BB-96D1-E7F605B6773E}" type="parTrans" cxnId="{0584E003-3092-4996-B561-3620C6D1CC8F}">
      <dgm:prSet/>
      <dgm:spPr/>
      <dgm:t>
        <a:bodyPr/>
        <a:lstStyle/>
        <a:p>
          <a:endParaRPr lang="en-US"/>
        </a:p>
      </dgm:t>
    </dgm:pt>
    <dgm:pt modelId="{00D5F359-9AA5-48C7-8440-2B0A3C6738BB}" type="sibTrans" cxnId="{0584E003-3092-4996-B561-3620C6D1CC8F}">
      <dgm:prSet/>
      <dgm:spPr/>
      <dgm:t>
        <a:bodyPr/>
        <a:lstStyle/>
        <a:p>
          <a:endParaRPr lang="en-US"/>
        </a:p>
      </dgm:t>
    </dgm:pt>
    <dgm:pt modelId="{8517D65F-29F1-44A2-BAEC-DFA728805C27}">
      <dgm:prSet phldrT="[Text]" custT="1"/>
      <dgm:spPr/>
      <dgm:t>
        <a:bodyPr/>
        <a:lstStyle/>
        <a:p>
          <a:r>
            <a:rPr lang="en-US" sz="1400" dirty="0" smtClean="0"/>
            <a:t>Secondary Pharmaceutical Wholesaler</a:t>
          </a:r>
          <a:endParaRPr lang="en-US" sz="1400" dirty="0"/>
        </a:p>
      </dgm:t>
    </dgm:pt>
    <dgm:pt modelId="{3A9824DD-C7BE-473B-9D90-B10DF8E493FD}" type="parTrans" cxnId="{903558DB-0E36-4FB2-AC96-41F9E1384CA7}">
      <dgm:prSet/>
      <dgm:spPr/>
      <dgm:t>
        <a:bodyPr/>
        <a:lstStyle/>
        <a:p>
          <a:endParaRPr lang="en-US"/>
        </a:p>
      </dgm:t>
    </dgm:pt>
    <dgm:pt modelId="{E5A7B391-07CB-474E-BD42-938F28F89A3D}" type="sibTrans" cxnId="{903558DB-0E36-4FB2-AC96-41F9E1384CA7}">
      <dgm:prSet/>
      <dgm:spPr/>
      <dgm:t>
        <a:bodyPr/>
        <a:lstStyle/>
        <a:p>
          <a:endParaRPr lang="en-US"/>
        </a:p>
      </dgm:t>
    </dgm:pt>
    <dgm:pt modelId="{4DA55E3C-C03C-4EC5-ABD2-6C5EACE55F0C}">
      <dgm:prSet phldrT="[Text]" custT="1"/>
      <dgm:spPr/>
      <dgm:t>
        <a:bodyPr/>
        <a:lstStyle/>
        <a:p>
          <a:r>
            <a:rPr lang="en-US" sz="1400" dirty="0" smtClean="0"/>
            <a:t>Pricing Agreements with Drug Manufacturers</a:t>
          </a:r>
          <a:endParaRPr lang="en-US" sz="1400" dirty="0"/>
        </a:p>
      </dgm:t>
    </dgm:pt>
    <dgm:pt modelId="{D3875207-756E-487E-850B-1259C0E32E9B}" type="parTrans" cxnId="{24BF8B2D-EE5F-4E1F-A09C-A399EFC4FCCA}">
      <dgm:prSet/>
      <dgm:spPr/>
      <dgm:t>
        <a:bodyPr/>
        <a:lstStyle/>
        <a:p>
          <a:endParaRPr lang="en-US"/>
        </a:p>
      </dgm:t>
    </dgm:pt>
    <dgm:pt modelId="{4189F29C-3F56-4D3A-BC93-B26FEE0D83F1}" type="sibTrans" cxnId="{24BF8B2D-EE5F-4E1F-A09C-A399EFC4FCCA}">
      <dgm:prSet/>
      <dgm:spPr/>
      <dgm:t>
        <a:bodyPr/>
        <a:lstStyle/>
        <a:p>
          <a:endParaRPr lang="en-US"/>
        </a:p>
      </dgm:t>
    </dgm:pt>
    <dgm:pt modelId="{13A87E8E-1BDC-40D7-A8E7-CF7CCA61681A}">
      <dgm:prSet phldrT="[Text]" custT="1"/>
      <dgm:spPr/>
      <dgm:t>
        <a:bodyPr/>
        <a:lstStyle/>
        <a:p>
          <a:r>
            <a:rPr lang="en-US" sz="1400" dirty="0" smtClean="0"/>
            <a:t>Pharmaceutical Group Purchasing Organization</a:t>
          </a:r>
          <a:endParaRPr lang="en-US" sz="1400" dirty="0"/>
        </a:p>
      </dgm:t>
    </dgm:pt>
    <dgm:pt modelId="{6870D2F3-32A8-42E8-932A-4ED02275BCB6}" type="parTrans" cxnId="{A63B3ABE-5E72-43BE-B41E-86B4461DDDDE}">
      <dgm:prSet/>
      <dgm:spPr/>
      <dgm:t>
        <a:bodyPr/>
        <a:lstStyle/>
        <a:p>
          <a:endParaRPr lang="en-US"/>
        </a:p>
      </dgm:t>
    </dgm:pt>
    <dgm:pt modelId="{C8C1CF46-C191-4B1C-8E20-E120B8255BD4}" type="sibTrans" cxnId="{A63B3ABE-5E72-43BE-B41E-86B4461DDDDE}">
      <dgm:prSet/>
      <dgm:spPr/>
      <dgm:t>
        <a:bodyPr/>
        <a:lstStyle/>
        <a:p>
          <a:endParaRPr lang="en-US"/>
        </a:p>
      </dgm:t>
    </dgm:pt>
    <dgm:pt modelId="{EFA2152D-DF18-49AA-9E4F-AB0F0AF3B71D}">
      <dgm:prSet phldrT="[Text]" custT="1"/>
      <dgm:spPr/>
      <dgm:t>
        <a:bodyPr/>
        <a:lstStyle/>
        <a:p>
          <a:r>
            <a:rPr lang="en-US" sz="1400" dirty="0" smtClean="0"/>
            <a:t>Pharmacy Benefit Manager</a:t>
          </a:r>
          <a:endParaRPr lang="en-US" sz="1400" dirty="0"/>
        </a:p>
      </dgm:t>
    </dgm:pt>
    <dgm:pt modelId="{0E04825B-D858-45B4-A18D-9026968B7EE9}" type="parTrans" cxnId="{75F3E220-585B-4297-95FA-1DBF492347CC}">
      <dgm:prSet/>
      <dgm:spPr/>
      <dgm:t>
        <a:bodyPr/>
        <a:lstStyle/>
        <a:p>
          <a:endParaRPr lang="en-US"/>
        </a:p>
      </dgm:t>
    </dgm:pt>
    <dgm:pt modelId="{1807944D-D472-4360-A00E-07E6431C3490}" type="sibTrans" cxnId="{75F3E220-585B-4297-95FA-1DBF492347CC}">
      <dgm:prSet/>
      <dgm:spPr/>
      <dgm:t>
        <a:bodyPr/>
        <a:lstStyle/>
        <a:p>
          <a:endParaRPr lang="en-US"/>
        </a:p>
      </dgm:t>
    </dgm:pt>
    <dgm:pt modelId="{AF06BD37-4CD0-4091-ABF0-7C182C1FA047}">
      <dgm:prSet phldrT="[Text]" custT="1"/>
      <dgm:spPr/>
      <dgm:t>
        <a:bodyPr/>
        <a:lstStyle/>
        <a:p>
          <a:r>
            <a:rPr lang="en-US" sz="1400" dirty="0" smtClean="0"/>
            <a:t>Access to Minnesota Multistate Contracting Alliance for Pharmacy (MMCAP) contracts</a:t>
          </a:r>
          <a:endParaRPr lang="en-US" sz="1400" dirty="0"/>
        </a:p>
      </dgm:t>
    </dgm:pt>
    <dgm:pt modelId="{6E4DB98C-5DB4-4031-87F0-10E44E7D292B}" type="parTrans" cxnId="{BC058A30-62BA-4B07-88CD-55DF8CE9B90A}">
      <dgm:prSet/>
      <dgm:spPr/>
      <dgm:t>
        <a:bodyPr/>
        <a:lstStyle/>
        <a:p>
          <a:endParaRPr lang="en-US"/>
        </a:p>
      </dgm:t>
    </dgm:pt>
    <dgm:pt modelId="{56BD1F52-5E31-4B0C-AACF-68E7FD87270A}" type="sibTrans" cxnId="{BC058A30-62BA-4B07-88CD-55DF8CE9B90A}">
      <dgm:prSet/>
      <dgm:spPr/>
      <dgm:t>
        <a:bodyPr/>
        <a:lstStyle/>
        <a:p>
          <a:endParaRPr lang="en-US"/>
        </a:p>
      </dgm:t>
    </dgm:pt>
    <dgm:pt modelId="{B2230E0A-2331-4404-A5EE-D75C85180D9F}">
      <dgm:prSet phldrT="[Text]" custT="1"/>
      <dgm:spPr/>
      <dgm:t>
        <a:bodyPr/>
        <a:lstStyle/>
        <a:p>
          <a:r>
            <a:rPr lang="en-US" sz="1400" dirty="0" smtClean="0"/>
            <a:t>Access to Federal contracts</a:t>
          </a:r>
          <a:endParaRPr lang="en-US" sz="1400" dirty="0"/>
        </a:p>
      </dgm:t>
    </dgm:pt>
    <dgm:pt modelId="{D34A7C52-476B-4626-9A51-C78E745F1B39}" type="parTrans" cxnId="{A97A17A1-F3CE-4C01-A3CF-82ECBC90AEA6}">
      <dgm:prSet/>
      <dgm:spPr/>
      <dgm:t>
        <a:bodyPr/>
        <a:lstStyle/>
        <a:p>
          <a:endParaRPr lang="en-US"/>
        </a:p>
      </dgm:t>
    </dgm:pt>
    <dgm:pt modelId="{8D2566AE-24BD-4DF2-B03A-48BC504B8B2D}" type="sibTrans" cxnId="{A97A17A1-F3CE-4C01-A3CF-82ECBC90AEA6}">
      <dgm:prSet/>
      <dgm:spPr/>
      <dgm:t>
        <a:bodyPr/>
        <a:lstStyle/>
        <a:p>
          <a:endParaRPr lang="en-US"/>
        </a:p>
      </dgm:t>
    </dgm:pt>
    <dgm:pt modelId="{B547AFED-CC65-49F5-847A-240B07175093}">
      <dgm:prSet phldrT="[Text]" custT="1"/>
      <dgm:spPr/>
      <dgm:t>
        <a:bodyPr/>
        <a:lstStyle/>
        <a:p>
          <a:r>
            <a:rPr lang="en-US" sz="1400" dirty="0" smtClean="0"/>
            <a:t>Specialty &amp; Infusion Pharmacy</a:t>
          </a:r>
          <a:endParaRPr lang="en-US" sz="1400" dirty="0"/>
        </a:p>
      </dgm:t>
    </dgm:pt>
    <dgm:pt modelId="{7562B9C1-3BC4-4871-BC42-F1EB42599DAB}" type="parTrans" cxnId="{3E5DD4B9-6D9A-45AD-92FB-6970629EC57A}">
      <dgm:prSet/>
      <dgm:spPr/>
      <dgm:t>
        <a:bodyPr/>
        <a:lstStyle/>
        <a:p>
          <a:endParaRPr lang="en-US"/>
        </a:p>
      </dgm:t>
    </dgm:pt>
    <dgm:pt modelId="{FAF2198D-DC73-4159-A593-3AECF02DA6FD}" type="sibTrans" cxnId="{3E5DD4B9-6D9A-45AD-92FB-6970629EC57A}">
      <dgm:prSet/>
      <dgm:spPr/>
      <dgm:t>
        <a:bodyPr/>
        <a:lstStyle/>
        <a:p>
          <a:endParaRPr lang="en-US"/>
        </a:p>
      </dgm:t>
    </dgm:pt>
    <dgm:pt modelId="{25DE3759-27A9-4122-B30C-20DA55EF75DE}" type="pres">
      <dgm:prSet presAssocID="{F15EE70E-B104-4687-BCF0-31A18C1883A6}" presName="theList" presStyleCnt="0">
        <dgm:presLayoutVars>
          <dgm:dir/>
          <dgm:animLvl val="lvl"/>
          <dgm:resizeHandles val="exact"/>
        </dgm:presLayoutVars>
      </dgm:prSet>
      <dgm:spPr/>
      <dgm:t>
        <a:bodyPr/>
        <a:lstStyle/>
        <a:p>
          <a:endParaRPr lang="en-US"/>
        </a:p>
      </dgm:t>
    </dgm:pt>
    <dgm:pt modelId="{FC683553-E21F-4912-8785-6D2B53C28CE1}" type="pres">
      <dgm:prSet presAssocID="{54D0C9F9-3BC9-4B2A-8CBA-B539537996C8}" presName="compNode" presStyleCnt="0"/>
      <dgm:spPr/>
    </dgm:pt>
    <dgm:pt modelId="{61B23FCA-87B2-4AC3-9C2D-FD24A2FDB064}" type="pres">
      <dgm:prSet presAssocID="{54D0C9F9-3BC9-4B2A-8CBA-B539537996C8}" presName="aNode" presStyleLbl="bgShp" presStyleIdx="0" presStyleCnt="1"/>
      <dgm:spPr/>
      <dgm:t>
        <a:bodyPr/>
        <a:lstStyle/>
        <a:p>
          <a:endParaRPr lang="en-US"/>
        </a:p>
      </dgm:t>
    </dgm:pt>
    <dgm:pt modelId="{5D172874-52E7-4FE8-9EF1-6DDFFD547432}" type="pres">
      <dgm:prSet presAssocID="{54D0C9F9-3BC9-4B2A-8CBA-B539537996C8}" presName="textNode" presStyleLbl="bgShp" presStyleIdx="0" presStyleCnt="1"/>
      <dgm:spPr/>
      <dgm:t>
        <a:bodyPr/>
        <a:lstStyle/>
        <a:p>
          <a:endParaRPr lang="en-US"/>
        </a:p>
      </dgm:t>
    </dgm:pt>
    <dgm:pt modelId="{4AC25241-EB1C-43EB-9F9B-3176A19FD311}" type="pres">
      <dgm:prSet presAssocID="{54D0C9F9-3BC9-4B2A-8CBA-B539537996C8}" presName="compChildNode" presStyleCnt="0"/>
      <dgm:spPr/>
    </dgm:pt>
    <dgm:pt modelId="{1C89CA56-CB7F-45B7-BD99-2433F73A42E8}" type="pres">
      <dgm:prSet presAssocID="{54D0C9F9-3BC9-4B2A-8CBA-B539537996C8}" presName="theInnerList" presStyleCnt="0"/>
      <dgm:spPr/>
    </dgm:pt>
    <dgm:pt modelId="{58A99BE0-C16B-471A-A084-4806C3678692}" type="pres">
      <dgm:prSet presAssocID="{9D4AAFA9-1301-4A66-9B84-82063040C70F}" presName="childNode" presStyleLbl="node1" presStyleIdx="0" presStyleCnt="8">
        <dgm:presLayoutVars>
          <dgm:bulletEnabled val="1"/>
        </dgm:presLayoutVars>
      </dgm:prSet>
      <dgm:spPr/>
      <dgm:t>
        <a:bodyPr/>
        <a:lstStyle/>
        <a:p>
          <a:endParaRPr lang="en-US"/>
        </a:p>
      </dgm:t>
    </dgm:pt>
    <dgm:pt modelId="{243B21C7-36A2-445F-AFEA-05D771BF1B85}" type="pres">
      <dgm:prSet presAssocID="{9D4AAFA9-1301-4A66-9B84-82063040C70F}" presName="aSpace2" presStyleCnt="0"/>
      <dgm:spPr/>
    </dgm:pt>
    <dgm:pt modelId="{9CB07636-B32E-48B1-A0EF-1B4804A7EBE1}" type="pres">
      <dgm:prSet presAssocID="{8517D65F-29F1-44A2-BAEC-DFA728805C27}" presName="childNode" presStyleLbl="node1" presStyleIdx="1" presStyleCnt="8">
        <dgm:presLayoutVars>
          <dgm:bulletEnabled val="1"/>
        </dgm:presLayoutVars>
      </dgm:prSet>
      <dgm:spPr/>
      <dgm:t>
        <a:bodyPr/>
        <a:lstStyle/>
        <a:p>
          <a:endParaRPr lang="en-US"/>
        </a:p>
      </dgm:t>
    </dgm:pt>
    <dgm:pt modelId="{0A85D270-79C2-4F63-AF6B-D09A82374FBC}" type="pres">
      <dgm:prSet presAssocID="{8517D65F-29F1-44A2-BAEC-DFA728805C27}" presName="aSpace2" presStyleCnt="0"/>
      <dgm:spPr/>
    </dgm:pt>
    <dgm:pt modelId="{14FE900C-3578-4A8B-A55C-A6A2229DAC3D}" type="pres">
      <dgm:prSet presAssocID="{4DA55E3C-C03C-4EC5-ABD2-6C5EACE55F0C}" presName="childNode" presStyleLbl="node1" presStyleIdx="2" presStyleCnt="8">
        <dgm:presLayoutVars>
          <dgm:bulletEnabled val="1"/>
        </dgm:presLayoutVars>
      </dgm:prSet>
      <dgm:spPr/>
      <dgm:t>
        <a:bodyPr/>
        <a:lstStyle/>
        <a:p>
          <a:endParaRPr lang="en-US"/>
        </a:p>
      </dgm:t>
    </dgm:pt>
    <dgm:pt modelId="{D66A2B48-33F2-411D-9341-BDC8235E7D03}" type="pres">
      <dgm:prSet presAssocID="{4DA55E3C-C03C-4EC5-ABD2-6C5EACE55F0C}" presName="aSpace2" presStyleCnt="0"/>
      <dgm:spPr/>
    </dgm:pt>
    <dgm:pt modelId="{B0800DAD-FD2F-4C7F-8C3A-BAAD4222B058}" type="pres">
      <dgm:prSet presAssocID="{13A87E8E-1BDC-40D7-A8E7-CF7CCA61681A}" presName="childNode" presStyleLbl="node1" presStyleIdx="3" presStyleCnt="8">
        <dgm:presLayoutVars>
          <dgm:bulletEnabled val="1"/>
        </dgm:presLayoutVars>
      </dgm:prSet>
      <dgm:spPr/>
      <dgm:t>
        <a:bodyPr/>
        <a:lstStyle/>
        <a:p>
          <a:endParaRPr lang="en-US"/>
        </a:p>
      </dgm:t>
    </dgm:pt>
    <dgm:pt modelId="{62854960-4C5C-4338-BA0E-9195A5575F6C}" type="pres">
      <dgm:prSet presAssocID="{13A87E8E-1BDC-40D7-A8E7-CF7CCA61681A}" presName="aSpace2" presStyleCnt="0"/>
      <dgm:spPr/>
    </dgm:pt>
    <dgm:pt modelId="{8FC56664-87B0-45ED-911D-700911A3E7FD}" type="pres">
      <dgm:prSet presAssocID="{EFA2152D-DF18-49AA-9E4F-AB0F0AF3B71D}" presName="childNode" presStyleLbl="node1" presStyleIdx="4" presStyleCnt="8">
        <dgm:presLayoutVars>
          <dgm:bulletEnabled val="1"/>
        </dgm:presLayoutVars>
      </dgm:prSet>
      <dgm:spPr/>
      <dgm:t>
        <a:bodyPr/>
        <a:lstStyle/>
        <a:p>
          <a:endParaRPr lang="en-US"/>
        </a:p>
      </dgm:t>
    </dgm:pt>
    <dgm:pt modelId="{A50FBF21-EB2F-4ACA-8E0A-652E7E0F21F3}" type="pres">
      <dgm:prSet presAssocID="{EFA2152D-DF18-49AA-9E4F-AB0F0AF3B71D}" presName="aSpace2" presStyleCnt="0"/>
      <dgm:spPr/>
    </dgm:pt>
    <dgm:pt modelId="{CAF91B08-403E-4C93-BDBA-566A97BB25A5}" type="pres">
      <dgm:prSet presAssocID="{B547AFED-CC65-49F5-847A-240B07175093}" presName="childNode" presStyleLbl="node1" presStyleIdx="5" presStyleCnt="8">
        <dgm:presLayoutVars>
          <dgm:bulletEnabled val="1"/>
        </dgm:presLayoutVars>
      </dgm:prSet>
      <dgm:spPr/>
      <dgm:t>
        <a:bodyPr/>
        <a:lstStyle/>
        <a:p>
          <a:endParaRPr lang="en-US"/>
        </a:p>
      </dgm:t>
    </dgm:pt>
    <dgm:pt modelId="{24F4A978-5467-4E56-A6B8-6E5764F3643A}" type="pres">
      <dgm:prSet presAssocID="{B547AFED-CC65-49F5-847A-240B07175093}" presName="aSpace2" presStyleCnt="0"/>
      <dgm:spPr/>
    </dgm:pt>
    <dgm:pt modelId="{C72D39DC-D2D8-4F76-B530-362524478946}" type="pres">
      <dgm:prSet presAssocID="{AF06BD37-4CD0-4091-ABF0-7C182C1FA047}" presName="childNode" presStyleLbl="node1" presStyleIdx="6" presStyleCnt="8" custScaleY="130410">
        <dgm:presLayoutVars>
          <dgm:bulletEnabled val="1"/>
        </dgm:presLayoutVars>
      </dgm:prSet>
      <dgm:spPr/>
      <dgm:t>
        <a:bodyPr/>
        <a:lstStyle/>
        <a:p>
          <a:endParaRPr lang="en-US"/>
        </a:p>
      </dgm:t>
    </dgm:pt>
    <dgm:pt modelId="{8AB272FF-89F6-4DE8-ACBA-07D10A6E2DD2}" type="pres">
      <dgm:prSet presAssocID="{AF06BD37-4CD0-4091-ABF0-7C182C1FA047}" presName="aSpace2" presStyleCnt="0"/>
      <dgm:spPr/>
    </dgm:pt>
    <dgm:pt modelId="{EA49D3C2-2C85-4EB5-BBB3-FBA28CC43D06}" type="pres">
      <dgm:prSet presAssocID="{B2230E0A-2331-4404-A5EE-D75C85180D9F}" presName="childNode" presStyleLbl="node1" presStyleIdx="7" presStyleCnt="8">
        <dgm:presLayoutVars>
          <dgm:bulletEnabled val="1"/>
        </dgm:presLayoutVars>
      </dgm:prSet>
      <dgm:spPr/>
      <dgm:t>
        <a:bodyPr/>
        <a:lstStyle/>
        <a:p>
          <a:endParaRPr lang="en-US"/>
        </a:p>
      </dgm:t>
    </dgm:pt>
  </dgm:ptLst>
  <dgm:cxnLst>
    <dgm:cxn modelId="{0584E003-3092-4996-B561-3620C6D1CC8F}" srcId="{54D0C9F9-3BC9-4B2A-8CBA-B539537996C8}" destId="{9D4AAFA9-1301-4A66-9B84-82063040C70F}" srcOrd="0" destOrd="0" parTransId="{8C22A956-18B0-41BB-96D1-E7F605B6773E}" sibTransId="{00D5F359-9AA5-48C7-8440-2B0A3C6738BB}"/>
    <dgm:cxn modelId="{75F3E220-585B-4297-95FA-1DBF492347CC}" srcId="{54D0C9F9-3BC9-4B2A-8CBA-B539537996C8}" destId="{EFA2152D-DF18-49AA-9E4F-AB0F0AF3B71D}" srcOrd="4" destOrd="0" parTransId="{0E04825B-D858-45B4-A18D-9026968B7EE9}" sibTransId="{1807944D-D472-4360-A00E-07E6431C3490}"/>
    <dgm:cxn modelId="{903558DB-0E36-4FB2-AC96-41F9E1384CA7}" srcId="{54D0C9F9-3BC9-4B2A-8CBA-B539537996C8}" destId="{8517D65F-29F1-44A2-BAEC-DFA728805C27}" srcOrd="1" destOrd="0" parTransId="{3A9824DD-C7BE-473B-9D90-B10DF8E493FD}" sibTransId="{E5A7B391-07CB-474E-BD42-938F28F89A3D}"/>
    <dgm:cxn modelId="{BC058A30-62BA-4B07-88CD-55DF8CE9B90A}" srcId="{54D0C9F9-3BC9-4B2A-8CBA-B539537996C8}" destId="{AF06BD37-4CD0-4091-ABF0-7C182C1FA047}" srcOrd="6" destOrd="0" parTransId="{6E4DB98C-5DB4-4031-87F0-10E44E7D292B}" sibTransId="{56BD1F52-5E31-4B0C-AACF-68E7FD87270A}"/>
    <dgm:cxn modelId="{1A6C422E-4509-447E-8153-EA8539492EA3}" srcId="{F15EE70E-B104-4687-BCF0-31A18C1883A6}" destId="{54D0C9F9-3BC9-4B2A-8CBA-B539537996C8}" srcOrd="0" destOrd="0" parTransId="{F4E4B8A9-8AA4-4D5B-8BF6-3F2E612016F9}" sibTransId="{6325626B-F3F3-418A-9BE0-BB61C0E29FD2}"/>
    <dgm:cxn modelId="{9A5794CC-412D-41D2-B48E-F95286310761}" type="presOf" srcId="{F15EE70E-B104-4687-BCF0-31A18C1883A6}" destId="{25DE3759-27A9-4122-B30C-20DA55EF75DE}" srcOrd="0" destOrd="0" presId="urn:microsoft.com/office/officeart/2005/8/layout/lProcess2"/>
    <dgm:cxn modelId="{AD382D91-8953-444F-9EE1-85CDB4080484}" type="presOf" srcId="{9D4AAFA9-1301-4A66-9B84-82063040C70F}" destId="{58A99BE0-C16B-471A-A084-4806C3678692}" srcOrd="0" destOrd="0" presId="urn:microsoft.com/office/officeart/2005/8/layout/lProcess2"/>
    <dgm:cxn modelId="{A63B3ABE-5E72-43BE-B41E-86B4461DDDDE}" srcId="{54D0C9F9-3BC9-4B2A-8CBA-B539537996C8}" destId="{13A87E8E-1BDC-40D7-A8E7-CF7CCA61681A}" srcOrd="3" destOrd="0" parTransId="{6870D2F3-32A8-42E8-932A-4ED02275BCB6}" sibTransId="{C8C1CF46-C191-4B1C-8E20-E120B8255BD4}"/>
    <dgm:cxn modelId="{581582D0-F341-4908-8F95-7F4C9D7FA2BD}" type="presOf" srcId="{54D0C9F9-3BC9-4B2A-8CBA-B539537996C8}" destId="{5D172874-52E7-4FE8-9EF1-6DDFFD547432}" srcOrd="1" destOrd="0" presId="urn:microsoft.com/office/officeart/2005/8/layout/lProcess2"/>
    <dgm:cxn modelId="{3E5DD4B9-6D9A-45AD-92FB-6970629EC57A}" srcId="{54D0C9F9-3BC9-4B2A-8CBA-B539537996C8}" destId="{B547AFED-CC65-49F5-847A-240B07175093}" srcOrd="5" destOrd="0" parTransId="{7562B9C1-3BC4-4871-BC42-F1EB42599DAB}" sibTransId="{FAF2198D-DC73-4159-A593-3AECF02DA6FD}"/>
    <dgm:cxn modelId="{A97A17A1-F3CE-4C01-A3CF-82ECBC90AEA6}" srcId="{54D0C9F9-3BC9-4B2A-8CBA-B539537996C8}" destId="{B2230E0A-2331-4404-A5EE-D75C85180D9F}" srcOrd="7" destOrd="0" parTransId="{D34A7C52-476B-4626-9A51-C78E745F1B39}" sibTransId="{8D2566AE-24BD-4DF2-B03A-48BC504B8B2D}"/>
    <dgm:cxn modelId="{6A6E8389-EE05-45F6-9AC0-A138F23ACB0E}" type="presOf" srcId="{B547AFED-CC65-49F5-847A-240B07175093}" destId="{CAF91B08-403E-4C93-BDBA-566A97BB25A5}" srcOrd="0" destOrd="0" presId="urn:microsoft.com/office/officeart/2005/8/layout/lProcess2"/>
    <dgm:cxn modelId="{5A6ADF7C-7701-4684-AE97-5404C07787B5}" type="presOf" srcId="{4DA55E3C-C03C-4EC5-ABD2-6C5EACE55F0C}" destId="{14FE900C-3578-4A8B-A55C-A6A2229DAC3D}" srcOrd="0" destOrd="0" presId="urn:microsoft.com/office/officeart/2005/8/layout/lProcess2"/>
    <dgm:cxn modelId="{2F01583C-C48E-48D3-A0E2-763345E1860E}" type="presOf" srcId="{B2230E0A-2331-4404-A5EE-D75C85180D9F}" destId="{EA49D3C2-2C85-4EB5-BBB3-FBA28CC43D06}" srcOrd="0" destOrd="0" presId="urn:microsoft.com/office/officeart/2005/8/layout/lProcess2"/>
    <dgm:cxn modelId="{24BF8B2D-EE5F-4E1F-A09C-A399EFC4FCCA}" srcId="{54D0C9F9-3BC9-4B2A-8CBA-B539537996C8}" destId="{4DA55E3C-C03C-4EC5-ABD2-6C5EACE55F0C}" srcOrd="2" destOrd="0" parTransId="{D3875207-756E-487E-850B-1259C0E32E9B}" sibTransId="{4189F29C-3F56-4D3A-BC93-B26FEE0D83F1}"/>
    <dgm:cxn modelId="{BAC6DB2D-EC9B-4D34-AA75-2CA73330FE98}" type="presOf" srcId="{EFA2152D-DF18-49AA-9E4F-AB0F0AF3B71D}" destId="{8FC56664-87B0-45ED-911D-700911A3E7FD}" srcOrd="0" destOrd="0" presId="urn:microsoft.com/office/officeart/2005/8/layout/lProcess2"/>
    <dgm:cxn modelId="{4F44AB85-E23A-4DCE-BBD8-44F0145632A3}" type="presOf" srcId="{AF06BD37-4CD0-4091-ABF0-7C182C1FA047}" destId="{C72D39DC-D2D8-4F76-B530-362524478946}" srcOrd="0" destOrd="0" presId="urn:microsoft.com/office/officeart/2005/8/layout/lProcess2"/>
    <dgm:cxn modelId="{19291925-11A8-4A45-88E6-7C05077D8FC3}" type="presOf" srcId="{13A87E8E-1BDC-40D7-A8E7-CF7CCA61681A}" destId="{B0800DAD-FD2F-4C7F-8C3A-BAAD4222B058}" srcOrd="0" destOrd="0" presId="urn:microsoft.com/office/officeart/2005/8/layout/lProcess2"/>
    <dgm:cxn modelId="{DC066D65-EFB1-45CD-9E07-CAD96F3D552C}" type="presOf" srcId="{8517D65F-29F1-44A2-BAEC-DFA728805C27}" destId="{9CB07636-B32E-48B1-A0EF-1B4804A7EBE1}" srcOrd="0" destOrd="0" presId="urn:microsoft.com/office/officeart/2005/8/layout/lProcess2"/>
    <dgm:cxn modelId="{B8631426-9344-42C8-8BC4-66849AA6DB22}" type="presOf" srcId="{54D0C9F9-3BC9-4B2A-8CBA-B539537996C8}" destId="{61B23FCA-87B2-4AC3-9C2D-FD24A2FDB064}" srcOrd="0" destOrd="0" presId="urn:microsoft.com/office/officeart/2005/8/layout/lProcess2"/>
    <dgm:cxn modelId="{5726DF9C-92AF-47F3-8FA1-C1ABA587862A}" type="presParOf" srcId="{25DE3759-27A9-4122-B30C-20DA55EF75DE}" destId="{FC683553-E21F-4912-8785-6D2B53C28CE1}" srcOrd="0" destOrd="0" presId="urn:microsoft.com/office/officeart/2005/8/layout/lProcess2"/>
    <dgm:cxn modelId="{99509D08-2BE8-44EA-BAD5-896D075C79C0}" type="presParOf" srcId="{FC683553-E21F-4912-8785-6D2B53C28CE1}" destId="{61B23FCA-87B2-4AC3-9C2D-FD24A2FDB064}" srcOrd="0" destOrd="0" presId="urn:microsoft.com/office/officeart/2005/8/layout/lProcess2"/>
    <dgm:cxn modelId="{6B3EC945-D7A9-4CB4-93DD-E1629D8B2993}" type="presParOf" srcId="{FC683553-E21F-4912-8785-6D2B53C28CE1}" destId="{5D172874-52E7-4FE8-9EF1-6DDFFD547432}" srcOrd="1" destOrd="0" presId="urn:microsoft.com/office/officeart/2005/8/layout/lProcess2"/>
    <dgm:cxn modelId="{DAEAD2C3-6415-41B3-B9DD-B3B7311E43B3}" type="presParOf" srcId="{FC683553-E21F-4912-8785-6D2B53C28CE1}" destId="{4AC25241-EB1C-43EB-9F9B-3176A19FD311}" srcOrd="2" destOrd="0" presId="urn:microsoft.com/office/officeart/2005/8/layout/lProcess2"/>
    <dgm:cxn modelId="{8329F93D-4D1C-43A9-ACBE-FD9B6B2DAECE}" type="presParOf" srcId="{4AC25241-EB1C-43EB-9F9B-3176A19FD311}" destId="{1C89CA56-CB7F-45B7-BD99-2433F73A42E8}" srcOrd="0" destOrd="0" presId="urn:microsoft.com/office/officeart/2005/8/layout/lProcess2"/>
    <dgm:cxn modelId="{625FD231-FEBE-426C-AAB8-4799EC7B6C1C}" type="presParOf" srcId="{1C89CA56-CB7F-45B7-BD99-2433F73A42E8}" destId="{58A99BE0-C16B-471A-A084-4806C3678692}" srcOrd="0" destOrd="0" presId="urn:microsoft.com/office/officeart/2005/8/layout/lProcess2"/>
    <dgm:cxn modelId="{02F6C51D-9651-4443-8D63-ED270B3BD704}" type="presParOf" srcId="{1C89CA56-CB7F-45B7-BD99-2433F73A42E8}" destId="{243B21C7-36A2-445F-AFEA-05D771BF1B85}" srcOrd="1" destOrd="0" presId="urn:microsoft.com/office/officeart/2005/8/layout/lProcess2"/>
    <dgm:cxn modelId="{3DA84D67-5A6F-4EC2-85FE-B4CE1CC16FFB}" type="presParOf" srcId="{1C89CA56-CB7F-45B7-BD99-2433F73A42E8}" destId="{9CB07636-B32E-48B1-A0EF-1B4804A7EBE1}" srcOrd="2" destOrd="0" presId="urn:microsoft.com/office/officeart/2005/8/layout/lProcess2"/>
    <dgm:cxn modelId="{E88583CD-59C1-4323-A639-51BED9112E43}" type="presParOf" srcId="{1C89CA56-CB7F-45B7-BD99-2433F73A42E8}" destId="{0A85D270-79C2-4F63-AF6B-D09A82374FBC}" srcOrd="3" destOrd="0" presId="urn:microsoft.com/office/officeart/2005/8/layout/lProcess2"/>
    <dgm:cxn modelId="{B48AD15A-35EA-417D-BE8A-C45C4E771053}" type="presParOf" srcId="{1C89CA56-CB7F-45B7-BD99-2433F73A42E8}" destId="{14FE900C-3578-4A8B-A55C-A6A2229DAC3D}" srcOrd="4" destOrd="0" presId="urn:microsoft.com/office/officeart/2005/8/layout/lProcess2"/>
    <dgm:cxn modelId="{7DEADBC5-683B-47B2-B689-C098E69A6CA8}" type="presParOf" srcId="{1C89CA56-CB7F-45B7-BD99-2433F73A42E8}" destId="{D66A2B48-33F2-411D-9341-BDC8235E7D03}" srcOrd="5" destOrd="0" presId="urn:microsoft.com/office/officeart/2005/8/layout/lProcess2"/>
    <dgm:cxn modelId="{C7D21486-990F-40E2-98FE-388C2DD3EEB3}" type="presParOf" srcId="{1C89CA56-CB7F-45B7-BD99-2433F73A42E8}" destId="{B0800DAD-FD2F-4C7F-8C3A-BAAD4222B058}" srcOrd="6" destOrd="0" presId="urn:microsoft.com/office/officeart/2005/8/layout/lProcess2"/>
    <dgm:cxn modelId="{98C1FFB6-CA74-4183-BBB2-41D6529C87C0}" type="presParOf" srcId="{1C89CA56-CB7F-45B7-BD99-2433F73A42E8}" destId="{62854960-4C5C-4338-BA0E-9195A5575F6C}" srcOrd="7" destOrd="0" presId="urn:microsoft.com/office/officeart/2005/8/layout/lProcess2"/>
    <dgm:cxn modelId="{7486C5F5-3545-44EC-B2D5-95F4750DD0F5}" type="presParOf" srcId="{1C89CA56-CB7F-45B7-BD99-2433F73A42E8}" destId="{8FC56664-87B0-45ED-911D-700911A3E7FD}" srcOrd="8" destOrd="0" presId="urn:microsoft.com/office/officeart/2005/8/layout/lProcess2"/>
    <dgm:cxn modelId="{80D424A7-2B7A-43FF-9FAB-17F55B5F6B5A}" type="presParOf" srcId="{1C89CA56-CB7F-45B7-BD99-2433F73A42E8}" destId="{A50FBF21-EB2F-4ACA-8E0A-652E7E0F21F3}" srcOrd="9" destOrd="0" presId="urn:microsoft.com/office/officeart/2005/8/layout/lProcess2"/>
    <dgm:cxn modelId="{8BA33D42-3445-44A1-8DC0-065EC6EA0A2E}" type="presParOf" srcId="{1C89CA56-CB7F-45B7-BD99-2433F73A42E8}" destId="{CAF91B08-403E-4C93-BDBA-566A97BB25A5}" srcOrd="10" destOrd="0" presId="urn:microsoft.com/office/officeart/2005/8/layout/lProcess2"/>
    <dgm:cxn modelId="{72F98546-D4B6-4992-BF21-3D6FB338C37C}" type="presParOf" srcId="{1C89CA56-CB7F-45B7-BD99-2433F73A42E8}" destId="{24F4A978-5467-4E56-A6B8-6E5764F3643A}" srcOrd="11" destOrd="0" presId="urn:microsoft.com/office/officeart/2005/8/layout/lProcess2"/>
    <dgm:cxn modelId="{9B20576A-BEB1-45F8-AE34-13FD7052585D}" type="presParOf" srcId="{1C89CA56-CB7F-45B7-BD99-2433F73A42E8}" destId="{C72D39DC-D2D8-4F76-B530-362524478946}" srcOrd="12" destOrd="0" presId="urn:microsoft.com/office/officeart/2005/8/layout/lProcess2"/>
    <dgm:cxn modelId="{80A9AA07-F576-4F71-9A1B-E25FD17D6BDF}" type="presParOf" srcId="{1C89CA56-CB7F-45B7-BD99-2433F73A42E8}" destId="{8AB272FF-89F6-4DE8-ACBA-07D10A6E2DD2}" srcOrd="13" destOrd="0" presId="urn:microsoft.com/office/officeart/2005/8/layout/lProcess2"/>
    <dgm:cxn modelId="{2114CE65-6AD2-490D-9A60-772D258BCEA2}" type="presParOf" srcId="{1C89CA56-CB7F-45B7-BD99-2433F73A42E8}" destId="{EA49D3C2-2C85-4EB5-BBB3-FBA28CC43D06}" srcOrd="1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5EE70E-B104-4687-BCF0-31A18C1883A6}"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54D0C9F9-3BC9-4B2A-8CBA-B539537996C8}">
      <dgm:prSet phldrT="[Text]" custT="1"/>
      <dgm:spPr/>
      <dgm:t>
        <a:bodyPr/>
        <a:lstStyle/>
        <a:p>
          <a:r>
            <a:rPr lang="en-US" sz="3600" b="1" baseline="0" dirty="0" smtClean="0"/>
            <a:t>Technical Assistance</a:t>
          </a:r>
          <a:endParaRPr lang="en-US" sz="3600" b="1" baseline="0" dirty="0"/>
        </a:p>
      </dgm:t>
    </dgm:pt>
    <dgm:pt modelId="{F4E4B8A9-8AA4-4D5B-8BF6-3F2E612016F9}" type="parTrans" cxnId="{1A6C422E-4509-447E-8153-EA8539492EA3}">
      <dgm:prSet/>
      <dgm:spPr/>
      <dgm:t>
        <a:bodyPr/>
        <a:lstStyle/>
        <a:p>
          <a:endParaRPr lang="en-US"/>
        </a:p>
      </dgm:t>
    </dgm:pt>
    <dgm:pt modelId="{6325626B-F3F3-418A-9BE0-BB61C0E29FD2}" type="sibTrans" cxnId="{1A6C422E-4509-447E-8153-EA8539492EA3}">
      <dgm:prSet/>
      <dgm:spPr/>
      <dgm:t>
        <a:bodyPr/>
        <a:lstStyle/>
        <a:p>
          <a:endParaRPr lang="en-US"/>
        </a:p>
      </dgm:t>
    </dgm:pt>
    <dgm:pt modelId="{C199F94B-66B4-48F2-A1E1-2365998EFDA4}">
      <dgm:prSet phldrT="[Text]" custT="1"/>
      <dgm:spPr/>
      <dgm:t>
        <a:bodyPr/>
        <a:lstStyle/>
        <a:p>
          <a:r>
            <a:rPr lang="en-US" sz="2000" b="0" baseline="0" dirty="0" smtClean="0"/>
            <a:t>Provide </a:t>
          </a:r>
          <a:r>
            <a:rPr lang="en-US" sz="2000" b="0" baseline="0" dirty="0" smtClean="0"/>
            <a:t>subject matter expertise </a:t>
          </a:r>
          <a:r>
            <a:rPr lang="en-US" sz="2000" b="0" baseline="0" dirty="0" smtClean="0"/>
            <a:t>for </a:t>
          </a:r>
          <a:r>
            <a:rPr lang="en-US" sz="2000" b="0" baseline="0" dirty="0" smtClean="0"/>
            <a:t>pharmaceutical contracting</a:t>
          </a:r>
          <a:endParaRPr lang="en-US" sz="3600" b="0" baseline="0" dirty="0"/>
        </a:p>
      </dgm:t>
    </dgm:pt>
    <dgm:pt modelId="{AC9FCEA1-76D3-4CD1-92F7-A5257D69859A}" type="parTrans" cxnId="{B31C63BD-98F9-43B9-91B5-2503D181BAE9}">
      <dgm:prSet/>
      <dgm:spPr/>
      <dgm:t>
        <a:bodyPr/>
        <a:lstStyle/>
        <a:p>
          <a:endParaRPr lang="en-US"/>
        </a:p>
      </dgm:t>
    </dgm:pt>
    <dgm:pt modelId="{FA81A20A-BE13-4201-87C1-674A85F82189}" type="sibTrans" cxnId="{B31C63BD-98F9-43B9-91B5-2503D181BAE9}">
      <dgm:prSet/>
      <dgm:spPr/>
      <dgm:t>
        <a:bodyPr/>
        <a:lstStyle/>
        <a:p>
          <a:endParaRPr lang="en-US"/>
        </a:p>
      </dgm:t>
    </dgm:pt>
    <dgm:pt modelId="{DA4777BC-B3BB-4859-BB95-8E07DEE727BA}">
      <dgm:prSet phldrT="[Text]" custT="1"/>
      <dgm:spPr/>
      <dgm:t>
        <a:bodyPr/>
        <a:lstStyle/>
        <a:p>
          <a:pPr algn="ctr"/>
          <a:r>
            <a:rPr lang="en-US" sz="2000" b="0" baseline="0" dirty="0" smtClean="0"/>
            <a:t>Coordinate procurement solutions for:</a:t>
          </a:r>
        </a:p>
      </dgm:t>
    </dgm:pt>
    <dgm:pt modelId="{FCC76F1D-E9B5-4429-8A89-0F222A1E38AB}" type="parTrans" cxnId="{86A14728-686C-4A3F-A689-0632FFBCF0D2}">
      <dgm:prSet/>
      <dgm:spPr/>
      <dgm:t>
        <a:bodyPr/>
        <a:lstStyle/>
        <a:p>
          <a:endParaRPr lang="en-US"/>
        </a:p>
      </dgm:t>
    </dgm:pt>
    <dgm:pt modelId="{15CFAF2A-F259-42F4-8BAF-11A38266D185}" type="sibTrans" cxnId="{86A14728-686C-4A3F-A689-0632FFBCF0D2}">
      <dgm:prSet/>
      <dgm:spPr/>
      <dgm:t>
        <a:bodyPr/>
        <a:lstStyle/>
        <a:p>
          <a:endParaRPr lang="en-US"/>
        </a:p>
      </dgm:t>
    </dgm:pt>
    <dgm:pt modelId="{CFBA001F-6B9E-4625-8216-F914E7DB23BD}">
      <dgm:prSet phldrT="[Text]" custT="1"/>
      <dgm:spPr/>
      <dgm:t>
        <a:bodyPr/>
        <a:lstStyle/>
        <a:p>
          <a:pPr algn="ctr"/>
          <a:r>
            <a:rPr lang="en-US" sz="2000" b="0" baseline="0" dirty="0" smtClean="0"/>
            <a:t>Public health needs</a:t>
          </a:r>
          <a:endParaRPr lang="en-US" sz="2000" b="0" baseline="0" dirty="0"/>
        </a:p>
      </dgm:t>
    </dgm:pt>
    <dgm:pt modelId="{4A40CF88-7A32-4793-98AB-41B8288F2021}" type="parTrans" cxnId="{D3A8B4F4-FCDB-4D29-ABD0-3515A827E303}">
      <dgm:prSet/>
      <dgm:spPr/>
      <dgm:t>
        <a:bodyPr/>
        <a:lstStyle/>
        <a:p>
          <a:endParaRPr lang="en-US"/>
        </a:p>
      </dgm:t>
    </dgm:pt>
    <dgm:pt modelId="{C9DCBEC5-16C4-4B20-8A65-804202421EA0}" type="sibTrans" cxnId="{D3A8B4F4-FCDB-4D29-ABD0-3515A827E303}">
      <dgm:prSet/>
      <dgm:spPr/>
      <dgm:t>
        <a:bodyPr/>
        <a:lstStyle/>
        <a:p>
          <a:endParaRPr lang="en-US"/>
        </a:p>
      </dgm:t>
    </dgm:pt>
    <dgm:pt modelId="{9F87880B-5B34-4145-A845-D9FCA8577345}">
      <dgm:prSet phldrT="[Text]" custT="1"/>
      <dgm:spPr/>
      <dgm:t>
        <a:bodyPr/>
        <a:lstStyle/>
        <a:p>
          <a:pPr algn="ctr"/>
          <a:r>
            <a:rPr lang="en-US" sz="2000" b="0" baseline="0" dirty="0" smtClean="0"/>
            <a:t>High cost drugs</a:t>
          </a:r>
          <a:endParaRPr lang="en-US" sz="2000" b="0" baseline="0" dirty="0"/>
        </a:p>
      </dgm:t>
    </dgm:pt>
    <dgm:pt modelId="{44F04474-E784-4B64-B463-628B438DF4F9}" type="parTrans" cxnId="{96A69F61-74A2-4E23-B774-640D771FACB8}">
      <dgm:prSet/>
      <dgm:spPr/>
      <dgm:t>
        <a:bodyPr/>
        <a:lstStyle/>
        <a:p>
          <a:endParaRPr lang="en-US"/>
        </a:p>
      </dgm:t>
    </dgm:pt>
    <dgm:pt modelId="{78C9F683-CB3B-4772-B9CE-6D48A4B1CAD0}" type="sibTrans" cxnId="{96A69F61-74A2-4E23-B774-640D771FACB8}">
      <dgm:prSet/>
      <dgm:spPr/>
      <dgm:t>
        <a:bodyPr/>
        <a:lstStyle/>
        <a:p>
          <a:endParaRPr lang="en-US"/>
        </a:p>
      </dgm:t>
    </dgm:pt>
    <dgm:pt modelId="{CB23F1FD-6B1F-4161-B5A1-A2609A8C717A}">
      <dgm:prSet phldrT="[Text]" custT="1"/>
      <dgm:spPr/>
      <dgm:t>
        <a:bodyPr/>
        <a:lstStyle/>
        <a:p>
          <a:pPr algn="ctr"/>
          <a:r>
            <a:rPr lang="en-US" sz="2000" b="0" baseline="0" dirty="0" smtClean="0"/>
            <a:t>Drug shortages</a:t>
          </a:r>
          <a:endParaRPr lang="en-US" sz="2000" b="0" baseline="0" dirty="0"/>
        </a:p>
      </dgm:t>
    </dgm:pt>
    <dgm:pt modelId="{0C375B8A-7523-4405-A59F-3DADD2E1BD97}" type="parTrans" cxnId="{02B02272-79BA-4C7A-BF2A-F9DBFF097A7D}">
      <dgm:prSet/>
      <dgm:spPr/>
      <dgm:t>
        <a:bodyPr/>
        <a:lstStyle/>
        <a:p>
          <a:endParaRPr lang="en-US"/>
        </a:p>
      </dgm:t>
    </dgm:pt>
    <dgm:pt modelId="{2ED8BB03-91A1-4603-A918-866E1A99BC7B}" type="sibTrans" cxnId="{02B02272-79BA-4C7A-BF2A-F9DBFF097A7D}">
      <dgm:prSet/>
      <dgm:spPr/>
      <dgm:t>
        <a:bodyPr/>
        <a:lstStyle/>
        <a:p>
          <a:endParaRPr lang="en-US"/>
        </a:p>
      </dgm:t>
    </dgm:pt>
    <dgm:pt modelId="{25DE3759-27A9-4122-B30C-20DA55EF75DE}" type="pres">
      <dgm:prSet presAssocID="{F15EE70E-B104-4687-BCF0-31A18C1883A6}" presName="theList" presStyleCnt="0">
        <dgm:presLayoutVars>
          <dgm:dir/>
          <dgm:animLvl val="lvl"/>
          <dgm:resizeHandles val="exact"/>
        </dgm:presLayoutVars>
      </dgm:prSet>
      <dgm:spPr/>
      <dgm:t>
        <a:bodyPr/>
        <a:lstStyle/>
        <a:p>
          <a:endParaRPr lang="en-US"/>
        </a:p>
      </dgm:t>
    </dgm:pt>
    <dgm:pt modelId="{FC683553-E21F-4912-8785-6D2B53C28CE1}" type="pres">
      <dgm:prSet presAssocID="{54D0C9F9-3BC9-4B2A-8CBA-B539537996C8}" presName="compNode" presStyleCnt="0"/>
      <dgm:spPr/>
    </dgm:pt>
    <dgm:pt modelId="{61B23FCA-87B2-4AC3-9C2D-FD24A2FDB064}" type="pres">
      <dgm:prSet presAssocID="{54D0C9F9-3BC9-4B2A-8CBA-B539537996C8}" presName="aNode" presStyleLbl="bgShp" presStyleIdx="0" presStyleCnt="1"/>
      <dgm:spPr/>
      <dgm:t>
        <a:bodyPr/>
        <a:lstStyle/>
        <a:p>
          <a:endParaRPr lang="en-US"/>
        </a:p>
      </dgm:t>
    </dgm:pt>
    <dgm:pt modelId="{5D172874-52E7-4FE8-9EF1-6DDFFD547432}" type="pres">
      <dgm:prSet presAssocID="{54D0C9F9-3BC9-4B2A-8CBA-B539537996C8}" presName="textNode" presStyleLbl="bgShp" presStyleIdx="0" presStyleCnt="1"/>
      <dgm:spPr/>
      <dgm:t>
        <a:bodyPr/>
        <a:lstStyle/>
        <a:p>
          <a:endParaRPr lang="en-US"/>
        </a:p>
      </dgm:t>
    </dgm:pt>
    <dgm:pt modelId="{4AC25241-EB1C-43EB-9F9B-3176A19FD311}" type="pres">
      <dgm:prSet presAssocID="{54D0C9F9-3BC9-4B2A-8CBA-B539537996C8}" presName="compChildNode" presStyleCnt="0"/>
      <dgm:spPr/>
    </dgm:pt>
    <dgm:pt modelId="{1C89CA56-CB7F-45B7-BD99-2433F73A42E8}" type="pres">
      <dgm:prSet presAssocID="{54D0C9F9-3BC9-4B2A-8CBA-B539537996C8}" presName="theInnerList" presStyleCnt="0"/>
      <dgm:spPr/>
    </dgm:pt>
    <dgm:pt modelId="{70BF6018-4177-4843-B231-B836D7EE7325}" type="pres">
      <dgm:prSet presAssocID="{C199F94B-66B4-48F2-A1E1-2365998EFDA4}" presName="childNode" presStyleLbl="node1" presStyleIdx="0" presStyleCnt="2" custScaleY="79820">
        <dgm:presLayoutVars>
          <dgm:bulletEnabled val="1"/>
        </dgm:presLayoutVars>
      </dgm:prSet>
      <dgm:spPr/>
      <dgm:t>
        <a:bodyPr/>
        <a:lstStyle/>
        <a:p>
          <a:endParaRPr lang="en-US"/>
        </a:p>
      </dgm:t>
    </dgm:pt>
    <dgm:pt modelId="{71DC70B5-13FF-4A10-A703-C2424941C05C}" type="pres">
      <dgm:prSet presAssocID="{C199F94B-66B4-48F2-A1E1-2365998EFDA4}" presName="aSpace2" presStyleCnt="0"/>
      <dgm:spPr/>
    </dgm:pt>
    <dgm:pt modelId="{5AFBA134-6456-46F0-8ED3-3F777D266FA4}" type="pres">
      <dgm:prSet presAssocID="{DA4777BC-B3BB-4859-BB95-8E07DEE727BA}" presName="childNode" presStyleLbl="node1" presStyleIdx="1" presStyleCnt="2" custLinFactNeighborX="-501" custLinFactNeighborY="-26135">
        <dgm:presLayoutVars>
          <dgm:bulletEnabled val="1"/>
        </dgm:presLayoutVars>
      </dgm:prSet>
      <dgm:spPr/>
      <dgm:t>
        <a:bodyPr/>
        <a:lstStyle/>
        <a:p>
          <a:endParaRPr lang="en-US"/>
        </a:p>
      </dgm:t>
    </dgm:pt>
  </dgm:ptLst>
  <dgm:cxnLst>
    <dgm:cxn modelId="{1F19181A-005C-4CA3-B539-DDC0865CE10E}" type="presOf" srcId="{54D0C9F9-3BC9-4B2A-8CBA-B539537996C8}" destId="{61B23FCA-87B2-4AC3-9C2D-FD24A2FDB064}" srcOrd="0" destOrd="0" presId="urn:microsoft.com/office/officeart/2005/8/layout/lProcess2"/>
    <dgm:cxn modelId="{02B02272-79BA-4C7A-BF2A-F9DBFF097A7D}" srcId="{DA4777BC-B3BB-4859-BB95-8E07DEE727BA}" destId="{CB23F1FD-6B1F-4161-B5A1-A2609A8C717A}" srcOrd="2" destOrd="0" parTransId="{0C375B8A-7523-4405-A59F-3DADD2E1BD97}" sibTransId="{2ED8BB03-91A1-4603-A918-866E1A99BC7B}"/>
    <dgm:cxn modelId="{B31C63BD-98F9-43B9-91B5-2503D181BAE9}" srcId="{54D0C9F9-3BC9-4B2A-8CBA-B539537996C8}" destId="{C199F94B-66B4-48F2-A1E1-2365998EFDA4}" srcOrd="0" destOrd="0" parTransId="{AC9FCEA1-76D3-4CD1-92F7-A5257D69859A}" sibTransId="{FA81A20A-BE13-4201-87C1-674A85F82189}"/>
    <dgm:cxn modelId="{0269FB91-253E-4B84-9AD1-37E5447F61D8}" type="presOf" srcId="{CB23F1FD-6B1F-4161-B5A1-A2609A8C717A}" destId="{5AFBA134-6456-46F0-8ED3-3F777D266FA4}" srcOrd="0" destOrd="3" presId="urn:microsoft.com/office/officeart/2005/8/layout/lProcess2"/>
    <dgm:cxn modelId="{1A6C422E-4509-447E-8153-EA8539492EA3}" srcId="{F15EE70E-B104-4687-BCF0-31A18C1883A6}" destId="{54D0C9F9-3BC9-4B2A-8CBA-B539537996C8}" srcOrd="0" destOrd="0" parTransId="{F4E4B8A9-8AA4-4D5B-8BF6-3F2E612016F9}" sibTransId="{6325626B-F3F3-418A-9BE0-BB61C0E29FD2}"/>
    <dgm:cxn modelId="{F726A30B-A36E-4CB6-A930-24F7D7591F8F}" type="presOf" srcId="{C199F94B-66B4-48F2-A1E1-2365998EFDA4}" destId="{70BF6018-4177-4843-B231-B836D7EE7325}" srcOrd="0" destOrd="0" presId="urn:microsoft.com/office/officeart/2005/8/layout/lProcess2"/>
    <dgm:cxn modelId="{96A69F61-74A2-4E23-B774-640D771FACB8}" srcId="{DA4777BC-B3BB-4859-BB95-8E07DEE727BA}" destId="{9F87880B-5B34-4145-A845-D9FCA8577345}" srcOrd="0" destOrd="0" parTransId="{44F04474-E784-4B64-B463-628B438DF4F9}" sibTransId="{78C9F683-CB3B-4772-B9CE-6D48A4B1CAD0}"/>
    <dgm:cxn modelId="{C9083DD6-26A9-4317-A537-D4771354D756}" type="presOf" srcId="{54D0C9F9-3BC9-4B2A-8CBA-B539537996C8}" destId="{5D172874-52E7-4FE8-9EF1-6DDFFD547432}" srcOrd="1" destOrd="0" presId="urn:microsoft.com/office/officeart/2005/8/layout/lProcess2"/>
    <dgm:cxn modelId="{15E72399-B98B-44A8-90EB-A3347A9674F4}" type="presOf" srcId="{CFBA001F-6B9E-4625-8216-F914E7DB23BD}" destId="{5AFBA134-6456-46F0-8ED3-3F777D266FA4}" srcOrd="0" destOrd="2" presId="urn:microsoft.com/office/officeart/2005/8/layout/lProcess2"/>
    <dgm:cxn modelId="{86A14728-686C-4A3F-A689-0632FFBCF0D2}" srcId="{54D0C9F9-3BC9-4B2A-8CBA-B539537996C8}" destId="{DA4777BC-B3BB-4859-BB95-8E07DEE727BA}" srcOrd="1" destOrd="0" parTransId="{FCC76F1D-E9B5-4429-8A89-0F222A1E38AB}" sibTransId="{15CFAF2A-F259-42F4-8BAF-11A38266D185}"/>
    <dgm:cxn modelId="{D3A8B4F4-FCDB-4D29-ABD0-3515A827E303}" srcId="{DA4777BC-B3BB-4859-BB95-8E07DEE727BA}" destId="{CFBA001F-6B9E-4625-8216-F914E7DB23BD}" srcOrd="1" destOrd="0" parTransId="{4A40CF88-7A32-4793-98AB-41B8288F2021}" sibTransId="{C9DCBEC5-16C4-4B20-8A65-804202421EA0}"/>
    <dgm:cxn modelId="{8F5C8280-D125-46B5-B831-BC96D25B8102}" type="presOf" srcId="{9F87880B-5B34-4145-A845-D9FCA8577345}" destId="{5AFBA134-6456-46F0-8ED3-3F777D266FA4}" srcOrd="0" destOrd="1" presId="urn:microsoft.com/office/officeart/2005/8/layout/lProcess2"/>
    <dgm:cxn modelId="{E48B1C75-16E5-431D-ACE6-B25FD8DE0E97}" type="presOf" srcId="{DA4777BC-B3BB-4859-BB95-8E07DEE727BA}" destId="{5AFBA134-6456-46F0-8ED3-3F777D266FA4}" srcOrd="0" destOrd="0" presId="urn:microsoft.com/office/officeart/2005/8/layout/lProcess2"/>
    <dgm:cxn modelId="{647EB3DF-9605-429A-B38A-5E8630387F68}" type="presOf" srcId="{F15EE70E-B104-4687-BCF0-31A18C1883A6}" destId="{25DE3759-27A9-4122-B30C-20DA55EF75DE}" srcOrd="0" destOrd="0" presId="urn:microsoft.com/office/officeart/2005/8/layout/lProcess2"/>
    <dgm:cxn modelId="{1CAC843A-1311-413F-86A8-88E8A1CEDBAF}" type="presParOf" srcId="{25DE3759-27A9-4122-B30C-20DA55EF75DE}" destId="{FC683553-E21F-4912-8785-6D2B53C28CE1}" srcOrd="0" destOrd="0" presId="urn:microsoft.com/office/officeart/2005/8/layout/lProcess2"/>
    <dgm:cxn modelId="{48BEB4E0-0611-4C2E-BFED-194AB88BAD68}" type="presParOf" srcId="{FC683553-E21F-4912-8785-6D2B53C28CE1}" destId="{61B23FCA-87B2-4AC3-9C2D-FD24A2FDB064}" srcOrd="0" destOrd="0" presId="urn:microsoft.com/office/officeart/2005/8/layout/lProcess2"/>
    <dgm:cxn modelId="{7F8452BC-A2A7-4233-B358-278DEFFEA78D}" type="presParOf" srcId="{FC683553-E21F-4912-8785-6D2B53C28CE1}" destId="{5D172874-52E7-4FE8-9EF1-6DDFFD547432}" srcOrd="1" destOrd="0" presId="urn:microsoft.com/office/officeart/2005/8/layout/lProcess2"/>
    <dgm:cxn modelId="{70320E15-122D-41FD-9EAA-9483B06D1766}" type="presParOf" srcId="{FC683553-E21F-4912-8785-6D2B53C28CE1}" destId="{4AC25241-EB1C-43EB-9F9B-3176A19FD311}" srcOrd="2" destOrd="0" presId="urn:microsoft.com/office/officeart/2005/8/layout/lProcess2"/>
    <dgm:cxn modelId="{F179B5DC-79E9-4C6C-A4BC-F10FD8CE9B70}" type="presParOf" srcId="{4AC25241-EB1C-43EB-9F9B-3176A19FD311}" destId="{1C89CA56-CB7F-45B7-BD99-2433F73A42E8}" srcOrd="0" destOrd="0" presId="urn:microsoft.com/office/officeart/2005/8/layout/lProcess2"/>
    <dgm:cxn modelId="{52F4D78D-75E5-47DC-8903-6AB3DEE63E00}" type="presParOf" srcId="{1C89CA56-CB7F-45B7-BD99-2433F73A42E8}" destId="{70BF6018-4177-4843-B231-B836D7EE7325}" srcOrd="0" destOrd="0" presId="urn:microsoft.com/office/officeart/2005/8/layout/lProcess2"/>
    <dgm:cxn modelId="{0A40EF99-B27E-465A-AB7D-963C22302E99}" type="presParOf" srcId="{1C89CA56-CB7F-45B7-BD99-2433F73A42E8}" destId="{71DC70B5-13FF-4A10-A703-C2424941C05C}" srcOrd="1" destOrd="0" presId="urn:microsoft.com/office/officeart/2005/8/layout/lProcess2"/>
    <dgm:cxn modelId="{25BCB23A-CF08-46AE-951E-618E8FCD44E1}" type="presParOf" srcId="{1C89CA56-CB7F-45B7-BD99-2433F73A42E8}" destId="{5AFBA134-6456-46F0-8ED3-3F777D266FA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5A3DE-542E-4292-9AEB-11EED0CA87BB}">
      <dsp:nvSpPr>
        <dsp:cNvPr id="0" name=""/>
        <dsp:cNvSpPr/>
      </dsp:nvSpPr>
      <dsp:spPr>
        <a:xfrm>
          <a:off x="0" y="0"/>
          <a:ext cx="6781800"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Coordination and Collaboration </a:t>
          </a:r>
          <a:endParaRPr lang="en-US" sz="3600" b="1" kern="1200" dirty="0"/>
        </a:p>
      </dsp:txBody>
      <dsp:txXfrm>
        <a:off x="0" y="0"/>
        <a:ext cx="6781800" cy="1371600"/>
      </dsp:txXfrm>
    </dsp:sp>
    <dsp:sp modelId="{FEEBBACB-7943-4E47-8819-5FA3C23E007C}">
      <dsp:nvSpPr>
        <dsp:cNvPr id="0" name=""/>
        <dsp:cNvSpPr/>
      </dsp:nvSpPr>
      <dsp:spPr>
        <a:xfrm>
          <a:off x="678179" y="1372465"/>
          <a:ext cx="5425440" cy="52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California Pharmaceutical Procurement Collaborative (CPPC)</a:t>
          </a:r>
          <a:endParaRPr lang="en-US" sz="1400" kern="1200" dirty="0"/>
        </a:p>
      </dsp:txBody>
      <dsp:txXfrm>
        <a:off x="693670" y="1387956"/>
        <a:ext cx="5394458" cy="497934"/>
      </dsp:txXfrm>
    </dsp:sp>
    <dsp:sp modelId="{6065CB39-F31D-4280-A172-E43338307736}">
      <dsp:nvSpPr>
        <dsp:cNvPr id="0" name=""/>
        <dsp:cNvSpPr/>
      </dsp:nvSpPr>
      <dsp:spPr>
        <a:xfrm>
          <a:off x="678179" y="1982753"/>
          <a:ext cx="5425440" cy="52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Common Drug Formulary  (CDF) Committee</a:t>
          </a:r>
          <a:endParaRPr lang="en-US" sz="1400" kern="1200" dirty="0"/>
        </a:p>
      </dsp:txBody>
      <dsp:txXfrm>
        <a:off x="693670" y="1998244"/>
        <a:ext cx="5394458" cy="497934"/>
      </dsp:txXfrm>
    </dsp:sp>
    <dsp:sp modelId="{7C0052A6-4055-4D78-A1B0-CF509573A1C3}">
      <dsp:nvSpPr>
        <dsp:cNvPr id="0" name=""/>
        <dsp:cNvSpPr/>
      </dsp:nvSpPr>
      <dsp:spPr>
        <a:xfrm>
          <a:off x="678179" y="2593041"/>
          <a:ext cx="5425440" cy="52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California Medical Surgical Formulary Committee</a:t>
          </a:r>
          <a:endParaRPr lang="en-US" sz="1400" kern="1200" dirty="0"/>
        </a:p>
      </dsp:txBody>
      <dsp:txXfrm>
        <a:off x="693670" y="2608532"/>
        <a:ext cx="5394458" cy="497934"/>
      </dsp:txXfrm>
    </dsp:sp>
    <dsp:sp modelId="{39E5E0D6-31F5-4B10-9C8B-09FF11D80E6C}">
      <dsp:nvSpPr>
        <dsp:cNvPr id="0" name=""/>
        <dsp:cNvSpPr/>
      </dsp:nvSpPr>
      <dsp:spPr>
        <a:xfrm>
          <a:off x="678179" y="3203330"/>
          <a:ext cx="5425440" cy="52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Vaccine Program Coordination</a:t>
          </a:r>
          <a:endParaRPr lang="en-US" sz="1400" kern="1200" dirty="0"/>
        </a:p>
      </dsp:txBody>
      <dsp:txXfrm>
        <a:off x="693670" y="3218821"/>
        <a:ext cx="5394458" cy="497934"/>
      </dsp:txXfrm>
    </dsp:sp>
    <dsp:sp modelId="{1322E5C6-6DE7-49DF-ACD9-41458F65E88A}">
      <dsp:nvSpPr>
        <dsp:cNvPr id="0" name=""/>
        <dsp:cNvSpPr/>
      </dsp:nvSpPr>
      <dsp:spPr>
        <a:xfrm>
          <a:off x="678179" y="3813618"/>
          <a:ext cx="5425440" cy="52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Outreach to Local </a:t>
          </a:r>
        </a:p>
        <a:p>
          <a:pPr lvl="0" algn="ctr" defTabSz="622300">
            <a:lnSpc>
              <a:spcPct val="90000"/>
            </a:lnSpc>
            <a:spcBef>
              <a:spcPct val="0"/>
            </a:spcBef>
            <a:spcAft>
              <a:spcPct val="35000"/>
            </a:spcAft>
          </a:pPr>
          <a:r>
            <a:rPr lang="en-US" sz="1400" kern="1200" dirty="0" smtClean="0"/>
            <a:t>Governmental Entities</a:t>
          </a:r>
          <a:endParaRPr lang="en-US" sz="1400" kern="1200" dirty="0"/>
        </a:p>
      </dsp:txBody>
      <dsp:txXfrm>
        <a:off x="693670" y="3829109"/>
        <a:ext cx="5394458" cy="497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23FCA-87B2-4AC3-9C2D-FD24A2FDB064}">
      <dsp:nvSpPr>
        <dsp:cNvPr id="0" name=""/>
        <dsp:cNvSpPr/>
      </dsp:nvSpPr>
      <dsp:spPr>
        <a:xfrm>
          <a:off x="3088" y="0"/>
          <a:ext cx="6318423" cy="4191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baseline="0" dirty="0" smtClean="0"/>
            <a:t>Procurement</a:t>
          </a:r>
          <a:endParaRPr lang="en-US" sz="3600" b="1" kern="1200" baseline="0" dirty="0"/>
        </a:p>
      </dsp:txBody>
      <dsp:txXfrm>
        <a:off x="3088" y="0"/>
        <a:ext cx="6318423" cy="1257300"/>
      </dsp:txXfrm>
    </dsp:sp>
    <dsp:sp modelId="{58A99BE0-C16B-471A-A084-4806C3678692}">
      <dsp:nvSpPr>
        <dsp:cNvPr id="0" name=""/>
        <dsp:cNvSpPr/>
      </dsp:nvSpPr>
      <dsp:spPr>
        <a:xfrm>
          <a:off x="634930" y="1257693"/>
          <a:ext cx="5054738" cy="2903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Primary Pharmaceutical Wholesaler</a:t>
          </a:r>
          <a:endParaRPr lang="en-US" sz="1400" kern="1200" dirty="0"/>
        </a:p>
      </dsp:txBody>
      <dsp:txXfrm>
        <a:off x="643433" y="1266196"/>
        <a:ext cx="5037732" cy="273299"/>
      </dsp:txXfrm>
    </dsp:sp>
    <dsp:sp modelId="{9CB07636-B32E-48B1-A0EF-1B4804A7EBE1}">
      <dsp:nvSpPr>
        <dsp:cNvPr id="0" name=""/>
        <dsp:cNvSpPr/>
      </dsp:nvSpPr>
      <dsp:spPr>
        <a:xfrm>
          <a:off x="634930" y="1592661"/>
          <a:ext cx="5054738" cy="2903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Secondary Pharmaceutical Wholesaler</a:t>
          </a:r>
          <a:endParaRPr lang="en-US" sz="1400" kern="1200" dirty="0"/>
        </a:p>
      </dsp:txBody>
      <dsp:txXfrm>
        <a:off x="643433" y="1601164"/>
        <a:ext cx="5037732" cy="273299"/>
      </dsp:txXfrm>
    </dsp:sp>
    <dsp:sp modelId="{14FE900C-3578-4A8B-A55C-A6A2229DAC3D}">
      <dsp:nvSpPr>
        <dsp:cNvPr id="0" name=""/>
        <dsp:cNvSpPr/>
      </dsp:nvSpPr>
      <dsp:spPr>
        <a:xfrm>
          <a:off x="634930" y="1927629"/>
          <a:ext cx="5054738" cy="2903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Pricing Agreements with Drug Manufacturers</a:t>
          </a:r>
          <a:endParaRPr lang="en-US" sz="1400" kern="1200" dirty="0"/>
        </a:p>
      </dsp:txBody>
      <dsp:txXfrm>
        <a:off x="643433" y="1936132"/>
        <a:ext cx="5037732" cy="273299"/>
      </dsp:txXfrm>
    </dsp:sp>
    <dsp:sp modelId="{B0800DAD-FD2F-4C7F-8C3A-BAAD4222B058}">
      <dsp:nvSpPr>
        <dsp:cNvPr id="0" name=""/>
        <dsp:cNvSpPr/>
      </dsp:nvSpPr>
      <dsp:spPr>
        <a:xfrm>
          <a:off x="634930" y="2262597"/>
          <a:ext cx="5054738" cy="2903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Pharmaceutical Group Purchasing Organization</a:t>
          </a:r>
          <a:endParaRPr lang="en-US" sz="1400" kern="1200" dirty="0"/>
        </a:p>
      </dsp:txBody>
      <dsp:txXfrm>
        <a:off x="643433" y="2271100"/>
        <a:ext cx="5037732" cy="273299"/>
      </dsp:txXfrm>
    </dsp:sp>
    <dsp:sp modelId="{8FC56664-87B0-45ED-911D-700911A3E7FD}">
      <dsp:nvSpPr>
        <dsp:cNvPr id="0" name=""/>
        <dsp:cNvSpPr/>
      </dsp:nvSpPr>
      <dsp:spPr>
        <a:xfrm>
          <a:off x="634930" y="2597565"/>
          <a:ext cx="5054738" cy="2903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Pharmacy Benefit Manager</a:t>
          </a:r>
          <a:endParaRPr lang="en-US" sz="1400" kern="1200" dirty="0"/>
        </a:p>
      </dsp:txBody>
      <dsp:txXfrm>
        <a:off x="643433" y="2606068"/>
        <a:ext cx="5037732" cy="273299"/>
      </dsp:txXfrm>
    </dsp:sp>
    <dsp:sp modelId="{CAF91B08-403E-4C93-BDBA-566A97BB25A5}">
      <dsp:nvSpPr>
        <dsp:cNvPr id="0" name=""/>
        <dsp:cNvSpPr/>
      </dsp:nvSpPr>
      <dsp:spPr>
        <a:xfrm>
          <a:off x="634930" y="2932533"/>
          <a:ext cx="5054738" cy="2903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Specialty &amp; Infusion Pharmacy</a:t>
          </a:r>
          <a:endParaRPr lang="en-US" sz="1400" kern="1200" dirty="0"/>
        </a:p>
      </dsp:txBody>
      <dsp:txXfrm>
        <a:off x="643433" y="2941036"/>
        <a:ext cx="5037732" cy="273299"/>
      </dsp:txXfrm>
    </dsp:sp>
    <dsp:sp modelId="{C72D39DC-D2D8-4F76-B530-362524478946}">
      <dsp:nvSpPr>
        <dsp:cNvPr id="0" name=""/>
        <dsp:cNvSpPr/>
      </dsp:nvSpPr>
      <dsp:spPr>
        <a:xfrm>
          <a:off x="634930" y="3267501"/>
          <a:ext cx="5054738" cy="3785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Access to Minnesota Multistate Contracting Alliance for Pharmacy (MMCAP) contracts</a:t>
          </a:r>
          <a:endParaRPr lang="en-US" sz="1400" kern="1200" dirty="0"/>
        </a:p>
      </dsp:txBody>
      <dsp:txXfrm>
        <a:off x="646018" y="3278589"/>
        <a:ext cx="5032562" cy="356411"/>
      </dsp:txXfrm>
    </dsp:sp>
    <dsp:sp modelId="{EA49D3C2-2C85-4EB5-BBB3-FBA28CC43D06}">
      <dsp:nvSpPr>
        <dsp:cNvPr id="0" name=""/>
        <dsp:cNvSpPr/>
      </dsp:nvSpPr>
      <dsp:spPr>
        <a:xfrm>
          <a:off x="634930" y="3690750"/>
          <a:ext cx="5054738" cy="2903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Access to Federal contracts</a:t>
          </a:r>
          <a:endParaRPr lang="en-US" sz="1400" kern="1200" dirty="0"/>
        </a:p>
      </dsp:txBody>
      <dsp:txXfrm>
        <a:off x="643433" y="3699253"/>
        <a:ext cx="5037732" cy="273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23FCA-87B2-4AC3-9C2D-FD24A2FDB064}">
      <dsp:nvSpPr>
        <dsp:cNvPr id="0" name=""/>
        <dsp:cNvSpPr/>
      </dsp:nvSpPr>
      <dsp:spPr>
        <a:xfrm>
          <a:off x="0" y="0"/>
          <a:ext cx="6324600" cy="4191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baseline="0" dirty="0" smtClean="0"/>
            <a:t>Technical Assistance</a:t>
          </a:r>
          <a:endParaRPr lang="en-US" sz="3600" b="1" kern="1200" baseline="0" dirty="0"/>
        </a:p>
      </dsp:txBody>
      <dsp:txXfrm>
        <a:off x="0" y="0"/>
        <a:ext cx="6324600" cy="1257300"/>
      </dsp:txXfrm>
    </dsp:sp>
    <dsp:sp modelId="{70BF6018-4177-4843-B231-B836D7EE7325}">
      <dsp:nvSpPr>
        <dsp:cNvPr id="0" name=""/>
        <dsp:cNvSpPr/>
      </dsp:nvSpPr>
      <dsp:spPr>
        <a:xfrm>
          <a:off x="632459" y="1258800"/>
          <a:ext cx="5059680" cy="11126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0" kern="1200" baseline="0" dirty="0" smtClean="0"/>
            <a:t>Provide </a:t>
          </a:r>
          <a:r>
            <a:rPr lang="en-US" sz="2000" b="0" kern="1200" baseline="0" dirty="0" smtClean="0"/>
            <a:t>subject matter expertise </a:t>
          </a:r>
          <a:r>
            <a:rPr lang="en-US" sz="2000" b="0" kern="1200" baseline="0" dirty="0" smtClean="0"/>
            <a:t>for </a:t>
          </a:r>
          <a:r>
            <a:rPr lang="en-US" sz="2000" b="0" kern="1200" baseline="0" dirty="0" smtClean="0"/>
            <a:t>pharmaceutical contracting</a:t>
          </a:r>
          <a:endParaRPr lang="en-US" sz="3600" b="0" kern="1200" baseline="0" dirty="0"/>
        </a:p>
      </dsp:txBody>
      <dsp:txXfrm>
        <a:off x="665049" y="1291390"/>
        <a:ext cx="4994500" cy="1047509"/>
      </dsp:txXfrm>
    </dsp:sp>
    <dsp:sp modelId="{5AFBA134-6456-46F0-8ED3-3F777D266FA4}">
      <dsp:nvSpPr>
        <dsp:cNvPr id="0" name=""/>
        <dsp:cNvSpPr/>
      </dsp:nvSpPr>
      <dsp:spPr>
        <a:xfrm>
          <a:off x="607111" y="2529901"/>
          <a:ext cx="5059680" cy="139399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lvl="0" algn="ctr" defTabSz="889000">
            <a:lnSpc>
              <a:spcPct val="90000"/>
            </a:lnSpc>
            <a:spcBef>
              <a:spcPct val="0"/>
            </a:spcBef>
            <a:spcAft>
              <a:spcPct val="35000"/>
            </a:spcAft>
          </a:pPr>
          <a:r>
            <a:rPr lang="en-US" sz="2000" b="0" kern="1200" baseline="0" dirty="0" smtClean="0"/>
            <a:t>Coordinate procurement solutions for:</a:t>
          </a:r>
        </a:p>
        <a:p>
          <a:pPr marL="228600" lvl="1" indent="-228600" algn="ctr" defTabSz="889000">
            <a:lnSpc>
              <a:spcPct val="90000"/>
            </a:lnSpc>
            <a:spcBef>
              <a:spcPct val="0"/>
            </a:spcBef>
            <a:spcAft>
              <a:spcPct val="15000"/>
            </a:spcAft>
            <a:buChar char="••"/>
          </a:pPr>
          <a:r>
            <a:rPr lang="en-US" sz="2000" b="0" kern="1200" baseline="0" dirty="0" smtClean="0"/>
            <a:t>High cost drugs</a:t>
          </a:r>
          <a:endParaRPr lang="en-US" sz="2000" b="0" kern="1200" baseline="0" dirty="0"/>
        </a:p>
        <a:p>
          <a:pPr marL="228600" lvl="1" indent="-228600" algn="ctr" defTabSz="889000">
            <a:lnSpc>
              <a:spcPct val="90000"/>
            </a:lnSpc>
            <a:spcBef>
              <a:spcPct val="0"/>
            </a:spcBef>
            <a:spcAft>
              <a:spcPct val="15000"/>
            </a:spcAft>
            <a:buChar char="••"/>
          </a:pPr>
          <a:r>
            <a:rPr lang="en-US" sz="2000" b="0" kern="1200" baseline="0" dirty="0" smtClean="0"/>
            <a:t>Public health needs</a:t>
          </a:r>
          <a:endParaRPr lang="en-US" sz="2000" b="0" kern="1200" baseline="0" dirty="0"/>
        </a:p>
        <a:p>
          <a:pPr marL="228600" lvl="1" indent="-228600" algn="ctr" defTabSz="889000">
            <a:lnSpc>
              <a:spcPct val="90000"/>
            </a:lnSpc>
            <a:spcBef>
              <a:spcPct val="0"/>
            </a:spcBef>
            <a:spcAft>
              <a:spcPct val="15000"/>
            </a:spcAft>
            <a:buChar char="••"/>
          </a:pPr>
          <a:r>
            <a:rPr lang="en-US" sz="2000" b="0" kern="1200" baseline="0" dirty="0" smtClean="0"/>
            <a:t>Drug shortages</a:t>
          </a:r>
          <a:endParaRPr lang="en-US" sz="2000" b="0" kern="1200" baseline="0" dirty="0"/>
        </a:p>
      </dsp:txBody>
      <dsp:txXfrm>
        <a:off x="647940" y="2570730"/>
        <a:ext cx="4978022" cy="13123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77A88D9-647E-47F5-93C6-09169C1FFBFB}" type="datetimeFigureOut">
              <a:rPr lang="en-US" smtClean="0"/>
              <a:t>5/12/2015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1C1FE7B-F378-4AB6-8E67-163B0BC86256}" type="slidenum">
              <a:rPr lang="en-US" smtClean="0"/>
              <a:t>‹#›</a:t>
            </a:fld>
            <a:endParaRPr lang="en-US"/>
          </a:p>
        </p:txBody>
      </p:sp>
    </p:spTree>
    <p:extLst>
      <p:ext uri="{BB962C8B-B14F-4D97-AF65-F5344CB8AC3E}">
        <p14:creationId xmlns:p14="http://schemas.microsoft.com/office/powerpoint/2010/main" val="4028283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E13386-5A4E-4888-AC44-EDE71E10D2D6}" type="datetimeFigureOut">
              <a:rPr lang="en-US" smtClean="0"/>
              <a:t>5/12/2015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53AAFD8-116D-44E1-B42D-BB0B4C4CF726}" type="slidenum">
              <a:rPr lang="en-US" smtClean="0"/>
              <a:t>‹#›</a:t>
            </a:fld>
            <a:endParaRPr lang="en-US"/>
          </a:p>
        </p:txBody>
      </p:sp>
    </p:spTree>
    <p:extLst>
      <p:ext uri="{BB962C8B-B14F-4D97-AF65-F5344CB8AC3E}">
        <p14:creationId xmlns:p14="http://schemas.microsoft.com/office/powerpoint/2010/main" val="254981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AAFD8-116D-44E1-B42D-BB0B4C4CF726}" type="slidenum">
              <a:rPr lang="en-US" smtClean="0"/>
              <a:t>1</a:t>
            </a:fld>
            <a:endParaRPr lang="en-US"/>
          </a:p>
        </p:txBody>
      </p:sp>
    </p:spTree>
    <p:extLst>
      <p:ext uri="{BB962C8B-B14F-4D97-AF65-F5344CB8AC3E}">
        <p14:creationId xmlns:p14="http://schemas.microsoft.com/office/powerpoint/2010/main" val="398722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AAFD8-116D-44E1-B42D-BB0B4C4CF726}" type="slidenum">
              <a:rPr lang="en-US" smtClean="0"/>
              <a:t>13</a:t>
            </a:fld>
            <a:endParaRPr lang="en-US"/>
          </a:p>
        </p:txBody>
      </p:sp>
    </p:spTree>
    <p:extLst>
      <p:ext uri="{BB962C8B-B14F-4D97-AF65-F5344CB8AC3E}">
        <p14:creationId xmlns:p14="http://schemas.microsoft.com/office/powerpoint/2010/main" val="316235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a:t>
            </a:r>
            <a:r>
              <a:rPr lang="en-US" baseline="0" dirty="0" smtClean="0"/>
              <a:t> I mentioned before, one of our program goals is to increase participation among the local governmental entities. This is where you can help us to help you or the agencies you work with. We would love to hear from others who may be interested.</a:t>
            </a:r>
            <a:endParaRPr lang="en-US" dirty="0"/>
          </a:p>
        </p:txBody>
      </p:sp>
      <p:sp>
        <p:nvSpPr>
          <p:cNvPr id="4" name="Slide Number Placeholder 3"/>
          <p:cNvSpPr>
            <a:spLocks noGrp="1"/>
          </p:cNvSpPr>
          <p:nvPr>
            <p:ph type="sldNum" sz="quarter" idx="10"/>
          </p:nvPr>
        </p:nvSpPr>
        <p:spPr/>
        <p:txBody>
          <a:bodyPr/>
          <a:lstStyle/>
          <a:p>
            <a:fld id="{053AAFD8-116D-44E1-B42D-BB0B4C4CF726}" type="slidenum">
              <a:rPr lang="en-US" smtClean="0"/>
              <a:t>14</a:t>
            </a:fld>
            <a:endParaRPr lang="en-US"/>
          </a:p>
        </p:txBody>
      </p:sp>
    </p:spTree>
    <p:extLst>
      <p:ext uri="{BB962C8B-B14F-4D97-AF65-F5344CB8AC3E}">
        <p14:creationId xmlns:p14="http://schemas.microsoft.com/office/powerpoint/2010/main" val="381993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pitchFamily="34" charset="0"/>
              <a:cs typeface="Arial" pitchFamily="34" charset="0"/>
            </a:endParaRPr>
          </a:p>
          <a:p>
            <a:pPr marL="285734" indent="-285734">
              <a:buFont typeface="+mj-lt"/>
              <a:buAutoNum type="romanUcPeriod"/>
            </a:pPr>
            <a:r>
              <a:rPr lang="en-US" dirty="0" smtClean="0">
                <a:latin typeface="Arial" pitchFamily="34" charset="0"/>
                <a:cs typeface="Arial" pitchFamily="34" charset="0"/>
              </a:rPr>
              <a:t>Collaboration with the SPP increases opportunities to negotiate significant savings.</a:t>
            </a:r>
          </a:p>
        </p:txBody>
      </p:sp>
      <p:sp>
        <p:nvSpPr>
          <p:cNvPr id="4" name="Slide Number Placeholder 3"/>
          <p:cNvSpPr>
            <a:spLocks noGrp="1"/>
          </p:cNvSpPr>
          <p:nvPr>
            <p:ph type="sldNum" sz="quarter" idx="10"/>
          </p:nvPr>
        </p:nvSpPr>
        <p:spPr/>
        <p:txBody>
          <a:bodyPr/>
          <a:lstStyle/>
          <a:p>
            <a:fld id="{6CFCF869-CBB7-4A40-B8EB-37AF0506288B}" type="slidenum">
              <a:rPr lang="en-US" smtClean="0"/>
              <a:t>15</a:t>
            </a:fld>
            <a:endParaRPr lang="en-US" dirty="0"/>
          </a:p>
        </p:txBody>
      </p:sp>
    </p:spTree>
    <p:extLst>
      <p:ext uri="{BB962C8B-B14F-4D97-AF65-F5344CB8AC3E}">
        <p14:creationId xmlns:p14="http://schemas.microsoft.com/office/powerpoint/2010/main" val="214448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CF869-CBB7-4A40-B8EB-37AF0506288B}" type="slidenum">
              <a:rPr lang="en-US" smtClean="0"/>
              <a:t>16</a:t>
            </a:fld>
            <a:endParaRPr lang="en-US" dirty="0"/>
          </a:p>
        </p:txBody>
      </p:sp>
    </p:spTree>
    <p:extLst>
      <p:ext uri="{BB962C8B-B14F-4D97-AF65-F5344CB8AC3E}">
        <p14:creationId xmlns:p14="http://schemas.microsoft.com/office/powerpoint/2010/main" val="8458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quickly I wanted to get our friendly</a:t>
            </a:r>
            <a:r>
              <a:rPr lang="en-US" baseline="0" dirty="0" smtClean="0"/>
              <a:t> staff to make an appearance since not all of them could join us today. Here we are pictured with our DGS Values Award. </a:t>
            </a:r>
            <a:endParaRPr lang="en-US" dirty="0"/>
          </a:p>
        </p:txBody>
      </p:sp>
      <p:sp>
        <p:nvSpPr>
          <p:cNvPr id="4" name="Slide Number Placeholder 3"/>
          <p:cNvSpPr>
            <a:spLocks noGrp="1"/>
          </p:cNvSpPr>
          <p:nvPr>
            <p:ph type="sldNum" sz="quarter" idx="10"/>
          </p:nvPr>
        </p:nvSpPr>
        <p:spPr/>
        <p:txBody>
          <a:bodyPr/>
          <a:lstStyle/>
          <a:p>
            <a:fld id="{053AAFD8-116D-44E1-B42D-BB0B4C4CF726}" type="slidenum">
              <a:rPr lang="en-US" smtClean="0"/>
              <a:t>17</a:t>
            </a:fld>
            <a:endParaRPr lang="en-US"/>
          </a:p>
        </p:txBody>
      </p:sp>
    </p:spTree>
    <p:extLst>
      <p:ext uri="{BB962C8B-B14F-4D97-AF65-F5344CB8AC3E}">
        <p14:creationId xmlns:p14="http://schemas.microsoft.com/office/powerpoint/2010/main" val="384179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AAFD8-116D-44E1-B42D-BB0B4C4CF726}" type="slidenum">
              <a:rPr lang="en-US" smtClean="0"/>
              <a:t>18</a:t>
            </a:fld>
            <a:endParaRPr lang="en-US"/>
          </a:p>
        </p:txBody>
      </p:sp>
    </p:spTree>
    <p:extLst>
      <p:ext uri="{BB962C8B-B14F-4D97-AF65-F5344CB8AC3E}">
        <p14:creationId xmlns:p14="http://schemas.microsoft.com/office/powerpoint/2010/main" val="184460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AAFD8-116D-44E1-B42D-BB0B4C4CF726}" type="slidenum">
              <a:rPr lang="en-US" smtClean="0"/>
              <a:t>2</a:t>
            </a:fld>
            <a:endParaRPr lang="en-US"/>
          </a:p>
        </p:txBody>
      </p:sp>
    </p:spTree>
    <p:extLst>
      <p:ext uri="{BB962C8B-B14F-4D97-AF65-F5344CB8AC3E}">
        <p14:creationId xmlns:p14="http://schemas.microsoft.com/office/powerpoint/2010/main" val="2800114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AAFD8-116D-44E1-B42D-BB0B4C4CF726}" type="slidenum">
              <a:rPr lang="en-US" smtClean="0"/>
              <a:t>3</a:t>
            </a:fld>
            <a:endParaRPr lang="en-US"/>
          </a:p>
        </p:txBody>
      </p:sp>
    </p:spTree>
    <p:extLst>
      <p:ext uri="{BB962C8B-B14F-4D97-AF65-F5344CB8AC3E}">
        <p14:creationId xmlns:p14="http://schemas.microsoft.com/office/powerpoint/2010/main" val="246160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DGS/SPP</a:t>
            </a:r>
            <a:r>
              <a:rPr lang="en-US" baseline="0" dirty="0" smtClean="0"/>
              <a:t> coordinates efforts through our CPPC.</a:t>
            </a:r>
            <a:endParaRPr lang="en-US" dirty="0" smtClean="0"/>
          </a:p>
        </p:txBody>
      </p:sp>
      <p:sp>
        <p:nvSpPr>
          <p:cNvPr id="4" name="Slide Number Placeholder 3"/>
          <p:cNvSpPr>
            <a:spLocks noGrp="1"/>
          </p:cNvSpPr>
          <p:nvPr>
            <p:ph type="sldNum" sz="quarter" idx="10"/>
          </p:nvPr>
        </p:nvSpPr>
        <p:spPr/>
        <p:txBody>
          <a:bodyPr/>
          <a:lstStyle/>
          <a:p>
            <a:fld id="{053AAFD8-116D-44E1-B42D-BB0B4C4CF726}" type="slidenum">
              <a:rPr lang="en-US" smtClean="0"/>
              <a:t>7</a:t>
            </a:fld>
            <a:endParaRPr lang="en-US"/>
          </a:p>
        </p:txBody>
      </p:sp>
    </p:spTree>
    <p:extLst>
      <p:ext uri="{BB962C8B-B14F-4D97-AF65-F5344CB8AC3E}">
        <p14:creationId xmlns:p14="http://schemas.microsoft.com/office/powerpoint/2010/main" val="350273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recent survey of members in</a:t>
            </a:r>
            <a:r>
              <a:rPr lang="en-US" baseline="0" dirty="0" smtClean="0"/>
              <a:t> the CPPC identified the following hot topics that they plan to explore more about during our CPPC webinars and workgroups.</a:t>
            </a:r>
            <a:endParaRPr lang="en-US" dirty="0"/>
          </a:p>
        </p:txBody>
      </p:sp>
      <p:sp>
        <p:nvSpPr>
          <p:cNvPr id="4" name="Slide Number Placeholder 3"/>
          <p:cNvSpPr>
            <a:spLocks noGrp="1"/>
          </p:cNvSpPr>
          <p:nvPr>
            <p:ph type="sldNum" sz="quarter" idx="10"/>
          </p:nvPr>
        </p:nvSpPr>
        <p:spPr/>
        <p:txBody>
          <a:bodyPr/>
          <a:lstStyle/>
          <a:p>
            <a:fld id="{053AAFD8-116D-44E1-B42D-BB0B4C4CF726}" type="slidenum">
              <a:rPr lang="en-US" smtClean="0"/>
              <a:t>8</a:t>
            </a:fld>
            <a:endParaRPr lang="en-US"/>
          </a:p>
        </p:txBody>
      </p:sp>
    </p:spTree>
    <p:extLst>
      <p:ext uri="{BB962C8B-B14F-4D97-AF65-F5344CB8AC3E}">
        <p14:creationId xmlns:p14="http://schemas.microsoft.com/office/powerpoint/2010/main" val="83628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CPPC currently allows for any interested agencies to join our discussions through the CPPC webinars. Elizabeth </a:t>
            </a:r>
            <a:r>
              <a:rPr lang="en-US" baseline="0" dirty="0" err="1" smtClean="0"/>
              <a:t>Winward</a:t>
            </a:r>
            <a:r>
              <a:rPr lang="en-US" baseline="0" dirty="0" smtClean="0"/>
              <a:t> is the contact for the CPPC if you should have additional questions, she can be reached by the email and </a:t>
            </a:r>
            <a:r>
              <a:rPr lang="en-US" baseline="0" dirty="0" err="1" smtClean="0"/>
              <a:t>ph</a:t>
            </a:r>
            <a:r>
              <a:rPr lang="en-US" baseline="0" dirty="0" smtClean="0"/>
              <a:t># on this slide. </a:t>
            </a:r>
            <a:endParaRPr lang="en-US" dirty="0"/>
          </a:p>
        </p:txBody>
      </p:sp>
      <p:sp>
        <p:nvSpPr>
          <p:cNvPr id="4" name="Slide Number Placeholder 3"/>
          <p:cNvSpPr>
            <a:spLocks noGrp="1"/>
          </p:cNvSpPr>
          <p:nvPr>
            <p:ph type="sldNum" sz="quarter" idx="10"/>
          </p:nvPr>
        </p:nvSpPr>
        <p:spPr/>
        <p:txBody>
          <a:bodyPr/>
          <a:lstStyle/>
          <a:p>
            <a:fld id="{6CFCF869-CBB7-4A40-B8EB-37AF0506288B}" type="slidenum">
              <a:rPr lang="en-US" smtClean="0"/>
              <a:t>9</a:t>
            </a:fld>
            <a:endParaRPr lang="en-US" dirty="0"/>
          </a:p>
        </p:txBody>
      </p:sp>
    </p:spTree>
    <p:extLst>
      <p:ext uri="{BB962C8B-B14F-4D97-AF65-F5344CB8AC3E}">
        <p14:creationId xmlns:p14="http://schemas.microsoft.com/office/powerpoint/2010/main" val="236447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contracting</a:t>
            </a:r>
            <a:r>
              <a:rPr lang="en-US" baseline="0" dirty="0" smtClean="0"/>
              <a:t> is very diverse in the way in which we obtain the best pricing on a variety of levels.</a:t>
            </a:r>
          </a:p>
          <a:p>
            <a:r>
              <a:rPr lang="en-US" baseline="0" dirty="0" smtClean="0"/>
              <a:t>-read slide-</a:t>
            </a:r>
            <a:endParaRPr lang="en-US" dirty="0"/>
          </a:p>
        </p:txBody>
      </p:sp>
      <p:sp>
        <p:nvSpPr>
          <p:cNvPr id="4" name="Slide Number Placeholder 3"/>
          <p:cNvSpPr>
            <a:spLocks noGrp="1"/>
          </p:cNvSpPr>
          <p:nvPr>
            <p:ph type="sldNum" sz="quarter" idx="10"/>
          </p:nvPr>
        </p:nvSpPr>
        <p:spPr/>
        <p:txBody>
          <a:bodyPr/>
          <a:lstStyle/>
          <a:p>
            <a:fld id="{053AAFD8-116D-44E1-B42D-BB0B4C4CF726}" type="slidenum">
              <a:rPr lang="en-US" smtClean="0"/>
              <a:t>10</a:t>
            </a:fld>
            <a:endParaRPr lang="en-US"/>
          </a:p>
        </p:txBody>
      </p:sp>
    </p:spTree>
    <p:extLst>
      <p:ext uri="{BB962C8B-B14F-4D97-AF65-F5344CB8AC3E}">
        <p14:creationId xmlns:p14="http://schemas.microsoft.com/office/powerpoint/2010/main" val="5840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AAFD8-116D-44E1-B42D-BB0B4C4CF726}" type="slidenum">
              <a:rPr lang="en-US" smtClean="0"/>
              <a:t>11</a:t>
            </a:fld>
            <a:endParaRPr lang="en-US"/>
          </a:p>
        </p:txBody>
      </p:sp>
    </p:spTree>
    <p:extLst>
      <p:ext uri="{BB962C8B-B14F-4D97-AF65-F5344CB8AC3E}">
        <p14:creationId xmlns:p14="http://schemas.microsoft.com/office/powerpoint/2010/main" val="766082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1D2526-A251-421F-AC64-61C620BA822E}" type="slidenum">
              <a:rPr lang="en-US" smtClean="0"/>
              <a:pPr>
                <a:defRPr/>
              </a:pPr>
              <a:t>12</a:t>
            </a:fld>
            <a:endParaRPr lang="en-US" dirty="0"/>
          </a:p>
        </p:txBody>
      </p:sp>
    </p:spTree>
    <p:extLst>
      <p:ext uri="{BB962C8B-B14F-4D97-AF65-F5344CB8AC3E}">
        <p14:creationId xmlns:p14="http://schemas.microsoft.com/office/powerpoint/2010/main" val="1878010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E129ECB-663C-43DE-BDE9-F9B1FF573BD0}" type="datetimeFigureOut">
              <a:rPr lang="en-US" smtClean="0"/>
              <a:t>5/12/2015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AAF8EA4-65F3-49CF-B85B-951F2DE3E0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29ECB-663C-43DE-BDE9-F9B1FF573BD0}"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F8EA4-65F3-49CF-B85B-951F2DE3E0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29ECB-663C-43DE-BDE9-F9B1FF573BD0}"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F8EA4-65F3-49CF-B85B-951F2DE3E0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29ECB-663C-43DE-BDE9-F9B1FF573BD0}"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F8EA4-65F3-49CF-B85B-951F2DE3E0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29ECB-663C-43DE-BDE9-F9B1FF573BD0}"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F8EA4-65F3-49CF-B85B-951F2DE3E0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E129ECB-663C-43DE-BDE9-F9B1FF573BD0}"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F8EA4-65F3-49CF-B85B-951F2DE3E03A}"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E129ECB-663C-43DE-BDE9-F9B1FF573BD0}" type="datetimeFigureOut">
              <a:rPr lang="en-US" smtClean="0"/>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F8EA4-65F3-49CF-B85B-951F2DE3E03A}"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129ECB-663C-43DE-BDE9-F9B1FF573BD0}" type="datetimeFigureOut">
              <a:rPr lang="en-US" smtClean="0"/>
              <a:t>5/12/2015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F8EA4-65F3-49CF-B85B-951F2DE3E0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29ECB-663C-43DE-BDE9-F9B1FF573BD0}" type="datetimeFigureOut">
              <a:rPr lang="en-US" smtClean="0"/>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F8EA4-65F3-49CF-B85B-951F2DE3E0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E129ECB-663C-43DE-BDE9-F9B1FF573BD0}" type="datetimeFigureOut">
              <a:rPr lang="en-US" smtClean="0"/>
              <a:t>5/12/2015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CAAF8EA4-65F3-49CF-B85B-951F2DE3E0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E129ECB-663C-43DE-BDE9-F9B1FF573BD0}" type="datetimeFigureOut">
              <a:rPr lang="en-US" smtClean="0"/>
              <a:t>5/12/2015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CAAF8EA4-65F3-49CF-B85B-951F2DE3E0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E129ECB-663C-43DE-BDE9-F9B1FF573BD0}" type="datetimeFigureOut">
              <a:rPr lang="en-US" smtClean="0"/>
              <a:t>5/12/2015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AAF8EA4-65F3-49CF-B85B-951F2DE3E0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G"/><Relationship Id="rId9"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Greg.Doe@dgs.ca.gov" TargetMode="External"/><Relationship Id="rId7" Type="http://schemas.openxmlformats.org/officeDocument/2006/relationships/hyperlink" Target="mailto:Eric.Mandell@dgs.ca.gov"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mailto:kelli.berliner@dgs.ca.gov" TargetMode="External"/><Relationship Id="rId5" Type="http://schemas.openxmlformats.org/officeDocument/2006/relationships/hyperlink" Target="mailto:MaryAnne.Selvage@dgs.ca.gov" TargetMode="External"/><Relationship Id="rId4" Type="http://schemas.openxmlformats.org/officeDocument/2006/relationships/hyperlink" Target="mailto:Elizabeth.Winward@dgs.c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dgs.ca.gov/pd/Programs/Leveraged/pharma.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mailto:Elizabeth.Winward@dgs.c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048000"/>
            <a:ext cx="6743700" cy="2362200"/>
          </a:xfrm>
        </p:spPr>
        <p:txBody>
          <a:bodyPr anchor="ctr">
            <a:normAutofit fontScale="90000"/>
          </a:bodyPr>
          <a:lstStyle/>
          <a:p>
            <a:r>
              <a:rPr lang="en-US" sz="2400" b="1" dirty="0" smtClean="0"/>
              <a:t/>
            </a:r>
            <a:br>
              <a:rPr lang="en-US" sz="2400" b="1" dirty="0" smtClean="0"/>
            </a:br>
            <a:r>
              <a:rPr lang="en-US" sz="2400" b="1" dirty="0" smtClean="0"/>
              <a:t/>
            </a:r>
            <a:br>
              <a:rPr lang="en-US" sz="2400" b="1" dirty="0" smtClean="0"/>
            </a:br>
            <a:r>
              <a:rPr lang="en-US" sz="2400" b="1" dirty="0"/>
              <a:t/>
            </a:r>
            <a:br>
              <a:rPr lang="en-US" sz="2400" b="1" dirty="0"/>
            </a:br>
            <a:r>
              <a:rPr lang="en-US" sz="3600" b="1" dirty="0" smtClean="0"/>
              <a:t>California’s Statewide Pharmaceutical Program:</a:t>
            </a:r>
            <a:r>
              <a:rPr lang="en-US" sz="3600" dirty="0"/>
              <a:t/>
            </a:r>
            <a:br>
              <a:rPr lang="en-US" sz="3600" dirty="0"/>
            </a:br>
            <a:r>
              <a:rPr lang="en-US" sz="3600" dirty="0" smtClean="0"/>
              <a:t> </a:t>
            </a:r>
            <a:r>
              <a:rPr lang="en-US" sz="3600" b="1" dirty="0" smtClean="0"/>
              <a:t>A Prescription for Saving$</a:t>
            </a: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200" dirty="0"/>
              <a:t/>
            </a:r>
            <a:br>
              <a:rPr lang="en-US" sz="3200" dirty="0"/>
            </a:b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143000"/>
            <a:ext cx="4800600" cy="457200"/>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347177" y="1905000"/>
            <a:ext cx="533400" cy="486508"/>
          </a:xfrm>
          <a:prstGeom prst="rect">
            <a:avLst/>
          </a:prstGeom>
        </p:spPr>
      </p:pic>
      <p:sp>
        <p:nvSpPr>
          <p:cNvPr id="6" name="Subtitle 5"/>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675828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Contracting</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Pricing for products through SPP contracts is established by:</a:t>
            </a:r>
          </a:p>
          <a:p>
            <a:r>
              <a:rPr lang="en-US" dirty="0" smtClean="0"/>
              <a:t>Discounts through the Primary Pharmaceutical Wholesaler</a:t>
            </a:r>
          </a:p>
          <a:p>
            <a:r>
              <a:rPr lang="en-US" dirty="0" smtClean="0"/>
              <a:t>Discounts and rebates through a Pharmaceutical Group Purchasing Organization</a:t>
            </a:r>
          </a:p>
          <a:p>
            <a:r>
              <a:rPr lang="en-US" dirty="0" smtClean="0"/>
              <a:t>Pricing agreements with manufacturers, distributors, and suppliers</a:t>
            </a:r>
          </a:p>
          <a:p>
            <a:r>
              <a:rPr lang="en-US" dirty="0" smtClean="0"/>
              <a:t>Competitive bidding, e.g. IFB or RFP</a:t>
            </a:r>
            <a:endParaRPr lang="en-US" dirty="0"/>
          </a:p>
        </p:txBody>
      </p:sp>
    </p:spTree>
    <p:extLst>
      <p:ext uri="{BB962C8B-B14F-4D97-AF65-F5344CB8AC3E}">
        <p14:creationId xmlns:p14="http://schemas.microsoft.com/office/powerpoint/2010/main" val="118675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TOOLS FOR SAVINGS</a:t>
            </a:r>
            <a:endParaRPr lang="en-US" sz="4000" dirty="0"/>
          </a:p>
        </p:txBody>
      </p:sp>
      <p:sp>
        <p:nvSpPr>
          <p:cNvPr id="4" name="TextBox 3"/>
          <p:cNvSpPr txBox="1"/>
          <p:nvPr/>
        </p:nvSpPr>
        <p:spPr>
          <a:xfrm>
            <a:off x="1066800" y="2133600"/>
            <a:ext cx="7086600" cy="830997"/>
          </a:xfrm>
          <a:prstGeom prst="rect">
            <a:avLst/>
          </a:prstGeom>
          <a:noFill/>
        </p:spPr>
        <p:txBody>
          <a:bodyPr wrap="square" rtlCol="0">
            <a:spAutoFit/>
          </a:bodyPr>
          <a:lstStyle/>
          <a:p>
            <a:r>
              <a:rPr lang="en-US" sz="2400" dirty="0" smtClean="0"/>
              <a:t>DGS UTILIZES MULTIPLE RESOURCES TO REALIZE SAVINGS FOR ITS PARTICIPATING ENTITIES</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64613748"/>
              </p:ext>
            </p:extLst>
          </p:nvPr>
        </p:nvGraphicFramePr>
        <p:xfrm>
          <a:off x="1066800" y="3200400"/>
          <a:ext cx="7086600" cy="2819400"/>
        </p:xfrm>
        <a:graphic>
          <a:graphicData uri="http://schemas.openxmlformats.org/drawingml/2006/table">
            <a:tbl>
              <a:tblPr firstRow="1" bandRow="1">
                <a:tableStyleId>{5C22544A-7EE6-4342-B048-85BDC9FD1C3A}</a:tableStyleId>
              </a:tblPr>
              <a:tblGrid>
                <a:gridCol w="3886200"/>
                <a:gridCol w="3200400"/>
              </a:tblGrid>
              <a:tr h="419100">
                <a:tc>
                  <a:txBody>
                    <a:bodyPr/>
                    <a:lstStyle/>
                    <a:p>
                      <a:endParaRPr lang="en-US" dirty="0" smtClean="0"/>
                    </a:p>
                    <a:p>
                      <a:r>
                        <a:rPr lang="en-US" b="0" dirty="0" smtClean="0"/>
                        <a:t>CONTRACT</a:t>
                      </a:r>
                      <a:r>
                        <a:rPr lang="en-US" b="0" baseline="0" dirty="0" smtClean="0"/>
                        <a:t> </a:t>
                      </a:r>
                      <a:r>
                        <a:rPr lang="en-US" b="0" dirty="0" smtClean="0"/>
                        <a:t>WITH:</a:t>
                      </a:r>
                      <a:endParaRPr lang="en-US" b="0" dirty="0"/>
                    </a:p>
                  </a:txBody>
                  <a:tcPr/>
                </a:tc>
                <a:tc>
                  <a:txBody>
                    <a:bodyPr/>
                    <a:lstStyle/>
                    <a:p>
                      <a:r>
                        <a:rPr lang="en-US" b="0" dirty="0" smtClean="0"/>
                        <a:t>AVERAGE</a:t>
                      </a:r>
                      <a:r>
                        <a:rPr lang="en-US" b="0" baseline="0" dirty="0" smtClean="0"/>
                        <a:t>  SAVINGS OVER WHOLESALE ACQUISITION COST – FY ‘12 - 13</a:t>
                      </a:r>
                      <a:endParaRPr lang="en-US" b="0" dirty="0"/>
                    </a:p>
                  </a:txBody>
                  <a:tcPr/>
                </a:tc>
              </a:tr>
              <a:tr h="419100">
                <a:tc>
                  <a:txBody>
                    <a:bodyPr/>
                    <a:lstStyle/>
                    <a:p>
                      <a:r>
                        <a:rPr lang="en-US" dirty="0" smtClean="0"/>
                        <a:t>Primary Pharmaceutical Wholesaler</a:t>
                      </a:r>
                      <a:endParaRPr lang="en-US" dirty="0"/>
                    </a:p>
                  </a:txBody>
                  <a:tcPr/>
                </a:tc>
                <a:tc>
                  <a:txBody>
                    <a:bodyPr/>
                    <a:lstStyle/>
                    <a:p>
                      <a:pPr algn="ctr"/>
                      <a:r>
                        <a:rPr lang="en-US" dirty="0" smtClean="0"/>
                        <a:t>57.68%</a:t>
                      </a:r>
                      <a:endParaRPr lang="en-US" dirty="0"/>
                    </a:p>
                  </a:txBody>
                  <a:tcPr/>
                </a:tc>
              </a:tr>
              <a:tr h="419100">
                <a:tc>
                  <a:txBody>
                    <a:bodyPr/>
                    <a:lstStyle/>
                    <a:p>
                      <a:r>
                        <a:rPr lang="en-US" dirty="0" smtClean="0"/>
                        <a:t>Pharmaceutical</a:t>
                      </a:r>
                      <a:r>
                        <a:rPr lang="en-US" baseline="0" dirty="0" smtClean="0"/>
                        <a:t> Group Purchasing Organization</a:t>
                      </a:r>
                      <a:endParaRPr lang="en-US" dirty="0"/>
                    </a:p>
                  </a:txBody>
                  <a:tcPr/>
                </a:tc>
                <a:tc>
                  <a:txBody>
                    <a:bodyPr/>
                    <a:lstStyle/>
                    <a:p>
                      <a:pPr algn="ctr"/>
                      <a:r>
                        <a:rPr lang="en-US" dirty="0" smtClean="0"/>
                        <a:t>31.71%</a:t>
                      </a:r>
                      <a:endParaRPr lang="en-US" dirty="0"/>
                    </a:p>
                  </a:txBody>
                  <a:tcPr/>
                </a:tc>
              </a:tr>
              <a:tr h="845820">
                <a:tc>
                  <a:txBody>
                    <a:bodyPr/>
                    <a:lstStyle/>
                    <a:p>
                      <a:r>
                        <a:rPr lang="en-US" dirty="0" smtClean="0"/>
                        <a:t>DGS Direct Pricing Agreements w/ manufacturers</a:t>
                      </a:r>
                      <a:endParaRPr lang="en-US" dirty="0"/>
                    </a:p>
                  </a:txBody>
                  <a:tcPr/>
                </a:tc>
                <a:tc>
                  <a:txBody>
                    <a:bodyPr/>
                    <a:lstStyle/>
                    <a:p>
                      <a:pPr algn="ctr"/>
                      <a:r>
                        <a:rPr lang="en-US" dirty="0" smtClean="0"/>
                        <a:t>39.74%</a:t>
                      </a:r>
                      <a:endParaRPr lang="en-US" dirty="0"/>
                    </a:p>
                  </a:txBody>
                  <a:tcPr/>
                </a:tc>
              </a:tr>
            </a:tbl>
          </a:graphicData>
        </a:graphic>
      </p:graphicFrame>
      <p:pic>
        <p:nvPicPr>
          <p:cNvPr id="1026" name="Picture 2" descr="C:\Users\mselvage\AppData\Local\Microsoft\Windows\Temporary Internet Files\Content.IE5\9MBAF80X\MP9004388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838200"/>
            <a:ext cx="1715371"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69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04887" y="1143000"/>
            <a:ext cx="7286625" cy="1219200"/>
          </a:xfrm>
          <a:prstGeom prst="rect">
            <a:avLst/>
          </a:prstGeom>
          <a:effectLst>
            <a:outerShdw blurRad="50800" dist="50800" dir="5400000" algn="ctr" rotWithShape="0">
              <a:schemeClr val="accent1">
                <a:lumMod val="40000"/>
                <a:lumOff val="60000"/>
              </a:schemeClr>
            </a:outerShdw>
          </a:effectLst>
        </p:spPr>
        <p:txBody>
          <a:bodyPr vert="horz" lIns="91440" tIns="45720" rIns="91440" bIns="45720" rtlCol="0" anchor="ctr">
            <a:normAutofit/>
          </a:bodyPr>
          <a:lstStyle>
            <a:lvl1pPr algn="l" defTabSz="914400" rtl="0" eaLnBrk="1" latinLnBrk="0" hangingPunct="1">
              <a:lnSpc>
                <a:spcPct val="100000"/>
              </a:lnSpc>
              <a:spcBef>
                <a:spcPct val="0"/>
              </a:spcBef>
              <a:buNone/>
              <a:defRPr sz="8800" b="0" kern="1200" cap="all" spc="-80" baseline="0">
                <a:solidFill>
                  <a:schemeClr val="tx1"/>
                </a:solidFill>
                <a:latin typeface="+mj-lt"/>
                <a:ea typeface="+mj-ea"/>
                <a:cs typeface="+mj-cs"/>
              </a:defRPr>
            </a:lvl1pPr>
          </a:lstStyle>
          <a:p>
            <a:pPr algn="ctr">
              <a:defRPr/>
            </a:pPr>
            <a:r>
              <a:rPr lang="en-US" sz="3200" dirty="0" smtClean="0">
                <a:solidFill>
                  <a:schemeClr val="accent2">
                    <a:lumMod val="75000"/>
                  </a:schemeClr>
                </a:solidFill>
                <a:latin typeface="+mn-lt"/>
              </a:rPr>
              <a:t>Minnesota multistate contracting alliance for pharmacy (MMCAP)</a:t>
            </a:r>
            <a:endParaRPr lang="en-US" sz="3200" dirty="0">
              <a:solidFill>
                <a:schemeClr val="accent2">
                  <a:lumMod val="75000"/>
                </a:schemeClr>
              </a:solidFill>
              <a:latin typeface="+mn-lt"/>
            </a:endParaRPr>
          </a:p>
        </p:txBody>
      </p:sp>
      <p:sp>
        <p:nvSpPr>
          <p:cNvPr id="3" name="Rectangle 2"/>
          <p:cNvSpPr/>
          <p:nvPr/>
        </p:nvSpPr>
        <p:spPr>
          <a:xfrm>
            <a:off x="762001" y="2269562"/>
            <a:ext cx="7620000" cy="3665619"/>
          </a:xfrm>
          <a:prstGeom prst="rect">
            <a:avLst/>
          </a:prstGeom>
          <a:effectLst>
            <a:outerShdw blurRad="50800" dist="50800" dir="5400000" algn="ctr" rotWithShape="0">
              <a:schemeClr val="bg1"/>
            </a:outerShdw>
          </a:effectLst>
        </p:spPr>
        <p:txBody>
          <a:bodyPr wrap="square">
            <a:spAutoFit/>
          </a:bodyPr>
          <a:lstStyle/>
          <a:p>
            <a:pPr lvl="1" algn="ctr">
              <a:lnSpc>
                <a:spcPct val="90000"/>
              </a:lnSpc>
            </a:pPr>
            <a:endParaRPr lang="en-US" sz="2800" dirty="0" smtClean="0">
              <a:solidFill>
                <a:schemeClr val="tx2"/>
              </a:solidFill>
              <a:latin typeface="Berlin Sans FB" pitchFamily="34" charset="0"/>
            </a:endParaRPr>
          </a:p>
          <a:p>
            <a:pPr lvl="1">
              <a:lnSpc>
                <a:spcPct val="90000"/>
              </a:lnSpc>
            </a:pPr>
            <a:r>
              <a:rPr lang="en-US" sz="2600" dirty="0" smtClean="0">
                <a:solidFill>
                  <a:schemeClr val="tx2"/>
                </a:solidFill>
              </a:rPr>
              <a:t>Access to a variety of contracts: </a:t>
            </a:r>
          </a:p>
          <a:p>
            <a:pPr marL="800100" lvl="1" indent="-342900">
              <a:lnSpc>
                <a:spcPct val="90000"/>
              </a:lnSpc>
              <a:buFont typeface="Arial" pitchFamily="34" charset="0"/>
              <a:buChar char="•"/>
            </a:pPr>
            <a:r>
              <a:rPr lang="en-US" sz="2600" dirty="0" smtClean="0">
                <a:solidFill>
                  <a:schemeClr val="tx2"/>
                </a:solidFill>
              </a:rPr>
              <a:t>Dental Supplies </a:t>
            </a:r>
          </a:p>
          <a:p>
            <a:pPr marL="800100" lvl="1" indent="-342900">
              <a:lnSpc>
                <a:spcPct val="90000"/>
              </a:lnSpc>
              <a:buFont typeface="Arial" pitchFamily="34" charset="0"/>
              <a:buChar char="•"/>
            </a:pPr>
            <a:r>
              <a:rPr lang="en-US" sz="2600" dirty="0" smtClean="0">
                <a:solidFill>
                  <a:schemeClr val="tx2"/>
                </a:solidFill>
              </a:rPr>
              <a:t>Medical Supplies </a:t>
            </a:r>
          </a:p>
          <a:p>
            <a:pPr marL="800100" lvl="1" indent="-342900">
              <a:lnSpc>
                <a:spcPct val="90000"/>
              </a:lnSpc>
              <a:buFont typeface="Arial" pitchFamily="34" charset="0"/>
              <a:buChar char="•"/>
            </a:pPr>
            <a:r>
              <a:rPr lang="en-US" sz="2600" dirty="0" smtClean="0">
                <a:solidFill>
                  <a:schemeClr val="tx2"/>
                </a:solidFill>
              </a:rPr>
              <a:t>Reverse Distribution &amp; Destruction Program</a:t>
            </a:r>
          </a:p>
          <a:p>
            <a:pPr marL="800100" lvl="1" indent="-342900">
              <a:lnSpc>
                <a:spcPct val="90000"/>
              </a:lnSpc>
              <a:buFont typeface="Arial" pitchFamily="34" charset="0"/>
              <a:buChar char="•"/>
            </a:pPr>
            <a:r>
              <a:rPr lang="en-US" sz="2600" dirty="0" smtClean="0">
                <a:solidFill>
                  <a:schemeClr val="tx2"/>
                </a:solidFill>
              </a:rPr>
              <a:t>Influenza Vaccine Program</a:t>
            </a:r>
          </a:p>
          <a:p>
            <a:pPr marL="800100" lvl="1" indent="-342900">
              <a:lnSpc>
                <a:spcPct val="90000"/>
              </a:lnSpc>
              <a:buFont typeface="Arial" pitchFamily="34" charset="0"/>
              <a:buChar char="•"/>
            </a:pPr>
            <a:r>
              <a:rPr lang="en-US" sz="2600" dirty="0" smtClean="0">
                <a:solidFill>
                  <a:schemeClr val="tx2"/>
                </a:solidFill>
              </a:rPr>
              <a:t>Condoms</a:t>
            </a:r>
          </a:p>
          <a:p>
            <a:pPr marL="800100" lvl="1" indent="-342900">
              <a:lnSpc>
                <a:spcPct val="90000"/>
              </a:lnSpc>
              <a:buFont typeface="Arial" pitchFamily="34" charset="0"/>
              <a:buChar char="•"/>
            </a:pPr>
            <a:r>
              <a:rPr lang="en-US" sz="2600" dirty="0" smtClean="0">
                <a:solidFill>
                  <a:schemeClr val="tx2"/>
                </a:solidFill>
              </a:rPr>
              <a:t>Drug Testing Supplies</a:t>
            </a:r>
          </a:p>
          <a:p>
            <a:pPr eaLnBrk="1" hangingPunct="1">
              <a:lnSpc>
                <a:spcPct val="90000"/>
              </a:lnSpc>
            </a:pPr>
            <a:endParaRPr lang="en-US" sz="2400" dirty="0">
              <a:solidFill>
                <a:schemeClr val="tx2"/>
              </a:solidFill>
              <a:latin typeface="Berlin Sans FB" pitchFamily="34" charset="0"/>
            </a:endParaRPr>
          </a:p>
          <a:p>
            <a:pPr algn="ctr" eaLnBrk="1" hangingPunct="1">
              <a:lnSpc>
                <a:spcPct val="90000"/>
              </a:lnSpc>
            </a:pPr>
            <a:endParaRPr lang="en-US" sz="2400" dirty="0" smtClean="0">
              <a:solidFill>
                <a:schemeClr val="tx2"/>
              </a:solidFill>
              <a:latin typeface="Berlin Sans FB" pitchFamily="34" charset="0"/>
            </a:endParaRPr>
          </a:p>
        </p:txBody>
      </p:sp>
      <p:pic>
        <p:nvPicPr>
          <p:cNvPr id="2051" name="Picture 3"/>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7132" r="11617"/>
          <a:stretch/>
        </p:blipFill>
        <p:spPr bwMode="auto">
          <a:xfrm>
            <a:off x="5867400" y="5010477"/>
            <a:ext cx="2514600" cy="120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214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my local program allowed to participate?</a:t>
            </a:r>
            <a:endParaRPr lang="en-US" dirty="0"/>
          </a:p>
        </p:txBody>
      </p:sp>
      <p:sp>
        <p:nvSpPr>
          <p:cNvPr id="3" name="Content Placeholder 2"/>
          <p:cNvSpPr>
            <a:spLocks noGrp="1"/>
          </p:cNvSpPr>
          <p:nvPr>
            <p:ph idx="1"/>
          </p:nvPr>
        </p:nvSpPr>
        <p:spPr>
          <a:xfrm>
            <a:off x="1295400" y="2743199"/>
            <a:ext cx="6553200" cy="2979869"/>
          </a:xfrm>
        </p:spPr>
        <p:txBody>
          <a:bodyPr/>
          <a:lstStyle/>
          <a:p>
            <a:pPr marL="0" indent="0">
              <a:buNone/>
            </a:pPr>
            <a:r>
              <a:rPr lang="en-US" dirty="0" smtClean="0"/>
              <a:t>Under California Government Code Section 14977.5 (b): </a:t>
            </a:r>
          </a:p>
          <a:p>
            <a:pPr marL="0" indent="0">
              <a:buNone/>
            </a:pPr>
            <a:r>
              <a:rPr lang="en-US" dirty="0" smtClean="0"/>
              <a:t>Any state, district, county, city, municipal, or public agency governmental entity may elect to participate in the coordinated purchasing program.</a:t>
            </a:r>
          </a:p>
          <a:p>
            <a:pPr marL="0" indent="0">
              <a:buNone/>
            </a:pPr>
            <a:endParaRPr lang="en-US" dirty="0"/>
          </a:p>
        </p:txBody>
      </p:sp>
    </p:spTree>
    <p:extLst>
      <p:ext uri="{BB962C8B-B14F-4D97-AF65-F5344CB8AC3E}">
        <p14:creationId xmlns:p14="http://schemas.microsoft.com/office/powerpoint/2010/main" val="209940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934200" cy="9906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b="1" dirty="0" smtClean="0"/>
              <a:t>Wanted: </a:t>
            </a:r>
            <a:r>
              <a:rPr lang="en-US" dirty="0" smtClean="0"/>
              <a:t/>
            </a:r>
            <a:br>
              <a:rPr lang="en-US" dirty="0" smtClean="0"/>
            </a:br>
            <a:r>
              <a:rPr lang="en-US" dirty="0" smtClean="0"/>
              <a:t>Local Program Participation</a:t>
            </a:r>
            <a:endParaRPr lang="en-US" dirty="0">
              <a:solidFill>
                <a:schemeClr val="accent1">
                  <a:lumMod val="50000"/>
                </a:schemeClr>
              </a:solidFill>
            </a:endParaRPr>
          </a:p>
        </p:txBody>
      </p:sp>
      <p:sp>
        <p:nvSpPr>
          <p:cNvPr id="3" name="Content Placeholder 2"/>
          <p:cNvSpPr>
            <a:spLocks noGrp="1"/>
          </p:cNvSpPr>
          <p:nvPr>
            <p:ph type="body" idx="1"/>
          </p:nvPr>
        </p:nvSpPr>
        <p:spPr>
          <a:xfrm>
            <a:off x="990601" y="2057400"/>
            <a:ext cx="7239000" cy="838200"/>
          </a:xfrm>
        </p:spPr>
        <p:txBody>
          <a:bodyPr>
            <a:noAutofit/>
          </a:bodyPr>
          <a:lstStyle/>
          <a:p>
            <a:pPr marL="0" indent="0">
              <a:buNone/>
            </a:pPr>
            <a:r>
              <a:rPr lang="en-US" sz="3200" dirty="0" smtClean="0"/>
              <a:t>No more missed opportunities!</a:t>
            </a:r>
          </a:p>
          <a:p>
            <a:pPr marL="457200" lvl="1" indent="0">
              <a:buNone/>
            </a:pPr>
            <a:endParaRPr lang="en-US" sz="32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ndParaRPr>
          </a:p>
        </p:txBody>
      </p:sp>
      <p:sp>
        <p:nvSpPr>
          <p:cNvPr id="4" name="TextBox 3"/>
          <p:cNvSpPr txBox="1"/>
          <p:nvPr/>
        </p:nvSpPr>
        <p:spPr>
          <a:xfrm>
            <a:off x="1143000" y="2971800"/>
            <a:ext cx="5334000" cy="2477601"/>
          </a:xfrm>
          <a:prstGeom prst="rect">
            <a:avLst/>
          </a:prstGeom>
          <a:noFill/>
        </p:spPr>
        <p:txBody>
          <a:bodyPr wrap="square" rtlCol="0">
            <a:spAutoFit/>
          </a:bodyPr>
          <a:lstStyle/>
          <a:p>
            <a:pPr>
              <a:spcBef>
                <a:spcPts val="1800"/>
              </a:spcBef>
            </a:pPr>
            <a:r>
              <a:rPr lang="en-US" sz="2400" dirty="0" smtClean="0"/>
              <a:t>Are the decision-makers in your area receiving important information about pharmaceutical savings opportunities from the SPP?</a:t>
            </a:r>
          </a:p>
          <a:p>
            <a:pPr>
              <a:spcBef>
                <a:spcPts val="1800"/>
              </a:spcBef>
            </a:pPr>
            <a:r>
              <a:rPr lang="en-US" sz="2400" dirty="0" smtClean="0"/>
              <a:t>We’d love to hear from them!</a:t>
            </a:r>
            <a:endParaRPr lang="en-US" sz="2400" dirty="0"/>
          </a:p>
          <a:p>
            <a:endParaRPr lang="en-US" sz="2000" dirty="0">
              <a:solidFill>
                <a:schemeClr val="accent4">
                  <a:lumMod val="75000"/>
                </a:schemeClr>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669758"/>
            <a:ext cx="1524001" cy="2271288"/>
          </a:xfrm>
          <a:prstGeom prst="rect">
            <a:avLst/>
          </a:prstGeom>
        </p:spPr>
      </p:pic>
    </p:spTree>
    <p:extLst>
      <p:ext uri="{BB962C8B-B14F-4D97-AF65-F5344CB8AC3E}">
        <p14:creationId xmlns:p14="http://schemas.microsoft.com/office/powerpoint/2010/main" val="337804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4552" cy="1600200"/>
          </a:xfrm>
        </p:spPr>
        <p:txBody>
          <a:bodyPr>
            <a:normAutofit/>
          </a:bodyPr>
          <a:lstStyle/>
          <a:p>
            <a:pPr>
              <a:spcBef>
                <a:spcPts val="1800"/>
              </a:spcBef>
            </a:pPr>
            <a:r>
              <a:rPr lang="en-US" sz="3600" dirty="0" smtClean="0"/>
              <a:t>Why Become Part of the SPP?</a:t>
            </a:r>
            <a:endParaRPr lang="en-US" sz="3600" dirty="0"/>
          </a:p>
        </p:txBody>
      </p:sp>
      <p:sp>
        <p:nvSpPr>
          <p:cNvPr id="3" name="Content Placeholder 2"/>
          <p:cNvSpPr>
            <a:spLocks noGrp="1"/>
          </p:cNvSpPr>
          <p:nvPr>
            <p:ph type="body" idx="1"/>
          </p:nvPr>
        </p:nvSpPr>
        <p:spPr>
          <a:xfrm>
            <a:off x="1033423" y="2286000"/>
            <a:ext cx="7119977" cy="1676399"/>
          </a:xfrm>
        </p:spPr>
        <p:txBody>
          <a:bodyPr>
            <a:noAutofit/>
          </a:bodyPr>
          <a:lstStyle/>
          <a:p>
            <a:pPr marL="0" lvl="1" indent="0" algn="ctr"/>
            <a:r>
              <a:rPr lang="en-US" sz="2400" b="0" dirty="0" smtClean="0">
                <a:solidFill>
                  <a:schemeClr val="bg2">
                    <a:lumMod val="50000"/>
                  </a:schemeClr>
                </a:solidFill>
                <a:latin typeface="+mj-lt"/>
              </a:rPr>
              <a:t>The smallest local governmental entity can enjoy the buying power of some of California’s largest state agencies to generate greater savings.</a:t>
            </a:r>
            <a:endParaRPr lang="en-US" sz="2400" dirty="0">
              <a:solidFill>
                <a:schemeClr val="bg2">
                  <a:lumMod val="50000"/>
                </a:schemeClr>
              </a:solidFill>
              <a:latin typeface="+mj-l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86" t="5435"/>
          <a:stretch/>
        </p:blipFill>
        <p:spPr>
          <a:xfrm>
            <a:off x="3810000" y="4227809"/>
            <a:ext cx="1447800" cy="50033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5105400"/>
            <a:ext cx="1046770" cy="100095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4070931"/>
            <a:ext cx="918151" cy="748759"/>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4394" r="6904"/>
          <a:stretch/>
        </p:blipFill>
        <p:spPr>
          <a:xfrm>
            <a:off x="5849815" y="5076384"/>
            <a:ext cx="762000" cy="970472"/>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b="14969"/>
          <a:stretch/>
        </p:blipFill>
        <p:spPr>
          <a:xfrm rot="20832586">
            <a:off x="1731764" y="4164679"/>
            <a:ext cx="907403" cy="539680"/>
          </a:xfrm>
          <a:prstGeom prst="rect">
            <a:avLst/>
          </a:prstGeom>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3496" r="3191"/>
          <a:stretch/>
        </p:blipFill>
        <p:spPr>
          <a:xfrm>
            <a:off x="2514600" y="5205526"/>
            <a:ext cx="872595" cy="84133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59790" y="5124334"/>
            <a:ext cx="1068592" cy="1003713"/>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87446" y="5138129"/>
            <a:ext cx="991929" cy="1009150"/>
          </a:xfrm>
          <a:prstGeom prst="rect">
            <a:avLst/>
          </a:prstGeom>
        </p:spPr>
      </p:pic>
    </p:spTree>
    <p:extLst>
      <p:ext uri="{BB962C8B-B14F-4D97-AF65-F5344CB8AC3E}">
        <p14:creationId xmlns:p14="http://schemas.microsoft.com/office/powerpoint/2010/main" val="2111873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838200"/>
          </a:xfrm>
        </p:spPr>
        <p:txBody>
          <a:bodyPr/>
          <a:lstStyle/>
          <a:p>
            <a:r>
              <a:rPr lang="en-US" dirty="0" smtClean="0"/>
              <a:t>How to Join the SPP</a:t>
            </a:r>
            <a:endParaRPr lang="en-US" dirty="0"/>
          </a:p>
        </p:txBody>
      </p:sp>
      <p:sp>
        <p:nvSpPr>
          <p:cNvPr id="12" name="Rectangle 11"/>
          <p:cNvSpPr/>
          <p:nvPr/>
        </p:nvSpPr>
        <p:spPr>
          <a:xfrm>
            <a:off x="1143000" y="2554972"/>
            <a:ext cx="5064369" cy="3062377"/>
          </a:xfrm>
          <a:prstGeom prst="rect">
            <a:avLst/>
          </a:prstGeom>
        </p:spPr>
        <p:txBody>
          <a:bodyPr wrap="square" anchor="ctr">
            <a:spAutoFit/>
          </a:bodyPr>
          <a:lstStyle/>
          <a:p>
            <a:pPr>
              <a:spcBef>
                <a:spcPts val="1000"/>
              </a:spcBef>
            </a:pPr>
            <a:r>
              <a:rPr lang="en-US" sz="2400" dirty="0" smtClean="0">
                <a:solidFill>
                  <a:schemeClr val="tx2"/>
                </a:solidFill>
                <a:latin typeface="+mj-lt"/>
              </a:rPr>
              <a:t>First Step:</a:t>
            </a:r>
          </a:p>
          <a:p>
            <a:pPr>
              <a:spcBef>
                <a:spcPts val="1000"/>
              </a:spcBef>
            </a:pPr>
            <a:r>
              <a:rPr lang="en-US" sz="2400" dirty="0" smtClean="0">
                <a:latin typeface="+mj-lt"/>
              </a:rPr>
              <a:t>CONTACT </a:t>
            </a:r>
            <a:r>
              <a:rPr lang="en-US" sz="2400" dirty="0" smtClean="0">
                <a:latin typeface="+mj-lt"/>
              </a:rPr>
              <a:t>DGS</a:t>
            </a:r>
          </a:p>
          <a:p>
            <a:pPr>
              <a:spcBef>
                <a:spcPts val="1000"/>
              </a:spcBef>
            </a:pPr>
            <a:endParaRPr lang="en-US" sz="2400" dirty="0" smtClean="0">
              <a:solidFill>
                <a:schemeClr val="tx2"/>
              </a:solidFill>
              <a:latin typeface="+mj-lt"/>
            </a:endParaRPr>
          </a:p>
          <a:p>
            <a:pPr>
              <a:spcBef>
                <a:spcPts val="1000"/>
              </a:spcBef>
            </a:pPr>
            <a:r>
              <a:rPr lang="en-US" sz="2400" dirty="0" smtClean="0">
                <a:solidFill>
                  <a:schemeClr val="tx2"/>
                </a:solidFill>
                <a:latin typeface="+mj-lt"/>
              </a:rPr>
              <a:t>We can </a:t>
            </a:r>
            <a:r>
              <a:rPr lang="en-US" sz="2400" dirty="0">
                <a:solidFill>
                  <a:schemeClr val="tx2"/>
                </a:solidFill>
                <a:latin typeface="+mj-lt"/>
              </a:rPr>
              <a:t>w</a:t>
            </a:r>
            <a:r>
              <a:rPr lang="en-US" sz="2400" dirty="0" smtClean="0">
                <a:solidFill>
                  <a:schemeClr val="tx2"/>
                </a:solidFill>
                <a:latin typeface="+mj-lt"/>
              </a:rPr>
              <a:t>alk </a:t>
            </a:r>
            <a:r>
              <a:rPr lang="en-US" sz="2400" dirty="0">
                <a:solidFill>
                  <a:schemeClr val="tx2"/>
                </a:solidFill>
                <a:latin typeface="+mj-lt"/>
              </a:rPr>
              <a:t>y</a:t>
            </a:r>
            <a:r>
              <a:rPr lang="en-US" sz="2400" dirty="0" smtClean="0">
                <a:solidFill>
                  <a:schemeClr val="tx2"/>
                </a:solidFill>
                <a:latin typeface="+mj-lt"/>
              </a:rPr>
              <a:t>ou </a:t>
            </a:r>
            <a:r>
              <a:rPr lang="en-US" sz="2400" dirty="0">
                <a:solidFill>
                  <a:schemeClr val="tx2"/>
                </a:solidFill>
                <a:latin typeface="+mj-lt"/>
              </a:rPr>
              <a:t>t</a:t>
            </a:r>
            <a:r>
              <a:rPr lang="en-US" sz="2400" dirty="0" smtClean="0">
                <a:solidFill>
                  <a:schemeClr val="tx2"/>
                </a:solidFill>
                <a:latin typeface="+mj-lt"/>
              </a:rPr>
              <a:t>hrough </a:t>
            </a:r>
            <a:r>
              <a:rPr lang="en-US" sz="2400" dirty="0" smtClean="0">
                <a:solidFill>
                  <a:schemeClr val="tx2"/>
                </a:solidFill>
                <a:latin typeface="+mj-lt"/>
              </a:rPr>
              <a:t>Confidentiality Agreements, Non-Disclosure Agreements, and </a:t>
            </a:r>
            <a:r>
              <a:rPr lang="en-US" sz="2400" dirty="0" smtClean="0">
                <a:solidFill>
                  <a:schemeClr val="tx2"/>
                </a:solidFill>
                <a:latin typeface="+mj-lt"/>
              </a:rPr>
              <a:t>if needed, County Memorandums.</a:t>
            </a:r>
            <a:endParaRPr lang="en-US" sz="2400" dirty="0" smtClean="0">
              <a:solidFill>
                <a:schemeClr val="tx2"/>
              </a:solidFill>
              <a:latin typeface="+mj-lt"/>
            </a:endParaRPr>
          </a:p>
        </p:txBody>
      </p:sp>
      <p:sp>
        <p:nvSpPr>
          <p:cNvPr id="4" name="TextBox 3"/>
          <p:cNvSpPr txBox="1"/>
          <p:nvPr/>
        </p:nvSpPr>
        <p:spPr>
          <a:xfrm>
            <a:off x="4800601" y="4343400"/>
            <a:ext cx="1752600" cy="369332"/>
          </a:xfrm>
          <a:prstGeom prst="rect">
            <a:avLst/>
          </a:prstGeom>
          <a:noFill/>
        </p:spPr>
        <p:txBody>
          <a:bodyPr wrap="square" rtlCol="0">
            <a:spAutoFit/>
          </a:bodyPr>
          <a:lstStyle/>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895600"/>
            <a:ext cx="1876886" cy="2999002"/>
          </a:xfrm>
          <a:prstGeom prst="rect">
            <a:avLst/>
          </a:prstGeom>
        </p:spPr>
      </p:pic>
    </p:spTree>
    <p:extLst>
      <p:ext uri="{BB962C8B-B14F-4D97-AF65-F5344CB8AC3E}">
        <p14:creationId xmlns:p14="http://schemas.microsoft.com/office/powerpoint/2010/main" val="3424158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Our DGS Staff </a:t>
            </a:r>
            <a:endParaRPr lang="en-US" sz="4000" dirty="0"/>
          </a:p>
        </p:txBody>
      </p:sp>
      <p:pic>
        <p:nvPicPr>
          <p:cNvPr id="4" name="Content Placeholder 3" descr="DGSValuesPHARMA 2.jpg"/>
          <p:cNvPicPr>
            <a:picLocks noGrp="1" noChangeAspect="1"/>
          </p:cNvPicPr>
          <p:nvPr>
            <p:ph idx="1"/>
          </p:nvPr>
        </p:nvPicPr>
        <p:blipFill>
          <a:blip r:embed="rId3"/>
          <a:stretch>
            <a:fillRect/>
          </a:stretch>
        </p:blipFill>
        <p:spPr>
          <a:xfrm>
            <a:off x="2286000" y="2362200"/>
            <a:ext cx="4648200" cy="3200400"/>
          </a:xfrm>
          <a:prstGeom prst="rect">
            <a:avLst/>
          </a:prstGeom>
        </p:spPr>
      </p:pic>
    </p:spTree>
    <p:extLst>
      <p:ext uri="{BB962C8B-B14F-4D97-AF65-F5344CB8AC3E}">
        <p14:creationId xmlns:p14="http://schemas.microsoft.com/office/powerpoint/2010/main" val="28764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7"/>
          </a:xfrm>
        </p:spPr>
        <p:txBody>
          <a:bodyPr>
            <a:normAutofit fontScale="90000"/>
          </a:bodyPr>
          <a:lstStyle/>
          <a:p>
            <a:pPr>
              <a:spcBef>
                <a:spcPts val="1000"/>
              </a:spcBef>
            </a:pPr>
            <a:r>
              <a:rPr lang="en-US" sz="3600" dirty="0" smtClean="0"/>
              <a:t>DGS Contacts</a:t>
            </a:r>
            <a:endParaRPr lang="en-US" sz="3600" dirty="0"/>
          </a:p>
        </p:txBody>
      </p:sp>
      <p:sp>
        <p:nvSpPr>
          <p:cNvPr id="7" name="TextBox 6"/>
          <p:cNvSpPr txBox="1"/>
          <p:nvPr/>
        </p:nvSpPr>
        <p:spPr>
          <a:xfrm>
            <a:off x="1219200" y="2720493"/>
            <a:ext cx="2174282" cy="1015663"/>
          </a:xfrm>
          <a:prstGeom prst="rect">
            <a:avLst/>
          </a:prstGeom>
          <a:noFill/>
        </p:spPr>
        <p:txBody>
          <a:bodyPr wrap="square" rtlCol="0">
            <a:spAutoFit/>
          </a:bodyPr>
          <a:lstStyle/>
          <a:p>
            <a:r>
              <a:rPr lang="en-US" sz="1200" b="1" dirty="0" smtClean="0">
                <a:solidFill>
                  <a:schemeClr val="tx2"/>
                </a:solidFill>
              </a:rPr>
              <a:t>Gregory B. Doe, Pharm.D</a:t>
            </a:r>
            <a:r>
              <a:rPr lang="en-US" sz="1200" b="1" dirty="0">
                <a:solidFill>
                  <a:schemeClr val="tx2"/>
                </a:solidFill>
              </a:rPr>
              <a:t>.</a:t>
            </a:r>
            <a:r>
              <a:rPr lang="en-US" sz="1200" b="1" dirty="0" smtClean="0">
                <a:solidFill>
                  <a:schemeClr val="tx2"/>
                </a:solidFill>
              </a:rPr>
              <a:t> </a:t>
            </a:r>
          </a:p>
          <a:p>
            <a:r>
              <a:rPr lang="en-US" sz="1200" dirty="0" smtClean="0">
                <a:solidFill>
                  <a:schemeClr val="tx2"/>
                </a:solidFill>
              </a:rPr>
              <a:t>Pharmaceutical Program Manager</a:t>
            </a:r>
          </a:p>
          <a:p>
            <a:r>
              <a:rPr lang="en-US" sz="1200" dirty="0" smtClean="0">
                <a:solidFill>
                  <a:schemeClr val="tx2"/>
                </a:solidFill>
              </a:rPr>
              <a:t>Phone: 916.375.4533</a:t>
            </a:r>
          </a:p>
          <a:p>
            <a:r>
              <a:rPr lang="en-US" sz="1200" dirty="0" smtClean="0">
                <a:solidFill>
                  <a:schemeClr val="accent4">
                    <a:lumMod val="75000"/>
                  </a:schemeClr>
                </a:solidFill>
                <a:hlinkClick r:id="rId3"/>
              </a:rPr>
              <a:t>Greg.Doe@dgs.ca.gov</a:t>
            </a:r>
            <a:endParaRPr lang="en-US" sz="1200" dirty="0">
              <a:solidFill>
                <a:schemeClr val="accent4">
                  <a:lumMod val="75000"/>
                </a:schemeClr>
              </a:solidFill>
              <a:latin typeface="Berlin Sans FB" pitchFamily="34" charset="0"/>
            </a:endParaRPr>
          </a:p>
        </p:txBody>
      </p:sp>
      <p:sp>
        <p:nvSpPr>
          <p:cNvPr id="9" name="TextBox 8"/>
          <p:cNvSpPr txBox="1"/>
          <p:nvPr/>
        </p:nvSpPr>
        <p:spPr>
          <a:xfrm>
            <a:off x="5284893" y="2483523"/>
            <a:ext cx="3158067" cy="1384995"/>
          </a:xfrm>
          <a:prstGeom prst="rect">
            <a:avLst/>
          </a:prstGeom>
          <a:noFill/>
        </p:spPr>
        <p:txBody>
          <a:bodyPr wrap="square" rtlCol="0">
            <a:spAutoFit/>
          </a:bodyPr>
          <a:lstStyle/>
          <a:p>
            <a:r>
              <a:rPr lang="en-US" sz="1200" i="1" dirty="0" smtClean="0">
                <a:solidFill>
                  <a:schemeClr val="tx2"/>
                </a:solidFill>
              </a:rPr>
              <a:t>California Pharmaceutical </a:t>
            </a:r>
          </a:p>
          <a:p>
            <a:r>
              <a:rPr lang="en-US" sz="1200" i="1" dirty="0" smtClean="0">
                <a:solidFill>
                  <a:schemeClr val="tx2"/>
                </a:solidFill>
              </a:rPr>
              <a:t>Procurement Collaborative (CPPC) </a:t>
            </a:r>
            <a:r>
              <a:rPr lang="en-US" sz="1200" i="1" dirty="0">
                <a:solidFill>
                  <a:schemeClr val="tx2"/>
                </a:solidFill>
              </a:rPr>
              <a:t>Minnesota Multi-State Contracting Alliance For Pharmacy (MMCAP</a:t>
            </a:r>
            <a:r>
              <a:rPr lang="en-US" sz="1200" i="1" dirty="0" smtClean="0">
                <a:solidFill>
                  <a:schemeClr val="tx2"/>
                </a:solidFill>
              </a:rPr>
              <a:t>)</a:t>
            </a:r>
          </a:p>
          <a:p>
            <a:r>
              <a:rPr lang="en-US" sz="1200" b="1" dirty="0" smtClean="0">
                <a:solidFill>
                  <a:schemeClr val="tx2"/>
                </a:solidFill>
              </a:rPr>
              <a:t>Elizabeth Winward, M.A.</a:t>
            </a:r>
          </a:p>
          <a:p>
            <a:r>
              <a:rPr lang="en-US" sz="1200" dirty="0" smtClean="0">
                <a:solidFill>
                  <a:schemeClr val="tx2"/>
                </a:solidFill>
              </a:rPr>
              <a:t>Phone: 916.375.4551</a:t>
            </a:r>
          </a:p>
          <a:p>
            <a:r>
              <a:rPr lang="en-US" sz="1200" dirty="0" smtClean="0">
                <a:solidFill>
                  <a:schemeClr val="accent4">
                    <a:lumMod val="75000"/>
                  </a:schemeClr>
                </a:solidFill>
                <a:hlinkClick r:id="rId4"/>
              </a:rPr>
              <a:t>Elizabeth.Winward@dgs.ca.gov</a:t>
            </a:r>
            <a:endParaRPr lang="en-US" sz="1200" dirty="0">
              <a:solidFill>
                <a:schemeClr val="accent4">
                  <a:lumMod val="75000"/>
                </a:schemeClr>
              </a:solidFill>
            </a:endParaRPr>
          </a:p>
        </p:txBody>
      </p:sp>
      <p:sp>
        <p:nvSpPr>
          <p:cNvPr id="10" name="TextBox 9"/>
          <p:cNvSpPr txBox="1"/>
          <p:nvPr/>
        </p:nvSpPr>
        <p:spPr>
          <a:xfrm>
            <a:off x="5284892" y="4034161"/>
            <a:ext cx="3020907" cy="830997"/>
          </a:xfrm>
          <a:prstGeom prst="rect">
            <a:avLst/>
          </a:prstGeom>
          <a:noFill/>
        </p:spPr>
        <p:txBody>
          <a:bodyPr wrap="square" rtlCol="0">
            <a:spAutoFit/>
          </a:bodyPr>
          <a:lstStyle/>
          <a:p>
            <a:r>
              <a:rPr lang="en-US" sz="1200" i="1" dirty="0" smtClean="0">
                <a:solidFill>
                  <a:schemeClr val="tx2"/>
                </a:solidFill>
              </a:rPr>
              <a:t>Primary Pharmaceutical Wholesaler (PPW)</a:t>
            </a:r>
          </a:p>
          <a:p>
            <a:r>
              <a:rPr lang="en-US" sz="1200" b="1" dirty="0" smtClean="0">
                <a:solidFill>
                  <a:schemeClr val="tx2"/>
                </a:solidFill>
              </a:rPr>
              <a:t>Mary </a:t>
            </a:r>
            <a:r>
              <a:rPr lang="en-US" sz="1200" b="1" dirty="0">
                <a:solidFill>
                  <a:schemeClr val="tx2"/>
                </a:solidFill>
              </a:rPr>
              <a:t>Anne </a:t>
            </a:r>
            <a:r>
              <a:rPr lang="en-US" sz="1200" b="1" dirty="0" smtClean="0">
                <a:solidFill>
                  <a:schemeClr val="tx2"/>
                </a:solidFill>
              </a:rPr>
              <a:t>Selvage</a:t>
            </a:r>
          </a:p>
          <a:p>
            <a:r>
              <a:rPr lang="en-US" sz="1200" dirty="0" smtClean="0">
                <a:solidFill>
                  <a:schemeClr val="tx2"/>
                </a:solidFill>
              </a:rPr>
              <a:t>Phone: 916.375.4346</a:t>
            </a:r>
          </a:p>
          <a:p>
            <a:r>
              <a:rPr lang="en-US" sz="1200" dirty="0" smtClean="0">
                <a:solidFill>
                  <a:schemeClr val="tx2"/>
                </a:solidFill>
                <a:hlinkClick r:id="rId5"/>
              </a:rPr>
              <a:t>MaryAnne.Selvage@dgs.ca.gov</a:t>
            </a:r>
            <a:endParaRPr lang="en-US" sz="1200" dirty="0">
              <a:solidFill>
                <a:schemeClr val="tx2"/>
              </a:solidFill>
            </a:endParaRPr>
          </a:p>
        </p:txBody>
      </p:sp>
      <p:sp>
        <p:nvSpPr>
          <p:cNvPr id="11" name="TextBox 10"/>
          <p:cNvSpPr txBox="1"/>
          <p:nvPr/>
        </p:nvSpPr>
        <p:spPr>
          <a:xfrm>
            <a:off x="1219200" y="4970812"/>
            <a:ext cx="1969304" cy="830997"/>
          </a:xfrm>
          <a:prstGeom prst="rect">
            <a:avLst/>
          </a:prstGeom>
          <a:noFill/>
        </p:spPr>
        <p:txBody>
          <a:bodyPr wrap="square" rtlCol="0">
            <a:spAutoFit/>
          </a:bodyPr>
          <a:lstStyle/>
          <a:p>
            <a:r>
              <a:rPr lang="en-US" sz="1200" b="1" dirty="0" smtClean="0">
                <a:solidFill>
                  <a:schemeClr val="tx2"/>
                </a:solidFill>
              </a:rPr>
              <a:t>Kelli Berliner</a:t>
            </a:r>
          </a:p>
          <a:p>
            <a:r>
              <a:rPr lang="en-US" sz="1200" dirty="0" smtClean="0">
                <a:solidFill>
                  <a:schemeClr val="tx2"/>
                </a:solidFill>
              </a:rPr>
              <a:t>Health Program Manager</a:t>
            </a:r>
          </a:p>
          <a:p>
            <a:r>
              <a:rPr lang="en-US" sz="1200" dirty="0" smtClean="0">
                <a:solidFill>
                  <a:schemeClr val="tx2"/>
                </a:solidFill>
              </a:rPr>
              <a:t>Phone: 916.375.4548</a:t>
            </a:r>
          </a:p>
          <a:p>
            <a:r>
              <a:rPr lang="en-US" sz="1200" dirty="0" smtClean="0">
                <a:solidFill>
                  <a:schemeClr val="tx2"/>
                </a:solidFill>
                <a:hlinkClick r:id="rId6"/>
              </a:rPr>
              <a:t>Kelli.Berliner@dgs.ca.gov</a:t>
            </a:r>
            <a:endParaRPr lang="en-US" sz="1200" dirty="0">
              <a:solidFill>
                <a:schemeClr val="tx2"/>
              </a:solidFill>
            </a:endParaRPr>
          </a:p>
        </p:txBody>
      </p:sp>
      <p:sp>
        <p:nvSpPr>
          <p:cNvPr id="12" name="TextBox 11"/>
          <p:cNvSpPr txBox="1"/>
          <p:nvPr/>
        </p:nvSpPr>
        <p:spPr>
          <a:xfrm>
            <a:off x="5284893" y="4955213"/>
            <a:ext cx="2573867" cy="830997"/>
          </a:xfrm>
          <a:prstGeom prst="rect">
            <a:avLst/>
          </a:prstGeom>
          <a:noFill/>
        </p:spPr>
        <p:txBody>
          <a:bodyPr wrap="square" rtlCol="0">
            <a:spAutoFit/>
          </a:bodyPr>
          <a:lstStyle/>
          <a:p>
            <a:r>
              <a:rPr lang="en-US" sz="1200" i="1" dirty="0" smtClean="0">
                <a:solidFill>
                  <a:schemeClr val="tx2"/>
                </a:solidFill>
              </a:rPr>
              <a:t>Vaccines</a:t>
            </a:r>
          </a:p>
          <a:p>
            <a:r>
              <a:rPr lang="en-US" sz="1200" b="1" dirty="0" smtClean="0">
                <a:solidFill>
                  <a:schemeClr val="tx2"/>
                </a:solidFill>
              </a:rPr>
              <a:t>Vimbai Kajese, M.P.H.</a:t>
            </a:r>
          </a:p>
          <a:p>
            <a:r>
              <a:rPr lang="en-US" sz="1200" dirty="0" smtClean="0">
                <a:solidFill>
                  <a:schemeClr val="tx2"/>
                </a:solidFill>
              </a:rPr>
              <a:t>Phone: 916.375.4548</a:t>
            </a:r>
          </a:p>
          <a:p>
            <a:r>
              <a:rPr lang="en-US" sz="1200" dirty="0" smtClean="0">
                <a:solidFill>
                  <a:schemeClr val="tx2"/>
                </a:solidFill>
                <a:hlinkClick r:id="rId6"/>
              </a:rPr>
              <a:t>Vimbai.Kajese@dgs.ca.gov</a:t>
            </a:r>
            <a:endParaRPr lang="en-US" sz="1200" dirty="0">
              <a:solidFill>
                <a:schemeClr val="tx2"/>
              </a:solidFill>
            </a:endParaRPr>
          </a:p>
        </p:txBody>
      </p:sp>
      <p:sp>
        <p:nvSpPr>
          <p:cNvPr id="14" name="TextBox 13"/>
          <p:cNvSpPr txBox="1"/>
          <p:nvPr/>
        </p:nvSpPr>
        <p:spPr>
          <a:xfrm>
            <a:off x="1219200" y="3886200"/>
            <a:ext cx="2189522" cy="830997"/>
          </a:xfrm>
          <a:prstGeom prst="rect">
            <a:avLst/>
          </a:prstGeom>
          <a:noFill/>
        </p:spPr>
        <p:txBody>
          <a:bodyPr wrap="square" rtlCol="0">
            <a:spAutoFit/>
          </a:bodyPr>
          <a:lstStyle/>
          <a:p>
            <a:r>
              <a:rPr lang="en-US" sz="1200" b="1" dirty="0" smtClean="0">
                <a:solidFill>
                  <a:schemeClr val="tx2"/>
                </a:solidFill>
              </a:rPr>
              <a:t>Mike Namba, Pharm.D., M.S. </a:t>
            </a:r>
          </a:p>
          <a:p>
            <a:r>
              <a:rPr lang="en-US" sz="1200" dirty="0" smtClean="0">
                <a:solidFill>
                  <a:schemeClr val="tx2"/>
                </a:solidFill>
              </a:rPr>
              <a:t>Pharmacist Consultant </a:t>
            </a:r>
          </a:p>
          <a:p>
            <a:r>
              <a:rPr lang="en-US" sz="1200" dirty="0" smtClean="0">
                <a:solidFill>
                  <a:schemeClr val="tx2"/>
                </a:solidFill>
              </a:rPr>
              <a:t>Phone: 916.375.4369</a:t>
            </a:r>
          </a:p>
          <a:p>
            <a:r>
              <a:rPr lang="en-US" sz="1200" dirty="0" smtClean="0">
                <a:solidFill>
                  <a:schemeClr val="accent4">
                    <a:lumMod val="75000"/>
                  </a:schemeClr>
                </a:solidFill>
                <a:hlinkClick r:id="rId3"/>
              </a:rPr>
              <a:t>Mike.Namba@dgs.ca.gov</a:t>
            </a:r>
            <a:endParaRPr lang="en-US" sz="1200" dirty="0">
              <a:solidFill>
                <a:schemeClr val="accent4">
                  <a:lumMod val="75000"/>
                </a:schemeClr>
              </a:solidFill>
              <a:latin typeface="Berlin Sans FB" pitchFamily="34" charset="0"/>
            </a:endParaRPr>
          </a:p>
        </p:txBody>
      </p:sp>
      <p:sp>
        <p:nvSpPr>
          <p:cNvPr id="15" name="TextBox 14"/>
          <p:cNvSpPr txBox="1"/>
          <p:nvPr/>
        </p:nvSpPr>
        <p:spPr>
          <a:xfrm>
            <a:off x="1219200" y="1506318"/>
            <a:ext cx="2349542" cy="1200329"/>
          </a:xfrm>
          <a:prstGeom prst="rect">
            <a:avLst/>
          </a:prstGeom>
          <a:noFill/>
        </p:spPr>
        <p:txBody>
          <a:bodyPr wrap="square" rtlCol="0">
            <a:spAutoFit/>
          </a:bodyPr>
          <a:lstStyle/>
          <a:p>
            <a:r>
              <a:rPr lang="en-US" sz="1200" b="1" dirty="0" smtClean="0">
                <a:solidFill>
                  <a:schemeClr val="tx2"/>
                </a:solidFill>
              </a:rPr>
              <a:t>Eric Mandell </a:t>
            </a:r>
          </a:p>
          <a:p>
            <a:r>
              <a:rPr lang="en-US" sz="1200" dirty="0" smtClean="0">
                <a:solidFill>
                  <a:schemeClr val="tx2"/>
                </a:solidFill>
              </a:rPr>
              <a:t>Purchasing </a:t>
            </a:r>
            <a:r>
              <a:rPr lang="en-US" sz="1200" dirty="0">
                <a:solidFill>
                  <a:schemeClr val="tx2"/>
                </a:solidFill>
              </a:rPr>
              <a:t>Manager</a:t>
            </a:r>
          </a:p>
          <a:p>
            <a:r>
              <a:rPr lang="en-US" sz="1200" dirty="0" smtClean="0">
                <a:solidFill>
                  <a:schemeClr val="tx2"/>
                </a:solidFill>
              </a:rPr>
              <a:t>Procurement Division </a:t>
            </a:r>
          </a:p>
          <a:p>
            <a:r>
              <a:rPr lang="en-US" sz="1200" dirty="0" smtClean="0">
                <a:solidFill>
                  <a:schemeClr val="tx2"/>
                </a:solidFill>
              </a:rPr>
              <a:t>Phone: 916.375.4501</a:t>
            </a:r>
          </a:p>
          <a:p>
            <a:r>
              <a:rPr lang="en-US" sz="1200" dirty="0" smtClean="0">
                <a:solidFill>
                  <a:schemeClr val="tx2"/>
                </a:solidFill>
                <a:hlinkClick r:id="rId7"/>
              </a:rPr>
              <a:t>Eric.Mandell@dgs.ca.gov</a:t>
            </a:r>
            <a:endParaRPr lang="en-US" sz="1200" dirty="0" smtClean="0">
              <a:solidFill>
                <a:schemeClr val="tx2"/>
              </a:solidFill>
            </a:endParaRPr>
          </a:p>
          <a:p>
            <a:endParaRPr lang="en-US" sz="1200" dirty="0">
              <a:solidFill>
                <a:schemeClr val="tx2"/>
              </a:solidFill>
              <a:latin typeface="Berlin Sans FB" pitchFamily="34" charset="0"/>
            </a:endParaRPr>
          </a:p>
        </p:txBody>
      </p:sp>
      <p:sp>
        <p:nvSpPr>
          <p:cNvPr id="16" name="TextBox 15"/>
          <p:cNvSpPr txBox="1"/>
          <p:nvPr/>
        </p:nvSpPr>
        <p:spPr>
          <a:xfrm>
            <a:off x="5284892" y="1506318"/>
            <a:ext cx="3082943" cy="830997"/>
          </a:xfrm>
          <a:prstGeom prst="rect">
            <a:avLst/>
          </a:prstGeom>
          <a:noFill/>
        </p:spPr>
        <p:txBody>
          <a:bodyPr wrap="square" rtlCol="0">
            <a:spAutoFit/>
          </a:bodyPr>
          <a:lstStyle/>
          <a:p>
            <a:r>
              <a:rPr lang="en-US" sz="1200" i="1" dirty="0" smtClean="0">
                <a:solidFill>
                  <a:schemeClr val="tx2"/>
                </a:solidFill>
              </a:rPr>
              <a:t>Local Governmental Outreach</a:t>
            </a:r>
          </a:p>
          <a:p>
            <a:r>
              <a:rPr lang="en-US" sz="1200" b="1" dirty="0" smtClean="0">
                <a:solidFill>
                  <a:schemeClr val="tx2"/>
                </a:solidFill>
              </a:rPr>
              <a:t>Rhonda Kitchen</a:t>
            </a:r>
          </a:p>
          <a:p>
            <a:r>
              <a:rPr lang="en-US" sz="1200" dirty="0" smtClean="0">
                <a:solidFill>
                  <a:schemeClr val="tx2"/>
                </a:solidFill>
              </a:rPr>
              <a:t>Phone: 916.375.4465</a:t>
            </a:r>
          </a:p>
          <a:p>
            <a:r>
              <a:rPr lang="en-US" sz="1200" dirty="0" smtClean="0">
                <a:solidFill>
                  <a:schemeClr val="tx2"/>
                </a:solidFill>
                <a:hlinkClick r:id="rId6"/>
              </a:rPr>
              <a:t>Rhonda.Kitchen@dgs.ca.gov</a:t>
            </a:r>
            <a:endParaRPr lang="en-US" sz="1200" dirty="0">
              <a:solidFill>
                <a:schemeClr val="tx2"/>
              </a:solidFill>
            </a:endParaRPr>
          </a:p>
        </p:txBody>
      </p:sp>
    </p:spTree>
    <p:extLst>
      <p:ext uri="{BB962C8B-B14F-4D97-AF65-F5344CB8AC3E}">
        <p14:creationId xmlns:p14="http://schemas.microsoft.com/office/powerpoint/2010/main" val="251592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6965245" cy="1202485"/>
          </a:xfrm>
        </p:spPr>
        <p:txBody>
          <a:bodyPr>
            <a:normAutofit fontScale="90000"/>
          </a:bodyPr>
          <a:lstStyle/>
          <a:p>
            <a:r>
              <a:rPr lang="en-US" sz="3600" dirty="0" smtClean="0"/>
              <a:t>What is the Statewide Pharmaceutical Program (SPP)?</a:t>
            </a:r>
            <a:r>
              <a:rPr lang="en-US" dirty="0" smtClean="0"/>
              <a:t/>
            </a:r>
            <a:br>
              <a:rPr lang="en-US" dirty="0" smtClean="0"/>
            </a:br>
            <a:endParaRPr lang="en-US" dirty="0"/>
          </a:p>
        </p:txBody>
      </p:sp>
      <p:sp>
        <p:nvSpPr>
          <p:cNvPr id="3" name="Content Placeholder 2"/>
          <p:cNvSpPr>
            <a:spLocks noGrp="1"/>
          </p:cNvSpPr>
          <p:nvPr>
            <p:ph idx="1"/>
          </p:nvPr>
        </p:nvSpPr>
        <p:spPr>
          <a:xfrm>
            <a:off x="1463040" y="2438399"/>
            <a:ext cx="6196405" cy="3284669"/>
          </a:xfrm>
        </p:spPr>
        <p:txBody>
          <a:bodyPr>
            <a:normAutofit/>
          </a:bodyPr>
          <a:lstStyle/>
          <a:p>
            <a:r>
              <a:rPr lang="en-US" dirty="0" smtClean="0"/>
              <a:t>Administered by the California Department of General Services (DGS), Pharmaceutical Acquisitions Section</a:t>
            </a:r>
          </a:p>
          <a:p>
            <a:r>
              <a:rPr lang="en-US" dirty="0" smtClean="0"/>
              <a:t>Created by Government </a:t>
            </a:r>
            <a:r>
              <a:rPr lang="en-US" dirty="0"/>
              <a:t>Code (GC) </a:t>
            </a:r>
            <a:r>
              <a:rPr lang="en-US" dirty="0" smtClean="0"/>
              <a:t>    Sections 14977-14982</a:t>
            </a:r>
          </a:p>
          <a:p>
            <a:r>
              <a:rPr lang="en-US" dirty="0" smtClean="0"/>
              <a:t>Allows state and local governmental entities access to contracts for pharmaceutical products and medical/surgical supplies</a:t>
            </a:r>
          </a:p>
          <a:p>
            <a:pPr marL="0" indent="0">
              <a:buNone/>
            </a:pPr>
            <a:endParaRPr lang="en-US" dirty="0"/>
          </a:p>
        </p:txBody>
      </p:sp>
    </p:spTree>
    <p:extLst>
      <p:ext uri="{BB962C8B-B14F-4D97-AF65-F5344CB8AC3E}">
        <p14:creationId xmlns:p14="http://schemas.microsoft.com/office/powerpoint/2010/main" val="282116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Goals</a:t>
            </a:r>
            <a:endParaRPr lang="en-US" dirty="0"/>
          </a:p>
        </p:txBody>
      </p:sp>
      <p:sp>
        <p:nvSpPr>
          <p:cNvPr id="3" name="Content Placeholder 2"/>
          <p:cNvSpPr>
            <a:spLocks noGrp="1"/>
          </p:cNvSpPr>
          <p:nvPr>
            <p:ph idx="1"/>
          </p:nvPr>
        </p:nvSpPr>
        <p:spPr>
          <a:xfrm>
            <a:off x="1463040" y="2057400"/>
            <a:ext cx="6196405" cy="3665669"/>
          </a:xfrm>
        </p:spPr>
        <p:txBody>
          <a:bodyPr>
            <a:normAutofit fontScale="92500"/>
          </a:bodyPr>
          <a:lstStyle/>
          <a:p>
            <a:r>
              <a:rPr lang="en-US" dirty="0" smtClean="0"/>
              <a:t>Control costs to the State</a:t>
            </a:r>
          </a:p>
          <a:p>
            <a:r>
              <a:rPr lang="en-US" dirty="0" smtClean="0"/>
              <a:t>Ensure appropriate drug therapies for patients</a:t>
            </a:r>
          </a:p>
          <a:p>
            <a:r>
              <a:rPr lang="en-US" dirty="0" smtClean="0"/>
              <a:t>Work through Pharmaceutical Formulary Committees to conduct therapeutic category reviews on drugs accounting for the top 80% of drug spend</a:t>
            </a:r>
          </a:p>
          <a:p>
            <a:r>
              <a:rPr lang="en-US" dirty="0" smtClean="0"/>
              <a:t>Expand participation in the SPP to local governmental entities</a:t>
            </a:r>
          </a:p>
          <a:p>
            <a:r>
              <a:rPr lang="en-US" dirty="0" smtClean="0"/>
              <a:t>Identify contracts necessary to improve the SPP</a:t>
            </a:r>
            <a:endParaRPr lang="en-US" dirty="0"/>
          </a:p>
        </p:txBody>
      </p:sp>
    </p:spTree>
    <p:extLst>
      <p:ext uri="{BB962C8B-B14F-4D97-AF65-F5344CB8AC3E}">
        <p14:creationId xmlns:p14="http://schemas.microsoft.com/office/powerpoint/2010/main" val="228258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1011218"/>
          </a:xfrm>
        </p:spPr>
        <p:txBody>
          <a:bodyPr>
            <a:normAutofit/>
          </a:bodyPr>
          <a:lstStyle/>
          <a:p>
            <a:r>
              <a:rPr lang="en-US" sz="4000" dirty="0" smtClean="0"/>
              <a:t>SPP Program Components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8943635"/>
              </p:ext>
            </p:extLst>
          </p:nvPr>
        </p:nvGraphicFramePr>
        <p:xfrm>
          <a:off x="1219200" y="1600200"/>
          <a:ext cx="6781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7043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Program Components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5492553"/>
              </p:ext>
            </p:extLst>
          </p:nvPr>
        </p:nvGraphicFramePr>
        <p:xfrm>
          <a:off x="1447801" y="1905001"/>
          <a:ext cx="6324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46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Program Components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4914394"/>
              </p:ext>
            </p:extLst>
          </p:nvPr>
        </p:nvGraphicFramePr>
        <p:xfrm>
          <a:off x="1447801" y="1905001"/>
          <a:ext cx="6324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6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762000"/>
            <a:ext cx="7620000" cy="1219200"/>
          </a:xfrm>
        </p:spPr>
        <p:txBody>
          <a:bodyPr>
            <a:noAutofit/>
          </a:bodyPr>
          <a:lstStyle/>
          <a:p>
            <a:r>
              <a:rPr lang="en-US" sz="2800" dirty="0"/>
              <a:t/>
            </a:r>
            <a:br>
              <a:rPr lang="en-US" sz="2800" dirty="0"/>
            </a:br>
            <a:r>
              <a:rPr lang="en-US" sz="2800" dirty="0"/>
              <a:t>What is the California Pharmaceutical Procurement Collaborative (CPPC)?</a:t>
            </a:r>
            <a:endParaRPr lang="en-US" sz="3000" dirty="0">
              <a:gradFill flip="none" rotWithShape="1">
                <a:gsLst>
                  <a:gs pos="0">
                    <a:schemeClr val="accent3">
                      <a:shade val="75000"/>
                      <a:shade val="30000"/>
                      <a:satMod val="115000"/>
                    </a:schemeClr>
                  </a:gs>
                  <a:gs pos="50000">
                    <a:schemeClr val="accent3">
                      <a:shade val="75000"/>
                      <a:shade val="67500"/>
                      <a:satMod val="115000"/>
                    </a:schemeClr>
                  </a:gs>
                  <a:gs pos="100000">
                    <a:schemeClr val="accent3">
                      <a:shade val="75000"/>
                      <a:shade val="100000"/>
                      <a:satMod val="115000"/>
                    </a:schemeClr>
                  </a:gs>
                </a:gsLst>
                <a:path path="circle">
                  <a:fillToRect l="50000" t="50000" r="50000" b="50000"/>
                </a:path>
                <a:tileRect/>
              </a:gradFill>
            </a:endParaRPr>
          </a:p>
        </p:txBody>
      </p:sp>
      <p:sp>
        <p:nvSpPr>
          <p:cNvPr id="5" name="Content Placeholder 4"/>
          <p:cNvSpPr>
            <a:spLocks noGrp="1"/>
          </p:cNvSpPr>
          <p:nvPr>
            <p:ph sz="quarter" idx="4294967295"/>
          </p:nvPr>
        </p:nvSpPr>
        <p:spPr>
          <a:xfrm>
            <a:off x="1524000" y="2133600"/>
            <a:ext cx="6019800" cy="1524000"/>
          </a:xfrm>
          <a:prstGeom prst="rect">
            <a:avLst/>
          </a:prstGeom>
        </p:spPr>
        <p:txBody>
          <a:bodyPr>
            <a:normAutofit fontScale="77500" lnSpcReduction="20000"/>
          </a:bodyPr>
          <a:lstStyle/>
          <a:p>
            <a:pPr marL="0" indent="0">
              <a:buNone/>
            </a:pPr>
            <a:r>
              <a:rPr lang="en-US" sz="2600" dirty="0" smtClean="0">
                <a:solidFill>
                  <a:schemeClr val="bg2">
                    <a:lumMod val="50000"/>
                  </a:schemeClr>
                </a:solidFill>
              </a:rPr>
              <a:t>Mission:</a:t>
            </a:r>
          </a:p>
          <a:p>
            <a:pPr marL="0" indent="0">
              <a:buNone/>
            </a:pPr>
            <a:r>
              <a:rPr lang="en-US" sz="2200" dirty="0" smtClean="0"/>
              <a:t>Coordinate the efforts of various state and local governmental entities, as appropriate, to identify and implement opportunities for cost savings and quality improvement regarding pharmaceuticals and medical supplies</a:t>
            </a:r>
          </a:p>
        </p:txBody>
      </p:sp>
      <p:sp>
        <p:nvSpPr>
          <p:cNvPr id="7" name="Content Placeholder 6"/>
          <p:cNvSpPr>
            <a:spLocks noGrp="1"/>
          </p:cNvSpPr>
          <p:nvPr>
            <p:ph sz="quarter" idx="4294967295"/>
          </p:nvPr>
        </p:nvSpPr>
        <p:spPr>
          <a:xfrm>
            <a:off x="1524000" y="3733800"/>
            <a:ext cx="5791200" cy="2133600"/>
          </a:xfrm>
          <a:prstGeom prst="rect">
            <a:avLst/>
          </a:prstGeom>
        </p:spPr>
        <p:txBody>
          <a:bodyPr>
            <a:normAutofit fontScale="77500" lnSpcReduction="20000"/>
          </a:bodyPr>
          <a:lstStyle/>
          <a:p>
            <a:pPr marL="0" indent="0">
              <a:spcBef>
                <a:spcPts val="1200"/>
              </a:spcBef>
              <a:spcAft>
                <a:spcPts val="600"/>
              </a:spcAft>
              <a:buNone/>
            </a:pPr>
            <a:r>
              <a:rPr lang="en-US" sz="2600" dirty="0" smtClean="0">
                <a:solidFill>
                  <a:schemeClr val="tx2"/>
                </a:solidFill>
              </a:rPr>
              <a:t>Goals</a:t>
            </a:r>
            <a:r>
              <a:rPr lang="en-US" sz="2600" dirty="0">
                <a:solidFill>
                  <a:schemeClr val="tx2"/>
                </a:solidFill>
              </a:rPr>
              <a:t>:</a:t>
            </a:r>
          </a:p>
          <a:p>
            <a:pPr>
              <a:spcBef>
                <a:spcPts val="1200"/>
              </a:spcBef>
              <a:spcAft>
                <a:spcPts val="600"/>
              </a:spcAft>
            </a:pPr>
            <a:r>
              <a:rPr lang="en-US" sz="2200" dirty="0" smtClean="0"/>
              <a:t>Rational Drug Use</a:t>
            </a:r>
          </a:p>
          <a:p>
            <a:pPr>
              <a:spcBef>
                <a:spcPts val="1200"/>
              </a:spcBef>
              <a:spcAft>
                <a:spcPts val="600"/>
              </a:spcAft>
            </a:pPr>
            <a:r>
              <a:rPr lang="en-US" sz="2200" dirty="0" smtClean="0"/>
              <a:t>Strategic Procurement Initiatives</a:t>
            </a:r>
          </a:p>
          <a:p>
            <a:pPr>
              <a:spcBef>
                <a:spcPts val="1200"/>
              </a:spcBef>
              <a:spcAft>
                <a:spcPts val="600"/>
              </a:spcAft>
            </a:pPr>
            <a:r>
              <a:rPr lang="en-US" sz="2200" dirty="0" smtClean="0"/>
              <a:t>Program Quality</a:t>
            </a:r>
          </a:p>
          <a:p>
            <a:pPr>
              <a:spcBef>
                <a:spcPts val="1200"/>
              </a:spcBef>
              <a:spcAft>
                <a:spcPts val="600"/>
              </a:spcAft>
            </a:pPr>
            <a:r>
              <a:rPr lang="en-US" sz="2200" dirty="0" smtClean="0"/>
              <a:t>Cost Management Strategies</a:t>
            </a:r>
            <a:endParaRPr lang="en-US" sz="2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267200"/>
            <a:ext cx="215444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632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CPPC </a:t>
            </a:r>
            <a:br>
              <a:rPr lang="en-US" dirty="0" smtClean="0"/>
            </a:br>
            <a:r>
              <a:rPr lang="en-US" dirty="0" smtClean="0"/>
              <a:t>HOT TOPICS</a:t>
            </a:r>
            <a:endParaRPr lang="en-US" dirty="0"/>
          </a:p>
        </p:txBody>
      </p:sp>
      <p:sp>
        <p:nvSpPr>
          <p:cNvPr id="13" name="Rectangle 12"/>
          <p:cNvSpPr/>
          <p:nvPr/>
        </p:nvSpPr>
        <p:spPr>
          <a:xfrm>
            <a:off x="1447800" y="2133600"/>
            <a:ext cx="6172200" cy="3277820"/>
          </a:xfrm>
          <a:prstGeom prst="rect">
            <a:avLst/>
          </a:prstGeom>
        </p:spPr>
        <p:txBody>
          <a:bodyPr wrap="square" numCol="2">
            <a:spAutoFit/>
          </a:bodyPr>
          <a:lstStyle/>
          <a:p>
            <a:pPr marL="342900" indent="-342900">
              <a:spcBef>
                <a:spcPts val="600"/>
              </a:spcBef>
              <a:buFont typeface="Arial" pitchFamily="34" charset="0"/>
              <a:buChar char="•"/>
            </a:pPr>
            <a:r>
              <a:rPr lang="en-US" sz="2400" dirty="0" smtClean="0">
                <a:solidFill>
                  <a:schemeClr val="tx2"/>
                </a:solidFill>
                <a:cs typeface="Arial" pitchFamily="34" charset="0"/>
              </a:rPr>
              <a:t>Pharmacy </a:t>
            </a:r>
            <a:r>
              <a:rPr lang="en-US" sz="2400" dirty="0">
                <a:solidFill>
                  <a:schemeClr val="tx2"/>
                </a:solidFill>
                <a:cs typeface="Arial" pitchFamily="34" charset="0"/>
              </a:rPr>
              <a:t>Management</a:t>
            </a:r>
          </a:p>
          <a:p>
            <a:pPr marL="342900" indent="-342900">
              <a:spcBef>
                <a:spcPts val="600"/>
              </a:spcBef>
              <a:buFont typeface="Arial" pitchFamily="34" charset="0"/>
              <a:buChar char="•"/>
            </a:pPr>
            <a:r>
              <a:rPr lang="en-US" sz="2400" dirty="0">
                <a:solidFill>
                  <a:schemeClr val="tx2"/>
                </a:solidFill>
                <a:cs typeface="Arial" pitchFamily="34" charset="0"/>
              </a:rPr>
              <a:t>Pharmaceutical Formulary Management</a:t>
            </a:r>
          </a:p>
          <a:p>
            <a:pPr marL="342900" indent="-342900">
              <a:spcBef>
                <a:spcPts val="600"/>
              </a:spcBef>
              <a:buFont typeface="Arial" pitchFamily="34" charset="0"/>
              <a:buChar char="•"/>
            </a:pPr>
            <a:r>
              <a:rPr lang="en-US" sz="2400" dirty="0">
                <a:solidFill>
                  <a:schemeClr val="tx2"/>
                </a:solidFill>
                <a:cs typeface="Arial" pitchFamily="34" charset="0"/>
              </a:rPr>
              <a:t>Drug Shortages</a:t>
            </a:r>
          </a:p>
          <a:p>
            <a:pPr marL="342900" indent="-342900">
              <a:spcBef>
                <a:spcPts val="600"/>
              </a:spcBef>
              <a:buFont typeface="Arial" pitchFamily="34" charset="0"/>
              <a:buChar char="•"/>
            </a:pPr>
            <a:r>
              <a:rPr lang="en-US" sz="2400" dirty="0">
                <a:solidFill>
                  <a:schemeClr val="tx2"/>
                </a:solidFill>
                <a:cs typeface="Arial" pitchFamily="34" charset="0"/>
              </a:rPr>
              <a:t>Pharmacy Benefit Administration</a:t>
            </a:r>
          </a:p>
          <a:p>
            <a:pPr marL="342900" indent="-342900">
              <a:spcBef>
                <a:spcPts val="600"/>
              </a:spcBef>
              <a:buFont typeface="Arial" pitchFamily="34" charset="0"/>
              <a:buChar char="•"/>
            </a:pPr>
            <a:r>
              <a:rPr lang="en-US" sz="2400" dirty="0">
                <a:solidFill>
                  <a:schemeClr val="tx2"/>
                </a:solidFill>
                <a:cs typeface="Arial" pitchFamily="34" charset="0"/>
              </a:rPr>
              <a:t>Affordable Care Act</a:t>
            </a:r>
          </a:p>
          <a:p>
            <a:pPr marL="342900" indent="-342900">
              <a:spcBef>
                <a:spcPts val="600"/>
              </a:spcBef>
              <a:buFont typeface="Arial" pitchFamily="34" charset="0"/>
              <a:buChar char="•"/>
            </a:pPr>
            <a:r>
              <a:rPr lang="en-US" sz="2400" dirty="0" smtClean="0">
                <a:solidFill>
                  <a:schemeClr val="tx2"/>
                </a:solidFill>
                <a:cs typeface="Arial" pitchFamily="34" charset="0"/>
              </a:rPr>
              <a:t>Hepatitis C Guidelines</a:t>
            </a:r>
          </a:p>
          <a:p>
            <a:pPr marL="342900" indent="-342900">
              <a:spcBef>
                <a:spcPts val="600"/>
              </a:spcBef>
              <a:buFont typeface="Arial" pitchFamily="34" charset="0"/>
              <a:buChar char="•"/>
            </a:pPr>
            <a:r>
              <a:rPr lang="en-US" sz="2400" dirty="0" smtClean="0">
                <a:solidFill>
                  <a:schemeClr val="tx2"/>
                </a:solidFill>
                <a:cs typeface="Arial" pitchFamily="34" charset="0"/>
              </a:rPr>
              <a:t>Medical and Surgical Supplies</a:t>
            </a:r>
            <a:endParaRPr lang="en-US" sz="2400" dirty="0">
              <a:solidFill>
                <a:schemeClr val="tx2"/>
              </a:solidFill>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419600"/>
            <a:ext cx="2308860" cy="1598953"/>
          </a:xfrm>
          <a:prstGeom prst="rect">
            <a:avLst/>
          </a:prstGeom>
        </p:spPr>
      </p:pic>
    </p:spTree>
    <p:extLst>
      <p:ext uri="{BB962C8B-B14F-4D97-AF65-F5344CB8AC3E}">
        <p14:creationId xmlns:p14="http://schemas.microsoft.com/office/powerpoint/2010/main" val="1168948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914399" y="533400"/>
            <a:ext cx="7347109" cy="758825"/>
          </a:xfrm>
        </p:spPr>
        <p:txBody>
          <a:bodyPr>
            <a:normAutofit/>
          </a:bodyPr>
          <a:lstStyle/>
          <a:p>
            <a:r>
              <a:rPr lang="en-US" sz="3600" dirty="0" smtClean="0"/>
              <a:t> </a:t>
            </a:r>
            <a:endParaRPr lang="en-US" sz="3600" dirty="0"/>
          </a:p>
        </p:txBody>
      </p:sp>
      <p:sp>
        <p:nvSpPr>
          <p:cNvPr id="12" name="TextBox 11"/>
          <p:cNvSpPr txBox="1"/>
          <p:nvPr/>
        </p:nvSpPr>
        <p:spPr>
          <a:xfrm>
            <a:off x="1371600" y="3886200"/>
            <a:ext cx="6324600" cy="2539157"/>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Register for the webinar by </a:t>
            </a:r>
            <a:r>
              <a:rPr lang="en-US" b="1" dirty="0" smtClean="0">
                <a:latin typeface="Arial" panose="020B0604020202020204" pitchFamily="34" charset="0"/>
                <a:cs typeface="Arial" panose="020B0604020202020204" pitchFamily="34" charset="0"/>
              </a:rPr>
              <a:t>visiting:</a:t>
            </a:r>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hlinkClick r:id="rId3"/>
              </a:rPr>
              <a:t>http</a:t>
            </a:r>
            <a:r>
              <a:rPr lang="en-US" dirty="0">
                <a:latin typeface="Arial" panose="020B0604020202020204" pitchFamily="34" charset="0"/>
                <a:cs typeface="Arial" panose="020B0604020202020204" pitchFamily="34" charset="0"/>
                <a:hlinkClick r:id="rId3"/>
              </a:rPr>
              <a:t>://</a:t>
            </a:r>
            <a:r>
              <a:rPr lang="en-US" dirty="0" smtClean="0">
                <a:latin typeface="Arial" panose="020B0604020202020204" pitchFamily="34" charset="0"/>
                <a:cs typeface="Arial" panose="020B0604020202020204" pitchFamily="34" charset="0"/>
                <a:hlinkClick r:id="rId3"/>
              </a:rPr>
              <a:t>www.dgs.ca.gov/pd/Programs/Leveraged/pharma.aspx</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spcBef>
                <a:spcPts val="600"/>
              </a:spcBef>
            </a:pPr>
            <a:r>
              <a:rPr lang="en-US" dirty="0" smtClean="0">
                <a:latin typeface="Arial" panose="020B0604020202020204" pitchFamily="34" charset="0"/>
                <a:cs typeface="Arial" panose="020B0604020202020204" pitchFamily="34" charset="0"/>
              </a:rPr>
              <a:t>For more</a:t>
            </a:r>
            <a:r>
              <a:rPr lang="en-US" dirty="0" smtClean="0">
                <a:latin typeface="Arial" panose="020B0604020202020204" pitchFamily="34" charset="0"/>
                <a:cs typeface="Arial" panose="020B0604020202020204" pitchFamily="34" charset="0"/>
              </a:rPr>
              <a:t> information, c</a:t>
            </a:r>
            <a:r>
              <a:rPr lang="en-US" dirty="0" smtClean="0">
                <a:latin typeface="Arial" panose="020B0604020202020204" pitchFamily="34" charset="0"/>
                <a:cs typeface="Arial" panose="020B0604020202020204" pitchFamily="34" charset="0"/>
              </a:rPr>
              <a:t>ontact </a:t>
            </a:r>
            <a:r>
              <a:rPr lang="en-US" dirty="0">
                <a:latin typeface="Arial" panose="020B0604020202020204" pitchFamily="34" charset="0"/>
                <a:cs typeface="Arial" panose="020B0604020202020204" pitchFamily="34" charset="0"/>
              </a:rPr>
              <a:t>Elizabeth </a:t>
            </a:r>
            <a:r>
              <a:rPr lang="en-US" dirty="0" err="1" smtClean="0">
                <a:latin typeface="Arial" panose="020B0604020202020204" pitchFamily="34" charset="0"/>
                <a:cs typeface="Arial" panose="020B0604020202020204" pitchFamily="34" charset="0"/>
              </a:rPr>
              <a:t>Winward</a:t>
            </a:r>
            <a:r>
              <a:rPr lang="en-US"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spcBef>
                <a:spcPts val="600"/>
              </a:spcBef>
            </a:pPr>
            <a:r>
              <a:rPr lang="en-US" dirty="0" smtClean="0">
                <a:latin typeface="Arial" panose="020B0604020202020204" pitchFamily="34" charset="0"/>
                <a:cs typeface="Arial" panose="020B0604020202020204" pitchFamily="34" charset="0"/>
              </a:rPr>
              <a:t>CPPC Coordinator:</a:t>
            </a:r>
            <a:endParaRPr lang="en-US" dirty="0" smtClean="0">
              <a:latin typeface="Arial" panose="020B0604020202020204" pitchFamily="34" charset="0"/>
              <a:cs typeface="Arial" panose="020B0604020202020204" pitchFamily="34" charset="0"/>
            </a:endParaRPr>
          </a:p>
          <a:p>
            <a:pPr>
              <a:spcBef>
                <a:spcPts val="600"/>
              </a:spcBef>
            </a:pPr>
            <a:r>
              <a:rPr lang="en-US" dirty="0" smtClean="0">
                <a:latin typeface="Arial" panose="020B0604020202020204" pitchFamily="34" charset="0"/>
                <a:cs typeface="Arial" panose="020B0604020202020204" pitchFamily="34" charset="0"/>
                <a:hlinkClick r:id="rId4"/>
              </a:rPr>
              <a:t>Elizabeth.Winward@dgs.ca.gov</a:t>
            </a:r>
            <a:r>
              <a:rPr lang="en-US" dirty="0" smtClean="0">
                <a:latin typeface="Arial" panose="020B0604020202020204" pitchFamily="34" charset="0"/>
                <a:cs typeface="Arial" panose="020B0604020202020204" pitchFamily="34" charset="0"/>
              </a:rPr>
              <a:t> or (916) 375-4551</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6" name="TextBox 5"/>
          <p:cNvSpPr txBox="1"/>
          <p:nvPr/>
        </p:nvSpPr>
        <p:spPr>
          <a:xfrm>
            <a:off x="1371600" y="2190414"/>
            <a:ext cx="6553200" cy="2554545"/>
          </a:xfrm>
          <a:prstGeom prst="rect">
            <a:avLst/>
          </a:prstGeom>
          <a:noFill/>
        </p:spPr>
        <p:txBody>
          <a:bodyPr wrap="square" rtlCol="0">
            <a:spAutoFit/>
          </a:bodyPr>
          <a:lstStyle/>
          <a:p>
            <a:pPr algn="ctr"/>
            <a:endParaRPr lang="en-US" sz="2000" b="1" dirty="0" smtClean="0"/>
          </a:p>
          <a:p>
            <a:pPr algn="ctr"/>
            <a:endParaRPr lang="en-US" sz="2000" b="1" dirty="0" smtClean="0"/>
          </a:p>
          <a:p>
            <a:pPr algn="ctr"/>
            <a:endParaRPr lang="en-US" sz="2400" b="1" dirty="0" smtClean="0"/>
          </a:p>
          <a:p>
            <a:pPr algn="ctr"/>
            <a:r>
              <a:rPr lang="en-US" sz="2400" b="1" dirty="0" smtClean="0">
                <a:latin typeface="Arial" panose="020B0604020202020204" pitchFamily="34" charset="0"/>
                <a:cs typeface="Arial" panose="020B0604020202020204" pitchFamily="34" charset="0"/>
              </a:rPr>
              <a:t>Join an upcoming CPPC Webinar!</a:t>
            </a:r>
            <a:endParaRPr lang="en-US" sz="2400" b="1" dirty="0" smtClean="0">
              <a:latin typeface="Arial" panose="020B0604020202020204" pitchFamily="34" charset="0"/>
              <a:cs typeface="Arial" panose="020B0604020202020204" pitchFamily="34" charset="0"/>
            </a:endParaRPr>
          </a:p>
          <a:p>
            <a:endParaRPr lang="en-US" b="1" dirty="0" smtClean="0"/>
          </a:p>
          <a:p>
            <a:endParaRPr lang="en-US" dirty="0" smtClean="0"/>
          </a:p>
          <a:p>
            <a:endParaRPr lang="en-US" dirty="0" smtClean="0"/>
          </a:p>
          <a:p>
            <a:endParaRPr lang="en-US" i="1" dirty="0"/>
          </a:p>
        </p:txBody>
      </p:sp>
      <p:pic>
        <p:nvPicPr>
          <p:cNvPr id="1030" name="Picture 6" descr="http://empresadospuntocero.wikispaces.com/file/view/Webinar.jpg/216362384/Webin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066800"/>
            <a:ext cx="324802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942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160B736BFB4E4DA36884F0ACAD4AD3" ma:contentTypeVersion="2" ma:contentTypeDescription="Create a new document." ma:contentTypeScope="" ma:versionID="c260482d6c62d1b33f41bb158a75a083">
  <xsd:schema xmlns:xsd="http://www.w3.org/2001/XMLSchema" xmlns:p="http://schemas.microsoft.com/office/2006/metadata/properties" xmlns:ns2="a710daa4-455e-4f78-a8f1-dac01337f7ec" targetNamespace="http://schemas.microsoft.com/office/2006/metadata/properties" ma:root="true" ma:fieldsID="8763165e7114d77a45898b317535e891" ns2:_="">
    <xsd:import namespace="a710daa4-455e-4f78-a8f1-dac01337f7ec"/>
    <xsd:element name="properties">
      <xsd:complexType>
        <xsd:sequence>
          <xsd:element name="documentManagement">
            <xsd:complexType>
              <xsd:all>
                <xsd:element ref="ns2:Identifier_x0020__x0028_project_x002c__x0020_group_x002c__x0020_assignment_x002c__x0020_contract_x0029_"/>
                <xsd:element ref="ns2:Last_x0020_Modified0" minOccurs="0"/>
              </xsd:all>
            </xsd:complexType>
          </xsd:element>
        </xsd:sequence>
      </xsd:complexType>
    </xsd:element>
  </xsd:schema>
  <xsd:schema xmlns:xsd="http://www.w3.org/2001/XMLSchema" xmlns:dms="http://schemas.microsoft.com/office/2006/documentManagement/types" targetNamespace="a710daa4-455e-4f78-a8f1-dac01337f7ec" elementFormDefault="qualified">
    <xsd:import namespace="http://schemas.microsoft.com/office/2006/documentManagement/types"/>
    <xsd:element name="Identifier_x0020__x0028_project_x002c__x0020_group_x002c__x0020_assignment_x002c__x0020_contract_x0029_" ma:index="1" ma:displayName="Identifying Title" ma:description="Metadata title for the assignment, project, group, or conrtact this document should be electronically filed under." ma:internalName="Identifier_x0020__x0028_project_x002c__x0020_group_x002c__x0020_assignment_x002c__x0020_contract_x0029_">
      <xsd:simpleType>
        <xsd:restriction base="dms:Text">
          <xsd:maxLength value="50"/>
        </xsd:restriction>
      </xsd:simpleType>
    </xsd:element>
    <xsd:element name="Last_x0020_Modified0" ma:index="9" nillable="true" ma:displayName="Last Modified" ma:format="DateOnly" ma:internalName="Last_x0020_Modified0">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ma:readOnly="true"/>
        <xsd:element ref="dc:title" minOccurs="0" maxOccurs="1" ma:index="2" ma:displayName="LEAVE BLAN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st_x0020_Modified0 xmlns="a710daa4-455e-4f78-a8f1-dac01337f7ec" xsi:nil="true"/>
    <Identifier_x0020__x0028_project_x002c__x0020_group_x002c__x0020_assignment_x002c__x0020_contract_x0029_ xmlns="a710daa4-455e-4f78-a8f1-dac01337f7ec">Northern California Health Care Authority</Identifier_x0020__x0028_project_x002c__x0020_group_x002c__x0020_assignment_x002c__x0020_contract_x0029_>
  </documentManagement>
</p:properties>
</file>

<file path=customXml/itemProps1.xml><?xml version="1.0" encoding="utf-8"?>
<ds:datastoreItem xmlns:ds="http://schemas.openxmlformats.org/officeDocument/2006/customXml" ds:itemID="{6E365425-E1D1-4762-9CD9-C889D8019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10daa4-455e-4f78-a8f1-dac01337f7e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8C339CD-3FE0-4F8E-864C-C8CF77C43402}">
  <ds:schemaRefs>
    <ds:schemaRef ds:uri="http://schemas.microsoft.com/sharepoint/v3/contenttype/forms"/>
  </ds:schemaRefs>
</ds:datastoreItem>
</file>

<file path=customXml/itemProps3.xml><?xml version="1.0" encoding="utf-8"?>
<ds:datastoreItem xmlns:ds="http://schemas.openxmlformats.org/officeDocument/2006/customXml" ds:itemID="{637A67D3-1886-497F-896E-0154931FE56F}">
  <ds:schemaRefs>
    <ds:schemaRef ds:uri="http://purl.org/dc/elements/1.1/"/>
    <ds:schemaRef ds:uri="http://purl.org/dc/dcmitype/"/>
    <ds:schemaRef ds:uri="http://purl.org/dc/terms/"/>
    <ds:schemaRef ds:uri="http://www.w3.org/XML/1998/namespace"/>
    <ds:schemaRef ds:uri="http://schemas.microsoft.com/office/2006/documentManagement/types"/>
    <ds:schemaRef ds:uri="http://schemas.openxmlformats.org/package/2006/metadata/core-properties"/>
    <ds:schemaRef ds:uri="a710daa4-455e-4f78-a8f1-dac01337f7e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Pushpin</Template>
  <TotalTime>1180</TotalTime>
  <Words>874</Words>
  <Application>Microsoft Office PowerPoint</Application>
  <PresentationFormat>On-screen Show (4:3)</PresentationFormat>
  <Paragraphs>166</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Pushpin</vt:lpstr>
      <vt:lpstr>   California’s Statewide Pharmaceutical Program:  A Prescription for Saving$    </vt:lpstr>
      <vt:lpstr>What is the Statewide Pharmaceutical Program (SPP)? </vt:lpstr>
      <vt:lpstr>SPP Goals</vt:lpstr>
      <vt:lpstr>SPP Program Components</vt:lpstr>
      <vt:lpstr>SPP Program Components</vt:lpstr>
      <vt:lpstr>SPP Program Components</vt:lpstr>
      <vt:lpstr> What is the California Pharmaceutical Procurement Collaborative (CPPC)?</vt:lpstr>
      <vt:lpstr>CPPC  HOT TOPICS</vt:lpstr>
      <vt:lpstr> </vt:lpstr>
      <vt:lpstr>SPP Contracting</vt:lpstr>
      <vt:lpstr>TOOLS FOR SAVINGS</vt:lpstr>
      <vt:lpstr>PowerPoint Presentation</vt:lpstr>
      <vt:lpstr>Is my local program allowed to participate?</vt:lpstr>
      <vt:lpstr>       Wanted:  Local Program Participation</vt:lpstr>
      <vt:lpstr>Why Become Part of the SPP?</vt:lpstr>
      <vt:lpstr>How to Join the SPP</vt:lpstr>
      <vt:lpstr>Our DGS Staff </vt:lpstr>
      <vt:lpstr>DGS Contacts</vt:lpstr>
    </vt:vector>
  </TitlesOfParts>
  <Company>Department of General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Pharmaceutical Program</dc:title>
  <dc:creator>Berliner, Kelli@DGS</dc:creator>
  <cp:lastModifiedBy>Berliner, Kelli@DGS</cp:lastModifiedBy>
  <cp:revision>90</cp:revision>
  <cp:lastPrinted>2014-06-06T06:13:40Z</cp:lastPrinted>
  <dcterms:created xsi:type="dcterms:W3CDTF">2014-05-23T17:48:00Z</dcterms:created>
  <dcterms:modified xsi:type="dcterms:W3CDTF">2015-05-12T23:42:13Z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0x01010044160B736BFB4E4DA36884F0ACAD4AD3</vt:lpwstr>
  </property>
</Properties>
</file>