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15"/>
  </p:notesMasterIdLst>
  <p:handoutMasterIdLst>
    <p:handoutMasterId r:id="rId16"/>
  </p:handoutMasterIdLst>
  <p:sldIdLst>
    <p:sldId id="283" r:id="rId2"/>
    <p:sldId id="300" r:id="rId3"/>
    <p:sldId id="304" r:id="rId4"/>
    <p:sldId id="372" r:id="rId5"/>
    <p:sldId id="361" r:id="rId6"/>
    <p:sldId id="373" r:id="rId7"/>
    <p:sldId id="360" r:id="rId8"/>
    <p:sldId id="371" r:id="rId9"/>
    <p:sldId id="367" r:id="rId10"/>
    <p:sldId id="368" r:id="rId11"/>
    <p:sldId id="365" r:id="rId12"/>
    <p:sldId id="295" r:id="rId13"/>
    <p:sldId id="3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holas Martin" initials="N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29" autoAdjust="0"/>
  </p:normalViewPr>
  <p:slideViewPr>
    <p:cSldViewPr>
      <p:cViewPr varScale="1">
        <p:scale>
          <a:sx n="81" d="100"/>
          <a:sy n="81" d="100"/>
        </p:scale>
        <p:origin x="-216"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710C20-A9A2-014D-9C42-C2C1395BCB18}" type="datetimeFigureOut">
              <a:rPr lang="en-US" smtClean="0"/>
              <a:t>12/2/15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932BA6-3FCB-3A45-95FE-5D7F2AE46F77}" type="slidenum">
              <a:rPr lang="en-US" smtClean="0"/>
              <a:t>‹#›</a:t>
            </a:fld>
            <a:endParaRPr lang="en-US" dirty="0"/>
          </a:p>
        </p:txBody>
      </p:sp>
    </p:spTree>
    <p:extLst>
      <p:ext uri="{BB962C8B-B14F-4D97-AF65-F5344CB8AC3E}">
        <p14:creationId xmlns:p14="http://schemas.microsoft.com/office/powerpoint/2010/main" val="3122200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C0A49-F9DE-43D3-BDAE-CC2C02DBEFD1}" type="datetimeFigureOut">
              <a:rPr lang="en-US" smtClean="0"/>
              <a:t>12/2/15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A5A99-A3A5-4D7D-96BB-F86E5F5E669D}" type="slidenum">
              <a:rPr lang="en-US" smtClean="0"/>
              <a:t>‹#›</a:t>
            </a:fld>
            <a:endParaRPr lang="en-US" dirty="0"/>
          </a:p>
        </p:txBody>
      </p:sp>
    </p:spTree>
    <p:extLst>
      <p:ext uri="{BB962C8B-B14F-4D97-AF65-F5344CB8AC3E}">
        <p14:creationId xmlns:p14="http://schemas.microsoft.com/office/powerpoint/2010/main" val="23503374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 3 minutes</a:t>
            </a:r>
            <a:endParaRPr lang="en-US" dirty="0"/>
          </a:p>
        </p:txBody>
      </p:sp>
      <p:sp>
        <p:nvSpPr>
          <p:cNvPr id="4" name="Slide Number Placeholder 3"/>
          <p:cNvSpPr>
            <a:spLocks noGrp="1"/>
          </p:cNvSpPr>
          <p:nvPr>
            <p:ph type="sldNum" sz="quarter" idx="10"/>
          </p:nvPr>
        </p:nvSpPr>
        <p:spPr/>
        <p:txBody>
          <a:bodyPr/>
          <a:lstStyle/>
          <a:p>
            <a:fld id="{76FA5A99-A3A5-4D7D-96BB-F86E5F5E669D}" type="slidenum">
              <a:rPr lang="en-US" smtClean="0"/>
              <a:t>1</a:t>
            </a:fld>
            <a:endParaRPr lang="en-US" dirty="0"/>
          </a:p>
        </p:txBody>
      </p:sp>
    </p:spTree>
    <p:extLst>
      <p:ext uri="{BB962C8B-B14F-4D97-AF65-F5344CB8AC3E}">
        <p14:creationId xmlns:p14="http://schemas.microsoft.com/office/powerpoint/2010/main" val="1166621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 Frisch:</a:t>
            </a:r>
            <a:r>
              <a:rPr lang="en-US" baseline="0" dirty="0" smtClean="0"/>
              <a:t>  Good afternoon and thank you for this opportunity to speak about the California Cap and Trade program and issues related to its implementation in rural regions of California. The organization I represent, the Sierra Business Council, is a regional business organization with more than 4000 members, the vast majority of them small businesses with less than 10 employees.  We work on regional economic development issues with a focus on working farms, forests, ranches and service economy industries including tourism.  We also provide Small Business Development Center services in northeastern California.  We have been actively involved in the design and implementation of the Cap and Trade program since 2006. Much of our region is rural with economic sectors analogous to many rural regions of Oregon including strong agricultural sectors and timber production areas.   California has a broad range of regional planning infrastructure, from Metropolitan Planning Organizations made up of numerous jurisdictions in the green areas on this map, to local city and county governments, the largely rural areas in yellow on this map, charged with implementing  AB 32, California’s greenhouse gas reduction law and its its implementation programs including the Cap and Trade program.   </a:t>
            </a:r>
            <a:endParaRPr lang="en-US" dirty="0"/>
          </a:p>
        </p:txBody>
      </p:sp>
      <p:sp>
        <p:nvSpPr>
          <p:cNvPr id="4" name="Slide Number Placeholder 3"/>
          <p:cNvSpPr>
            <a:spLocks noGrp="1"/>
          </p:cNvSpPr>
          <p:nvPr>
            <p:ph type="sldNum" sz="quarter" idx="10"/>
          </p:nvPr>
        </p:nvSpPr>
        <p:spPr/>
        <p:txBody>
          <a:bodyPr/>
          <a:lstStyle/>
          <a:p>
            <a:fld id="{76FA5A99-A3A5-4D7D-96BB-F86E5F5E669D}" type="slidenum">
              <a:rPr lang="en-US" smtClean="0"/>
              <a:t>2</a:t>
            </a:fld>
            <a:endParaRPr lang="en-US" dirty="0"/>
          </a:p>
        </p:txBody>
      </p:sp>
    </p:spTree>
    <p:extLst>
      <p:ext uri="{BB962C8B-B14F-4D97-AF65-F5344CB8AC3E}">
        <p14:creationId xmlns:p14="http://schemas.microsoft.com/office/powerpoint/2010/main" val="142756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Gerry illustrated in his presentation the California Cap and Trade program designed to implement state climate policy has created a substantial source of funding to assist local governments, businesses, and communities adapt to and mitigate climate change.  In last years 2014-2015 budget Cap and Trade generated revenues deposited into a Greenhouse Gas reduction Fund, were approximately $800 million. In California’s 2015-2016 budget there is approximately $2.37 billion dollars in Cap and Trade funding being distributed through a variety of programs to reduce greenhouse gas emissions.  AS the program is fully implemented it is estimated that there will be approximately $5 billion this fund. ion per year distributed thro Those programs cover a broad range of GHG emission reduction activities, including building workforce housing adjacent to job centers; improving transportation infrastructure to reduce vehicle miles traveled; building electric vehicle charging networks; improving urban transportation; improving energy efficiency in public buildings;  low income energy efficiency; agricultural energy efficiency including reducing the costs and emissions associated with moving water; forest, agricultural land and wetland  management and restoration and waste diversion.  These programs have been designed to meet specific targets for reductions in GHG emissions and are required to prove results. </a:t>
            </a:r>
          </a:p>
          <a:p>
            <a:endParaRPr lang="en-US" dirty="0"/>
          </a:p>
        </p:txBody>
      </p:sp>
      <p:sp>
        <p:nvSpPr>
          <p:cNvPr id="4" name="Slide Number Placeholder 3"/>
          <p:cNvSpPr>
            <a:spLocks noGrp="1"/>
          </p:cNvSpPr>
          <p:nvPr>
            <p:ph type="sldNum" sz="quarter" idx="10"/>
          </p:nvPr>
        </p:nvSpPr>
        <p:spPr/>
        <p:txBody>
          <a:bodyPr/>
          <a:lstStyle/>
          <a:p>
            <a:fld id="{76FA5A99-A3A5-4D7D-96BB-F86E5F5E669D}" type="slidenum">
              <a:rPr lang="en-US" smtClean="0"/>
              <a:t>3</a:t>
            </a:fld>
            <a:endParaRPr lang="en-US" dirty="0"/>
          </a:p>
        </p:txBody>
      </p:sp>
    </p:spTree>
    <p:extLst>
      <p:ext uri="{BB962C8B-B14F-4D97-AF65-F5344CB8AC3E}">
        <p14:creationId xmlns:p14="http://schemas.microsoft.com/office/powerpoint/2010/main" val="190090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California recently completed its first round of funding allocations</a:t>
            </a:r>
            <a:r>
              <a:rPr lang="en-US" baseline="0" dirty="0" smtClean="0"/>
              <a:t> of</a:t>
            </a:r>
            <a:r>
              <a:rPr lang="en-US" dirty="0" smtClean="0"/>
              <a:t> Cap and Trade Revenues</a:t>
            </a:r>
            <a:r>
              <a:rPr lang="en-US" baseline="0" dirty="0" smtClean="0"/>
              <a:t> from allocations made in the 2014-2015 budget totaling approximately $800 million.  Of the $800 million allocated roughly $13.5 million was allocated in Assembly District 1 in NE California.   Since California’s 80 assembly districts are roughly equal in population this means that AD 1 received slightly more than its fair share of funding in the first round.  Lets’ look at two sample projects.</a:t>
            </a:r>
            <a:endParaRPr lang="en-US" dirty="0"/>
          </a:p>
        </p:txBody>
      </p:sp>
      <p:sp>
        <p:nvSpPr>
          <p:cNvPr id="4" name="Slide Number Placeholder 3"/>
          <p:cNvSpPr>
            <a:spLocks noGrp="1"/>
          </p:cNvSpPr>
          <p:nvPr>
            <p:ph type="sldNum" sz="quarter" idx="10"/>
          </p:nvPr>
        </p:nvSpPr>
        <p:spPr/>
        <p:txBody>
          <a:bodyPr/>
          <a:lstStyle/>
          <a:p>
            <a:fld id="{76FA5A99-A3A5-4D7D-96BB-F86E5F5E669D}" type="slidenum">
              <a:rPr lang="en-US" smtClean="0"/>
              <a:t>5</a:t>
            </a:fld>
            <a:endParaRPr lang="en-US" dirty="0"/>
          </a:p>
        </p:txBody>
      </p:sp>
    </p:spTree>
    <p:extLst>
      <p:ext uri="{BB962C8B-B14F-4D97-AF65-F5344CB8AC3E}">
        <p14:creationId xmlns:p14="http://schemas.microsoft.com/office/powerpoint/2010/main" val="317357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Truckee Railyard project is a three phase redevelopment of a former mill site and railroad</a:t>
            </a:r>
            <a:r>
              <a:rPr lang="en-US" baseline="0" dirty="0" smtClean="0"/>
              <a:t> switching yard located in Truckee Ca. The three phases total approximately 320 units of housing including affordable, market rate and live work units, 80,000 square feet of commercial space and 20,000 square feet of civic space.  The project is immediately adjacent to the Town’s historic downtown providing housing next to the major job center. </a:t>
            </a:r>
            <a:endParaRPr lang="en-US" dirty="0"/>
          </a:p>
        </p:txBody>
      </p:sp>
      <p:sp>
        <p:nvSpPr>
          <p:cNvPr id="4" name="Slide Number Placeholder 3"/>
          <p:cNvSpPr>
            <a:spLocks noGrp="1"/>
          </p:cNvSpPr>
          <p:nvPr>
            <p:ph type="sldNum" sz="quarter" idx="10"/>
          </p:nvPr>
        </p:nvSpPr>
        <p:spPr/>
        <p:txBody>
          <a:bodyPr/>
          <a:lstStyle/>
          <a:p>
            <a:fld id="{76FA5A99-A3A5-4D7D-96BB-F86E5F5E669D}" type="slidenum">
              <a:rPr lang="en-US" smtClean="0"/>
              <a:t>7</a:t>
            </a:fld>
            <a:endParaRPr lang="en-US" dirty="0"/>
          </a:p>
        </p:txBody>
      </p:sp>
    </p:spTree>
    <p:extLst>
      <p:ext uri="{BB962C8B-B14F-4D97-AF65-F5344CB8AC3E}">
        <p14:creationId xmlns:p14="http://schemas.microsoft.com/office/powerpoint/2010/main" val="570605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FA5A99-A3A5-4D7D-96BB-F86E5F5E669D}" type="slidenum">
              <a:rPr lang="en-US" smtClean="0"/>
              <a:t>11</a:t>
            </a:fld>
            <a:endParaRPr lang="en-US" dirty="0"/>
          </a:p>
        </p:txBody>
      </p:sp>
    </p:spTree>
    <p:extLst>
      <p:ext uri="{BB962C8B-B14F-4D97-AF65-F5344CB8AC3E}">
        <p14:creationId xmlns:p14="http://schemas.microsoft.com/office/powerpoint/2010/main" val="3173579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 3 minutes</a:t>
            </a:r>
            <a:endParaRPr lang="en-US" dirty="0"/>
          </a:p>
        </p:txBody>
      </p:sp>
      <p:sp>
        <p:nvSpPr>
          <p:cNvPr id="4" name="Slide Number Placeholder 3"/>
          <p:cNvSpPr>
            <a:spLocks noGrp="1"/>
          </p:cNvSpPr>
          <p:nvPr>
            <p:ph type="sldNum" sz="quarter" idx="10"/>
          </p:nvPr>
        </p:nvSpPr>
        <p:spPr/>
        <p:txBody>
          <a:bodyPr/>
          <a:lstStyle/>
          <a:p>
            <a:fld id="{76FA5A99-A3A5-4D7D-96BB-F86E5F5E669D}" type="slidenum">
              <a:rPr lang="en-US" smtClean="0"/>
              <a:t>13</a:t>
            </a:fld>
            <a:endParaRPr lang="en-US" dirty="0"/>
          </a:p>
        </p:txBody>
      </p:sp>
    </p:spTree>
    <p:extLst>
      <p:ext uri="{BB962C8B-B14F-4D97-AF65-F5344CB8AC3E}">
        <p14:creationId xmlns:p14="http://schemas.microsoft.com/office/powerpoint/2010/main" val="1166621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776B348-9187-C64A-A105-11B51A29E922}" type="datetime1">
              <a:rPr lang="en-US" smtClean="0">
                <a:solidFill>
                  <a:prstClr val="black">
                    <a:tint val="75000"/>
                  </a:prstClr>
                </a:solidFill>
              </a:rPr>
              <a:t>12/2/15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B70784-09A3-4A9A-A34F-25F8889839F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0838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1E8F32-6E35-964A-8F9B-57129BCA711C}" type="datetime1">
              <a:rPr lang="en-US" smtClean="0">
                <a:solidFill>
                  <a:prstClr val="black">
                    <a:tint val="75000"/>
                  </a:prstClr>
                </a:solidFill>
              </a:rPr>
              <a:t>12/2/15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22EBF0-1D96-490B-90E7-DB97E8C1E7F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57225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164600-09A9-0040-B56E-68556D672320}" type="datetime1">
              <a:rPr lang="en-US" smtClean="0">
                <a:solidFill>
                  <a:prstClr val="black">
                    <a:tint val="75000"/>
                  </a:prstClr>
                </a:solidFill>
              </a:rPr>
              <a:t>12/2/15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25607D-E442-475E-808B-3563653DFD0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83978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E67D3F-FBBE-3244-ACD0-8E864CDE9D9B}" type="datetime1">
              <a:rPr lang="en-US" smtClean="0">
                <a:solidFill>
                  <a:prstClr val="black">
                    <a:tint val="75000"/>
                  </a:prstClr>
                </a:solidFill>
              </a:rPr>
              <a:t>12/2/15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7463D9-EE27-4150-A10F-19C455A6AD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6328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EE24D09-338C-9543-A7A5-4CEB2CFFB2E5}" type="datetime1">
              <a:rPr lang="en-US" smtClean="0">
                <a:solidFill>
                  <a:prstClr val="black">
                    <a:tint val="75000"/>
                  </a:prstClr>
                </a:solidFill>
              </a:rPr>
              <a:t>12/2/15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589FA2-EC47-4A19-97E8-EA550F19A9C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1359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55B9AE5-F476-C34B-8783-9A7D757F2FF3}" type="datetime1">
              <a:rPr lang="en-US" smtClean="0">
                <a:solidFill>
                  <a:prstClr val="black">
                    <a:tint val="75000"/>
                  </a:prstClr>
                </a:solidFill>
              </a:rPr>
              <a:t>12/2/15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0544AFD-85AE-43A2-A07F-4BBAB76002E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82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A2FF0C2-B7F5-774E-A0F8-BC9101D4F980}" type="datetime1">
              <a:rPr lang="en-US" smtClean="0">
                <a:solidFill>
                  <a:prstClr val="black">
                    <a:tint val="75000"/>
                  </a:prstClr>
                </a:solidFill>
              </a:rPr>
              <a:t>12/2/15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5B95E5B-4334-4FD1-BE5F-EEA05B7161A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2570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F4B6BCF-CF07-5E44-A0B7-D3A5E30DAE42}" type="datetime1">
              <a:rPr lang="en-US" smtClean="0">
                <a:solidFill>
                  <a:prstClr val="black">
                    <a:tint val="75000"/>
                  </a:prstClr>
                </a:solidFill>
              </a:rPr>
              <a:t>12/2/15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A973082-8739-4F69-9BDE-9EA8876C4D2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5921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16A658-CF95-0C4A-8E89-EF1E244F9064}" type="datetime1">
              <a:rPr lang="en-US" smtClean="0">
                <a:solidFill>
                  <a:prstClr val="black">
                    <a:tint val="75000"/>
                  </a:prstClr>
                </a:solidFill>
              </a:rPr>
              <a:t>12/2/15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F1C88CB-18D4-4EB7-8024-097844F2C9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35630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554738-47B7-3341-9FD7-AEA021B352FB}" type="datetime1">
              <a:rPr lang="en-US" smtClean="0">
                <a:solidFill>
                  <a:prstClr val="black">
                    <a:tint val="75000"/>
                  </a:prstClr>
                </a:solidFill>
              </a:rPr>
              <a:t>12/2/15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9C7F92E-1B8B-4BED-A8A1-BC5BC37F5BF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92171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7F4031-F997-6249-95EC-04FBF308284E}" type="datetime1">
              <a:rPr lang="en-US" smtClean="0">
                <a:solidFill>
                  <a:prstClr val="black">
                    <a:tint val="75000"/>
                  </a:prstClr>
                </a:solidFill>
              </a:rPr>
              <a:t>12/2/15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D80C03D-887B-43D3-96B4-221CAEA77A4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412202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Georgia"/>
              </a:defRPr>
            </a:lvl1pPr>
          </a:lstStyle>
          <a:p>
            <a:pPr defTabSz="457200">
              <a:defRPr/>
            </a:pPr>
            <a:fld id="{07AA8026-58A6-1B48-A27B-FA03F846E1D4}" type="datetime1">
              <a:rPr lang="en-US" smtClean="0">
                <a:solidFill>
                  <a:prstClr val="black">
                    <a:tint val="75000"/>
                  </a:prstClr>
                </a:solidFill>
              </a:rPr>
              <a:t>12/2/15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Georgia"/>
              </a:defRPr>
            </a:lvl1pPr>
          </a:lstStyle>
          <a:p>
            <a:pPr defTabSz="4572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Georgia"/>
              </a:defRPr>
            </a:lvl1pPr>
          </a:lstStyle>
          <a:p>
            <a:pPr defTabSz="457200">
              <a:defRPr/>
            </a:pPr>
            <a:fld id="{896D6264-DB8D-4BEF-9E3A-0212174E09A2}" type="slidenum">
              <a:rPr lang="en-US">
                <a:solidFill>
                  <a:prstClr val="black">
                    <a:tint val="75000"/>
                  </a:prstClr>
                </a:solidFill>
              </a:rPr>
              <a:pPr defTabSz="457200">
                <a:defRPr/>
              </a:pPr>
              <a:t>‹#›</a:t>
            </a:fld>
            <a:endParaRPr lang="en-US" dirty="0">
              <a:solidFill>
                <a:prstClr val="black">
                  <a:tint val="75000"/>
                </a:prstClr>
              </a:solidFill>
            </a:endParaRPr>
          </a:p>
        </p:txBody>
      </p:sp>
    </p:spTree>
    <p:extLst>
      <p:ext uri="{BB962C8B-B14F-4D97-AF65-F5344CB8AC3E}">
        <p14:creationId xmlns:p14="http://schemas.microsoft.com/office/powerpoint/2010/main" val="218514298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ctr" defTabSz="457200" rtl="0" fontAlgn="base">
        <a:spcBef>
          <a:spcPct val="0"/>
        </a:spcBef>
        <a:spcAft>
          <a:spcPct val="0"/>
        </a:spcAft>
        <a:defRPr sz="4400" kern="1200">
          <a:solidFill>
            <a:schemeClr val="tx1"/>
          </a:solidFill>
          <a:latin typeface="Georgia"/>
          <a:ea typeface="+mj-ea"/>
          <a:cs typeface="+mj-cs"/>
        </a:defRPr>
      </a:lvl1pPr>
      <a:lvl2pPr algn="ctr" defTabSz="457200" rtl="0" fontAlgn="base">
        <a:spcBef>
          <a:spcPct val="0"/>
        </a:spcBef>
        <a:spcAft>
          <a:spcPct val="0"/>
        </a:spcAft>
        <a:defRPr sz="4400">
          <a:solidFill>
            <a:schemeClr val="tx1"/>
          </a:solidFill>
          <a:latin typeface="Georgia" panose="02040502050405020303" pitchFamily="18" charset="0"/>
        </a:defRPr>
      </a:lvl2pPr>
      <a:lvl3pPr algn="ctr" defTabSz="457200" rtl="0" fontAlgn="base">
        <a:spcBef>
          <a:spcPct val="0"/>
        </a:spcBef>
        <a:spcAft>
          <a:spcPct val="0"/>
        </a:spcAft>
        <a:defRPr sz="4400">
          <a:solidFill>
            <a:schemeClr val="tx1"/>
          </a:solidFill>
          <a:latin typeface="Georgia" panose="02040502050405020303" pitchFamily="18" charset="0"/>
        </a:defRPr>
      </a:lvl3pPr>
      <a:lvl4pPr algn="ctr" defTabSz="457200" rtl="0" fontAlgn="base">
        <a:spcBef>
          <a:spcPct val="0"/>
        </a:spcBef>
        <a:spcAft>
          <a:spcPct val="0"/>
        </a:spcAft>
        <a:defRPr sz="4400">
          <a:solidFill>
            <a:schemeClr val="tx1"/>
          </a:solidFill>
          <a:latin typeface="Georgia" panose="02040502050405020303" pitchFamily="18" charset="0"/>
        </a:defRPr>
      </a:lvl4pPr>
      <a:lvl5pPr algn="ctr" defTabSz="457200" rtl="0" fontAlgn="base">
        <a:spcBef>
          <a:spcPct val="0"/>
        </a:spcBef>
        <a:spcAft>
          <a:spcPct val="0"/>
        </a:spcAft>
        <a:defRPr sz="4400">
          <a:solidFill>
            <a:schemeClr val="tx1"/>
          </a:solidFill>
          <a:latin typeface="Georgia" panose="02040502050405020303" pitchFamily="18" charset="0"/>
        </a:defRPr>
      </a:lvl5pPr>
      <a:lvl6pPr marL="457200" algn="ctr" defTabSz="457200" rtl="0" fontAlgn="base">
        <a:spcBef>
          <a:spcPct val="0"/>
        </a:spcBef>
        <a:spcAft>
          <a:spcPct val="0"/>
        </a:spcAft>
        <a:defRPr sz="4400">
          <a:solidFill>
            <a:schemeClr val="tx1"/>
          </a:solidFill>
          <a:latin typeface="Georgia" panose="02040502050405020303" pitchFamily="18" charset="0"/>
        </a:defRPr>
      </a:lvl6pPr>
      <a:lvl7pPr marL="914400" algn="ctr" defTabSz="457200" rtl="0" fontAlgn="base">
        <a:spcBef>
          <a:spcPct val="0"/>
        </a:spcBef>
        <a:spcAft>
          <a:spcPct val="0"/>
        </a:spcAft>
        <a:defRPr sz="4400">
          <a:solidFill>
            <a:schemeClr val="tx1"/>
          </a:solidFill>
          <a:latin typeface="Georgia" panose="02040502050405020303" pitchFamily="18" charset="0"/>
        </a:defRPr>
      </a:lvl7pPr>
      <a:lvl8pPr marL="1371600" algn="ctr" defTabSz="457200" rtl="0" fontAlgn="base">
        <a:spcBef>
          <a:spcPct val="0"/>
        </a:spcBef>
        <a:spcAft>
          <a:spcPct val="0"/>
        </a:spcAft>
        <a:defRPr sz="4400">
          <a:solidFill>
            <a:schemeClr val="tx1"/>
          </a:solidFill>
          <a:latin typeface="Georgia" panose="02040502050405020303" pitchFamily="18" charset="0"/>
        </a:defRPr>
      </a:lvl8pPr>
      <a:lvl9pPr marL="1828800" algn="ctr" defTabSz="457200" rtl="0" fontAlgn="base">
        <a:spcBef>
          <a:spcPct val="0"/>
        </a:spcBef>
        <a:spcAft>
          <a:spcPct val="0"/>
        </a:spcAft>
        <a:defRPr sz="4400">
          <a:solidFill>
            <a:schemeClr val="tx1"/>
          </a:solidFill>
          <a:latin typeface="Georgia" panose="02040502050405020303" pitchFamily="18"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Georgia"/>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Georgia"/>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Georgia"/>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Georgia"/>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hyperlink" Target="http://www.ca-ilg.org/sites/main/files/file-attachments/resources__CEQA-GHG_Guide_9-19-11_FINAL_1.pdf" TargetMode="External"/><Relationship Id="rId4" Type="http://schemas.openxmlformats.org/officeDocument/2006/relationships/hyperlink" Target="http://www.ca-ilg.org/sites/main/files/file-attachments/co-benefits_of_sustainability_final.pdf" TargetMode="External"/><Relationship Id="rId5" Type="http://schemas.openxmlformats.org/officeDocument/2006/relationships/hyperlink" Target="http://www.ca-ilg.org/sites/main/files/file-attachments/financing_local_sustainability_efforts_final_0.pdf" TargetMode="External"/><Relationship Id="rId6" Type="http://schemas.openxmlformats.org/officeDocument/2006/relationships/hyperlink" Target="http://www.ca-ilg.org/sites/main/files/file-attachments/california_jurisdictions_addressing_climate_change_pdf_0.pdf" TargetMode="External"/><Relationship Id="rId7" Type="http://schemas.openxmlformats.org/officeDocument/2006/relationships/hyperlink" Target="http://www.arb.ca.gov/cc/capandtrade/guidance/cap_trade_overview.pdf" TargetMode="External"/><Relationship Id="rId8" Type="http://schemas.openxmlformats.org/officeDocument/2006/relationships/hyperlink" Target="http://www.arb.ca.gov/cc/capandtrade/auctionproceeds/final_investment_plan.pdf" TargetMode="External"/><Relationship Id="rId9" Type="http://schemas.openxmlformats.org/officeDocument/2006/relationships/hyperlink" Target="http://www.ca-ilg.org/sites/main/files/file-attachments/ilg_infographic_captrade_final_electronic.pdf" TargetMode="External"/><Relationship Id="rId10" Type="http://schemas.openxmlformats.org/officeDocument/2006/relationships/hyperlink" Target="http://www.ca-ilg.org/sites/main/files/file-attachments/cap_and_trade_final_0.pdf" TargetMode="External"/><Relationship Id="rId1" Type="http://schemas.openxmlformats.org/officeDocument/2006/relationships/slideLayout" Target="../slideLayouts/slideLayout2.xml"/><Relationship Id="rId2" Type="http://schemas.openxmlformats.org/officeDocument/2006/relationships/hyperlink" Target="http://www.ca-ilg.org/sites/main/files/file-attachments/resources__AB_32_Legal_Analysis_11-23-10.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914400"/>
            <a:ext cx="8991600" cy="1524000"/>
          </a:xfrm>
        </p:spPr>
        <p:txBody>
          <a:bodyPr/>
          <a:lstStyle/>
          <a:p>
            <a:r>
              <a:rPr lang="en-US" sz="3200" dirty="0" smtClean="0"/>
              <a:t>Economic Benefits of Cap and Trade in </a:t>
            </a:r>
            <a:br>
              <a:rPr lang="en-US" sz="3200" dirty="0" smtClean="0"/>
            </a:br>
            <a:r>
              <a:rPr lang="en-US" sz="3200" dirty="0" smtClean="0"/>
              <a:t>California Assembly District 1</a:t>
            </a:r>
            <a:endParaRPr lang="en-US" b="1" dirty="0"/>
          </a:p>
        </p:txBody>
      </p:sp>
      <p:sp>
        <p:nvSpPr>
          <p:cNvPr id="3" name="Subtitle 2"/>
          <p:cNvSpPr>
            <a:spLocks noGrp="1"/>
          </p:cNvSpPr>
          <p:nvPr>
            <p:ph type="subTitle" idx="1"/>
          </p:nvPr>
        </p:nvSpPr>
        <p:spPr>
          <a:xfrm>
            <a:off x="1524000" y="2209800"/>
            <a:ext cx="6400800" cy="762000"/>
          </a:xfrm>
        </p:spPr>
        <p:txBody>
          <a:bodyPr/>
          <a:lstStyle/>
          <a:p>
            <a:r>
              <a:rPr lang="en-US" sz="2800" i="1" spc="-100" dirty="0" smtClean="0">
                <a:solidFill>
                  <a:schemeClr val="tx2"/>
                </a:solidFill>
              </a:rPr>
              <a:t>December 2, </a:t>
            </a:r>
            <a:r>
              <a:rPr lang="en-US" sz="2800" i="1" spc="-100" dirty="0">
                <a:solidFill>
                  <a:schemeClr val="tx2"/>
                </a:solidFill>
              </a:rPr>
              <a:t>2015</a:t>
            </a:r>
          </a:p>
          <a:p>
            <a:endParaRPr lang="en-US" dirty="0"/>
          </a:p>
        </p:txBody>
      </p:sp>
      <p:sp>
        <p:nvSpPr>
          <p:cNvPr id="4" name="Slide Number Placeholder 3"/>
          <p:cNvSpPr>
            <a:spLocks noGrp="1"/>
          </p:cNvSpPr>
          <p:nvPr>
            <p:ph type="sldNum" sz="quarter" idx="12"/>
          </p:nvPr>
        </p:nvSpPr>
        <p:spPr/>
        <p:txBody>
          <a:bodyPr/>
          <a:lstStyle/>
          <a:p>
            <a:pPr>
              <a:defRPr/>
            </a:pPr>
            <a:fld id="{50B70784-09A3-4A9A-A34F-25F8889839F5}" type="slidenum">
              <a:rPr lang="en-US" smtClean="0">
                <a:solidFill>
                  <a:prstClr val="black">
                    <a:tint val="75000"/>
                  </a:prstClr>
                </a:solidFill>
              </a:rPr>
              <a:pPr>
                <a:defRPr/>
              </a:pPr>
              <a:t>1</a:t>
            </a:fld>
            <a:endParaRPr lang="en-US" dirty="0">
              <a:solidFill>
                <a:prstClr val="black">
                  <a:tint val="75000"/>
                </a:prstClr>
              </a:solidFill>
            </a:endParaRPr>
          </a:p>
        </p:txBody>
      </p:sp>
      <p:pic>
        <p:nvPicPr>
          <p:cNvPr id="6" name="Picture 5" descr="SBC_Logo Vertical-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133600"/>
            <a:ext cx="4368800" cy="3467100"/>
          </a:xfrm>
          <a:prstGeom prst="rect">
            <a:avLst/>
          </a:prstGeom>
        </p:spPr>
      </p:pic>
      <p:sp>
        <p:nvSpPr>
          <p:cNvPr id="7" name="Subtitle 2"/>
          <p:cNvSpPr txBox="1">
            <a:spLocks/>
          </p:cNvSpPr>
          <p:nvPr/>
        </p:nvSpPr>
        <p:spPr bwMode="auto">
          <a:xfrm>
            <a:off x="1524000" y="5105400"/>
            <a:ext cx="6400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fontAlgn="base">
              <a:spcBef>
                <a:spcPct val="20000"/>
              </a:spcBef>
              <a:spcAft>
                <a:spcPct val="0"/>
              </a:spcAft>
              <a:buFont typeface="Arial" panose="020B0604020202020204" pitchFamily="34" charset="0"/>
              <a:buNone/>
              <a:defRPr sz="3200" kern="1200">
                <a:solidFill>
                  <a:schemeClr val="tx1">
                    <a:tint val="75000"/>
                  </a:schemeClr>
                </a:solidFill>
                <a:latin typeface="Georgia"/>
                <a:ea typeface="+mn-ea"/>
                <a:cs typeface="+mn-cs"/>
              </a:defRPr>
            </a:lvl1pPr>
            <a:lvl2pPr marL="457200" indent="0" algn="ctr" defTabSz="457200" rtl="0" fontAlgn="base">
              <a:spcBef>
                <a:spcPct val="20000"/>
              </a:spcBef>
              <a:spcAft>
                <a:spcPct val="0"/>
              </a:spcAft>
              <a:buFont typeface="Arial" panose="020B0604020202020204" pitchFamily="34" charset="0"/>
              <a:buNone/>
              <a:defRPr sz="2800" kern="1200">
                <a:solidFill>
                  <a:schemeClr val="tx1">
                    <a:tint val="75000"/>
                  </a:schemeClr>
                </a:solidFill>
                <a:latin typeface="Georgia"/>
                <a:ea typeface="+mn-ea"/>
                <a:cs typeface="+mn-cs"/>
              </a:defRPr>
            </a:lvl2pPr>
            <a:lvl3pPr marL="914400" indent="0" algn="ctr" defTabSz="457200" rtl="0" fontAlgn="base">
              <a:spcBef>
                <a:spcPct val="20000"/>
              </a:spcBef>
              <a:spcAft>
                <a:spcPct val="0"/>
              </a:spcAft>
              <a:buFont typeface="Arial" panose="020B0604020202020204" pitchFamily="34" charset="0"/>
              <a:buNone/>
              <a:defRPr sz="2400" kern="1200">
                <a:solidFill>
                  <a:schemeClr val="tx1">
                    <a:tint val="75000"/>
                  </a:schemeClr>
                </a:solidFill>
                <a:latin typeface="Georgia"/>
                <a:ea typeface="+mn-ea"/>
                <a:cs typeface="+mn-cs"/>
              </a:defRPr>
            </a:lvl3pPr>
            <a:lvl4pPr marL="1371600" indent="0" algn="ctr" defTabSz="457200" rtl="0" fontAlgn="base">
              <a:spcBef>
                <a:spcPct val="20000"/>
              </a:spcBef>
              <a:spcAft>
                <a:spcPct val="0"/>
              </a:spcAft>
              <a:buFont typeface="Arial" panose="020B0604020202020204" pitchFamily="34" charset="0"/>
              <a:buNone/>
              <a:defRPr sz="2000" kern="1200">
                <a:solidFill>
                  <a:schemeClr val="tx1">
                    <a:tint val="75000"/>
                  </a:schemeClr>
                </a:solidFill>
                <a:latin typeface="Georgia"/>
                <a:ea typeface="+mn-ea"/>
                <a:cs typeface="+mn-cs"/>
              </a:defRPr>
            </a:lvl4pPr>
            <a:lvl5pPr marL="1828800" indent="0" algn="ctr" defTabSz="457200" rtl="0" fontAlgn="base">
              <a:spcBef>
                <a:spcPct val="20000"/>
              </a:spcBef>
              <a:spcAft>
                <a:spcPct val="0"/>
              </a:spcAft>
              <a:buFont typeface="Arial" panose="020B0604020202020204" pitchFamily="34" charset="0"/>
              <a:buNone/>
              <a:defRPr sz="2000" kern="1200">
                <a:solidFill>
                  <a:schemeClr val="tx1">
                    <a:tint val="75000"/>
                  </a:schemeClr>
                </a:solidFill>
                <a:latin typeface="Georgia"/>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i="1" spc="-100" dirty="0" smtClean="0">
                <a:solidFill>
                  <a:schemeClr val="tx2"/>
                </a:solidFill>
              </a:rPr>
              <a:t> </a:t>
            </a:r>
            <a:r>
              <a:rPr lang="en-US" sz="2000" i="1" spc="-100" dirty="0" smtClean="0">
                <a:solidFill>
                  <a:schemeClr val="tx2"/>
                </a:solidFill>
              </a:rPr>
              <a:t> Steven Frisch</a:t>
            </a:r>
          </a:p>
          <a:p>
            <a:r>
              <a:rPr lang="en-US" sz="2000" i="1" spc="-100" dirty="0" smtClean="0">
                <a:solidFill>
                  <a:schemeClr val="tx2"/>
                </a:solidFill>
              </a:rPr>
              <a:t>sfrisch@sierrabusiness.org</a:t>
            </a:r>
          </a:p>
          <a:p>
            <a:endParaRPr lang="en-US" dirty="0"/>
          </a:p>
        </p:txBody>
      </p:sp>
    </p:spTree>
    <p:extLst>
      <p:ext uri="{BB962C8B-B14F-4D97-AF65-F5344CB8AC3E}">
        <p14:creationId xmlns:p14="http://schemas.microsoft.com/office/powerpoint/2010/main" val="25759173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eader_organization.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45" r="-604"/>
          <a:stretch/>
        </p:blipFill>
        <p:spPr>
          <a:xfrm>
            <a:off x="533401" y="1066800"/>
            <a:ext cx="3352800" cy="519997"/>
          </a:xfrm>
        </p:spPr>
      </p:pic>
      <p:sp>
        <p:nvSpPr>
          <p:cNvPr id="4" name="Slide Number Placeholder 3"/>
          <p:cNvSpPr>
            <a:spLocks noGrp="1"/>
          </p:cNvSpPr>
          <p:nvPr>
            <p:ph type="sldNum" sz="quarter" idx="12"/>
          </p:nvPr>
        </p:nvSpPr>
        <p:spPr/>
        <p:txBody>
          <a:bodyPr/>
          <a:lstStyle/>
          <a:p>
            <a:pPr>
              <a:defRPr/>
            </a:pPr>
            <a:fld id="{657463D9-EE27-4150-A10F-19C455A6AD18}" type="slidenum">
              <a:rPr lang="en-US" smtClean="0">
                <a:solidFill>
                  <a:prstClr val="black">
                    <a:tint val="75000"/>
                  </a:prstClr>
                </a:solidFill>
              </a:rPr>
              <a:pPr>
                <a:defRPr/>
              </a:pPr>
              <a:t>10</a:t>
            </a:fld>
            <a:endParaRPr lang="en-US" dirty="0">
              <a:solidFill>
                <a:prstClr val="black">
                  <a:tint val="75000"/>
                </a:prstClr>
              </a:solidFill>
            </a:endParaRPr>
          </a:p>
        </p:txBody>
      </p:sp>
      <p:sp>
        <p:nvSpPr>
          <p:cNvPr id="6" name="TextBox 5"/>
          <p:cNvSpPr txBox="1"/>
          <p:nvPr/>
        </p:nvSpPr>
        <p:spPr>
          <a:xfrm>
            <a:off x="685800" y="1600200"/>
            <a:ext cx="7391400" cy="4955203"/>
          </a:xfrm>
          <a:prstGeom prst="rect">
            <a:avLst/>
          </a:prstGeom>
          <a:noFill/>
        </p:spPr>
        <p:txBody>
          <a:bodyPr wrap="square" rtlCol="0">
            <a:spAutoFit/>
          </a:bodyPr>
          <a:lstStyle/>
          <a:p>
            <a:r>
              <a:rPr lang="en-US" sz="2000" dirty="0" smtClean="0">
                <a:latin typeface="Georgia"/>
                <a:cs typeface="Georgia"/>
              </a:rPr>
              <a:t>Affordable Housing Sustainable Communities Guidelines</a:t>
            </a:r>
          </a:p>
          <a:p>
            <a:endParaRPr lang="en-US" sz="2000" dirty="0">
              <a:latin typeface="Georgia"/>
              <a:cs typeface="Georgia"/>
            </a:endParaRPr>
          </a:p>
          <a:p>
            <a:pPr marL="285750" indent="-285750">
              <a:buFont typeface="Arial"/>
              <a:buChar char="•"/>
            </a:pPr>
            <a:r>
              <a:rPr lang="en-US" sz="2000" dirty="0" smtClean="0">
                <a:latin typeface="Georgia"/>
                <a:cs typeface="Georgia"/>
              </a:rPr>
              <a:t>Raised maximum award amount to $20 million</a:t>
            </a:r>
          </a:p>
          <a:p>
            <a:pPr marL="285750" indent="-285750">
              <a:buFont typeface="Arial"/>
              <a:buChar char="•"/>
            </a:pPr>
            <a:r>
              <a:rPr lang="en-US" sz="2000" dirty="0" smtClean="0">
                <a:latin typeface="Georgia"/>
                <a:cs typeface="Georgia"/>
              </a:rPr>
              <a:t>Updated Transit Oriented Development standards to reduce requirements for transit infrastructure</a:t>
            </a:r>
          </a:p>
          <a:p>
            <a:pPr marL="285750" indent="-285750">
              <a:buFont typeface="Arial"/>
              <a:buChar char="•"/>
            </a:pPr>
            <a:r>
              <a:rPr lang="en-US" sz="2000" dirty="0" smtClean="0">
                <a:latin typeface="Georgia"/>
                <a:cs typeface="Georgia"/>
              </a:rPr>
              <a:t> All Integrated Connectivity Projects required to include capital investments that result in mode shift</a:t>
            </a:r>
          </a:p>
          <a:p>
            <a:pPr marL="285750" indent="-285750">
              <a:buFont typeface="Arial"/>
              <a:buChar char="•"/>
            </a:pPr>
            <a:r>
              <a:rPr lang="en-US" sz="2000" dirty="0">
                <a:latin typeface="Georgia"/>
                <a:cs typeface="Georgia"/>
              </a:rPr>
              <a:t>Reduced scoring for GHG emission reduction to 50% of points.</a:t>
            </a:r>
            <a:endParaRPr lang="en-US" sz="2000" dirty="0" smtClean="0">
              <a:latin typeface="Georgia"/>
              <a:cs typeface="Georgia"/>
            </a:endParaRPr>
          </a:p>
          <a:p>
            <a:pPr marL="285750" indent="-285750">
              <a:buFont typeface="Arial"/>
              <a:buChar char="•"/>
            </a:pPr>
            <a:r>
              <a:rPr lang="en-US" sz="2000" dirty="0" smtClean="0">
                <a:latin typeface="Georgia"/>
                <a:cs typeface="Georgia"/>
              </a:rPr>
              <a:t>Created a Rural Innovation Projects Area</a:t>
            </a:r>
          </a:p>
          <a:p>
            <a:pPr marL="742950" lvl="1" indent="-285750">
              <a:buFont typeface="Arial"/>
              <a:buChar char="•"/>
            </a:pPr>
            <a:r>
              <a:rPr lang="en-US" sz="2000" dirty="0" smtClean="0">
                <a:latin typeface="Georgia"/>
                <a:cs typeface="Georgia"/>
              </a:rPr>
              <a:t>USDA definition of rural</a:t>
            </a:r>
          </a:p>
          <a:p>
            <a:pPr marL="1200150" lvl="2" indent="-285750">
              <a:buFont typeface="Arial"/>
              <a:buChar char="•"/>
            </a:pPr>
            <a:r>
              <a:rPr lang="en-US" sz="2000" dirty="0" smtClean="0">
                <a:latin typeface="Georgia"/>
                <a:cs typeface="Georgia"/>
              </a:rPr>
              <a:t>Non-metropolitan Counties</a:t>
            </a:r>
          </a:p>
          <a:p>
            <a:pPr marL="1200150" lvl="2" indent="-285750">
              <a:buFont typeface="Arial"/>
              <a:buChar char="•"/>
            </a:pPr>
            <a:r>
              <a:rPr lang="en-US" sz="2000" dirty="0" smtClean="0">
                <a:latin typeface="Georgia"/>
                <a:cs typeface="Georgia"/>
              </a:rPr>
              <a:t>Cities less than 40,000</a:t>
            </a:r>
          </a:p>
          <a:p>
            <a:pPr marL="742950" lvl="1" indent="-285750">
              <a:buFont typeface="Arial"/>
              <a:buChar char="•"/>
            </a:pPr>
            <a:r>
              <a:rPr lang="en-US" sz="2000" dirty="0" smtClean="0">
                <a:latin typeface="Georgia"/>
                <a:cs typeface="Georgia"/>
              </a:rPr>
              <a:t>10% set aside in overall fund</a:t>
            </a:r>
          </a:p>
          <a:p>
            <a:pPr lvl="1"/>
            <a:r>
              <a:rPr lang="en-US" dirty="0" smtClean="0"/>
              <a:t>     </a:t>
            </a:r>
          </a:p>
          <a:p>
            <a:pPr marL="285750" indent="-285750">
              <a:buFont typeface="Arial"/>
              <a:buChar char="•"/>
            </a:pPr>
            <a:endParaRPr lang="en-US" dirty="0"/>
          </a:p>
        </p:txBody>
      </p:sp>
    </p:spTree>
    <p:extLst>
      <p:ext uri="{BB962C8B-B14F-4D97-AF65-F5344CB8AC3E}">
        <p14:creationId xmlns:p14="http://schemas.microsoft.com/office/powerpoint/2010/main" val="23322389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229600" cy="838200"/>
          </a:xfrm>
        </p:spPr>
        <p:txBody>
          <a:bodyPr/>
          <a:lstStyle/>
          <a:p>
            <a:r>
              <a:rPr lang="en-US" sz="3600" dirty="0" smtClean="0"/>
              <a:t>Key Considerations </a:t>
            </a:r>
            <a:endParaRPr lang="en-US" sz="3600" dirty="0"/>
          </a:p>
        </p:txBody>
      </p:sp>
      <p:sp>
        <p:nvSpPr>
          <p:cNvPr id="3" name="Content Placeholder 2"/>
          <p:cNvSpPr>
            <a:spLocks noGrp="1"/>
          </p:cNvSpPr>
          <p:nvPr>
            <p:ph idx="1"/>
          </p:nvPr>
        </p:nvSpPr>
        <p:spPr>
          <a:xfrm>
            <a:off x="533400" y="1828800"/>
            <a:ext cx="8229600" cy="4495800"/>
          </a:xfrm>
        </p:spPr>
        <p:txBody>
          <a:bodyPr/>
          <a:lstStyle/>
          <a:p>
            <a:r>
              <a:rPr lang="en-US" dirty="0" smtClean="0"/>
              <a:t>Plan for rural investment in programs</a:t>
            </a:r>
          </a:p>
          <a:p>
            <a:r>
              <a:rPr lang="en-US" dirty="0" smtClean="0"/>
              <a:t>Create mechanisms to ensure equity</a:t>
            </a:r>
          </a:p>
          <a:p>
            <a:r>
              <a:rPr lang="en-US" dirty="0" smtClean="0"/>
              <a:t>Update</a:t>
            </a:r>
            <a:r>
              <a:rPr lang="en-US" dirty="0" smtClean="0"/>
              <a:t> </a:t>
            </a:r>
            <a:r>
              <a:rPr lang="en-US" dirty="0" smtClean="0"/>
              <a:t>rural GHG emission methodology</a:t>
            </a:r>
          </a:p>
          <a:p>
            <a:r>
              <a:rPr lang="en-US" dirty="0" smtClean="0"/>
              <a:t>Integrate objectives across programs</a:t>
            </a:r>
          </a:p>
          <a:p>
            <a:r>
              <a:rPr lang="en-US" dirty="0" smtClean="0"/>
              <a:t>Value co-</a:t>
            </a:r>
            <a:r>
              <a:rPr lang="en-US" dirty="0" smtClean="0"/>
              <a:t>benefits/GHG reducing uses</a:t>
            </a:r>
            <a:endParaRPr lang="en-US" dirty="0" smtClean="0"/>
          </a:p>
          <a:p>
            <a:r>
              <a:rPr lang="en-US" dirty="0" smtClean="0"/>
              <a:t>Link to local economic prosperity</a:t>
            </a:r>
          </a:p>
          <a:p>
            <a:r>
              <a:rPr lang="en-US" dirty="0" smtClean="0"/>
              <a:t>Invest in capacity</a:t>
            </a:r>
          </a:p>
        </p:txBody>
      </p:sp>
      <p:sp>
        <p:nvSpPr>
          <p:cNvPr id="4" name="Slide Number Placeholder 3"/>
          <p:cNvSpPr>
            <a:spLocks noGrp="1"/>
          </p:cNvSpPr>
          <p:nvPr>
            <p:ph type="sldNum" sz="quarter" idx="12"/>
          </p:nvPr>
        </p:nvSpPr>
        <p:spPr/>
        <p:txBody>
          <a:bodyPr/>
          <a:lstStyle/>
          <a:p>
            <a:pPr>
              <a:defRPr/>
            </a:pPr>
            <a:fld id="{657463D9-EE27-4150-A10F-19C455A6AD18}" type="slidenum">
              <a:rPr lang="en-US" smtClean="0">
                <a:solidFill>
                  <a:prstClr val="black">
                    <a:tint val="75000"/>
                  </a:prstClr>
                </a:solidFill>
              </a:rPr>
              <a:pPr>
                <a:defRPr/>
              </a:pPr>
              <a:t>11</a:t>
            </a:fld>
            <a:endParaRPr lang="en-US" dirty="0">
              <a:solidFill>
                <a:prstClr val="black">
                  <a:tint val="75000"/>
                </a:prstClr>
              </a:solidFill>
            </a:endParaRPr>
          </a:p>
        </p:txBody>
      </p:sp>
    </p:spTree>
    <p:extLst>
      <p:ext uri="{BB962C8B-B14F-4D97-AF65-F5344CB8AC3E}">
        <p14:creationId xmlns:p14="http://schemas.microsoft.com/office/powerpoint/2010/main" val="26708954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21784819"/>
              </p:ext>
            </p:extLst>
          </p:nvPr>
        </p:nvGraphicFramePr>
        <p:xfrm>
          <a:off x="304800" y="1066799"/>
          <a:ext cx="8686800" cy="5656978"/>
        </p:xfrm>
        <a:graphic>
          <a:graphicData uri="http://schemas.openxmlformats.org/drawingml/2006/table">
            <a:tbl>
              <a:tblPr firstRow="1" bandRow="1">
                <a:tableStyleId>{F5AB1C69-6EDB-4FF4-983F-18BD219EF322}</a:tableStyleId>
              </a:tblPr>
              <a:tblGrid>
                <a:gridCol w="4343400"/>
                <a:gridCol w="4343400"/>
              </a:tblGrid>
              <a:tr h="415371">
                <a:tc>
                  <a:txBody>
                    <a:bodyPr/>
                    <a:lstStyle/>
                    <a:p>
                      <a:r>
                        <a:rPr lang="en-US" sz="1600" dirty="0" smtClean="0"/>
                        <a:t>Resource Guide</a:t>
                      </a:r>
                      <a:endParaRPr lang="en-US" sz="1600" dirty="0"/>
                    </a:p>
                  </a:txBody>
                  <a:tcPr/>
                </a:tc>
                <a:tc>
                  <a:txBody>
                    <a:bodyPr/>
                    <a:lstStyle/>
                    <a:p>
                      <a:r>
                        <a:rPr lang="en-US" sz="1600" dirty="0" smtClean="0"/>
                        <a:t>Hyper-link</a:t>
                      </a:r>
                      <a:endParaRPr lang="en-US" sz="1600" dirty="0"/>
                    </a:p>
                  </a:txBody>
                  <a:tcPr/>
                </a:tc>
              </a:tr>
              <a:tr h="512101">
                <a:tc>
                  <a:txBody>
                    <a:bodyPr/>
                    <a:lstStyle/>
                    <a:p>
                      <a:r>
                        <a:rPr lang="en-US" sz="1400" b="1" kern="1200" dirty="0" smtClean="0">
                          <a:solidFill>
                            <a:schemeClr val="dk1"/>
                          </a:solidFill>
                          <a:effectLst/>
                          <a:latin typeface="+mn-lt"/>
                          <a:ea typeface="+mn-ea"/>
                          <a:cs typeface="+mn-cs"/>
                        </a:rPr>
                        <a:t>Understanding AB 32’s Impacts on Local Government: A Local Official’s Guide</a:t>
                      </a:r>
                      <a:endParaRPr lang="en-US" sz="1400" dirty="0"/>
                    </a:p>
                  </a:txBody>
                  <a:tcPr/>
                </a:tc>
                <a:tc>
                  <a:txBody>
                    <a:bodyPr/>
                    <a:lstStyle/>
                    <a:p>
                      <a:r>
                        <a:rPr lang="en-US" sz="1200" u="sng" kern="1200" dirty="0" smtClean="0">
                          <a:solidFill>
                            <a:schemeClr val="dk1"/>
                          </a:solidFill>
                          <a:effectLst/>
                          <a:latin typeface="+mn-lt"/>
                          <a:ea typeface="+mn-ea"/>
                          <a:cs typeface="+mn-cs"/>
                          <a:hlinkClick r:id="rId2"/>
                        </a:rPr>
                        <a:t>http://www.ca-ilg.org/sites/main/files/file-attachments/resources__AB_32_Legal_Analysis_11-23-10.pdf</a:t>
                      </a:r>
                      <a:endParaRPr lang="en-US" sz="1200" dirty="0"/>
                    </a:p>
                  </a:txBody>
                  <a:tcPr/>
                </a:tc>
              </a:tr>
              <a:tr h="9217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effectLst/>
                          <a:latin typeface="+mn-lt"/>
                          <a:ea typeface="+mn-ea"/>
                          <a:cs typeface="+mn-cs"/>
                        </a:rPr>
                        <a:t>Evaluating Greenhouse Gas Emissions as Part of California’s Environmental Review Process: A Local Officials Guide</a:t>
                      </a:r>
                      <a:endParaRPr lang="en-US" sz="1400" kern="1200" dirty="0" smtClean="0">
                        <a:solidFill>
                          <a:schemeClr val="dk1"/>
                        </a:solidFill>
                        <a:effectLst/>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dk1"/>
                          </a:solidFill>
                          <a:effectLst/>
                          <a:latin typeface="+mn-lt"/>
                          <a:ea typeface="+mn-ea"/>
                          <a:cs typeface="+mn-cs"/>
                          <a:hlinkClick r:id="rId3"/>
                        </a:rPr>
                        <a:t>http://www.ca-ilg.org/sites/main/files/file-attachments/resources__CEQA-GHG_Guide_9-19-11_FINAL_1.pdf</a:t>
                      </a:r>
                      <a:endParaRPr lang="en-US" sz="1200" kern="1200" dirty="0" smtClean="0">
                        <a:solidFill>
                          <a:schemeClr val="dk1"/>
                        </a:solidFill>
                        <a:effectLst/>
                        <a:latin typeface="+mn-lt"/>
                        <a:ea typeface="+mn-ea"/>
                        <a:cs typeface="+mn-cs"/>
                      </a:endParaRPr>
                    </a:p>
                    <a:p>
                      <a:endParaRPr lang="en-US" sz="1200" dirty="0"/>
                    </a:p>
                  </a:txBody>
                  <a:tcPr/>
                </a:tc>
              </a:tr>
              <a:tr h="51210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effectLst/>
                          <a:latin typeface="+mn-lt"/>
                          <a:ea typeface="+mn-ea"/>
                          <a:cs typeface="+mn-cs"/>
                        </a:rPr>
                        <a:t>The Co-Benefits of Sustainability Strategies</a:t>
                      </a:r>
                      <a:endParaRPr lang="en-US" sz="1400" kern="1200" dirty="0" smtClean="0">
                        <a:solidFill>
                          <a:schemeClr val="dk1"/>
                        </a:solidFill>
                        <a:effectLst/>
                        <a:latin typeface="+mn-lt"/>
                        <a:ea typeface="+mn-ea"/>
                        <a:cs typeface="+mn-cs"/>
                      </a:endParaRPr>
                    </a:p>
                  </a:txBody>
                  <a:tcPr/>
                </a:tc>
                <a:tc>
                  <a:txBody>
                    <a:bodyPr/>
                    <a:lstStyle/>
                    <a:p>
                      <a:r>
                        <a:rPr lang="en-US" sz="1200" u="sng" kern="1200" dirty="0" smtClean="0">
                          <a:solidFill>
                            <a:schemeClr val="dk1"/>
                          </a:solidFill>
                          <a:effectLst/>
                          <a:latin typeface="+mn-lt"/>
                          <a:ea typeface="+mn-ea"/>
                          <a:cs typeface="+mn-cs"/>
                          <a:hlinkClick r:id="rId4"/>
                        </a:rPr>
                        <a:t>http://www.ca-ilg.org/sites/main/files/file-attachments/co-benefits_of_sustainability_final.pdf</a:t>
                      </a:r>
                      <a:endParaRPr lang="en-US" sz="1200" kern="1200" dirty="0">
                        <a:solidFill>
                          <a:schemeClr val="dk1"/>
                        </a:solidFill>
                        <a:effectLst/>
                        <a:latin typeface="+mn-lt"/>
                        <a:ea typeface="+mn-ea"/>
                        <a:cs typeface="+mn-cs"/>
                      </a:endParaRPr>
                    </a:p>
                  </a:txBody>
                  <a:tcPr/>
                </a:tc>
              </a:tr>
              <a:tr h="51210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effectLst/>
                          <a:latin typeface="+mn-lt"/>
                          <a:ea typeface="+mn-ea"/>
                          <a:cs typeface="+mn-cs"/>
                        </a:rPr>
                        <a:t>Financing Local Sustainability Efforts</a:t>
                      </a:r>
                      <a:endParaRPr lang="en-US" sz="1400" kern="1200" dirty="0" smtClean="0">
                        <a:solidFill>
                          <a:schemeClr val="dk1"/>
                        </a:solidFill>
                        <a:effectLst/>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dk1"/>
                          </a:solidFill>
                          <a:effectLst/>
                          <a:latin typeface="+mn-lt"/>
                          <a:ea typeface="+mn-ea"/>
                          <a:cs typeface="+mn-cs"/>
                          <a:hlinkClick r:id="rId5"/>
                        </a:rPr>
                        <a:t>http://www.ca-ilg.org/sites/main/files/file-attachments/financing_local_sustainability_efforts_final_0.pdf</a:t>
                      </a:r>
                      <a:endParaRPr lang="en-US" sz="1200" kern="1200" dirty="0" smtClean="0">
                        <a:solidFill>
                          <a:schemeClr val="dk1"/>
                        </a:solidFill>
                        <a:effectLst/>
                        <a:latin typeface="+mn-lt"/>
                        <a:ea typeface="+mn-ea"/>
                        <a:cs typeface="+mn-cs"/>
                      </a:endParaRPr>
                    </a:p>
                  </a:txBody>
                  <a:tcPr/>
                </a:tc>
              </a:tr>
              <a:tr h="716942">
                <a:tc>
                  <a:txBody>
                    <a:bodyPr/>
                    <a:lstStyle/>
                    <a:p>
                      <a:r>
                        <a:rPr lang="en-US" sz="1400" b="1" kern="1200" dirty="0" smtClean="0">
                          <a:solidFill>
                            <a:schemeClr val="dk1"/>
                          </a:solidFill>
                          <a:effectLst/>
                          <a:latin typeface="+mn-lt"/>
                          <a:ea typeface="+mn-ea"/>
                          <a:cs typeface="+mn-cs"/>
                        </a:rPr>
                        <a:t>California Jurisdictions Addressing Climate Change</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dk1"/>
                          </a:solidFill>
                          <a:effectLst/>
                          <a:latin typeface="+mn-lt"/>
                          <a:ea typeface="+mn-ea"/>
                          <a:cs typeface="+mn-cs"/>
                          <a:hlinkClick r:id="rId6"/>
                        </a:rPr>
                        <a:t>http://www.ca-ilg.org/sites/main/files/file-attachments/california_jurisdictions_addressing_climate_change_pdf_0.pdf</a:t>
                      </a:r>
                      <a:endParaRPr lang="en-US" sz="1200" kern="1200" dirty="0" smtClean="0">
                        <a:solidFill>
                          <a:schemeClr val="dk1"/>
                        </a:solidFill>
                        <a:effectLst/>
                        <a:latin typeface="+mn-lt"/>
                        <a:ea typeface="+mn-ea"/>
                        <a:cs typeface="+mn-cs"/>
                      </a:endParaRPr>
                    </a:p>
                  </a:txBody>
                  <a:tcPr/>
                </a:tc>
              </a:tr>
              <a:tr h="512101">
                <a:tc>
                  <a:txBody>
                    <a:bodyPr/>
                    <a:lstStyle/>
                    <a:p>
                      <a:r>
                        <a:rPr lang="en-US" sz="1400" b="1" kern="1200" dirty="0" smtClean="0">
                          <a:solidFill>
                            <a:schemeClr val="dk1"/>
                          </a:solidFill>
                          <a:effectLst/>
                          <a:latin typeface="+mn-lt"/>
                          <a:ea typeface="+mn-ea"/>
                          <a:cs typeface="+mn-cs"/>
                        </a:rPr>
                        <a:t>California Air Resources Board Emissions Trading Program Fact Sheet</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dk1"/>
                          </a:solidFill>
                          <a:effectLst/>
                          <a:latin typeface="+mn-lt"/>
                          <a:ea typeface="+mn-ea"/>
                          <a:cs typeface="+mn-cs"/>
                          <a:hlinkClick r:id="rId7"/>
                        </a:rPr>
                        <a:t>http://www.arb.ca.gov/cc/capandtrade/guidance/cap_trade_overview.pdf</a:t>
                      </a:r>
                      <a:endParaRPr lang="en-US" sz="1200" kern="1200" dirty="0" smtClean="0">
                        <a:solidFill>
                          <a:schemeClr val="dk1"/>
                        </a:solidFill>
                        <a:effectLst/>
                        <a:latin typeface="+mn-lt"/>
                        <a:ea typeface="+mn-ea"/>
                        <a:cs typeface="+mn-cs"/>
                      </a:endParaRPr>
                    </a:p>
                  </a:txBody>
                  <a:tcPr/>
                </a:tc>
              </a:tr>
              <a:tr h="512101">
                <a:tc>
                  <a:txBody>
                    <a:bodyPr/>
                    <a:lstStyle/>
                    <a:p>
                      <a:r>
                        <a:rPr lang="en-US" sz="1400" b="1" kern="1200" dirty="0" smtClean="0">
                          <a:solidFill>
                            <a:schemeClr val="dk1"/>
                          </a:solidFill>
                          <a:effectLst/>
                          <a:latin typeface="+mn-lt"/>
                          <a:ea typeface="+mn-ea"/>
                          <a:cs typeface="+mn-cs"/>
                        </a:rPr>
                        <a:t>Cap-and-Trade Auction Proceeds Investment Plan: </a:t>
                      </a:r>
                      <a:endParaRPr lang="en-US" sz="1400" kern="1200" dirty="0" smtClean="0">
                        <a:solidFill>
                          <a:schemeClr val="dk1"/>
                        </a:solidFill>
                        <a:effectLst/>
                        <a:latin typeface="+mn-lt"/>
                        <a:ea typeface="+mn-ea"/>
                        <a:cs typeface="+mn-cs"/>
                      </a:endParaRPr>
                    </a:p>
                    <a:p>
                      <a:r>
                        <a:rPr lang="en-US" sz="1400" b="1" kern="1200" dirty="0" smtClean="0">
                          <a:solidFill>
                            <a:schemeClr val="dk1"/>
                          </a:solidFill>
                          <a:effectLst/>
                          <a:latin typeface="+mn-lt"/>
                          <a:ea typeface="+mn-ea"/>
                          <a:cs typeface="+mn-cs"/>
                        </a:rPr>
                        <a:t>FY 2013-14 through FY 2015-16</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dk1"/>
                          </a:solidFill>
                          <a:effectLst/>
                          <a:latin typeface="+mn-lt"/>
                          <a:ea typeface="+mn-ea"/>
                          <a:cs typeface="+mn-cs"/>
                          <a:hlinkClick r:id="rId8"/>
                        </a:rPr>
                        <a:t>http://www.arb.ca.gov/cc/capandtrade/auctionproceeds/final_investment_plan.pdf</a:t>
                      </a:r>
                      <a:endParaRPr lang="en-US" sz="1200" kern="1200" dirty="0" smtClean="0">
                        <a:solidFill>
                          <a:schemeClr val="dk1"/>
                        </a:solidFill>
                        <a:effectLst/>
                        <a:latin typeface="+mn-lt"/>
                        <a:ea typeface="+mn-ea"/>
                        <a:cs typeface="+mn-cs"/>
                      </a:endParaRPr>
                    </a:p>
                  </a:txBody>
                  <a:tcPr/>
                </a:tc>
              </a:tr>
              <a:tr h="51210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effectLst/>
                          <a:latin typeface="+mn-lt"/>
                          <a:ea typeface="+mn-ea"/>
                          <a:cs typeface="+mn-cs"/>
                        </a:rPr>
                        <a:t>Cap and Trade: What does it mean for my community?</a:t>
                      </a:r>
                      <a:endParaRPr lang="en-US" sz="1400" kern="1200" dirty="0" smtClean="0">
                        <a:solidFill>
                          <a:schemeClr val="dk1"/>
                        </a:solidFill>
                        <a:effectLst/>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dk1"/>
                          </a:solidFill>
                          <a:effectLst/>
                          <a:latin typeface="+mn-lt"/>
                          <a:ea typeface="+mn-ea"/>
                          <a:cs typeface="+mn-cs"/>
                          <a:hlinkClick r:id="rId9"/>
                        </a:rPr>
                        <a:t>http://www.ca-ilg.org/sites/main/files/file-attachments/ilg_infographic_captrade_final_electronic.pdf</a:t>
                      </a:r>
                      <a:endParaRPr lang="en-US" sz="1200" kern="1200" dirty="0" smtClean="0">
                        <a:solidFill>
                          <a:schemeClr val="dk1"/>
                        </a:solidFill>
                        <a:effectLst/>
                        <a:latin typeface="+mn-lt"/>
                        <a:ea typeface="+mn-ea"/>
                        <a:cs typeface="+mn-cs"/>
                      </a:endParaRPr>
                    </a:p>
                  </a:txBody>
                  <a:tcPr/>
                </a:tc>
              </a:tr>
              <a:tr h="512101">
                <a:tc>
                  <a:txBody>
                    <a:bodyPr/>
                    <a:lstStyle/>
                    <a:p>
                      <a:r>
                        <a:rPr lang="en-US" sz="1400" b="1" kern="1200" dirty="0" smtClean="0">
                          <a:solidFill>
                            <a:schemeClr val="dk1"/>
                          </a:solidFill>
                          <a:effectLst/>
                          <a:latin typeface="+mn-lt"/>
                          <a:ea typeface="+mn-ea"/>
                          <a:cs typeface="+mn-cs"/>
                        </a:rPr>
                        <a:t>Cap and Trade: Investing in California Communities</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dk1"/>
                          </a:solidFill>
                          <a:effectLst/>
                          <a:latin typeface="+mn-lt"/>
                          <a:ea typeface="+mn-ea"/>
                          <a:cs typeface="+mn-cs"/>
                          <a:hlinkClick r:id="rId10"/>
                        </a:rPr>
                        <a:t>http://www.ca-ilg.org/sites/main/files/file-attachments/cap_and_trade_final_0.pdf</a:t>
                      </a:r>
                      <a:endParaRPr lang="en-US" sz="1200" kern="1200" dirty="0" smtClean="0">
                        <a:solidFill>
                          <a:schemeClr val="dk1"/>
                        </a:solidFill>
                        <a:effectLst/>
                        <a:latin typeface="+mn-lt"/>
                        <a:ea typeface="+mn-ea"/>
                        <a:cs typeface="+mn-cs"/>
                      </a:endParaRPr>
                    </a:p>
                  </a:txBody>
                  <a:tcPr/>
                </a:tc>
              </a:tr>
            </a:tbl>
          </a:graphicData>
        </a:graphic>
      </p:graphicFrame>
      <p:sp>
        <p:nvSpPr>
          <p:cNvPr id="2" name="Slide Number Placeholder 1"/>
          <p:cNvSpPr>
            <a:spLocks noGrp="1"/>
          </p:cNvSpPr>
          <p:nvPr>
            <p:ph type="sldNum" sz="quarter" idx="12"/>
          </p:nvPr>
        </p:nvSpPr>
        <p:spPr/>
        <p:txBody>
          <a:bodyPr/>
          <a:lstStyle/>
          <a:p>
            <a:pPr>
              <a:defRPr/>
            </a:pPr>
            <a:fld id="{657463D9-EE27-4150-A10F-19C455A6AD18}" type="slidenum">
              <a:rPr lang="en-US" smtClean="0">
                <a:solidFill>
                  <a:prstClr val="black">
                    <a:tint val="75000"/>
                  </a:prstClr>
                </a:solidFill>
              </a:rPr>
              <a:pPr>
                <a:defRPr/>
              </a:pPr>
              <a:t>12</a:t>
            </a:fld>
            <a:endParaRPr lang="en-US" dirty="0">
              <a:solidFill>
                <a:prstClr val="black">
                  <a:tint val="75000"/>
                </a:prstClr>
              </a:solidFill>
            </a:endParaRPr>
          </a:p>
        </p:txBody>
      </p:sp>
    </p:spTree>
    <p:extLst>
      <p:ext uri="{BB962C8B-B14F-4D97-AF65-F5344CB8AC3E}">
        <p14:creationId xmlns:p14="http://schemas.microsoft.com/office/powerpoint/2010/main" val="4240437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914400"/>
            <a:ext cx="8991600" cy="1524000"/>
          </a:xfrm>
        </p:spPr>
        <p:txBody>
          <a:bodyPr/>
          <a:lstStyle/>
          <a:p>
            <a:r>
              <a:rPr lang="en-US" sz="3200" dirty="0" smtClean="0"/>
              <a:t>Economic Benefits of Cap and Trade in </a:t>
            </a:r>
            <a:br>
              <a:rPr lang="en-US" sz="3200" dirty="0" smtClean="0"/>
            </a:br>
            <a:r>
              <a:rPr lang="en-US" sz="3200" dirty="0" smtClean="0"/>
              <a:t>California Assembly District 1</a:t>
            </a:r>
            <a:endParaRPr lang="en-US" b="1" dirty="0"/>
          </a:p>
        </p:txBody>
      </p:sp>
      <p:sp>
        <p:nvSpPr>
          <p:cNvPr id="3" name="Subtitle 2"/>
          <p:cNvSpPr>
            <a:spLocks noGrp="1"/>
          </p:cNvSpPr>
          <p:nvPr>
            <p:ph type="subTitle" idx="1"/>
          </p:nvPr>
        </p:nvSpPr>
        <p:spPr>
          <a:xfrm>
            <a:off x="1524000" y="2209800"/>
            <a:ext cx="6400800" cy="762000"/>
          </a:xfrm>
        </p:spPr>
        <p:txBody>
          <a:bodyPr/>
          <a:lstStyle/>
          <a:p>
            <a:r>
              <a:rPr lang="en-US" sz="2800" i="1" spc="-100" dirty="0" smtClean="0">
                <a:solidFill>
                  <a:schemeClr val="tx2"/>
                </a:solidFill>
              </a:rPr>
              <a:t>December 2, </a:t>
            </a:r>
            <a:r>
              <a:rPr lang="en-US" sz="2800" i="1" spc="-100" dirty="0">
                <a:solidFill>
                  <a:schemeClr val="tx2"/>
                </a:solidFill>
              </a:rPr>
              <a:t>2015</a:t>
            </a:r>
          </a:p>
          <a:p>
            <a:endParaRPr lang="en-US" dirty="0"/>
          </a:p>
        </p:txBody>
      </p:sp>
      <p:sp>
        <p:nvSpPr>
          <p:cNvPr id="4" name="Slide Number Placeholder 3"/>
          <p:cNvSpPr>
            <a:spLocks noGrp="1"/>
          </p:cNvSpPr>
          <p:nvPr>
            <p:ph type="sldNum" sz="quarter" idx="12"/>
          </p:nvPr>
        </p:nvSpPr>
        <p:spPr/>
        <p:txBody>
          <a:bodyPr/>
          <a:lstStyle/>
          <a:p>
            <a:pPr>
              <a:defRPr/>
            </a:pPr>
            <a:fld id="{50B70784-09A3-4A9A-A34F-25F8889839F5}" type="slidenum">
              <a:rPr lang="en-US" smtClean="0">
                <a:solidFill>
                  <a:prstClr val="black">
                    <a:tint val="75000"/>
                  </a:prstClr>
                </a:solidFill>
              </a:rPr>
              <a:pPr>
                <a:defRPr/>
              </a:pPr>
              <a:t>13</a:t>
            </a:fld>
            <a:endParaRPr lang="en-US" dirty="0">
              <a:solidFill>
                <a:prstClr val="black">
                  <a:tint val="75000"/>
                </a:prstClr>
              </a:solidFill>
            </a:endParaRPr>
          </a:p>
        </p:txBody>
      </p:sp>
      <p:pic>
        <p:nvPicPr>
          <p:cNvPr id="6" name="Picture 5" descr="SBC_Logo Vertical-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133600"/>
            <a:ext cx="4368800" cy="3467100"/>
          </a:xfrm>
          <a:prstGeom prst="rect">
            <a:avLst/>
          </a:prstGeom>
        </p:spPr>
      </p:pic>
      <p:sp>
        <p:nvSpPr>
          <p:cNvPr id="7" name="Subtitle 2"/>
          <p:cNvSpPr txBox="1">
            <a:spLocks/>
          </p:cNvSpPr>
          <p:nvPr/>
        </p:nvSpPr>
        <p:spPr bwMode="auto">
          <a:xfrm>
            <a:off x="1524000" y="5105400"/>
            <a:ext cx="6400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fontAlgn="base">
              <a:spcBef>
                <a:spcPct val="20000"/>
              </a:spcBef>
              <a:spcAft>
                <a:spcPct val="0"/>
              </a:spcAft>
              <a:buFont typeface="Arial" panose="020B0604020202020204" pitchFamily="34" charset="0"/>
              <a:buNone/>
              <a:defRPr sz="3200" kern="1200">
                <a:solidFill>
                  <a:schemeClr val="tx1">
                    <a:tint val="75000"/>
                  </a:schemeClr>
                </a:solidFill>
                <a:latin typeface="Georgia"/>
                <a:ea typeface="+mn-ea"/>
                <a:cs typeface="+mn-cs"/>
              </a:defRPr>
            </a:lvl1pPr>
            <a:lvl2pPr marL="457200" indent="0" algn="ctr" defTabSz="457200" rtl="0" fontAlgn="base">
              <a:spcBef>
                <a:spcPct val="20000"/>
              </a:spcBef>
              <a:spcAft>
                <a:spcPct val="0"/>
              </a:spcAft>
              <a:buFont typeface="Arial" panose="020B0604020202020204" pitchFamily="34" charset="0"/>
              <a:buNone/>
              <a:defRPr sz="2800" kern="1200">
                <a:solidFill>
                  <a:schemeClr val="tx1">
                    <a:tint val="75000"/>
                  </a:schemeClr>
                </a:solidFill>
                <a:latin typeface="Georgia"/>
                <a:ea typeface="+mn-ea"/>
                <a:cs typeface="+mn-cs"/>
              </a:defRPr>
            </a:lvl2pPr>
            <a:lvl3pPr marL="914400" indent="0" algn="ctr" defTabSz="457200" rtl="0" fontAlgn="base">
              <a:spcBef>
                <a:spcPct val="20000"/>
              </a:spcBef>
              <a:spcAft>
                <a:spcPct val="0"/>
              </a:spcAft>
              <a:buFont typeface="Arial" panose="020B0604020202020204" pitchFamily="34" charset="0"/>
              <a:buNone/>
              <a:defRPr sz="2400" kern="1200">
                <a:solidFill>
                  <a:schemeClr val="tx1">
                    <a:tint val="75000"/>
                  </a:schemeClr>
                </a:solidFill>
                <a:latin typeface="Georgia"/>
                <a:ea typeface="+mn-ea"/>
                <a:cs typeface="+mn-cs"/>
              </a:defRPr>
            </a:lvl3pPr>
            <a:lvl4pPr marL="1371600" indent="0" algn="ctr" defTabSz="457200" rtl="0" fontAlgn="base">
              <a:spcBef>
                <a:spcPct val="20000"/>
              </a:spcBef>
              <a:spcAft>
                <a:spcPct val="0"/>
              </a:spcAft>
              <a:buFont typeface="Arial" panose="020B0604020202020204" pitchFamily="34" charset="0"/>
              <a:buNone/>
              <a:defRPr sz="2000" kern="1200">
                <a:solidFill>
                  <a:schemeClr val="tx1">
                    <a:tint val="75000"/>
                  </a:schemeClr>
                </a:solidFill>
                <a:latin typeface="Georgia"/>
                <a:ea typeface="+mn-ea"/>
                <a:cs typeface="+mn-cs"/>
              </a:defRPr>
            </a:lvl4pPr>
            <a:lvl5pPr marL="1828800" indent="0" algn="ctr" defTabSz="457200" rtl="0" fontAlgn="base">
              <a:spcBef>
                <a:spcPct val="20000"/>
              </a:spcBef>
              <a:spcAft>
                <a:spcPct val="0"/>
              </a:spcAft>
              <a:buFont typeface="Arial" panose="020B0604020202020204" pitchFamily="34" charset="0"/>
              <a:buNone/>
              <a:defRPr sz="2000" kern="1200">
                <a:solidFill>
                  <a:schemeClr val="tx1">
                    <a:tint val="75000"/>
                  </a:schemeClr>
                </a:solidFill>
                <a:latin typeface="Georgia"/>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i="1" spc="-100" dirty="0" smtClean="0">
                <a:solidFill>
                  <a:schemeClr val="tx2"/>
                </a:solidFill>
              </a:rPr>
              <a:t> </a:t>
            </a:r>
            <a:r>
              <a:rPr lang="en-US" sz="2000" i="1" spc="-100" dirty="0" smtClean="0">
                <a:solidFill>
                  <a:schemeClr val="tx2"/>
                </a:solidFill>
              </a:rPr>
              <a:t> Steven Frisch</a:t>
            </a:r>
          </a:p>
          <a:p>
            <a:r>
              <a:rPr lang="en-US" sz="2000" i="1" spc="-100" dirty="0" smtClean="0">
                <a:solidFill>
                  <a:schemeClr val="tx2"/>
                </a:solidFill>
              </a:rPr>
              <a:t>sfrisch@sierrabusiness.org</a:t>
            </a:r>
          </a:p>
          <a:p>
            <a:endParaRPr lang="en-US" dirty="0"/>
          </a:p>
        </p:txBody>
      </p:sp>
    </p:spTree>
    <p:extLst>
      <p:ext uri="{BB962C8B-B14F-4D97-AF65-F5344CB8AC3E}">
        <p14:creationId xmlns:p14="http://schemas.microsoft.com/office/powerpoint/2010/main" val="3298586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0200" y="0"/>
            <a:ext cx="5867400" cy="6858000"/>
          </a:xfrm>
        </p:spPr>
      </p:pic>
      <p:sp>
        <p:nvSpPr>
          <p:cNvPr id="2" name="Slide Number Placeholder 1"/>
          <p:cNvSpPr>
            <a:spLocks noGrp="1"/>
          </p:cNvSpPr>
          <p:nvPr>
            <p:ph type="sldNum" sz="quarter" idx="12"/>
          </p:nvPr>
        </p:nvSpPr>
        <p:spPr/>
        <p:txBody>
          <a:bodyPr/>
          <a:lstStyle/>
          <a:p>
            <a:pPr>
              <a:defRPr/>
            </a:pPr>
            <a:fld id="{657463D9-EE27-4150-A10F-19C455A6AD18}" type="slidenum">
              <a:rPr lang="en-US" smtClean="0">
                <a:solidFill>
                  <a:prstClr val="black">
                    <a:tint val="75000"/>
                  </a:prstClr>
                </a:solidFill>
              </a:rPr>
              <a:pPr>
                <a:defRPr/>
              </a:pPr>
              <a:t>2</a:t>
            </a:fld>
            <a:endParaRPr lang="en-US" dirty="0">
              <a:solidFill>
                <a:prstClr val="black">
                  <a:tint val="75000"/>
                </a:prstClr>
              </a:solidFill>
            </a:endParaRPr>
          </a:p>
        </p:txBody>
      </p:sp>
    </p:spTree>
    <p:extLst>
      <p:ext uri="{BB962C8B-B14F-4D97-AF65-F5344CB8AC3E}">
        <p14:creationId xmlns:p14="http://schemas.microsoft.com/office/powerpoint/2010/main" val="34578529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74691" cy="6858000"/>
          </a:xfrm>
        </p:spPr>
      </p:pic>
      <p:sp>
        <p:nvSpPr>
          <p:cNvPr id="3" name="Slide Number Placeholder 2"/>
          <p:cNvSpPr>
            <a:spLocks noGrp="1"/>
          </p:cNvSpPr>
          <p:nvPr>
            <p:ph type="sldNum" sz="quarter" idx="12"/>
          </p:nvPr>
        </p:nvSpPr>
        <p:spPr/>
        <p:txBody>
          <a:bodyPr/>
          <a:lstStyle/>
          <a:p>
            <a:pPr>
              <a:defRPr/>
            </a:pPr>
            <a:fld id="{657463D9-EE27-4150-A10F-19C455A6AD18}" type="slidenum">
              <a:rPr lang="en-US" smtClean="0">
                <a:solidFill>
                  <a:prstClr val="black">
                    <a:tint val="75000"/>
                  </a:prstClr>
                </a:solidFill>
              </a:rPr>
              <a:pPr>
                <a:defRPr/>
              </a:pPr>
              <a:t>3</a:t>
            </a:fld>
            <a:endParaRPr lang="en-US" dirty="0">
              <a:solidFill>
                <a:prstClr val="black">
                  <a:tint val="75000"/>
                </a:prstClr>
              </a:solidFill>
            </a:endParaRPr>
          </a:p>
        </p:txBody>
      </p:sp>
    </p:spTree>
    <p:extLst>
      <p:ext uri="{BB962C8B-B14F-4D97-AF65-F5344CB8AC3E}">
        <p14:creationId xmlns:p14="http://schemas.microsoft.com/office/powerpoint/2010/main" val="26096334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5-12-02 at 6.22.16 AM.png"/>
          <p:cNvPicPr>
            <a:picLocks noGrp="1" noChangeAspect="1"/>
          </p:cNvPicPr>
          <p:nvPr>
            <p:ph idx="1"/>
          </p:nvPr>
        </p:nvPicPr>
        <p:blipFill>
          <a:blip r:embed="rId2">
            <a:extLst>
              <a:ext uri="{28A0092B-C50C-407E-A947-70E740481C1C}">
                <a14:useLocalDpi xmlns:a14="http://schemas.microsoft.com/office/drawing/2010/main" val="0"/>
              </a:ext>
            </a:extLst>
          </a:blip>
          <a:srcRect t="14835" b="14835"/>
          <a:stretch>
            <a:fillRect/>
          </a:stretch>
        </p:blipFill>
        <p:spPr/>
      </p:pic>
      <p:sp>
        <p:nvSpPr>
          <p:cNvPr id="4" name="Slide Number Placeholder 3"/>
          <p:cNvSpPr>
            <a:spLocks noGrp="1"/>
          </p:cNvSpPr>
          <p:nvPr>
            <p:ph type="sldNum" sz="quarter" idx="12"/>
          </p:nvPr>
        </p:nvSpPr>
        <p:spPr/>
        <p:txBody>
          <a:bodyPr/>
          <a:lstStyle/>
          <a:p>
            <a:pPr>
              <a:defRPr/>
            </a:pPr>
            <a:fld id="{657463D9-EE27-4150-A10F-19C455A6AD18}" type="slidenum">
              <a:rPr lang="en-US" smtClean="0">
                <a:solidFill>
                  <a:prstClr val="black">
                    <a:tint val="75000"/>
                  </a:prstClr>
                </a:solidFill>
              </a:rPr>
              <a:pPr>
                <a:defRPr/>
              </a:pPr>
              <a:t>4</a:t>
            </a:fld>
            <a:endParaRPr lang="en-US" dirty="0">
              <a:solidFill>
                <a:prstClr val="black">
                  <a:tint val="75000"/>
                </a:prstClr>
              </a:solidFill>
            </a:endParaRPr>
          </a:p>
        </p:txBody>
      </p:sp>
      <p:sp>
        <p:nvSpPr>
          <p:cNvPr id="6" name="TextBox 5"/>
          <p:cNvSpPr txBox="1"/>
          <p:nvPr/>
        </p:nvSpPr>
        <p:spPr>
          <a:xfrm>
            <a:off x="1447800" y="990600"/>
            <a:ext cx="6232069" cy="646331"/>
          </a:xfrm>
          <a:prstGeom prst="rect">
            <a:avLst/>
          </a:prstGeom>
          <a:noFill/>
        </p:spPr>
        <p:txBody>
          <a:bodyPr wrap="none" rtlCol="0">
            <a:spAutoFit/>
          </a:bodyPr>
          <a:lstStyle/>
          <a:p>
            <a:r>
              <a:rPr lang="en-US" sz="3600" dirty="0" smtClean="0">
                <a:latin typeface="Georgia"/>
                <a:cs typeface="Georgia"/>
              </a:rPr>
              <a:t>California Assembly District 1</a:t>
            </a:r>
            <a:endParaRPr lang="en-US" sz="3600" dirty="0">
              <a:latin typeface="Georgia"/>
              <a:cs typeface="Georgia"/>
            </a:endParaRPr>
          </a:p>
        </p:txBody>
      </p:sp>
    </p:spTree>
    <p:extLst>
      <p:ext uri="{BB962C8B-B14F-4D97-AF65-F5344CB8AC3E}">
        <p14:creationId xmlns:p14="http://schemas.microsoft.com/office/powerpoint/2010/main" val="5326101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229600" cy="838200"/>
          </a:xfrm>
        </p:spPr>
        <p:txBody>
          <a:bodyPr/>
          <a:lstStyle/>
          <a:p>
            <a:r>
              <a:rPr lang="en-US" sz="3600" dirty="0" smtClean="0"/>
              <a:t>AD 1 Projects Types Funded Round 1</a:t>
            </a:r>
            <a:endParaRPr lang="en-US" sz="3600" dirty="0"/>
          </a:p>
        </p:txBody>
      </p:sp>
      <p:sp>
        <p:nvSpPr>
          <p:cNvPr id="3" name="Content Placeholder 2"/>
          <p:cNvSpPr>
            <a:spLocks noGrp="1"/>
          </p:cNvSpPr>
          <p:nvPr>
            <p:ph idx="1"/>
          </p:nvPr>
        </p:nvSpPr>
        <p:spPr>
          <a:xfrm>
            <a:off x="533400" y="1828800"/>
            <a:ext cx="8229600" cy="4267200"/>
          </a:xfrm>
        </p:spPr>
        <p:txBody>
          <a:bodyPr/>
          <a:lstStyle/>
          <a:p>
            <a:r>
              <a:rPr lang="en-US" dirty="0" smtClean="0"/>
              <a:t>Affordable Housing ($4 million)</a:t>
            </a:r>
          </a:p>
          <a:p>
            <a:r>
              <a:rPr lang="en-US" dirty="0" smtClean="0"/>
              <a:t>Transit Infrastructure ($4 million)</a:t>
            </a:r>
          </a:p>
          <a:p>
            <a:r>
              <a:rPr lang="en-US" dirty="0" smtClean="0"/>
              <a:t>Transit Services ($261K)</a:t>
            </a:r>
          </a:p>
          <a:p>
            <a:r>
              <a:rPr lang="en-US" dirty="0" smtClean="0"/>
              <a:t>Wetland Restoration ($1.3 million)</a:t>
            </a:r>
          </a:p>
          <a:p>
            <a:r>
              <a:rPr lang="en-US" dirty="0" smtClean="0"/>
              <a:t>Forest Restoration ($2.1 million)</a:t>
            </a:r>
          </a:p>
          <a:p>
            <a:r>
              <a:rPr lang="en-US" dirty="0" smtClean="0"/>
              <a:t>Biomass Utilization ($1.4 million)</a:t>
            </a:r>
          </a:p>
          <a:p>
            <a:r>
              <a:rPr lang="en-US" dirty="0" smtClean="0"/>
              <a:t>Energy Efficiency ($300K)</a:t>
            </a:r>
            <a:endParaRPr lang="en-US" dirty="0"/>
          </a:p>
        </p:txBody>
      </p:sp>
      <p:sp>
        <p:nvSpPr>
          <p:cNvPr id="4" name="Slide Number Placeholder 3"/>
          <p:cNvSpPr>
            <a:spLocks noGrp="1"/>
          </p:cNvSpPr>
          <p:nvPr>
            <p:ph type="sldNum" sz="quarter" idx="12"/>
          </p:nvPr>
        </p:nvSpPr>
        <p:spPr/>
        <p:txBody>
          <a:bodyPr/>
          <a:lstStyle/>
          <a:p>
            <a:pPr>
              <a:defRPr/>
            </a:pPr>
            <a:fld id="{657463D9-EE27-4150-A10F-19C455A6AD18}" type="slidenum">
              <a:rPr lang="en-US" smtClean="0">
                <a:solidFill>
                  <a:prstClr val="black">
                    <a:tint val="75000"/>
                  </a:prstClr>
                </a:solidFill>
              </a:rPr>
              <a:pPr>
                <a:defRPr/>
              </a:pPr>
              <a:t>5</a:t>
            </a:fld>
            <a:endParaRPr lang="en-US" dirty="0">
              <a:solidFill>
                <a:prstClr val="black">
                  <a:tint val="75000"/>
                </a:prstClr>
              </a:solidFill>
            </a:endParaRPr>
          </a:p>
        </p:txBody>
      </p:sp>
    </p:spTree>
    <p:extLst>
      <p:ext uri="{BB962C8B-B14F-4D97-AF65-F5344CB8AC3E}">
        <p14:creationId xmlns:p14="http://schemas.microsoft.com/office/powerpoint/2010/main" val="22949292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ompletecommunity_800_558_s.jpg"/>
          <p:cNvPicPr>
            <a:picLocks noGrp="1" noChangeAspect="1"/>
          </p:cNvPicPr>
          <p:nvPr>
            <p:ph idx="1"/>
          </p:nvPr>
        </p:nvPicPr>
        <p:blipFill>
          <a:blip r:embed="rId2">
            <a:extLst>
              <a:ext uri="{28A0092B-C50C-407E-A947-70E740481C1C}">
                <a14:useLocalDpi xmlns:a14="http://schemas.microsoft.com/office/drawing/2010/main" val="0"/>
              </a:ext>
            </a:extLst>
          </a:blip>
          <a:srcRect t="10576" b="10576"/>
          <a:stretch>
            <a:fillRect/>
          </a:stretch>
        </p:blipFill>
        <p:spPr/>
      </p:pic>
      <p:sp>
        <p:nvSpPr>
          <p:cNvPr id="4" name="Slide Number Placeholder 3"/>
          <p:cNvSpPr>
            <a:spLocks noGrp="1"/>
          </p:cNvSpPr>
          <p:nvPr>
            <p:ph type="sldNum" sz="quarter" idx="12"/>
          </p:nvPr>
        </p:nvSpPr>
        <p:spPr/>
        <p:txBody>
          <a:bodyPr/>
          <a:lstStyle/>
          <a:p>
            <a:pPr>
              <a:defRPr/>
            </a:pPr>
            <a:fld id="{657463D9-EE27-4150-A10F-19C455A6AD18}" type="slidenum">
              <a:rPr lang="en-US" smtClean="0">
                <a:solidFill>
                  <a:prstClr val="black">
                    <a:tint val="75000"/>
                  </a:prstClr>
                </a:solidFill>
              </a:rPr>
              <a:pPr>
                <a:defRPr/>
              </a:pPr>
              <a:t>6</a:t>
            </a:fld>
            <a:endParaRPr lang="en-US" dirty="0">
              <a:solidFill>
                <a:prstClr val="black">
                  <a:tint val="75000"/>
                </a:prstClr>
              </a:solidFill>
            </a:endParaRPr>
          </a:p>
        </p:txBody>
      </p:sp>
      <p:sp>
        <p:nvSpPr>
          <p:cNvPr id="7" name="Title 1"/>
          <p:cNvSpPr>
            <a:spLocks noGrp="1"/>
          </p:cNvSpPr>
          <p:nvPr>
            <p:ph type="title"/>
          </p:nvPr>
        </p:nvSpPr>
        <p:spPr>
          <a:xfrm>
            <a:off x="228600" y="914400"/>
            <a:ext cx="8458200" cy="637684"/>
          </a:xfrm>
        </p:spPr>
        <p:txBody>
          <a:bodyPr/>
          <a:lstStyle/>
          <a:p>
            <a:r>
              <a:rPr lang="en-US" sz="3600" dirty="0" smtClean="0"/>
              <a:t>Truckee Railyard Setting</a:t>
            </a:r>
            <a:endParaRPr lang="en-US" sz="3600" dirty="0"/>
          </a:p>
        </p:txBody>
      </p:sp>
    </p:spTree>
    <p:extLst>
      <p:ext uri="{BB962C8B-B14F-4D97-AF65-F5344CB8AC3E}">
        <p14:creationId xmlns:p14="http://schemas.microsoft.com/office/powerpoint/2010/main" val="27215485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81400"/>
            <a:ext cx="8458200" cy="637684"/>
          </a:xfrm>
        </p:spPr>
        <p:txBody>
          <a:bodyPr/>
          <a:lstStyle/>
          <a:p>
            <a:r>
              <a:rPr lang="en-US" sz="3600" dirty="0" smtClean="0"/>
              <a:t>Truckee Railyard Master Plan</a:t>
            </a:r>
            <a:endParaRPr lang="en-US" sz="3600" dirty="0"/>
          </a:p>
        </p:txBody>
      </p:sp>
      <p:sp>
        <p:nvSpPr>
          <p:cNvPr id="3" name="Content Placeholder 2"/>
          <p:cNvSpPr>
            <a:spLocks noGrp="1"/>
          </p:cNvSpPr>
          <p:nvPr>
            <p:ph idx="1"/>
          </p:nvPr>
        </p:nvSpPr>
        <p:spPr>
          <a:xfrm>
            <a:off x="457200" y="4241353"/>
            <a:ext cx="8229600" cy="2590800"/>
          </a:xfrm>
        </p:spPr>
        <p:txBody>
          <a:bodyPr/>
          <a:lstStyle/>
          <a:p>
            <a:pPr marL="0" indent="0">
              <a:buNone/>
            </a:pPr>
            <a:r>
              <a:rPr lang="en-US" sz="2000" dirty="0" smtClean="0"/>
              <a:t>Phase I: 61 units affordable housing, mixed use, 20 units market rate housing, roadway/transit re-alignment.</a:t>
            </a:r>
          </a:p>
          <a:p>
            <a:pPr marL="0" indent="0">
              <a:buNone/>
            </a:pPr>
            <a:r>
              <a:rPr lang="en-US" sz="2000" dirty="0" smtClean="0"/>
              <a:t>Project will break ground April 2016</a:t>
            </a:r>
          </a:p>
          <a:p>
            <a:pPr marL="0" indent="0">
              <a:buNone/>
            </a:pPr>
            <a:r>
              <a:rPr lang="en-US" sz="2000" dirty="0" smtClean="0"/>
              <a:t>Received $8 million AHSC Grant </a:t>
            </a:r>
            <a:r>
              <a:rPr lang="en-US" sz="1800" dirty="0" smtClean="0"/>
              <a:t>($4 Housing $4 Transit Infrastructure)</a:t>
            </a:r>
          </a:p>
          <a:p>
            <a:pPr marL="0" indent="0">
              <a:buNone/>
            </a:pPr>
            <a:r>
              <a:rPr lang="en-US" sz="2000" dirty="0" smtClean="0"/>
              <a:t>Leveraged $110 million private investment</a:t>
            </a:r>
          </a:p>
          <a:p>
            <a:pPr marL="0" indent="0">
              <a:buNone/>
            </a:pPr>
            <a:r>
              <a:rPr lang="en-US" sz="2000" dirty="0" smtClean="0"/>
              <a:t>IMPLAN model projects 111 temporary jobs</a:t>
            </a:r>
            <a:endParaRPr lang="en-US" sz="2000" dirty="0"/>
          </a:p>
          <a:p>
            <a:pPr marL="0" indent="0">
              <a:buNone/>
            </a:pP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914400"/>
            <a:ext cx="6705600" cy="2688306"/>
          </a:xfrm>
          <a:prstGeom prst="rect">
            <a:avLst/>
          </a:prstGeom>
        </p:spPr>
      </p:pic>
      <p:sp>
        <p:nvSpPr>
          <p:cNvPr id="6" name="Slide Number Placeholder 5"/>
          <p:cNvSpPr>
            <a:spLocks noGrp="1"/>
          </p:cNvSpPr>
          <p:nvPr>
            <p:ph type="sldNum" sz="quarter" idx="12"/>
          </p:nvPr>
        </p:nvSpPr>
        <p:spPr/>
        <p:txBody>
          <a:bodyPr/>
          <a:lstStyle/>
          <a:p>
            <a:pPr>
              <a:defRPr/>
            </a:pPr>
            <a:fld id="{657463D9-EE27-4150-A10F-19C455A6AD18}"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30789500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frastructure-1600x910.jpg"/>
          <p:cNvPicPr>
            <a:picLocks noGrp="1" noChangeAspect="1"/>
          </p:cNvPicPr>
          <p:nvPr>
            <p:ph idx="1"/>
          </p:nvPr>
        </p:nvPicPr>
        <p:blipFill>
          <a:blip r:embed="rId2">
            <a:extLst>
              <a:ext uri="{28A0092B-C50C-407E-A947-70E740481C1C}">
                <a14:useLocalDpi xmlns:a14="http://schemas.microsoft.com/office/drawing/2010/main" val="0"/>
              </a:ext>
            </a:extLst>
          </a:blip>
          <a:srcRect t="1652" b="1652"/>
          <a:stretch>
            <a:fillRect/>
          </a:stretch>
        </p:blipFill>
        <p:spPr>
          <a:xfrm>
            <a:off x="1066800" y="1905000"/>
            <a:ext cx="7162800" cy="4270875"/>
          </a:xfrm>
        </p:spPr>
      </p:pic>
      <p:sp>
        <p:nvSpPr>
          <p:cNvPr id="4" name="Slide Number Placeholder 3"/>
          <p:cNvSpPr>
            <a:spLocks noGrp="1"/>
          </p:cNvSpPr>
          <p:nvPr>
            <p:ph type="sldNum" sz="quarter" idx="12"/>
          </p:nvPr>
        </p:nvSpPr>
        <p:spPr/>
        <p:txBody>
          <a:bodyPr/>
          <a:lstStyle/>
          <a:p>
            <a:pPr>
              <a:defRPr/>
            </a:pPr>
            <a:fld id="{657463D9-EE27-4150-A10F-19C455A6AD18}" type="slidenum">
              <a:rPr lang="en-US" smtClean="0">
                <a:solidFill>
                  <a:prstClr val="black">
                    <a:tint val="75000"/>
                  </a:prstClr>
                </a:solidFill>
              </a:rPr>
              <a:pPr>
                <a:defRPr/>
              </a:pPr>
              <a:t>8</a:t>
            </a:fld>
            <a:endParaRPr lang="en-US" dirty="0">
              <a:solidFill>
                <a:prstClr val="black">
                  <a:tint val="75000"/>
                </a:prstClr>
              </a:solidFill>
            </a:endParaRPr>
          </a:p>
        </p:txBody>
      </p:sp>
      <p:sp>
        <p:nvSpPr>
          <p:cNvPr id="6" name="Title 1"/>
          <p:cNvSpPr>
            <a:spLocks noGrp="1"/>
          </p:cNvSpPr>
          <p:nvPr>
            <p:ph type="title"/>
          </p:nvPr>
        </p:nvSpPr>
        <p:spPr>
          <a:xfrm>
            <a:off x="381000" y="1143000"/>
            <a:ext cx="8458200" cy="637684"/>
          </a:xfrm>
        </p:spPr>
        <p:txBody>
          <a:bodyPr/>
          <a:lstStyle/>
          <a:p>
            <a:r>
              <a:rPr lang="en-US" sz="3600" dirty="0" smtClean="0"/>
              <a:t>Truckee Railyard Infrastructure</a:t>
            </a:r>
            <a:endParaRPr lang="en-US" sz="3600" dirty="0"/>
          </a:p>
        </p:txBody>
      </p:sp>
    </p:spTree>
    <p:extLst>
      <p:ext uri="{BB962C8B-B14F-4D97-AF65-F5344CB8AC3E}">
        <p14:creationId xmlns:p14="http://schemas.microsoft.com/office/powerpoint/2010/main" val="23642088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57463D9-EE27-4150-A10F-19C455A6AD18}" type="slidenum">
              <a:rPr lang="en-US" smtClean="0">
                <a:solidFill>
                  <a:prstClr val="black">
                    <a:tint val="75000"/>
                  </a:prstClr>
                </a:solidFill>
              </a:rPr>
              <a:pPr>
                <a:defRPr/>
              </a:pPr>
              <a:t>9</a:t>
            </a:fld>
            <a:endParaRPr lang="en-US" dirty="0">
              <a:solidFill>
                <a:prstClr val="black">
                  <a:tint val="75000"/>
                </a:prst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97689937"/>
              </p:ext>
            </p:extLst>
          </p:nvPr>
        </p:nvGraphicFramePr>
        <p:xfrm>
          <a:off x="304800" y="2590800"/>
          <a:ext cx="8534400" cy="2971800"/>
        </p:xfrm>
        <a:graphic>
          <a:graphicData uri="http://schemas.openxmlformats.org/drawingml/2006/table">
            <a:tbl>
              <a:tblPr firstRow="1" bandRow="1">
                <a:tableStyleId>{5C22544A-7EE6-4342-B048-85BDC9FD1C3A}</a:tableStyleId>
              </a:tblPr>
              <a:tblGrid>
                <a:gridCol w="1706880"/>
                <a:gridCol w="1706880"/>
                <a:gridCol w="1706880"/>
                <a:gridCol w="1706880"/>
                <a:gridCol w="1706880"/>
              </a:tblGrid>
              <a:tr h="818645">
                <a:tc>
                  <a:txBody>
                    <a:bodyPr/>
                    <a:lstStyle/>
                    <a:p>
                      <a:r>
                        <a:rPr lang="en-US" dirty="0" smtClean="0"/>
                        <a:t>Impact</a:t>
                      </a:r>
                      <a:r>
                        <a:rPr lang="en-US" baseline="0" dirty="0" smtClean="0"/>
                        <a:t> Type</a:t>
                      </a:r>
                      <a:endParaRPr lang="en-US" dirty="0"/>
                    </a:p>
                  </a:txBody>
                  <a:tcPr/>
                </a:tc>
                <a:tc>
                  <a:txBody>
                    <a:bodyPr/>
                    <a:lstStyle/>
                    <a:p>
                      <a:r>
                        <a:rPr lang="en-US" dirty="0" smtClean="0"/>
                        <a:t>Employment</a:t>
                      </a:r>
                      <a:endParaRPr lang="en-US" dirty="0"/>
                    </a:p>
                  </a:txBody>
                  <a:tcPr/>
                </a:tc>
                <a:tc>
                  <a:txBody>
                    <a:bodyPr/>
                    <a:lstStyle/>
                    <a:p>
                      <a:r>
                        <a:rPr lang="en-US" dirty="0" smtClean="0"/>
                        <a:t>Labor Income</a:t>
                      </a:r>
                      <a:endParaRPr lang="en-US" dirty="0"/>
                    </a:p>
                  </a:txBody>
                  <a:tcPr/>
                </a:tc>
                <a:tc>
                  <a:txBody>
                    <a:bodyPr/>
                    <a:lstStyle/>
                    <a:p>
                      <a:r>
                        <a:rPr lang="en-US" dirty="0" smtClean="0"/>
                        <a:t>Value Added</a:t>
                      </a:r>
                      <a:endParaRPr lang="en-US" dirty="0"/>
                    </a:p>
                  </a:txBody>
                  <a:tcPr/>
                </a:tc>
                <a:tc>
                  <a:txBody>
                    <a:bodyPr/>
                    <a:lstStyle/>
                    <a:p>
                      <a:r>
                        <a:rPr lang="en-US" dirty="0" smtClean="0"/>
                        <a:t>Output</a:t>
                      </a:r>
                      <a:endParaRPr lang="en-US" dirty="0"/>
                    </a:p>
                  </a:txBody>
                  <a:tcPr/>
                </a:tc>
              </a:tr>
              <a:tr h="455595">
                <a:tc>
                  <a:txBody>
                    <a:bodyPr/>
                    <a:lstStyle/>
                    <a:p>
                      <a:r>
                        <a:rPr lang="en-US" dirty="0" smtClean="0"/>
                        <a:t>Direct Effect</a:t>
                      </a:r>
                      <a:endParaRPr lang="en-US" dirty="0"/>
                    </a:p>
                  </a:txBody>
                  <a:tcPr/>
                </a:tc>
                <a:tc>
                  <a:txBody>
                    <a:bodyPr/>
                    <a:lstStyle/>
                    <a:p>
                      <a:r>
                        <a:rPr lang="en-US" dirty="0" smtClean="0"/>
                        <a:t>114.9</a:t>
                      </a:r>
                      <a:endParaRPr lang="en-US" dirty="0"/>
                    </a:p>
                  </a:txBody>
                  <a:tcPr/>
                </a:tc>
                <a:tc>
                  <a:txBody>
                    <a:bodyPr/>
                    <a:lstStyle/>
                    <a:p>
                      <a:r>
                        <a:rPr lang="en-US" sz="1800" kern="1200" dirty="0" smtClean="0">
                          <a:solidFill>
                            <a:schemeClr val="dk1"/>
                          </a:solidFill>
                          <a:latin typeface="+mn-lt"/>
                          <a:ea typeface="+mn-ea"/>
                          <a:cs typeface="+mn-cs"/>
                        </a:rPr>
                        <a:t>$7,182,625</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$8,892,819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$21,071,900	</a:t>
                      </a:r>
                    </a:p>
                  </a:txBody>
                  <a:tcPr/>
                </a:tc>
              </a:tr>
              <a:tr h="455595">
                <a:tc>
                  <a:txBody>
                    <a:bodyPr/>
                    <a:lstStyle/>
                    <a:p>
                      <a:r>
                        <a:rPr lang="en-US" dirty="0" smtClean="0"/>
                        <a:t>Indirect Effect</a:t>
                      </a:r>
                      <a:endParaRPr lang="en-US" dirty="0"/>
                    </a:p>
                  </a:txBody>
                  <a:tcPr/>
                </a:tc>
                <a:tc>
                  <a:txBody>
                    <a:bodyPr/>
                    <a:lstStyle/>
                    <a:p>
                      <a:r>
                        <a:rPr lang="en-US" dirty="0" smtClean="0"/>
                        <a:t>70.1</a:t>
                      </a:r>
                      <a:endParaRPr lang="en-US" dirty="0"/>
                    </a:p>
                  </a:txBody>
                  <a:tcPr/>
                </a:tc>
                <a:tc>
                  <a:txBody>
                    <a:bodyPr/>
                    <a:lstStyle/>
                    <a:p>
                      <a:r>
                        <a:rPr lang="en-US" sz="1800" kern="1200" dirty="0" smtClean="0">
                          <a:solidFill>
                            <a:schemeClr val="dk1"/>
                          </a:solidFill>
                          <a:latin typeface="+mn-lt"/>
                          <a:ea typeface="+mn-ea"/>
                          <a:cs typeface="+mn-cs"/>
                        </a:rPr>
                        <a:t>$2,966,680</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$5,239,759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$8,673,178	</a:t>
                      </a:r>
                    </a:p>
                  </a:txBody>
                  <a:tcPr/>
                </a:tc>
              </a:tr>
              <a:tr h="455595">
                <a:tc>
                  <a:txBody>
                    <a:bodyPr/>
                    <a:lstStyle/>
                    <a:p>
                      <a:r>
                        <a:rPr lang="en-US" dirty="0" smtClean="0"/>
                        <a:t>Induced Effect</a:t>
                      </a:r>
                      <a:endParaRPr lang="en-US" dirty="0"/>
                    </a:p>
                  </a:txBody>
                  <a:tcPr/>
                </a:tc>
                <a:tc>
                  <a:txBody>
                    <a:bodyPr/>
                    <a:lstStyle/>
                    <a:p>
                      <a:r>
                        <a:rPr lang="en-US" dirty="0" smtClean="0"/>
                        <a:t>49.4</a:t>
                      </a:r>
                      <a:endParaRPr lang="en-US" dirty="0"/>
                    </a:p>
                  </a:txBody>
                  <a:tcPr/>
                </a:tc>
                <a:tc>
                  <a:txBody>
                    <a:bodyPr/>
                    <a:lstStyle/>
                    <a:p>
                      <a:r>
                        <a:rPr lang="en-US" sz="1800" kern="1200" dirty="0" smtClean="0">
                          <a:solidFill>
                            <a:schemeClr val="dk1"/>
                          </a:solidFill>
                          <a:latin typeface="+mn-lt"/>
                          <a:ea typeface="+mn-ea"/>
                          <a:cs typeface="+mn-cs"/>
                        </a:rPr>
                        <a:t>$2,232,559</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$4,120,124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$6,716,314	</a:t>
                      </a:r>
                    </a:p>
                  </a:txBody>
                  <a:tcPr/>
                </a:tc>
              </a:tr>
              <a:tr h="786370">
                <a:tc>
                  <a:txBody>
                    <a:bodyPr/>
                    <a:lstStyle/>
                    <a:p>
                      <a:r>
                        <a:rPr lang="en-US" dirty="0" smtClean="0"/>
                        <a:t>Total Effect</a:t>
                      </a:r>
                      <a:endParaRPr lang="en-US" dirty="0"/>
                    </a:p>
                  </a:txBody>
                  <a:tcPr/>
                </a:tc>
                <a:tc>
                  <a:txBody>
                    <a:bodyPr/>
                    <a:lstStyle/>
                    <a:p>
                      <a:r>
                        <a:rPr lang="en-US" dirty="0" smtClean="0"/>
                        <a:t>234.4</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$12,381,864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$18,252,702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$36,461,391	</a:t>
                      </a:r>
                    </a:p>
                    <a:p>
                      <a:endParaRPr lang="en-US" dirty="0"/>
                    </a:p>
                  </a:txBody>
                  <a:tcPr/>
                </a:tc>
              </a:tr>
            </a:tbl>
          </a:graphicData>
        </a:graphic>
      </p:graphicFrame>
      <p:pic>
        <p:nvPicPr>
          <p:cNvPr id="8" name="Picture 7" descr="impl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19200"/>
            <a:ext cx="1206500" cy="1143000"/>
          </a:xfrm>
          <a:prstGeom prst="rect">
            <a:avLst/>
          </a:prstGeom>
        </p:spPr>
      </p:pic>
      <p:sp>
        <p:nvSpPr>
          <p:cNvPr id="9" name="TextBox 8"/>
          <p:cNvSpPr txBox="1"/>
          <p:nvPr/>
        </p:nvSpPr>
        <p:spPr>
          <a:xfrm>
            <a:off x="1676400" y="1371600"/>
            <a:ext cx="7124516" cy="646331"/>
          </a:xfrm>
          <a:prstGeom prst="rect">
            <a:avLst/>
          </a:prstGeom>
          <a:noFill/>
        </p:spPr>
        <p:txBody>
          <a:bodyPr wrap="none" rtlCol="0">
            <a:spAutoFit/>
          </a:bodyPr>
          <a:lstStyle/>
          <a:p>
            <a:r>
              <a:rPr lang="en-US" sz="3600" dirty="0" smtClean="0">
                <a:latin typeface="Georgia"/>
                <a:cs typeface="Georgia"/>
              </a:rPr>
              <a:t>Econometric Input/Output Model  </a:t>
            </a:r>
            <a:endParaRPr lang="en-US" sz="3600" dirty="0">
              <a:latin typeface="Georgia"/>
              <a:cs typeface="Georgia"/>
            </a:endParaRPr>
          </a:p>
        </p:txBody>
      </p:sp>
    </p:spTree>
    <p:extLst>
      <p:ext uri="{BB962C8B-B14F-4D97-AF65-F5344CB8AC3E}">
        <p14:creationId xmlns:p14="http://schemas.microsoft.com/office/powerpoint/2010/main" val="33080645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5844</TotalTime>
  <Words>1228</Words>
  <Application>Microsoft Macintosh PowerPoint</Application>
  <PresentationFormat>On-screen Show (4:3)</PresentationFormat>
  <Paragraphs>118</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Economic Benefits of Cap and Trade in  California Assembly District 1</vt:lpstr>
      <vt:lpstr>PowerPoint Presentation</vt:lpstr>
      <vt:lpstr>PowerPoint Presentation</vt:lpstr>
      <vt:lpstr>PowerPoint Presentation</vt:lpstr>
      <vt:lpstr>AD 1 Projects Types Funded Round 1</vt:lpstr>
      <vt:lpstr>Truckee Railyard Setting</vt:lpstr>
      <vt:lpstr>Truckee Railyard Master Plan</vt:lpstr>
      <vt:lpstr>Truckee Railyard Infrastructure</vt:lpstr>
      <vt:lpstr>PowerPoint Presentation</vt:lpstr>
      <vt:lpstr>PowerPoint Presentation</vt:lpstr>
      <vt:lpstr>Key Considerations </vt:lpstr>
      <vt:lpstr>PowerPoint Presentation</vt:lpstr>
      <vt:lpstr>Economic Benefits of Cap and Trade in  California Assembly District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Jones</dc:creator>
  <cp:lastModifiedBy>Steven Frisch</cp:lastModifiedBy>
  <cp:revision>175</cp:revision>
  <dcterms:created xsi:type="dcterms:W3CDTF">2013-12-04T18:03:57Z</dcterms:created>
  <dcterms:modified xsi:type="dcterms:W3CDTF">2015-12-02T20:38:10Z</dcterms:modified>
</cp:coreProperties>
</file>