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479" r:id="rId2"/>
    <p:sldId id="480" r:id="rId3"/>
    <p:sldId id="481" r:id="rId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laCampa, Elijah" initials="dE" lastIdx="12" clrIdx="0"/>
  <p:cmAuthor id="1" name="Azemati, Hanna" initials="AH" lastIdx="3" clrIdx="1">
    <p:extLst/>
  </p:cmAuthor>
  <p:cmAuthor id="2" name="Elijah  de la Campa" initials="EDLC" lastIdx="5" clrIdx="2"/>
  <p:cmAuthor id="3" name="Daniella Urbina" initials="DU" lastIdx="1"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1930"/>
    <a:srgbClr val="355161"/>
    <a:srgbClr val="5B8BA5"/>
    <a:srgbClr val="3A596A"/>
    <a:srgbClr val="F4FA06"/>
    <a:srgbClr val="595959"/>
    <a:srgbClr val="AE2431"/>
    <a:srgbClr val="D9D9D9"/>
    <a:srgbClr val="80808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C4C910-88E8-4ED7-B976-53C8A76B36BE}" v="63" dt="2018-03-23T17:50:37.0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95" autoAdjust="0"/>
    <p:restoredTop sz="86131" autoAdjust="0"/>
  </p:normalViewPr>
  <p:slideViewPr>
    <p:cSldViewPr>
      <p:cViewPr>
        <p:scale>
          <a:sx n="69" d="100"/>
          <a:sy n="69" d="100"/>
        </p:scale>
        <p:origin x="-1284" y="-19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9" d="100"/>
          <a:sy n="89" d="100"/>
        </p:scale>
        <p:origin x="282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rbina, Daniella Grisel" userId="S::daniella_urbina@hks.harvard.edu::f9f548a3-857c-44be-af00-d827b2b42798" providerId="AD" clId="Web-{53CD5CD4-2397-4023-A45B-9C28A8EC950D}"/>
    <pc:docChg chg="modSld">
      <pc:chgData name="Urbina, Daniella Grisel" userId="S::daniella_urbina@hks.harvard.edu::f9f548a3-857c-44be-af00-d827b2b42798" providerId="AD" clId="Web-{53CD5CD4-2397-4023-A45B-9C28A8EC950D}" dt="2018-03-23T20:53:17.944" v="22"/>
      <pc:docMkLst>
        <pc:docMk/>
      </pc:docMkLst>
      <pc:sldChg chg="modSp">
        <pc:chgData name="Urbina, Daniella Grisel" userId="S::daniella_urbina@hks.harvard.edu::f9f548a3-857c-44be-af00-d827b2b42798" providerId="AD" clId="Web-{53CD5CD4-2397-4023-A45B-9C28A8EC950D}" dt="2018-03-23T20:53:17.944" v="22"/>
        <pc:sldMkLst>
          <pc:docMk/>
          <pc:sldMk cId="1604648431" sldId="481"/>
        </pc:sldMkLst>
        <pc:spChg chg="mod">
          <ac:chgData name="Urbina, Daniella Grisel" userId="S::daniella_urbina@hks.harvard.edu::f9f548a3-857c-44be-af00-d827b2b42798" providerId="AD" clId="Web-{53CD5CD4-2397-4023-A45B-9C28A8EC950D}" dt="2018-03-23T20:53:17.944" v="22"/>
          <ac:spMkLst>
            <pc:docMk/>
            <pc:sldMk cId="1604648431" sldId="481"/>
            <ac:spMk id="5" creationId="{A80E7350-6EF5-4E61-95CE-86359D5D4CF5}"/>
          </ac:spMkLst>
        </pc:spChg>
        <pc:spChg chg="mod">
          <ac:chgData name="Urbina, Daniella Grisel" userId="S::daniella_urbina@hks.harvard.edu::f9f548a3-857c-44be-af00-d827b2b42798" providerId="AD" clId="Web-{53CD5CD4-2397-4023-A45B-9C28A8EC950D}" dt="2018-03-23T20:52:59.802" v="19"/>
          <ac:spMkLst>
            <pc:docMk/>
            <pc:sldMk cId="1604648431" sldId="481"/>
            <ac:spMk id="6" creationId="{F05ECA84-678C-4288-9238-12C5C1462EFD}"/>
          </ac:spMkLst>
        </pc:spChg>
        <pc:spChg chg="mod">
          <ac:chgData name="Urbina, Daniella Grisel" userId="S::daniella_urbina@hks.harvard.edu::f9f548a3-857c-44be-af00-d827b2b42798" providerId="AD" clId="Web-{53CD5CD4-2397-4023-A45B-9C28A8EC950D}" dt="2018-03-23T20:52:59.787" v="18"/>
          <ac:spMkLst>
            <pc:docMk/>
            <pc:sldMk cId="1604648431" sldId="481"/>
            <ac:spMk id="7" creationId="{0E1E173A-C54D-4B91-8CDE-5CDBC06AEC6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3038475" cy="465620"/>
          </a:xfrm>
          <a:prstGeom prst="rect">
            <a:avLst/>
          </a:prstGeom>
        </p:spPr>
        <p:txBody>
          <a:bodyPr vert="horz" lIns="92099" tIns="46048" rIns="92099" bIns="46048" rtlCol="0"/>
          <a:lstStyle>
            <a:lvl1pPr algn="l">
              <a:defRPr sz="1200"/>
            </a:lvl1pPr>
          </a:lstStyle>
          <a:p>
            <a:endParaRPr lang="en-US" dirty="0"/>
          </a:p>
        </p:txBody>
      </p:sp>
      <p:sp>
        <p:nvSpPr>
          <p:cNvPr id="3" name="Date Placeholder 2"/>
          <p:cNvSpPr>
            <a:spLocks noGrp="1"/>
          </p:cNvSpPr>
          <p:nvPr>
            <p:ph type="dt" sz="quarter" idx="1"/>
          </p:nvPr>
        </p:nvSpPr>
        <p:spPr>
          <a:xfrm>
            <a:off x="3970341" y="3"/>
            <a:ext cx="3038475" cy="465620"/>
          </a:xfrm>
          <a:prstGeom prst="rect">
            <a:avLst/>
          </a:prstGeom>
        </p:spPr>
        <p:txBody>
          <a:bodyPr vert="horz" lIns="92099" tIns="46048" rIns="92099" bIns="46048" rtlCol="0"/>
          <a:lstStyle>
            <a:lvl1pPr algn="r">
              <a:defRPr sz="1200"/>
            </a:lvl1pPr>
          </a:lstStyle>
          <a:p>
            <a:fld id="{D5A128E4-67C8-4C6B-9A05-CA1EC610D684}" type="datetimeFigureOut">
              <a:rPr lang="en-US" smtClean="0"/>
              <a:t>3/29/2018</a:t>
            </a:fld>
            <a:endParaRPr lang="en-US" dirty="0"/>
          </a:p>
        </p:txBody>
      </p:sp>
      <p:sp>
        <p:nvSpPr>
          <p:cNvPr id="4" name="Footer Placeholder 3"/>
          <p:cNvSpPr>
            <a:spLocks noGrp="1"/>
          </p:cNvSpPr>
          <p:nvPr>
            <p:ph type="ftr" sz="quarter" idx="2"/>
          </p:nvPr>
        </p:nvSpPr>
        <p:spPr>
          <a:xfrm>
            <a:off x="3" y="8830783"/>
            <a:ext cx="3038475" cy="465619"/>
          </a:xfrm>
          <a:prstGeom prst="rect">
            <a:avLst/>
          </a:prstGeom>
        </p:spPr>
        <p:txBody>
          <a:bodyPr vert="horz" lIns="92099" tIns="46048" rIns="92099" bIns="4604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1" y="8830783"/>
            <a:ext cx="3038475" cy="465619"/>
          </a:xfrm>
          <a:prstGeom prst="rect">
            <a:avLst/>
          </a:prstGeom>
        </p:spPr>
        <p:txBody>
          <a:bodyPr vert="horz" lIns="92099" tIns="46048" rIns="92099" bIns="46048" rtlCol="0" anchor="b"/>
          <a:lstStyle>
            <a:lvl1pPr algn="r">
              <a:defRPr sz="1200"/>
            </a:lvl1pPr>
          </a:lstStyle>
          <a:p>
            <a:fld id="{A7B16BC3-6ABE-4981-8D95-6C37736BF987}" type="slidenum">
              <a:rPr lang="en-US" smtClean="0"/>
              <a:t>‹#›</a:t>
            </a:fld>
            <a:endParaRPr lang="en-US" dirty="0"/>
          </a:p>
        </p:txBody>
      </p:sp>
    </p:spTree>
    <p:extLst>
      <p:ext uri="{BB962C8B-B14F-4D97-AF65-F5344CB8AC3E}">
        <p14:creationId xmlns:p14="http://schemas.microsoft.com/office/powerpoint/2010/main" val="4902872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4820"/>
          </a:xfrm>
          <a:prstGeom prst="rect">
            <a:avLst/>
          </a:prstGeom>
        </p:spPr>
        <p:txBody>
          <a:bodyPr vert="horz" lIns="93424" tIns="46712" rIns="93424" bIns="46712" rtlCol="0"/>
          <a:lstStyle>
            <a:lvl1pPr algn="l">
              <a:defRPr sz="1200"/>
            </a:lvl1pPr>
          </a:lstStyle>
          <a:p>
            <a:endParaRPr lang="en-US" dirty="0"/>
          </a:p>
        </p:txBody>
      </p:sp>
      <p:sp>
        <p:nvSpPr>
          <p:cNvPr id="3" name="Date Placeholder 2"/>
          <p:cNvSpPr>
            <a:spLocks noGrp="1"/>
          </p:cNvSpPr>
          <p:nvPr>
            <p:ph type="dt" idx="1"/>
          </p:nvPr>
        </p:nvSpPr>
        <p:spPr>
          <a:xfrm>
            <a:off x="3970940" y="3"/>
            <a:ext cx="3037840" cy="464820"/>
          </a:xfrm>
          <a:prstGeom prst="rect">
            <a:avLst/>
          </a:prstGeom>
        </p:spPr>
        <p:txBody>
          <a:bodyPr vert="horz" lIns="93424" tIns="46712" rIns="93424" bIns="46712" rtlCol="0"/>
          <a:lstStyle>
            <a:lvl1pPr algn="r">
              <a:defRPr sz="1200"/>
            </a:lvl1pPr>
          </a:lstStyle>
          <a:p>
            <a:fld id="{38B9C6A6-CCE6-4F70-A113-6432DC5F11EF}" type="datetimeFigureOut">
              <a:rPr lang="en-US" smtClean="0"/>
              <a:t>3/29/2018</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424" tIns="46712" rIns="93424" bIns="46712" rtlCol="0" anchor="ctr"/>
          <a:lstStyle/>
          <a:p>
            <a:endParaRPr lang="en-US" dirty="0"/>
          </a:p>
        </p:txBody>
      </p:sp>
      <p:sp>
        <p:nvSpPr>
          <p:cNvPr id="5" name="Notes Placeholder 4"/>
          <p:cNvSpPr>
            <a:spLocks noGrp="1"/>
          </p:cNvSpPr>
          <p:nvPr>
            <p:ph type="body" sz="quarter" idx="3"/>
          </p:nvPr>
        </p:nvSpPr>
        <p:spPr>
          <a:xfrm>
            <a:off x="701041" y="4415793"/>
            <a:ext cx="5608320" cy="4183380"/>
          </a:xfrm>
          <a:prstGeom prst="rect">
            <a:avLst/>
          </a:prstGeom>
        </p:spPr>
        <p:txBody>
          <a:bodyPr vert="horz" lIns="93424" tIns="46712" rIns="93424" bIns="4671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4820"/>
          </a:xfrm>
          <a:prstGeom prst="rect">
            <a:avLst/>
          </a:prstGeom>
        </p:spPr>
        <p:txBody>
          <a:bodyPr vert="horz" lIns="93424" tIns="46712" rIns="93424" bIns="4671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0" y="8829968"/>
            <a:ext cx="3037840" cy="464820"/>
          </a:xfrm>
          <a:prstGeom prst="rect">
            <a:avLst/>
          </a:prstGeom>
        </p:spPr>
        <p:txBody>
          <a:bodyPr vert="horz" lIns="93424" tIns="46712" rIns="93424" bIns="46712" rtlCol="0" anchor="b"/>
          <a:lstStyle>
            <a:lvl1pPr algn="r">
              <a:defRPr sz="1200"/>
            </a:lvl1pPr>
          </a:lstStyle>
          <a:p>
            <a:fld id="{F25CF19D-607A-421A-B512-A0708A66D9AC}" type="slidenum">
              <a:rPr lang="en-US" smtClean="0"/>
              <a:t>‹#›</a:t>
            </a:fld>
            <a:endParaRPr lang="en-US" dirty="0"/>
          </a:p>
        </p:txBody>
      </p:sp>
    </p:spTree>
    <p:extLst>
      <p:ext uri="{BB962C8B-B14F-4D97-AF65-F5344CB8AC3E}">
        <p14:creationId xmlns:p14="http://schemas.microsoft.com/office/powerpoint/2010/main" val="1796630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CF19D-607A-421A-B512-A0708A66D9AC}" type="slidenum">
              <a:rPr lang="en-US" smtClean="0"/>
              <a:t>1</a:t>
            </a:fld>
            <a:endParaRPr lang="en-US" dirty="0"/>
          </a:p>
        </p:txBody>
      </p:sp>
    </p:spTree>
    <p:extLst>
      <p:ext uri="{BB962C8B-B14F-4D97-AF65-F5344CB8AC3E}">
        <p14:creationId xmlns:p14="http://schemas.microsoft.com/office/powerpoint/2010/main" val="686689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CF19D-607A-421A-B512-A0708A66D9AC}" type="slidenum">
              <a:rPr lang="en-US" smtClean="0"/>
              <a:t>2</a:t>
            </a:fld>
            <a:endParaRPr lang="en-US" dirty="0"/>
          </a:p>
        </p:txBody>
      </p:sp>
    </p:spTree>
    <p:extLst>
      <p:ext uri="{BB962C8B-B14F-4D97-AF65-F5344CB8AC3E}">
        <p14:creationId xmlns:p14="http://schemas.microsoft.com/office/powerpoint/2010/main" val="13632066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userDrawn="1"/>
        </p:nvSpPr>
        <p:spPr>
          <a:xfrm>
            <a:off x="304800" y="1447800"/>
            <a:ext cx="8534401" cy="4343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304800" y="5791200"/>
            <a:ext cx="8534401" cy="228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userDrawn="1"/>
        </p:nvSpPr>
        <p:spPr>
          <a:xfrm>
            <a:off x="304800" y="6019800"/>
            <a:ext cx="8534401" cy="228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000" i="1" dirty="0">
                <a:solidFill>
                  <a:schemeClr val="bg1"/>
                </a:solidFill>
              </a:rPr>
              <a:t>govlab.hks.harvard.edu</a:t>
            </a:r>
            <a:endParaRPr lang="en-US" sz="1600" i="1" dirty="0">
              <a:solidFill>
                <a:schemeClr val="bg1"/>
              </a:solidFill>
            </a:endParaRPr>
          </a:p>
        </p:txBody>
      </p:sp>
      <p:sp>
        <p:nvSpPr>
          <p:cNvPr id="3074" name="Rectangle 2"/>
          <p:cNvSpPr>
            <a:spLocks noGrp="1" noChangeArrowheads="1"/>
          </p:cNvSpPr>
          <p:nvPr userDrawn="1">
            <p:ph type="ctrTitle"/>
          </p:nvPr>
        </p:nvSpPr>
        <p:spPr>
          <a:xfrm>
            <a:off x="990600" y="1828800"/>
            <a:ext cx="7162800" cy="1150937"/>
          </a:xfrm>
        </p:spPr>
        <p:txBody>
          <a:bodyPr/>
          <a:lstStyle>
            <a:lvl1pPr algn="l">
              <a:defRPr sz="3200" b="1">
                <a:solidFill>
                  <a:srgbClr val="AE2431"/>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altLang="en-US" noProof="0" dirty="0"/>
              <a:t>Click to edit Master title style</a:t>
            </a:r>
          </a:p>
        </p:txBody>
      </p:sp>
      <p:sp>
        <p:nvSpPr>
          <p:cNvPr id="3075" name="Rectangle 3"/>
          <p:cNvSpPr>
            <a:spLocks noGrp="1" noChangeArrowheads="1"/>
          </p:cNvSpPr>
          <p:nvPr userDrawn="1">
            <p:ph type="subTitle" idx="1"/>
          </p:nvPr>
        </p:nvSpPr>
        <p:spPr>
          <a:xfrm>
            <a:off x="990600" y="3132137"/>
            <a:ext cx="7162800" cy="914400"/>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stStyle>
          <a:p>
            <a:pPr lvl="0"/>
            <a:r>
              <a:rPr lang="en-US" altLang="en-US" noProof="0" dirty="0"/>
              <a:t>Click to edit Master subtitle style</a:t>
            </a:r>
          </a:p>
        </p:txBody>
      </p:sp>
      <p:pic>
        <p:nvPicPr>
          <p:cNvPr id="8" name="Picture 7"/>
          <p:cNvPicPr/>
          <p:nvPr userDrawn="1"/>
        </p:nvPicPr>
        <p:blipFill>
          <a:blip r:embed="rId2">
            <a:extLst>
              <a:ext uri="{28A0092B-C50C-407E-A947-70E740481C1C}">
                <a14:useLocalDpi xmlns:a14="http://schemas.microsoft.com/office/drawing/2010/main" val="0"/>
              </a:ext>
            </a:extLst>
          </a:blip>
          <a:stretch>
            <a:fillRect/>
          </a:stretch>
        </p:blipFill>
        <p:spPr>
          <a:xfrm>
            <a:off x="304800" y="298519"/>
            <a:ext cx="2811015" cy="473257"/>
          </a:xfrm>
          <a:prstGeom prst="rect">
            <a:avLst/>
          </a:prstGeom>
        </p:spPr>
      </p:pic>
    </p:spTree>
    <p:extLst>
      <p:ext uri="{BB962C8B-B14F-4D97-AF65-F5344CB8AC3E}">
        <p14:creationId xmlns:p14="http://schemas.microsoft.com/office/powerpoint/2010/main" val="2291106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lvl1pPr algn="l">
              <a:defRPr sz="2800">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4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1800">
                <a:latin typeface="Verdana" panose="020B0604030504040204" pitchFamily="34" charset="0"/>
                <a:ea typeface="Verdana" panose="020B0604030504040204" pitchFamily="34" charset="0"/>
                <a:cs typeface="Verdana" panose="020B0604030504040204" pitchFamily="34" charset="0"/>
              </a:defRPr>
            </a:lvl3pPr>
            <a:lvl4pPr>
              <a:defRPr sz="1600">
                <a:latin typeface="Verdana" panose="020B0604030504040204" pitchFamily="34" charset="0"/>
                <a:ea typeface="Verdana" panose="020B0604030504040204" pitchFamily="34" charset="0"/>
                <a:cs typeface="Verdana" panose="020B0604030504040204" pitchFamily="34" charset="0"/>
              </a:defRPr>
            </a:lvl4pPr>
            <a:lvl5pPr>
              <a:defRPr sz="16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0" y="1143000"/>
            <a:ext cx="8686800" cy="0"/>
          </a:xfrm>
          <a:prstGeom prst="line">
            <a:avLst/>
          </a:prstGeom>
          <a:ln w="38100">
            <a:solidFill>
              <a:srgbClr val="A7193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0" y="1219200"/>
            <a:ext cx="9144000" cy="0"/>
          </a:xfrm>
          <a:prstGeom prst="line">
            <a:avLst/>
          </a:prstGeom>
          <a:ln w="1587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Date Placeholder 6"/>
          <p:cNvSpPr>
            <a:spLocks noGrp="1"/>
          </p:cNvSpPr>
          <p:nvPr>
            <p:ph type="dt" sz="half" idx="10"/>
          </p:nvPr>
        </p:nvSpPr>
        <p:spPr>
          <a:xfrm>
            <a:off x="457200" y="6400800"/>
            <a:ext cx="2133600" cy="365125"/>
          </a:xfrm>
        </p:spPr>
        <p:txBody>
          <a:bodyPr/>
          <a:lstStyle/>
          <a:p>
            <a:fld id="{609F1CE8-35FC-4C22-841D-67CDF2FD6B44}" type="datetime1">
              <a:rPr lang="en-US" smtClean="0"/>
              <a:t>3/29/2018</a:t>
            </a:fld>
            <a:endParaRPr lang="en-US" dirty="0"/>
          </a:p>
        </p:txBody>
      </p:sp>
      <p:sp>
        <p:nvSpPr>
          <p:cNvPr id="12" name="Footer Placeholder 7"/>
          <p:cNvSpPr>
            <a:spLocks noGrp="1"/>
          </p:cNvSpPr>
          <p:nvPr>
            <p:ph type="ftr" sz="quarter" idx="11"/>
          </p:nvPr>
        </p:nvSpPr>
        <p:spPr>
          <a:xfrm>
            <a:off x="3124200" y="6400800"/>
            <a:ext cx="2895600" cy="365125"/>
          </a:xfrm>
        </p:spPr>
        <p:txBody>
          <a:bodyPr/>
          <a:lstStyle/>
          <a:p>
            <a:endParaRPr lang="en-US" dirty="0"/>
          </a:p>
        </p:txBody>
      </p:sp>
      <p:sp>
        <p:nvSpPr>
          <p:cNvPr id="13" name="Slide Number Placeholder 8"/>
          <p:cNvSpPr>
            <a:spLocks noGrp="1"/>
          </p:cNvSpPr>
          <p:nvPr>
            <p:ph type="sldNum" sz="quarter" idx="12"/>
          </p:nvPr>
        </p:nvSpPr>
        <p:spPr>
          <a:xfrm>
            <a:off x="6553200" y="6400800"/>
            <a:ext cx="2133600" cy="365125"/>
          </a:xfrm>
        </p:spPr>
        <p:txBody>
          <a:bodyPr/>
          <a:lstStyle/>
          <a:p>
            <a:fld id="{9BA150B5-8DFC-458F-AD8B-0D6E73DD8F1E}" type="slidenum">
              <a:rPr lang="en-US" smtClean="0"/>
              <a:t>‹#›</a:t>
            </a:fld>
            <a:endParaRPr lang="en-US" dirty="0"/>
          </a:p>
        </p:txBody>
      </p:sp>
      <p:cxnSp>
        <p:nvCxnSpPr>
          <p:cNvPr id="14" name="Straight Connector 13"/>
          <p:cNvCxnSpPr/>
          <p:nvPr userDrawn="1"/>
        </p:nvCxnSpPr>
        <p:spPr>
          <a:xfrm>
            <a:off x="0" y="1143000"/>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5857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8" name="Content Placeholder 2"/>
          <p:cNvSpPr>
            <a:spLocks noGrp="1"/>
          </p:cNvSpPr>
          <p:nvPr>
            <p:ph idx="1"/>
          </p:nvPr>
        </p:nvSpPr>
        <p:spPr>
          <a:xfrm>
            <a:off x="1295400" y="2133600"/>
            <a:ext cx="6172200" cy="3352800"/>
          </a:xfrm>
        </p:spPr>
        <p:txBody>
          <a:bodyPr>
            <a:normAutofit/>
          </a:bodyPr>
          <a:lstStyle>
            <a:lvl1pPr>
              <a:defRPr sz="24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1800">
                <a:latin typeface="Verdana" panose="020B0604030504040204" pitchFamily="34" charset="0"/>
                <a:ea typeface="Verdana" panose="020B0604030504040204" pitchFamily="34" charset="0"/>
                <a:cs typeface="Verdana" panose="020B0604030504040204" pitchFamily="34" charset="0"/>
              </a:defRPr>
            </a:lvl3pPr>
            <a:lvl4pPr>
              <a:defRPr sz="1600">
                <a:latin typeface="Verdana" panose="020B0604030504040204" pitchFamily="34" charset="0"/>
                <a:ea typeface="Verdana" panose="020B0604030504040204" pitchFamily="34" charset="0"/>
                <a:cs typeface="Verdana" panose="020B0604030504040204" pitchFamily="34" charset="0"/>
              </a:defRPr>
            </a:lvl4pPr>
            <a:lvl5pPr>
              <a:defRPr sz="16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Date Placeholder 6"/>
          <p:cNvSpPr>
            <a:spLocks noGrp="1"/>
          </p:cNvSpPr>
          <p:nvPr>
            <p:ph type="dt" sz="half" idx="10"/>
          </p:nvPr>
        </p:nvSpPr>
        <p:spPr>
          <a:xfrm>
            <a:off x="457200" y="6400800"/>
            <a:ext cx="2133600" cy="365125"/>
          </a:xfrm>
        </p:spPr>
        <p:txBody>
          <a:bodyPr/>
          <a:lstStyle/>
          <a:p>
            <a:fld id="{51F759B4-7E02-4E98-AB49-1DD0979B160F}" type="datetime1">
              <a:rPr lang="en-US" smtClean="0"/>
              <a:t>3/29/2018</a:t>
            </a:fld>
            <a:endParaRPr lang="en-US" dirty="0"/>
          </a:p>
        </p:txBody>
      </p:sp>
      <p:sp>
        <p:nvSpPr>
          <p:cNvPr id="13" name="Footer Placeholder 7"/>
          <p:cNvSpPr>
            <a:spLocks noGrp="1"/>
          </p:cNvSpPr>
          <p:nvPr>
            <p:ph type="ftr" sz="quarter" idx="11"/>
          </p:nvPr>
        </p:nvSpPr>
        <p:spPr>
          <a:xfrm>
            <a:off x="3124200" y="6400800"/>
            <a:ext cx="2895600" cy="365125"/>
          </a:xfrm>
        </p:spPr>
        <p:txBody>
          <a:bodyPr/>
          <a:lstStyle/>
          <a:p>
            <a:endParaRPr lang="en-US" dirty="0"/>
          </a:p>
        </p:txBody>
      </p:sp>
      <p:sp>
        <p:nvSpPr>
          <p:cNvPr id="14" name="Slide Number Placeholder 8"/>
          <p:cNvSpPr>
            <a:spLocks noGrp="1"/>
          </p:cNvSpPr>
          <p:nvPr>
            <p:ph type="sldNum" sz="quarter" idx="12"/>
          </p:nvPr>
        </p:nvSpPr>
        <p:spPr>
          <a:xfrm>
            <a:off x="6553200" y="6400800"/>
            <a:ext cx="2133600" cy="365125"/>
          </a:xfrm>
        </p:spPr>
        <p:txBody>
          <a:bodyPr/>
          <a:lstStyle/>
          <a:p>
            <a:fld id="{9BA150B5-8DFC-458F-AD8B-0D6E73DD8F1E}" type="slidenum">
              <a:rPr lang="en-US" smtClean="0"/>
              <a:t>‹#›</a:t>
            </a:fld>
            <a:endParaRPr lang="en-US" dirty="0"/>
          </a:p>
        </p:txBody>
      </p:sp>
      <p:sp>
        <p:nvSpPr>
          <p:cNvPr id="19" name="Title 1"/>
          <p:cNvSpPr>
            <a:spLocks noGrp="1"/>
          </p:cNvSpPr>
          <p:nvPr>
            <p:ph type="title"/>
          </p:nvPr>
        </p:nvSpPr>
        <p:spPr>
          <a:xfrm>
            <a:off x="457200" y="0"/>
            <a:ext cx="8229600" cy="1143000"/>
          </a:xfrm>
        </p:spPr>
        <p:txBody>
          <a:bodyPr>
            <a:noAutofit/>
          </a:bodyPr>
          <a:lstStyle>
            <a:lvl1pPr algn="l">
              <a:defRPr sz="2800">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cxnSp>
        <p:nvCxnSpPr>
          <p:cNvPr id="9" name="Straight Connector 8"/>
          <p:cNvCxnSpPr/>
          <p:nvPr userDrawn="1"/>
        </p:nvCxnSpPr>
        <p:spPr>
          <a:xfrm>
            <a:off x="0" y="1143000"/>
            <a:ext cx="8686800" cy="0"/>
          </a:xfrm>
          <a:prstGeom prst="line">
            <a:avLst/>
          </a:prstGeom>
          <a:ln w="38100">
            <a:solidFill>
              <a:srgbClr val="A7193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0" y="1219200"/>
            <a:ext cx="9144000" cy="0"/>
          </a:xfrm>
          <a:prstGeom prst="line">
            <a:avLst/>
          </a:prstGeom>
          <a:ln w="1587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0" y="1143000"/>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0555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Date Placeholder 6"/>
          <p:cNvSpPr>
            <a:spLocks noGrp="1"/>
          </p:cNvSpPr>
          <p:nvPr>
            <p:ph type="dt" sz="half" idx="10"/>
          </p:nvPr>
        </p:nvSpPr>
        <p:spPr>
          <a:xfrm>
            <a:off x="457200" y="6400800"/>
            <a:ext cx="2133600" cy="365125"/>
          </a:xfrm>
        </p:spPr>
        <p:txBody>
          <a:bodyPr/>
          <a:lstStyle/>
          <a:p>
            <a:fld id="{8D8E024E-AB4A-4B76-A5D5-9EAB7D0D8B8B}" type="datetime1">
              <a:rPr lang="en-US" smtClean="0"/>
              <a:t>3/29/2018</a:t>
            </a:fld>
            <a:endParaRPr lang="en-US" dirty="0"/>
          </a:p>
        </p:txBody>
      </p:sp>
      <p:sp>
        <p:nvSpPr>
          <p:cNvPr id="13" name="Footer Placeholder 7"/>
          <p:cNvSpPr>
            <a:spLocks noGrp="1"/>
          </p:cNvSpPr>
          <p:nvPr>
            <p:ph type="ftr" sz="quarter" idx="11"/>
          </p:nvPr>
        </p:nvSpPr>
        <p:spPr>
          <a:xfrm>
            <a:off x="3124200" y="6400800"/>
            <a:ext cx="2895600" cy="365125"/>
          </a:xfrm>
        </p:spPr>
        <p:txBody>
          <a:bodyPr/>
          <a:lstStyle/>
          <a:p>
            <a:endParaRPr lang="en-US" dirty="0"/>
          </a:p>
        </p:txBody>
      </p:sp>
      <p:sp>
        <p:nvSpPr>
          <p:cNvPr id="14" name="Slide Number Placeholder 8"/>
          <p:cNvSpPr>
            <a:spLocks noGrp="1"/>
          </p:cNvSpPr>
          <p:nvPr>
            <p:ph type="sldNum" sz="quarter" idx="12"/>
          </p:nvPr>
        </p:nvSpPr>
        <p:spPr>
          <a:xfrm>
            <a:off x="6553200" y="6400800"/>
            <a:ext cx="2133600" cy="365125"/>
          </a:xfrm>
        </p:spPr>
        <p:txBody>
          <a:bodyPr/>
          <a:lstStyle/>
          <a:p>
            <a:fld id="{9BA150B5-8DFC-458F-AD8B-0D6E73DD8F1E}" type="slidenum">
              <a:rPr lang="en-US" smtClean="0"/>
              <a:t>‹#›</a:t>
            </a:fld>
            <a:endParaRPr lang="en-US" dirty="0"/>
          </a:p>
        </p:txBody>
      </p:sp>
      <p:sp>
        <p:nvSpPr>
          <p:cNvPr id="18" name="Title 1"/>
          <p:cNvSpPr>
            <a:spLocks noGrp="1"/>
          </p:cNvSpPr>
          <p:nvPr>
            <p:ph type="title"/>
          </p:nvPr>
        </p:nvSpPr>
        <p:spPr>
          <a:xfrm>
            <a:off x="457200" y="0"/>
            <a:ext cx="8229600" cy="1143000"/>
          </a:xfrm>
        </p:spPr>
        <p:txBody>
          <a:bodyPr>
            <a:noAutofit/>
          </a:bodyPr>
          <a:lstStyle>
            <a:lvl1pPr algn="l">
              <a:defRPr sz="2800">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cxnSp>
        <p:nvCxnSpPr>
          <p:cNvPr id="10" name="Straight Connector 9"/>
          <p:cNvCxnSpPr/>
          <p:nvPr userDrawn="1"/>
        </p:nvCxnSpPr>
        <p:spPr>
          <a:xfrm>
            <a:off x="0" y="1143000"/>
            <a:ext cx="8686800" cy="0"/>
          </a:xfrm>
          <a:prstGeom prst="line">
            <a:avLst/>
          </a:prstGeom>
          <a:ln w="38100">
            <a:solidFill>
              <a:srgbClr val="A7193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0" y="1219200"/>
            <a:ext cx="9144000" cy="0"/>
          </a:xfrm>
          <a:prstGeom prst="line">
            <a:avLst/>
          </a:prstGeom>
          <a:ln w="1587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0" y="1143000"/>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7259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17637"/>
            <a:ext cx="4040188" cy="7572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417637"/>
            <a:ext cx="4041775" cy="7572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400800"/>
            <a:ext cx="2133600" cy="365125"/>
          </a:xfrm>
        </p:spPr>
        <p:txBody>
          <a:bodyPr/>
          <a:lstStyle/>
          <a:p>
            <a:fld id="{E86E7353-1D4B-42FF-81A7-0084AC01E0D2}" type="datetime1">
              <a:rPr lang="en-US" smtClean="0"/>
              <a:t>3/29/2018</a:t>
            </a:fld>
            <a:endParaRPr lang="en-US" dirty="0"/>
          </a:p>
        </p:txBody>
      </p:sp>
      <p:sp>
        <p:nvSpPr>
          <p:cNvPr id="8" name="Footer Placeholder 7"/>
          <p:cNvSpPr>
            <a:spLocks noGrp="1"/>
          </p:cNvSpPr>
          <p:nvPr>
            <p:ph type="ftr" sz="quarter" idx="11"/>
          </p:nvPr>
        </p:nvSpPr>
        <p:spPr>
          <a:xfrm>
            <a:off x="3124200" y="6400800"/>
            <a:ext cx="2895600" cy="365125"/>
          </a:xfrm>
        </p:spPr>
        <p:txBody>
          <a:bodyPr/>
          <a:lstStyle/>
          <a:p>
            <a:endParaRPr lang="en-US" dirty="0"/>
          </a:p>
        </p:txBody>
      </p:sp>
      <p:sp>
        <p:nvSpPr>
          <p:cNvPr id="9" name="Slide Number Placeholder 8"/>
          <p:cNvSpPr>
            <a:spLocks noGrp="1"/>
          </p:cNvSpPr>
          <p:nvPr>
            <p:ph type="sldNum" sz="quarter" idx="12"/>
          </p:nvPr>
        </p:nvSpPr>
        <p:spPr>
          <a:xfrm>
            <a:off x="6553200" y="6400800"/>
            <a:ext cx="2133600" cy="365125"/>
          </a:xfrm>
        </p:spPr>
        <p:txBody>
          <a:bodyPr/>
          <a:lstStyle/>
          <a:p>
            <a:fld id="{9BA150B5-8DFC-458F-AD8B-0D6E73DD8F1E}" type="slidenum">
              <a:rPr lang="en-US" smtClean="0"/>
              <a:t>‹#›</a:t>
            </a:fld>
            <a:endParaRPr lang="en-US" dirty="0"/>
          </a:p>
        </p:txBody>
      </p:sp>
      <p:sp>
        <p:nvSpPr>
          <p:cNvPr id="17" name="Title 1"/>
          <p:cNvSpPr>
            <a:spLocks noGrp="1"/>
          </p:cNvSpPr>
          <p:nvPr>
            <p:ph type="title"/>
          </p:nvPr>
        </p:nvSpPr>
        <p:spPr>
          <a:xfrm>
            <a:off x="457200" y="0"/>
            <a:ext cx="8229600" cy="1143000"/>
          </a:xfrm>
        </p:spPr>
        <p:txBody>
          <a:bodyPr>
            <a:noAutofit/>
          </a:bodyPr>
          <a:lstStyle>
            <a:lvl1pPr algn="l">
              <a:defRPr sz="2800">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cxnSp>
        <p:nvCxnSpPr>
          <p:cNvPr id="12" name="Straight Connector 11"/>
          <p:cNvCxnSpPr/>
          <p:nvPr userDrawn="1"/>
        </p:nvCxnSpPr>
        <p:spPr>
          <a:xfrm>
            <a:off x="0" y="1143000"/>
            <a:ext cx="8686800" cy="0"/>
          </a:xfrm>
          <a:prstGeom prst="line">
            <a:avLst/>
          </a:prstGeom>
          <a:ln w="38100">
            <a:solidFill>
              <a:srgbClr val="A7193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0" y="1219200"/>
            <a:ext cx="9144000" cy="0"/>
          </a:xfrm>
          <a:prstGeom prst="line">
            <a:avLst/>
          </a:prstGeom>
          <a:ln w="1587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0" y="1143000"/>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608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0" name="Date Placeholder 6"/>
          <p:cNvSpPr>
            <a:spLocks noGrp="1"/>
          </p:cNvSpPr>
          <p:nvPr>
            <p:ph type="dt" sz="half" idx="10"/>
          </p:nvPr>
        </p:nvSpPr>
        <p:spPr>
          <a:xfrm>
            <a:off x="457200" y="6400800"/>
            <a:ext cx="2133600" cy="365125"/>
          </a:xfrm>
        </p:spPr>
        <p:txBody>
          <a:bodyPr/>
          <a:lstStyle/>
          <a:p>
            <a:fld id="{659EF27F-7CF4-4911-9146-CA025B22B489}" type="datetime1">
              <a:rPr lang="en-US" smtClean="0"/>
              <a:t>3/29/2018</a:t>
            </a:fld>
            <a:endParaRPr lang="en-US" dirty="0"/>
          </a:p>
        </p:txBody>
      </p:sp>
      <p:sp>
        <p:nvSpPr>
          <p:cNvPr id="11" name="Footer Placeholder 7"/>
          <p:cNvSpPr>
            <a:spLocks noGrp="1"/>
          </p:cNvSpPr>
          <p:nvPr>
            <p:ph type="ftr" sz="quarter" idx="11"/>
          </p:nvPr>
        </p:nvSpPr>
        <p:spPr>
          <a:xfrm>
            <a:off x="3124200" y="6400800"/>
            <a:ext cx="2895600" cy="365125"/>
          </a:xfrm>
        </p:spPr>
        <p:txBody>
          <a:bodyPr/>
          <a:lstStyle/>
          <a:p>
            <a:endParaRPr lang="en-US" dirty="0"/>
          </a:p>
        </p:txBody>
      </p:sp>
      <p:sp>
        <p:nvSpPr>
          <p:cNvPr id="12" name="Slide Number Placeholder 8"/>
          <p:cNvSpPr>
            <a:spLocks noGrp="1"/>
          </p:cNvSpPr>
          <p:nvPr>
            <p:ph type="sldNum" sz="quarter" idx="12"/>
          </p:nvPr>
        </p:nvSpPr>
        <p:spPr>
          <a:xfrm>
            <a:off x="6553200" y="6400800"/>
            <a:ext cx="2133600" cy="365125"/>
          </a:xfrm>
        </p:spPr>
        <p:txBody>
          <a:bodyPr/>
          <a:lstStyle/>
          <a:p>
            <a:fld id="{9BA150B5-8DFC-458F-AD8B-0D6E73DD8F1E}" type="slidenum">
              <a:rPr lang="en-US" smtClean="0"/>
              <a:t>‹#›</a:t>
            </a:fld>
            <a:endParaRPr lang="en-US" dirty="0"/>
          </a:p>
        </p:txBody>
      </p:sp>
      <p:sp>
        <p:nvSpPr>
          <p:cNvPr id="16" name="Title 1"/>
          <p:cNvSpPr>
            <a:spLocks noGrp="1"/>
          </p:cNvSpPr>
          <p:nvPr>
            <p:ph type="title"/>
          </p:nvPr>
        </p:nvSpPr>
        <p:spPr>
          <a:xfrm>
            <a:off x="457200" y="0"/>
            <a:ext cx="8229600" cy="1143000"/>
          </a:xfrm>
        </p:spPr>
        <p:txBody>
          <a:bodyPr>
            <a:noAutofit/>
          </a:bodyPr>
          <a:lstStyle>
            <a:lvl1pPr algn="l">
              <a:defRPr sz="2800">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cxnSp>
        <p:nvCxnSpPr>
          <p:cNvPr id="8" name="Straight Connector 7"/>
          <p:cNvCxnSpPr/>
          <p:nvPr userDrawn="1"/>
        </p:nvCxnSpPr>
        <p:spPr>
          <a:xfrm>
            <a:off x="0" y="1143000"/>
            <a:ext cx="8686800" cy="0"/>
          </a:xfrm>
          <a:prstGeom prst="line">
            <a:avLst/>
          </a:prstGeom>
          <a:ln w="38100">
            <a:solidFill>
              <a:srgbClr val="A7193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0" y="1219200"/>
            <a:ext cx="9144000" cy="0"/>
          </a:xfrm>
          <a:prstGeom prst="line">
            <a:avLst/>
          </a:prstGeom>
          <a:ln w="1587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0" y="1143000"/>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9996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cxnSp>
        <p:nvCxnSpPr>
          <p:cNvPr id="7" name="Straight Connector 6"/>
          <p:cNvCxnSpPr/>
          <p:nvPr userDrawn="1"/>
        </p:nvCxnSpPr>
        <p:spPr>
          <a:xfrm>
            <a:off x="457200" y="6416675"/>
            <a:ext cx="8686800"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9" name="Date Placeholder 6"/>
          <p:cNvSpPr>
            <a:spLocks noGrp="1"/>
          </p:cNvSpPr>
          <p:nvPr>
            <p:ph type="dt" sz="half" idx="10"/>
          </p:nvPr>
        </p:nvSpPr>
        <p:spPr>
          <a:xfrm>
            <a:off x="457200" y="6400800"/>
            <a:ext cx="2133600" cy="365125"/>
          </a:xfrm>
        </p:spPr>
        <p:txBody>
          <a:bodyPr/>
          <a:lstStyle/>
          <a:p>
            <a:fld id="{AFFE3639-D565-4E06-8F77-88CE6746470A}" type="datetime1">
              <a:rPr lang="en-US" smtClean="0"/>
              <a:t>3/29/2018</a:t>
            </a:fld>
            <a:endParaRPr lang="en-US" dirty="0"/>
          </a:p>
        </p:txBody>
      </p:sp>
      <p:sp>
        <p:nvSpPr>
          <p:cNvPr id="10" name="Footer Placeholder 7"/>
          <p:cNvSpPr>
            <a:spLocks noGrp="1"/>
          </p:cNvSpPr>
          <p:nvPr>
            <p:ph type="ftr" sz="quarter" idx="11"/>
          </p:nvPr>
        </p:nvSpPr>
        <p:spPr>
          <a:xfrm>
            <a:off x="3124200" y="6400800"/>
            <a:ext cx="2895600" cy="365125"/>
          </a:xfrm>
        </p:spPr>
        <p:txBody>
          <a:bodyPr/>
          <a:lstStyle/>
          <a:p>
            <a:endParaRPr lang="en-US" dirty="0"/>
          </a:p>
        </p:txBody>
      </p:sp>
      <p:sp>
        <p:nvSpPr>
          <p:cNvPr id="11" name="Slide Number Placeholder 8"/>
          <p:cNvSpPr>
            <a:spLocks noGrp="1"/>
          </p:cNvSpPr>
          <p:nvPr>
            <p:ph type="sldNum" sz="quarter" idx="12"/>
          </p:nvPr>
        </p:nvSpPr>
        <p:spPr>
          <a:xfrm>
            <a:off x="6553200" y="6400800"/>
            <a:ext cx="2133600" cy="365125"/>
          </a:xfrm>
        </p:spPr>
        <p:txBody>
          <a:bodyPr/>
          <a:lstStyle/>
          <a:p>
            <a:fld id="{9BA150B5-8DFC-458F-AD8B-0D6E73DD8F1E}" type="slidenum">
              <a:rPr lang="en-US" smtClean="0"/>
              <a:t>‹#›</a:t>
            </a:fld>
            <a:endParaRPr lang="en-US" dirty="0"/>
          </a:p>
        </p:txBody>
      </p:sp>
    </p:spTree>
    <p:extLst>
      <p:ext uri="{BB962C8B-B14F-4D97-AF65-F5344CB8AC3E}">
        <p14:creationId xmlns:p14="http://schemas.microsoft.com/office/powerpoint/2010/main" val="2142498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C22CFD-E53F-4B33-9841-94BF33ED6F4C}" type="datetime1">
              <a:rPr lang="en-US" smtClean="0"/>
              <a:t>3/29/2018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A150B5-8DFC-458F-AD8B-0D6E73DD8F1E}" type="slidenum">
              <a:rPr lang="en-US" smtClean="0"/>
              <a:t>‹#›</a:t>
            </a:fld>
            <a:endParaRPr lang="en-US" dirty="0"/>
          </a:p>
        </p:txBody>
      </p:sp>
    </p:spTree>
    <p:extLst>
      <p:ext uri="{BB962C8B-B14F-4D97-AF65-F5344CB8AC3E}">
        <p14:creationId xmlns:p14="http://schemas.microsoft.com/office/powerpoint/2010/main" val="2294585956"/>
      </p:ext>
    </p:extLst>
  </p:cSld>
  <p:clrMap bg1="lt1" tx1="dk1" bg2="lt2" tx2="dk2" accent1="accent1" accent2="accent2" accent3="accent3" accent4="accent4" accent5="accent5" accent6="accent6" hlink="hlink" folHlink="folHlink"/>
  <p:sldLayoutIdLst>
    <p:sldLayoutId id="2147483660" r:id="rId1"/>
    <p:sldLayoutId id="2147483650" r:id="rId2"/>
    <p:sldLayoutId id="2147483651" r:id="rId3"/>
    <p:sldLayoutId id="2147483652" r:id="rId4"/>
    <p:sldLayoutId id="2147483653" r:id="rId5"/>
    <p:sldLayoutId id="2147483654" r:id="rId6"/>
    <p:sldLayoutId id="2147483655" r:id="rId7"/>
  </p:sldLayoutIdLst>
  <p:hf hdr="0" ftr="0" dt="0"/>
  <p:txStyles>
    <p:titleStyle>
      <a:lvl1pPr algn="ctr" defTabSz="914400" rtl="0" eaLnBrk="1" latinLnBrk="0" hangingPunct="1">
        <a:spcBef>
          <a:spcPct val="0"/>
        </a:spcBef>
        <a:buNone/>
        <a:defRPr sz="28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354263"/>
            <a:ext cx="7162800" cy="1150937"/>
          </a:xfrm>
        </p:spPr>
        <p:txBody>
          <a:bodyPr>
            <a:normAutofit fontScale="90000"/>
          </a:bodyPr>
          <a:lstStyle/>
          <a:p>
            <a:r>
              <a:rPr lang="en-US" dirty="0"/>
              <a:t>Pay for Success and Performance Improvement</a:t>
            </a:r>
            <a:br>
              <a:rPr lang="en-US" dirty="0"/>
            </a:br>
            <a:r>
              <a:rPr lang="en-US" dirty="0"/>
              <a:t/>
            </a:r>
            <a:br>
              <a:rPr lang="en-US" dirty="0"/>
            </a:br>
            <a:endParaRPr lang="en-US" b="0" dirty="0"/>
          </a:p>
        </p:txBody>
      </p:sp>
      <p:sp>
        <p:nvSpPr>
          <p:cNvPr id="3" name="Subtitle 2"/>
          <p:cNvSpPr>
            <a:spLocks noGrp="1"/>
          </p:cNvSpPr>
          <p:nvPr>
            <p:ph type="subTitle" idx="1"/>
          </p:nvPr>
        </p:nvSpPr>
        <p:spPr>
          <a:xfrm>
            <a:off x="990600" y="3657600"/>
            <a:ext cx="7162800" cy="914400"/>
          </a:xfrm>
        </p:spPr>
        <p:txBody>
          <a:bodyPr/>
          <a:lstStyle/>
          <a:p>
            <a:r>
              <a:rPr lang="en-US" dirty="0"/>
              <a:t>March 29, 2018</a:t>
            </a:r>
          </a:p>
        </p:txBody>
      </p:sp>
    </p:spTree>
    <p:extLst>
      <p:ext uri="{BB962C8B-B14F-4D97-AF65-F5344CB8AC3E}">
        <p14:creationId xmlns:p14="http://schemas.microsoft.com/office/powerpoint/2010/main" val="3988535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786EA2A-F997-4995-84D5-FC46EFEDB124}"/>
              </a:ext>
            </a:extLst>
          </p:cNvPr>
          <p:cNvSpPr>
            <a:spLocks noGrp="1"/>
          </p:cNvSpPr>
          <p:nvPr>
            <p:ph type="title"/>
          </p:nvPr>
        </p:nvSpPr>
        <p:spPr/>
        <p:txBody>
          <a:bodyPr/>
          <a:lstStyle/>
          <a:p>
            <a:r>
              <a:rPr lang="en-US" dirty="0"/>
              <a:t>Denver PSH Pay for Success</a:t>
            </a:r>
          </a:p>
        </p:txBody>
      </p:sp>
      <p:sp>
        <p:nvSpPr>
          <p:cNvPr id="4" name="Slide Number Placeholder 3">
            <a:extLst>
              <a:ext uri="{FF2B5EF4-FFF2-40B4-BE49-F238E27FC236}">
                <a16:creationId xmlns="" xmlns:a16="http://schemas.microsoft.com/office/drawing/2014/main" id="{2AA9C8BF-A086-4D42-ACCC-41FC091406DA}"/>
              </a:ext>
            </a:extLst>
          </p:cNvPr>
          <p:cNvSpPr>
            <a:spLocks noGrp="1"/>
          </p:cNvSpPr>
          <p:nvPr>
            <p:ph type="sldNum" sz="quarter" idx="12"/>
          </p:nvPr>
        </p:nvSpPr>
        <p:spPr/>
        <p:txBody>
          <a:bodyPr/>
          <a:lstStyle/>
          <a:p>
            <a:fld id="{9BA150B5-8DFC-458F-AD8B-0D6E73DD8F1E}" type="slidenum">
              <a:rPr lang="en-US" smtClean="0"/>
              <a:t>2</a:t>
            </a:fld>
            <a:endParaRPr lang="en-US" dirty="0"/>
          </a:p>
        </p:txBody>
      </p:sp>
      <p:sp>
        <p:nvSpPr>
          <p:cNvPr id="3" name="Flowchart: Alternate Process 2">
            <a:extLst>
              <a:ext uri="{FF2B5EF4-FFF2-40B4-BE49-F238E27FC236}">
                <a16:creationId xmlns="" xmlns:a16="http://schemas.microsoft.com/office/drawing/2014/main" id="{C9A37474-6437-4D04-8FA7-2EC72A4FA307}"/>
              </a:ext>
            </a:extLst>
          </p:cNvPr>
          <p:cNvSpPr/>
          <p:nvPr/>
        </p:nvSpPr>
        <p:spPr>
          <a:xfrm>
            <a:off x="266700" y="1447800"/>
            <a:ext cx="8610600" cy="1828800"/>
          </a:xfrm>
          <a:prstGeom prst="flowChartAlternateProcess">
            <a:avLst/>
          </a:prstGeom>
          <a:solidFill>
            <a:srgbClr val="A7193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t>Project Goals:</a:t>
            </a:r>
          </a:p>
          <a:p>
            <a:pPr marL="342900" indent="-342900">
              <a:buAutoNum type="arabicParenR"/>
            </a:pPr>
            <a:r>
              <a:rPr lang="en-US" sz="1200" dirty="0"/>
              <a:t>Demonstrate that housing and intensive case management can improve lives </a:t>
            </a:r>
            <a:r>
              <a:rPr lang="en-US" sz="1200" i="1" dirty="0"/>
              <a:t>and </a:t>
            </a:r>
            <a:r>
              <a:rPr lang="en-US" sz="1200" dirty="0"/>
              <a:t>reduce taxpayer costs.</a:t>
            </a:r>
          </a:p>
          <a:p>
            <a:pPr marL="342900" indent="-342900">
              <a:buAutoNum type="arabicParenR"/>
            </a:pPr>
            <a:r>
              <a:rPr lang="en-US" sz="1200" dirty="0"/>
              <a:t>Add to the City’s capacity to house vulnerable populations. </a:t>
            </a:r>
          </a:p>
          <a:p>
            <a:pPr marL="342900" indent="-342900">
              <a:buAutoNum type="arabicParenR"/>
            </a:pPr>
            <a:r>
              <a:rPr lang="en-US" sz="1200" dirty="0"/>
              <a:t>Develop new mechanisms and funding to pay for case management services that formerly received federal support. </a:t>
            </a:r>
          </a:p>
        </p:txBody>
      </p:sp>
      <p:sp>
        <p:nvSpPr>
          <p:cNvPr id="6" name="TextBox 5">
            <a:extLst>
              <a:ext uri="{FF2B5EF4-FFF2-40B4-BE49-F238E27FC236}">
                <a16:creationId xmlns="" xmlns:a16="http://schemas.microsoft.com/office/drawing/2014/main" id="{9F8BD167-9CF0-43ED-80FD-2AAA368EC0F0}"/>
              </a:ext>
            </a:extLst>
          </p:cNvPr>
          <p:cNvSpPr txBox="1"/>
          <p:nvPr/>
        </p:nvSpPr>
        <p:spPr>
          <a:xfrm>
            <a:off x="429148" y="3579725"/>
            <a:ext cx="4152900" cy="3231654"/>
          </a:xfrm>
          <a:prstGeom prst="rect">
            <a:avLst/>
          </a:prstGeom>
          <a:noFill/>
        </p:spPr>
        <p:txBody>
          <a:bodyPr wrap="square" rtlCol="0">
            <a:spAutoFit/>
          </a:bodyPr>
          <a:lstStyle/>
          <a:p>
            <a:r>
              <a:rPr lang="en-US" sz="1600" b="1" dirty="0">
                <a:solidFill>
                  <a:schemeClr val="tx2"/>
                </a:solidFill>
              </a:rPr>
              <a:t>Size:</a:t>
            </a:r>
          </a:p>
          <a:p>
            <a:pPr marL="285750" indent="-285750">
              <a:buFont typeface="Arial" panose="020B0604020202020204" pitchFamily="34" charset="0"/>
              <a:buChar char="•"/>
            </a:pPr>
            <a:r>
              <a:rPr lang="en-US" sz="1200" dirty="0"/>
              <a:t>250+ chronically homeless individuals</a:t>
            </a:r>
          </a:p>
          <a:p>
            <a:endParaRPr lang="en-US" b="1" dirty="0">
              <a:solidFill>
                <a:schemeClr val="tx2"/>
              </a:solidFill>
            </a:endParaRPr>
          </a:p>
          <a:p>
            <a:r>
              <a:rPr lang="en-US" sz="1600" b="1" dirty="0">
                <a:solidFill>
                  <a:schemeClr val="tx2"/>
                </a:solidFill>
              </a:rPr>
              <a:t>Duration:</a:t>
            </a:r>
          </a:p>
          <a:p>
            <a:pPr marL="285750" indent="-285750">
              <a:buFont typeface="Arial" panose="020B0604020202020204" pitchFamily="34" charset="0"/>
              <a:buChar char="•"/>
            </a:pPr>
            <a:r>
              <a:rPr lang="en-US" sz="1200" dirty="0"/>
              <a:t>5 years of SIB funding, additional time for evaluation and payment</a:t>
            </a:r>
          </a:p>
          <a:p>
            <a:endParaRPr lang="en-US" b="1" dirty="0">
              <a:solidFill>
                <a:schemeClr val="tx2"/>
              </a:solidFill>
            </a:endParaRPr>
          </a:p>
          <a:p>
            <a:r>
              <a:rPr lang="en-US" sz="1600" b="1" dirty="0">
                <a:solidFill>
                  <a:schemeClr val="tx2"/>
                </a:solidFill>
              </a:rPr>
              <a:t>Services:</a:t>
            </a:r>
          </a:p>
          <a:p>
            <a:pPr marL="285750" indent="-285750">
              <a:buFont typeface="Arial" panose="020B0604020202020204" pitchFamily="34" charset="0"/>
              <a:buChar char="•"/>
            </a:pPr>
            <a:r>
              <a:rPr lang="en-US" sz="1200" dirty="0"/>
              <a:t>2-3 new Assertive Community Treatment teams (ratio of ~ 1 case manager to 10 individuals)</a:t>
            </a:r>
          </a:p>
          <a:p>
            <a:endParaRPr lang="en-US" sz="1200" dirty="0"/>
          </a:p>
          <a:p>
            <a:pPr marL="285750" indent="-285750">
              <a:buFont typeface="Arial" panose="020B0604020202020204" pitchFamily="34" charset="0"/>
              <a:buChar char="•"/>
            </a:pPr>
            <a:r>
              <a:rPr lang="en-US" sz="1200" dirty="0"/>
              <a:t>Connections to preventative health + additional services</a:t>
            </a:r>
          </a:p>
          <a:p>
            <a:endParaRPr lang="en-US" dirty="0"/>
          </a:p>
        </p:txBody>
      </p:sp>
      <p:sp>
        <p:nvSpPr>
          <p:cNvPr id="11" name="TextBox 10">
            <a:extLst>
              <a:ext uri="{FF2B5EF4-FFF2-40B4-BE49-F238E27FC236}">
                <a16:creationId xmlns="" xmlns:a16="http://schemas.microsoft.com/office/drawing/2014/main" id="{9062A7E8-7139-47D7-BE68-0549C650AB26}"/>
              </a:ext>
            </a:extLst>
          </p:cNvPr>
          <p:cNvSpPr txBox="1"/>
          <p:nvPr/>
        </p:nvSpPr>
        <p:spPr>
          <a:xfrm>
            <a:off x="4724400" y="3581400"/>
            <a:ext cx="4152900" cy="2646878"/>
          </a:xfrm>
          <a:prstGeom prst="rect">
            <a:avLst/>
          </a:prstGeom>
          <a:noFill/>
        </p:spPr>
        <p:txBody>
          <a:bodyPr wrap="square" rtlCol="0">
            <a:spAutoFit/>
          </a:bodyPr>
          <a:lstStyle/>
          <a:p>
            <a:r>
              <a:rPr lang="en-US" sz="1600" b="1" dirty="0">
                <a:solidFill>
                  <a:schemeClr val="tx2"/>
                </a:solidFill>
              </a:rPr>
              <a:t>Housing Details:</a:t>
            </a:r>
          </a:p>
          <a:p>
            <a:pPr marL="285750" indent="-285750">
              <a:buFont typeface="Arial" panose="020B0604020202020204" pitchFamily="34" charset="0"/>
              <a:buChar char="•"/>
            </a:pPr>
            <a:r>
              <a:rPr lang="en-US" sz="1200" dirty="0"/>
              <a:t>Possible use of two new housing developments with an anticipated 210 new units of housing (one Mental Health Center of Denver (MHCD) building, one Colorado Coalition for the Homeless (CCH) building, new 20 units at CCH’s North Colorado Station, 30 units at St. Francis’ new building).</a:t>
            </a:r>
          </a:p>
          <a:p>
            <a:endParaRPr lang="en-US" sz="1200" dirty="0"/>
          </a:p>
          <a:p>
            <a:pPr marL="285750" indent="-285750">
              <a:buFont typeface="Arial" panose="020B0604020202020204" pitchFamily="34" charset="0"/>
              <a:buChar char="•"/>
            </a:pPr>
            <a:r>
              <a:rPr lang="en-US" sz="1200" dirty="0"/>
              <a:t>Provision of additional services and subsidies to 40 units that are vacant through turnover and/or landlord recruitment.</a:t>
            </a:r>
          </a:p>
          <a:p>
            <a:endParaRPr lang="en-US" dirty="0"/>
          </a:p>
        </p:txBody>
      </p:sp>
    </p:spTree>
    <p:extLst>
      <p:ext uri="{BB962C8B-B14F-4D97-AF65-F5344CB8AC3E}">
        <p14:creationId xmlns:p14="http://schemas.microsoft.com/office/powerpoint/2010/main" val="2638913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29832D-5792-44D4-A9F9-2CFB077021BC}"/>
              </a:ext>
            </a:extLst>
          </p:cNvPr>
          <p:cNvSpPr>
            <a:spLocks noGrp="1"/>
          </p:cNvSpPr>
          <p:nvPr>
            <p:ph type="title"/>
          </p:nvPr>
        </p:nvSpPr>
        <p:spPr/>
        <p:txBody>
          <a:bodyPr/>
          <a:lstStyle/>
          <a:p>
            <a:r>
              <a:rPr lang="en-US" dirty="0"/>
              <a:t>Los Angeles Homeless Services Authority</a:t>
            </a:r>
          </a:p>
        </p:txBody>
      </p:sp>
      <p:sp>
        <p:nvSpPr>
          <p:cNvPr id="3" name="Content Placeholder 2">
            <a:extLst>
              <a:ext uri="{FF2B5EF4-FFF2-40B4-BE49-F238E27FC236}">
                <a16:creationId xmlns="" xmlns:a16="http://schemas.microsoft.com/office/drawing/2014/main" id="{206EDF1B-90C3-4D09-AFEE-18398A1EC0F7}"/>
              </a:ext>
            </a:extLst>
          </p:cNvPr>
          <p:cNvSpPr>
            <a:spLocks noGrp="1"/>
          </p:cNvSpPr>
          <p:nvPr>
            <p:ph idx="1"/>
          </p:nvPr>
        </p:nvSpPr>
        <p:spPr/>
        <p:txBody>
          <a:bodyPr/>
          <a:lstStyle/>
          <a:p>
            <a:pPr marL="0" indent="0">
              <a:buNone/>
            </a:pPr>
            <a:r>
              <a:rPr lang="en-US" dirty="0"/>
              <a:t>Active Contract Management </a:t>
            </a:r>
            <a:r>
              <a:rPr lang="en-US" dirty="0">
                <a:solidFill>
                  <a:schemeClr val="tx2"/>
                </a:solidFill>
              </a:rPr>
              <a:t>is a high-frequency, data-informed collaboration between service providers and LAHSA that tracks provider performance and improves service delivery. ACM is designed to achieve the following</a:t>
            </a:r>
          </a:p>
          <a:p>
            <a:pPr marL="0" indent="0">
              <a:buNone/>
            </a:pPr>
            <a:endParaRPr lang="en-US" dirty="0">
              <a:solidFill>
                <a:schemeClr val="tx2"/>
              </a:solidFill>
            </a:endParaRPr>
          </a:p>
          <a:p>
            <a:pPr marL="0" indent="0">
              <a:buNone/>
            </a:pPr>
            <a:endParaRPr lang="en-US" dirty="0"/>
          </a:p>
          <a:p>
            <a:pPr marL="457200" lvl="1" indent="0">
              <a:buNone/>
            </a:pPr>
            <a:endParaRPr lang="en-US" dirty="0"/>
          </a:p>
          <a:p>
            <a:pPr lvl="1"/>
            <a:endParaRPr lang="en-US" dirty="0"/>
          </a:p>
        </p:txBody>
      </p:sp>
      <p:sp>
        <p:nvSpPr>
          <p:cNvPr id="4" name="Slide Number Placeholder 3">
            <a:extLst>
              <a:ext uri="{FF2B5EF4-FFF2-40B4-BE49-F238E27FC236}">
                <a16:creationId xmlns="" xmlns:a16="http://schemas.microsoft.com/office/drawing/2014/main" id="{B1B75526-56B3-4DAB-8811-D2EEEC1E2E7D}"/>
              </a:ext>
            </a:extLst>
          </p:cNvPr>
          <p:cNvSpPr>
            <a:spLocks noGrp="1"/>
          </p:cNvSpPr>
          <p:nvPr>
            <p:ph type="sldNum" sz="quarter" idx="12"/>
          </p:nvPr>
        </p:nvSpPr>
        <p:spPr/>
        <p:txBody>
          <a:bodyPr/>
          <a:lstStyle/>
          <a:p>
            <a:fld id="{9BA150B5-8DFC-458F-AD8B-0D6E73DD8F1E}" type="slidenum">
              <a:rPr lang="en-US" smtClean="0"/>
              <a:t>3</a:t>
            </a:fld>
            <a:endParaRPr lang="en-US" dirty="0"/>
          </a:p>
        </p:txBody>
      </p:sp>
      <p:sp>
        <p:nvSpPr>
          <p:cNvPr id="5" name="Chevron 5">
            <a:extLst>
              <a:ext uri="{FF2B5EF4-FFF2-40B4-BE49-F238E27FC236}">
                <a16:creationId xmlns="" xmlns:a16="http://schemas.microsoft.com/office/drawing/2014/main" id="{A80E7350-6EF5-4E61-95CE-86359D5D4CF5}"/>
              </a:ext>
            </a:extLst>
          </p:cNvPr>
          <p:cNvSpPr/>
          <p:nvPr/>
        </p:nvSpPr>
        <p:spPr>
          <a:xfrm>
            <a:off x="3011557" y="4191000"/>
            <a:ext cx="3124200" cy="1600200"/>
          </a:xfrm>
          <a:prstGeom prst="chevron">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1"/>
                </a:solidFill>
              </a:rPr>
              <a:t>Provider Technical Assistance</a:t>
            </a:r>
          </a:p>
        </p:txBody>
      </p:sp>
      <p:sp>
        <p:nvSpPr>
          <p:cNvPr id="6" name="Chevron 9">
            <a:extLst>
              <a:ext uri="{FF2B5EF4-FFF2-40B4-BE49-F238E27FC236}">
                <a16:creationId xmlns="" xmlns:a16="http://schemas.microsoft.com/office/drawing/2014/main" id="{F05ECA84-678C-4288-9238-12C5C1462EFD}"/>
              </a:ext>
            </a:extLst>
          </p:cNvPr>
          <p:cNvSpPr/>
          <p:nvPr/>
        </p:nvSpPr>
        <p:spPr>
          <a:xfrm>
            <a:off x="315174" y="4220818"/>
            <a:ext cx="3124200" cy="1600200"/>
          </a:xfrm>
          <a:prstGeom prst="chevron">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1"/>
                </a:solidFill>
              </a:rPr>
              <a:t>Monthly </a:t>
            </a:r>
            <a:r>
              <a:rPr lang="en-US" sz="1600" b="1" dirty="0">
                <a:solidFill>
                  <a:schemeClr val="bg1"/>
                </a:solidFill>
                <a:ea typeface="Verdana"/>
                <a:cs typeface="Verdana"/>
              </a:rPr>
              <a:t>Dashboard Review</a:t>
            </a:r>
            <a:endParaRPr lang="en-US" sz="1600" b="1" dirty="0">
              <a:solidFill>
                <a:schemeClr val="bg1"/>
              </a:solidFill>
            </a:endParaRPr>
          </a:p>
        </p:txBody>
      </p:sp>
      <p:sp>
        <p:nvSpPr>
          <p:cNvPr id="7" name="Chevron 11">
            <a:extLst>
              <a:ext uri="{FF2B5EF4-FFF2-40B4-BE49-F238E27FC236}">
                <a16:creationId xmlns="" xmlns:a16="http://schemas.microsoft.com/office/drawing/2014/main" id="{0E1E173A-C54D-4B91-8CDE-5CDBC06AEC6F}"/>
              </a:ext>
            </a:extLst>
          </p:cNvPr>
          <p:cNvSpPr/>
          <p:nvPr/>
        </p:nvSpPr>
        <p:spPr>
          <a:xfrm>
            <a:off x="5715000" y="4191000"/>
            <a:ext cx="3124200" cy="1600200"/>
          </a:xfrm>
          <a:prstGeom prst="chevron">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1"/>
                </a:solidFill>
              </a:rPr>
              <a:t>Quarterly LAHSA + Provider Meeting</a:t>
            </a:r>
          </a:p>
        </p:txBody>
      </p:sp>
    </p:spTree>
    <p:extLst>
      <p:ext uri="{BB962C8B-B14F-4D97-AF65-F5344CB8AC3E}">
        <p14:creationId xmlns:p14="http://schemas.microsoft.com/office/powerpoint/2010/main" val="1604648431"/>
      </p:ext>
    </p:extLst>
  </p:cSld>
  <p:clrMapOvr>
    <a:masterClrMapping/>
  </p:clrMapOvr>
</p:sld>
</file>

<file path=ppt/theme/theme1.xml><?xml version="1.0" encoding="utf-8"?>
<a:theme xmlns:a="http://schemas.openxmlformats.org/drawingml/2006/main" name="Office Theme">
  <a:themeElements>
    <a:clrScheme name="Custom 1">
      <a:dk1>
        <a:srgbClr val="000000"/>
      </a:dk1>
      <a:lt1>
        <a:sysClr val="window" lastClr="FFFFFF"/>
      </a:lt1>
      <a:dk2>
        <a:srgbClr val="A71930"/>
      </a:dk2>
      <a:lt2>
        <a:srgbClr val="DDD3AF"/>
      </a:lt2>
      <a:accent1>
        <a:srgbClr val="44697D"/>
      </a:accent1>
      <a:accent2>
        <a:srgbClr val="003946"/>
      </a:accent2>
      <a:accent3>
        <a:srgbClr val="007A87"/>
      </a:accent3>
      <a:accent4>
        <a:srgbClr val="F0AB00"/>
      </a:accent4>
      <a:accent5>
        <a:srgbClr val="D55C19"/>
      </a:accent5>
      <a:accent6>
        <a:srgbClr val="6A7F10"/>
      </a:accent6>
      <a:hlink>
        <a:srgbClr val="0563C1"/>
      </a:hlink>
      <a:folHlink>
        <a:srgbClr val="954F72"/>
      </a:folHlink>
    </a:clrScheme>
    <a:fontScheme name="HK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31809</TotalTime>
  <Words>235</Words>
  <Application>Microsoft Office PowerPoint</Application>
  <PresentationFormat>On-screen Show (4:3)</PresentationFormat>
  <Paragraphs>32</Paragraphs>
  <Slides>3</Slides>
  <Notes>2</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Pay for Success and Performance Improvement  </vt:lpstr>
      <vt:lpstr>Denver PSH Pay for Success</vt:lpstr>
      <vt:lpstr>Los Angeles Homeless Services Authority</vt:lpstr>
    </vt:vector>
  </TitlesOfParts>
  <Company>GOMB 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GPL Template</dc:title>
  <dc:creator>Azemati, Hanna</dc:creator>
  <cp:lastModifiedBy>Darby Kernan</cp:lastModifiedBy>
  <cp:revision>931</cp:revision>
  <cp:lastPrinted>2017-09-20T18:08:18Z</cp:lastPrinted>
  <dcterms:created xsi:type="dcterms:W3CDTF">2015-01-12T17:04:45Z</dcterms:created>
  <dcterms:modified xsi:type="dcterms:W3CDTF">2018-03-29T15:58:15Z</dcterms:modified>
</cp:coreProperties>
</file>