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429" r:id="rId2"/>
    <p:sldId id="445" r:id="rId3"/>
    <p:sldId id="446" r:id="rId4"/>
    <p:sldId id="449" r:id="rId5"/>
    <p:sldId id="420" r:id="rId6"/>
    <p:sldId id="431" r:id="rId7"/>
    <p:sldId id="432" r:id="rId8"/>
    <p:sldId id="447" r:id="rId9"/>
    <p:sldId id="448" r:id="rId10"/>
    <p:sldId id="450" r:id="rId11"/>
    <p:sldId id="45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70" autoAdjust="0"/>
    <p:restoredTop sz="92725" autoAdjust="0"/>
  </p:normalViewPr>
  <p:slideViewPr>
    <p:cSldViewPr>
      <p:cViewPr>
        <p:scale>
          <a:sx n="100" d="100"/>
          <a:sy n="100" d="100"/>
        </p:scale>
        <p:origin x="3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3525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913525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3525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913525" eaLnBrk="0" hangingPunct="0">
              <a:defRPr sz="1200" smtClean="0"/>
            </a:lvl1pPr>
          </a:lstStyle>
          <a:p>
            <a:pPr>
              <a:defRPr/>
            </a:pPr>
            <a:fld id="{289390A9-9C2E-4E9C-84D6-865F31368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25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200" smtClean="0"/>
            </a:lvl1pPr>
          </a:lstStyle>
          <a:p>
            <a:pPr>
              <a:defRPr/>
            </a:pPr>
            <a:fld id="{B7CFF7D2-2D5B-4721-924F-713ED67C5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2501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3937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1C93E-CA99-48C7-A62A-BA0A2AC9B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4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5707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83D3-08F3-4230-86FB-CF9B9EA30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92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2211-F0B6-42FF-9269-9F19279CA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142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73697-D1CD-48F8-8D7F-693B6227D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13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68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68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8832-EA56-4986-A750-1617E7AF9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66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938D-4F03-454B-8B95-DC0C8E0E3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4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6DE9-32F6-47EA-BAFF-7029170B0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47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43E6D-030D-48AA-98AB-46681F8EB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317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A0F1-32C7-4917-AEE1-40750B5F9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185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FACA-21E1-4BE7-985F-05E9AD15E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1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59550"/>
            <a:ext cx="91440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7909A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827088"/>
          </a:xfrm>
          <a:prstGeom prst="rect">
            <a:avLst/>
          </a:prstGeom>
          <a:solidFill>
            <a:srgbClr val="6790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849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Economic &amp; Planning Systems, Inc.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6581775"/>
            <a:ext cx="9144000" cy="0"/>
          </a:xfrm>
          <a:prstGeom prst="line">
            <a:avLst/>
          </a:prstGeom>
          <a:noFill/>
          <a:ln w="1270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428625"/>
            <a:ext cx="9144000" cy="857250"/>
          </a:xfrm>
          <a:prstGeom prst="rect">
            <a:avLst/>
          </a:prstGeom>
          <a:solidFill>
            <a:srgbClr val="4442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414338"/>
            <a:ext cx="9144000" cy="0"/>
          </a:xfrm>
          <a:prstGeom prst="line">
            <a:avLst/>
          </a:prstGeom>
          <a:noFill/>
          <a:ln w="1905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68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0" y="1292225"/>
            <a:ext cx="9144000" cy="0"/>
          </a:xfrm>
          <a:prstGeom prst="line">
            <a:avLst/>
          </a:prstGeom>
          <a:noFill/>
          <a:ln w="1905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944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0426C00E-1B22-4606-A033-C094B825A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9pPr>
    </p:titleStyle>
    <p:bodyStyle>
      <a:lvl1pPr marL="285750" indent="-285750" algn="l" rtl="0" eaLnBrk="1" fontAlgn="base" hangingPunct="1">
        <a:spcBef>
          <a:spcPct val="40000"/>
        </a:spcBef>
        <a:spcAft>
          <a:spcPct val="0"/>
        </a:spcAft>
        <a:buClr>
          <a:srgbClr val="02565A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rgbClr val="434258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35000"/>
        </a:spcBef>
        <a:spcAft>
          <a:spcPct val="0"/>
        </a:spcAft>
        <a:buClr>
          <a:srgbClr val="434258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00250" y="914400"/>
            <a:ext cx="7143750" cy="1809750"/>
          </a:xfrm>
          <a:prstGeom prst="rect">
            <a:avLst/>
          </a:prstGeom>
          <a:solidFill>
            <a:srgbClr val="4442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81200" y="901700"/>
            <a:ext cx="7162800" cy="6350"/>
          </a:xfrm>
          <a:prstGeom prst="line">
            <a:avLst/>
          </a:prstGeom>
          <a:noFill/>
          <a:ln w="1905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981200" y="2727325"/>
            <a:ext cx="7162800" cy="0"/>
          </a:xfrm>
          <a:prstGeom prst="line">
            <a:avLst/>
          </a:prstGeom>
          <a:noFill/>
          <a:ln w="1905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19350" y="6181725"/>
            <a:ext cx="4267200" cy="549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E7E7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b="1" dirty="0">
                <a:latin typeface="Verdana" pitchFamily="34" charset="0"/>
              </a:rPr>
              <a:t>Economic &amp; Planning Systems, Inc</a:t>
            </a:r>
            <a:r>
              <a:rPr lang="en-US" altLang="en-US" sz="1000" b="1" dirty="0" smtClean="0">
                <a:latin typeface="Verdana" pitchFamily="34" charset="0"/>
              </a:rPr>
              <a:t>. (EPS)</a:t>
            </a:r>
            <a:r>
              <a:rPr lang="en-US" altLang="en-US" sz="1000" dirty="0">
                <a:latin typeface="Verdana" pitchFamily="34" charset="0"/>
              </a:rPr>
              <a:t/>
            </a:r>
            <a:br>
              <a:rPr lang="en-US" altLang="en-US" sz="1000" dirty="0">
                <a:latin typeface="Verdana" pitchFamily="34" charset="0"/>
              </a:rPr>
            </a:br>
            <a:r>
              <a:rPr lang="en-US" altLang="en-US" sz="1000" dirty="0">
                <a:latin typeface="Verdana" pitchFamily="34" charset="0"/>
              </a:rPr>
              <a:t>2295 Gateway Oaks Drive, Suite 250, Sacramento, CA  95833</a:t>
            </a:r>
            <a:br>
              <a:rPr lang="en-US" altLang="en-US" sz="1000" dirty="0">
                <a:latin typeface="Verdana" pitchFamily="34" charset="0"/>
              </a:rPr>
            </a:br>
            <a:r>
              <a:rPr lang="en-US" altLang="en-US" sz="1000" dirty="0">
                <a:latin typeface="Verdana" pitchFamily="34" charset="0"/>
              </a:rPr>
              <a:t>916.649.8010 • 916.649.2070 fax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47365" y="3429000"/>
            <a:ext cx="4791636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i="1" dirty="0">
                <a:solidFill>
                  <a:srgbClr val="000000"/>
                </a:solidFill>
                <a:latin typeface="Verdana" pitchFamily="34" charset="0"/>
              </a:rPr>
              <a:t>presented to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Verdana" pitchFamily="34" charset="0"/>
              </a:rPr>
              <a:t>California State Association of Counties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990725" y="0"/>
            <a:ext cx="0" cy="6858000"/>
          </a:xfrm>
          <a:prstGeom prst="line">
            <a:avLst/>
          </a:prstGeom>
          <a:noFill/>
          <a:ln w="19050">
            <a:solidFill>
              <a:srgbClr val="9C6E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304800" y="18288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000250" y="1203325"/>
            <a:ext cx="714375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en-US" sz="2500" dirty="0">
                <a:solidFill>
                  <a:schemeClr val="bg1"/>
                </a:solidFill>
                <a:latin typeface="Verdana" pitchFamily="34" charset="0"/>
              </a:rPr>
              <a:t>Enhanced Infrastructure Financing </a:t>
            </a:r>
            <a: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  <a:t>Districts and </a:t>
            </a:r>
            <a:r>
              <a:rPr lang="en-US" altLang="en-US" sz="2500" dirty="0">
                <a:solidFill>
                  <a:schemeClr val="bg1"/>
                </a:solidFill>
                <a:latin typeface="Verdana" pitchFamily="34" charset="0"/>
              </a:rPr>
              <a:t>Community </a:t>
            </a:r>
            <a: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  <a:t>Revitalization </a:t>
            </a:r>
            <a:r>
              <a:rPr lang="en-US" altLang="en-US" sz="2500" dirty="0">
                <a:solidFill>
                  <a:schemeClr val="bg1"/>
                </a:solidFill>
                <a:latin typeface="Verdana" pitchFamily="34" charset="0"/>
              </a:rPr>
              <a:t>and Investment </a:t>
            </a:r>
            <a:r>
              <a:rPr lang="en-US" altLang="en-US" sz="2500" dirty="0" smtClean="0">
                <a:solidFill>
                  <a:schemeClr val="bg1"/>
                </a:solidFill>
                <a:latin typeface="Verdana" pitchFamily="34" charset="0"/>
              </a:rPr>
              <a:t>Authorities</a:t>
            </a:r>
            <a:endParaRPr lang="en-US" altLang="en-US" sz="25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2" name="Picture 10" descr="EPS_eLH_Denver_rgb_lm_ed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6" t="14594" r="9425"/>
          <a:stretch>
            <a:fillRect/>
          </a:stretch>
        </p:blipFill>
        <p:spPr bwMode="auto">
          <a:xfrm>
            <a:off x="-9525" y="-15875"/>
            <a:ext cx="1998663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438400" y="4629150"/>
            <a:ext cx="44958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i="1" dirty="0">
                <a:solidFill>
                  <a:srgbClr val="000000"/>
                </a:solidFill>
                <a:latin typeface="Verdana" pitchFamily="34" charset="0"/>
              </a:rPr>
              <a:t>presented by</a:t>
            </a:r>
            <a:endParaRPr lang="en-US" altLang="en-US" sz="1400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Verdana" pitchFamily="34" charset="0"/>
              </a:rPr>
              <a:t>Economic &amp; Planning Systems, Inc. (EPS)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Verdana" pitchFamily="34" charset="0"/>
              </a:rPr>
              <a:t/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sz="1200" dirty="0">
                <a:solidFill>
                  <a:srgbClr val="000000"/>
                </a:solidFill>
                <a:latin typeface="Verdana" pitchFamily="34" charset="0"/>
              </a:rPr>
              <a:t>March 31, 2016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152400" y="5943600"/>
            <a:ext cx="1366838" cy="914400"/>
          </a:xfrm>
          <a:prstGeom prst="parallelogram">
            <a:avLst>
              <a:gd name="adj" fmla="val 37370"/>
            </a:avLst>
          </a:prstGeom>
          <a:solidFill>
            <a:srgbClr val="6790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90550" y="5934075"/>
            <a:ext cx="96212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altLang="en-US" sz="1000" dirty="0">
                <a:latin typeface="Verdana" pitchFamily="34" charset="0"/>
              </a:rPr>
              <a:t>Oakland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en-US" sz="1000" dirty="0">
                <a:latin typeface="Verdana" pitchFamily="34" charset="0"/>
              </a:rPr>
              <a:t>Sacramento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en-US" sz="1000" dirty="0">
                <a:latin typeface="Verdana" pitchFamily="34" charset="0"/>
              </a:rPr>
              <a:t>Denver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en-US" sz="1000" dirty="0">
                <a:latin typeface="Verdana" pitchFamily="34" charset="0"/>
              </a:rPr>
              <a:t>Los Angeles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Questions</a:t>
            </a:r>
            <a:endParaRPr lang="en-US" altLang="en-US" sz="24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5048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Contact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/>
              <a:t>Jamie Gomes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Economic &amp; Planning Systems, Inc</a:t>
            </a:r>
            <a:r>
              <a:rPr lang="en-US" dirty="0" smtClean="0"/>
              <a:t>. (EPS)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2295 Gateway Oaks Drive, Suite 250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Sacramento, CA 95833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(916) 649-8010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jgomes@epssac.com</a:t>
            </a:r>
          </a:p>
          <a:p>
            <a:pPr marL="876300" lvl="1" indent="-419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8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Assembly Bill 2492 (</a:t>
            </a:r>
            <a:r>
              <a:rPr lang="en-US" u="sng" dirty="0" err="1" smtClean="0"/>
              <a:t>Alejo</a:t>
            </a:r>
            <a:r>
              <a:rPr lang="en-US" u="sng" dirty="0" smtClean="0"/>
              <a:t>) </a:t>
            </a:r>
          </a:p>
          <a:p>
            <a:pPr lvl="1"/>
            <a:r>
              <a:rPr lang="en-US" dirty="0" smtClean="0"/>
              <a:t>Clean up on qualifiers for CRIA eligibility</a:t>
            </a:r>
          </a:p>
          <a:p>
            <a:pPr lvl="2"/>
            <a:r>
              <a:rPr lang="en-US" dirty="0" smtClean="0"/>
              <a:t>Average </a:t>
            </a:r>
            <a:r>
              <a:rPr lang="en-US" dirty="0"/>
              <a:t>i</a:t>
            </a:r>
            <a:r>
              <a:rPr lang="en-US" dirty="0" smtClean="0"/>
              <a:t>ncome levels</a:t>
            </a:r>
          </a:p>
          <a:p>
            <a:pPr lvl="2"/>
            <a:r>
              <a:rPr lang="en-US"/>
              <a:t>Local unemployment </a:t>
            </a:r>
            <a:r>
              <a:rPr lang="en-US" smtClean="0"/>
              <a:t>rate</a:t>
            </a:r>
            <a:endParaRPr lang="en-US" dirty="0" smtClean="0"/>
          </a:p>
          <a:p>
            <a:pPr lvl="2"/>
            <a:r>
              <a:rPr lang="en-US" dirty="0" smtClean="0"/>
              <a:t>Crime rates </a:t>
            </a:r>
          </a:p>
          <a:p>
            <a:pPr lvl="1"/>
            <a:r>
              <a:rPr lang="en-US" dirty="0" smtClean="0"/>
              <a:t>Eligible financing mechanisms mirror EIFDs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u="sng" dirty="0" smtClean="0"/>
              <a:t>Senate Bill 975 (Senate Governance and Finance Committee)</a:t>
            </a:r>
          </a:p>
          <a:p>
            <a:pPr lvl="1"/>
            <a:r>
              <a:rPr lang="en-US" dirty="0" smtClean="0"/>
              <a:t>Protects property tax rates approved by voters for specific purposes above the 1% - aka “override rates”</a:t>
            </a:r>
          </a:p>
          <a:p>
            <a:pPr lvl="1"/>
            <a:r>
              <a:rPr lang="en-US" dirty="0" smtClean="0"/>
              <a:t>Otherwise, EIFDs and CRIAs could siphon tax increment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 smtClean="0"/>
              <a:t>2016 Legislation (so far)</a:t>
            </a:r>
            <a:br>
              <a:rPr lang="en-US" sz="2700" dirty="0" smtClean="0"/>
            </a:br>
            <a:r>
              <a:rPr lang="en-US" dirty="0" smtClean="0"/>
              <a:t>Clean Up and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29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Introduction/Overview </a:t>
            </a:r>
            <a:r>
              <a:rPr lang="en-US" altLang="en-US" dirty="0"/>
              <a:t>of Mechanisms	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581400"/>
          </a:xfrm>
        </p:spPr>
        <p:txBody>
          <a:bodyPr/>
          <a:lstStyle/>
          <a:p>
            <a:pPr marL="419100" indent="-419100" eaLnBrk="1" hangingPunct="1"/>
            <a:r>
              <a:rPr lang="en-US" altLang="en-US" dirty="0"/>
              <a:t>Enhanced Infrastructure Financing District (EIFD)</a:t>
            </a:r>
          </a:p>
          <a:p>
            <a:pPr marL="876300" lvl="1" indent="-419100"/>
            <a:r>
              <a:rPr lang="en-US" altLang="en-US" dirty="0"/>
              <a:t>Authorized by </a:t>
            </a:r>
            <a:r>
              <a:rPr lang="en-US" altLang="en-US" dirty="0" smtClean="0"/>
              <a:t>Senate Bill (SB) </a:t>
            </a:r>
            <a:r>
              <a:rPr lang="en-US" altLang="en-US" dirty="0"/>
              <a:t>628</a:t>
            </a:r>
          </a:p>
          <a:p>
            <a:pPr marL="419100" indent="-419100" eaLnBrk="1" hangingPunct="1"/>
            <a:r>
              <a:rPr lang="en-US" altLang="en-US" dirty="0"/>
              <a:t>Community Revitalization Investment Authority (CRIA)</a:t>
            </a:r>
          </a:p>
          <a:p>
            <a:pPr marL="876300" lvl="1" indent="-419100"/>
            <a:r>
              <a:rPr lang="en-US" altLang="en-US" dirty="0"/>
              <a:t>Authorized by </a:t>
            </a:r>
            <a:r>
              <a:rPr lang="en-US" altLang="en-US" dirty="0" smtClean="0"/>
              <a:t>Assembly Bill (AB) </a:t>
            </a:r>
            <a:r>
              <a:rPr lang="en-US" altLang="en-US" dirty="0"/>
              <a:t>2</a:t>
            </a:r>
          </a:p>
          <a:p>
            <a:pPr marL="419100" indent="-419100"/>
            <a:r>
              <a:rPr lang="en-US" dirty="0"/>
              <a:t>Forms of tax increment financing</a:t>
            </a:r>
          </a:p>
          <a:p>
            <a:pPr marL="419100" indent="-419100"/>
            <a:r>
              <a:rPr lang="en-US" altLang="en-US" dirty="0"/>
              <a:t>Key similarities and differences</a:t>
            </a:r>
          </a:p>
          <a:p>
            <a:pPr marL="419100" indent="-41910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90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</a:t>
            </a:r>
            <a:r>
              <a:rPr lang="en-US" altLang="en-US" dirty="0" smtClean="0"/>
              <a:t>Features—Similarities</a:t>
            </a:r>
            <a:r>
              <a:rPr lang="en-US" altLang="en-US" dirty="0"/>
              <a:t>	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19100" indent="-419100" eaLnBrk="1" hangingPunct="1"/>
            <a:r>
              <a:rPr lang="en-US" altLang="en-US" dirty="0"/>
              <a:t>Similarities</a:t>
            </a:r>
          </a:p>
          <a:p>
            <a:pPr marL="876300" lvl="1" indent="-419100"/>
            <a:r>
              <a:rPr lang="en-US" altLang="en-US" dirty="0"/>
              <a:t>Require Findings of Completion from </a:t>
            </a:r>
            <a:r>
              <a:rPr lang="en-US" altLang="en-US" dirty="0" smtClean="0"/>
              <a:t>Department </a:t>
            </a:r>
            <a:r>
              <a:rPr lang="en-US" altLang="en-US" dirty="0"/>
              <a:t>of Finance</a:t>
            </a:r>
          </a:p>
          <a:p>
            <a:pPr marL="876300" lvl="1" indent="-419100"/>
            <a:r>
              <a:rPr lang="en-US" altLang="en-US" dirty="0"/>
              <a:t>Formed by local legislative body</a:t>
            </a:r>
          </a:p>
          <a:p>
            <a:pPr marL="876300" lvl="1" indent="-419100"/>
            <a:r>
              <a:rPr lang="en-US" altLang="en-US" dirty="0"/>
              <a:t>Establishes separate Public Financing Authority</a:t>
            </a:r>
          </a:p>
          <a:p>
            <a:pPr marL="876300" lvl="1" indent="-419100"/>
            <a:r>
              <a:rPr lang="en-US" altLang="en-US" dirty="0"/>
              <a:t>Governing Boards include public representation</a:t>
            </a:r>
          </a:p>
          <a:p>
            <a:pPr marL="876300" lvl="1" indent="-419100"/>
            <a:r>
              <a:rPr lang="en-US" altLang="en-US" dirty="0"/>
              <a:t>May include multiple affected taxing entities (via voluntary participation)</a:t>
            </a:r>
          </a:p>
          <a:p>
            <a:pPr marL="876300" lvl="1" indent="-419100"/>
            <a:r>
              <a:rPr lang="en-US" altLang="en-US" dirty="0"/>
              <a:t>May use RPTTF revenues</a:t>
            </a:r>
          </a:p>
          <a:p>
            <a:pPr marL="876300" lvl="1" indent="-419100"/>
            <a:r>
              <a:rPr lang="en-US" altLang="en-US" dirty="0"/>
              <a:t>May fund infrastructure and affordable housing</a:t>
            </a:r>
          </a:p>
          <a:p>
            <a:pPr marL="876300" lvl="1" indent="-419100"/>
            <a:endParaRPr lang="en-US" altLang="en-US" dirty="0"/>
          </a:p>
          <a:p>
            <a:pPr marL="876300" lvl="1" indent="-419100"/>
            <a:endParaRPr lang="en-US" altLang="en-US" dirty="0"/>
          </a:p>
          <a:p>
            <a:pPr marL="419100" indent="-41910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177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</a:t>
            </a:r>
            <a:r>
              <a:rPr lang="en-US" altLang="en-US" dirty="0" smtClean="0"/>
              <a:t>Features—Differences </a:t>
            </a:r>
            <a:r>
              <a:rPr lang="en-US" altLang="en-US" dirty="0"/>
              <a:t>	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19100" indent="-419100" eaLnBrk="1" hangingPunct="1"/>
            <a:r>
              <a:rPr lang="en-US" altLang="en-US" dirty="0"/>
              <a:t>Differences</a:t>
            </a:r>
          </a:p>
          <a:p>
            <a:pPr marL="876300" lvl="1" indent="-419100"/>
            <a:r>
              <a:rPr lang="en-US" altLang="en-US" dirty="0"/>
              <a:t>Formation procedures and requirements</a:t>
            </a:r>
          </a:p>
          <a:p>
            <a:pPr marL="876300" lvl="1" indent="-419100"/>
            <a:r>
              <a:rPr lang="en-US" altLang="en-US" dirty="0"/>
              <a:t>Location of improvements eligible for </a:t>
            </a:r>
            <a:r>
              <a:rPr lang="en-US" altLang="en-US" dirty="0" smtClean="0"/>
              <a:t>financing</a:t>
            </a:r>
            <a:endParaRPr lang="en-US" altLang="en-US" dirty="0"/>
          </a:p>
          <a:p>
            <a:pPr marL="876300" lvl="1" indent="-419100"/>
            <a:r>
              <a:rPr lang="en-US" altLang="en-US" dirty="0"/>
              <a:t>Use of alternative revenue sources</a:t>
            </a:r>
          </a:p>
          <a:p>
            <a:pPr marL="876300" lvl="1" indent="-419100"/>
            <a:r>
              <a:rPr lang="en-US" altLang="en-US" dirty="0"/>
              <a:t>Voting requirements for </a:t>
            </a:r>
            <a:r>
              <a:rPr lang="en-US" altLang="en-US" dirty="0" smtClean="0"/>
              <a:t>issuing bonds</a:t>
            </a:r>
            <a:endParaRPr lang="en-US" altLang="en-US" dirty="0"/>
          </a:p>
          <a:p>
            <a:pPr marL="876300" lvl="1" indent="-419100"/>
            <a:r>
              <a:rPr lang="en-US" altLang="en-US" dirty="0"/>
              <a:t>Mandatory expenditures for affordable housing (CRIA)</a:t>
            </a:r>
          </a:p>
          <a:p>
            <a:pPr marL="876300" lvl="1" indent="-419100"/>
            <a:r>
              <a:rPr lang="en-US" altLang="en-US" dirty="0"/>
              <a:t>Selection of public board representation</a:t>
            </a:r>
          </a:p>
          <a:p>
            <a:pPr marL="876300" lvl="1" indent="-419100"/>
            <a:r>
              <a:rPr lang="en-US" altLang="en-US" dirty="0"/>
              <a:t>Periodic plan reviews (CRIA)</a:t>
            </a:r>
          </a:p>
          <a:p>
            <a:pPr marL="876300" lvl="1" indent="-419100"/>
            <a:endParaRPr lang="en-US" altLang="en-US" dirty="0"/>
          </a:p>
          <a:p>
            <a:pPr marL="876300" lvl="1" indent="-419100"/>
            <a:endParaRPr lang="en-US" altLang="en-US" dirty="0"/>
          </a:p>
          <a:p>
            <a:pPr marL="876300" lvl="1" indent="-419100"/>
            <a:endParaRPr lang="en-US" altLang="en-US" dirty="0"/>
          </a:p>
          <a:p>
            <a:pPr marL="419100" indent="-419100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0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Webinar Focus	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581400"/>
          </a:xfrm>
        </p:spPr>
        <p:txBody>
          <a:bodyPr/>
          <a:lstStyle/>
          <a:p>
            <a:pPr marL="419100" indent="-419100"/>
            <a:r>
              <a:rPr lang="en-US" altLang="en-US" dirty="0"/>
              <a:t>Perspective = County approached by municipality</a:t>
            </a:r>
          </a:p>
          <a:p>
            <a:pPr marL="419100" indent="-419100"/>
            <a:endParaRPr lang="en-US" altLang="en-US" dirty="0"/>
          </a:p>
          <a:p>
            <a:pPr marL="419100" indent="-419100" eaLnBrk="1" hangingPunct="1"/>
            <a:r>
              <a:rPr lang="en-US" altLang="en-US" dirty="0"/>
              <a:t>Highlight Opportunities/Constraints</a:t>
            </a:r>
          </a:p>
          <a:p>
            <a:pPr marL="419100" indent="-419100" eaLnBrk="1" hangingPunct="1"/>
            <a:endParaRPr lang="en-US" altLang="en-US" dirty="0"/>
          </a:p>
          <a:p>
            <a:pPr marL="419100" indent="-419100" eaLnBrk="1" hangingPunct="1"/>
            <a:r>
              <a:rPr lang="en-US" altLang="en-US" dirty="0"/>
              <a:t>Identify Key Policy/Financial Questions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419100" indent="-419100" eaLnBrk="1" hangingPunct="1"/>
            <a:endParaRPr lang="en-US" altLang="en-US" dirty="0"/>
          </a:p>
          <a:p>
            <a:pPr marL="419100" indent="-419100"/>
            <a:endParaRPr lang="en-US" altLang="en-US" dirty="0"/>
          </a:p>
          <a:p>
            <a:pPr marL="419100" indent="-419100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Opportunities</a:t>
            </a:r>
            <a:endParaRPr lang="en-US" altLang="en-US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/>
            <a:r>
              <a:rPr lang="en-US" dirty="0" smtClean="0"/>
              <a:t>Regional/Multijurisdictional </a:t>
            </a:r>
            <a:r>
              <a:rPr lang="en-US" dirty="0"/>
              <a:t>Projects</a:t>
            </a:r>
          </a:p>
          <a:p>
            <a:pPr marL="876300" lvl="1" indent="-419100"/>
            <a:r>
              <a:rPr lang="en-US" dirty="0"/>
              <a:t>Legal or regulatory compliance (e.g., flood protection, wastewater treatment upgrade/expansion, etc.)</a:t>
            </a:r>
          </a:p>
          <a:p>
            <a:pPr marL="876300" lvl="1" indent="-419100"/>
            <a:r>
              <a:rPr lang="en-US" dirty="0"/>
              <a:t>Economic development opportunities (e.g., bridges, interchanges, airports, </a:t>
            </a:r>
            <a:r>
              <a:rPr lang="en-US" dirty="0" smtClean="0"/>
              <a:t>multimodal </a:t>
            </a:r>
            <a:r>
              <a:rPr lang="en-US" dirty="0"/>
              <a:t>facilities, etc.)</a:t>
            </a:r>
          </a:p>
          <a:p>
            <a:pPr marL="419100" indent="-419100"/>
            <a:r>
              <a:rPr lang="en-US" dirty="0"/>
              <a:t>Infrastructure investments should provide desirable public purpose </a:t>
            </a:r>
          </a:p>
          <a:p>
            <a:pPr marL="419100" indent="-419100"/>
            <a:r>
              <a:rPr lang="en-US" dirty="0"/>
              <a:t>Promote and facilitate affordable housing if it is a priority</a:t>
            </a:r>
          </a:p>
          <a:p>
            <a:pPr marL="419100" indent="-419100"/>
            <a:r>
              <a:rPr lang="en-US" dirty="0"/>
              <a:t>Opportunity to leverage private </a:t>
            </a:r>
            <a:r>
              <a:rPr lang="en-US" dirty="0" smtClean="0"/>
              <a:t>investment</a:t>
            </a:r>
            <a:endParaRPr lang="en-US" dirty="0"/>
          </a:p>
          <a:p>
            <a:pPr marL="419100" indent="-419100"/>
            <a:r>
              <a:rPr lang="en-US" dirty="0"/>
              <a:t>County participation might leverage special district or other agency participation </a:t>
            </a:r>
          </a:p>
          <a:p>
            <a:pPr marL="0" indent="0">
              <a:buNone/>
            </a:pPr>
            <a:endParaRPr lang="en-US" dirty="0"/>
          </a:p>
          <a:p>
            <a:pPr marL="419100" indent="-419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8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County Considerations</a:t>
            </a:r>
            <a:endParaRPr lang="en-US" altLang="en-US" sz="24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/>
            <a:r>
              <a:rPr lang="en-US" dirty="0" smtClean="0"/>
              <a:t>Market/Financial </a:t>
            </a:r>
            <a:r>
              <a:rPr lang="en-US" dirty="0"/>
              <a:t>Feasibility of Proposed Project(s)</a:t>
            </a:r>
          </a:p>
          <a:p>
            <a:pPr marL="419100" indent="-419100"/>
            <a:endParaRPr lang="en-US" dirty="0"/>
          </a:p>
          <a:p>
            <a:pPr marL="419100" indent="-419100"/>
            <a:r>
              <a:rPr lang="en-US" dirty="0"/>
              <a:t>Fiscal </a:t>
            </a:r>
            <a:r>
              <a:rPr lang="en-US" dirty="0" smtClean="0"/>
              <a:t>Impacts</a:t>
            </a:r>
            <a:endParaRPr lang="en-US" dirty="0"/>
          </a:p>
          <a:p>
            <a:pPr marL="876300" lvl="1" indent="-419100"/>
            <a:r>
              <a:rPr lang="en-US" dirty="0"/>
              <a:t>Cost of County-provided services </a:t>
            </a:r>
            <a:r>
              <a:rPr lang="en-US" dirty="0" smtClean="0"/>
              <a:t>compared </a:t>
            </a:r>
            <a:r>
              <a:rPr lang="en-US" dirty="0"/>
              <a:t>to property tax redirected</a:t>
            </a:r>
          </a:p>
          <a:p>
            <a:pPr marL="876300" lvl="1" indent="-419100"/>
            <a:r>
              <a:rPr lang="en-US" dirty="0"/>
              <a:t>Costs versus benefits (measurement and time frame)</a:t>
            </a:r>
          </a:p>
          <a:p>
            <a:pPr marL="876300" lvl="1" indent="-419100"/>
            <a:endParaRPr lang="en-US" dirty="0"/>
          </a:p>
          <a:p>
            <a:pPr marL="419100" indent="-419100"/>
            <a:r>
              <a:rPr lang="en-US" dirty="0"/>
              <a:t>Investment Leverage</a:t>
            </a:r>
          </a:p>
          <a:p>
            <a:pPr marL="876300" lvl="1" indent="-419100"/>
            <a:r>
              <a:rPr lang="en-US" dirty="0"/>
              <a:t>Municipality investment(s)</a:t>
            </a:r>
          </a:p>
          <a:p>
            <a:pPr marL="876300" lvl="1" indent="-419100"/>
            <a:r>
              <a:rPr lang="en-US" dirty="0"/>
              <a:t>Combination of other local funding sources</a:t>
            </a:r>
          </a:p>
          <a:p>
            <a:pPr marL="876300" lvl="1" indent="-419100"/>
            <a:r>
              <a:rPr lang="en-US" dirty="0"/>
              <a:t>Ability to leverage State and Federal participation</a:t>
            </a:r>
          </a:p>
          <a:p>
            <a:pPr marL="419100" indent="-419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9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County Considerations (continued)</a:t>
            </a:r>
            <a:endParaRPr lang="en-US" altLang="en-US" sz="24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/>
            <a:r>
              <a:rPr lang="en-US" dirty="0"/>
              <a:t>Financing structure (voter approval required for bond sale or combination with other financing vehicle?)</a:t>
            </a:r>
          </a:p>
          <a:p>
            <a:pPr marL="419100" indent="-419100"/>
            <a:endParaRPr lang="en-US" dirty="0"/>
          </a:p>
          <a:p>
            <a:pPr marL="419100" indent="-419100"/>
            <a:r>
              <a:rPr lang="en-US" dirty="0" smtClean="0"/>
              <a:t>Authority/Control </a:t>
            </a:r>
            <a:r>
              <a:rPr lang="en-US" dirty="0"/>
              <a:t>over Implementation</a:t>
            </a:r>
          </a:p>
          <a:p>
            <a:pPr marL="876300" lvl="1" indent="-419100"/>
            <a:r>
              <a:rPr lang="en-US" dirty="0"/>
              <a:t>County as subset of larger governing board</a:t>
            </a:r>
          </a:p>
          <a:p>
            <a:pPr marL="876300" lvl="1" indent="-419100"/>
            <a:r>
              <a:rPr lang="en-US" dirty="0"/>
              <a:t>County participation varies between two mechanisms</a:t>
            </a:r>
          </a:p>
        </p:txBody>
      </p:sp>
    </p:spTree>
    <p:extLst>
      <p:ext uri="{BB962C8B-B14F-4D97-AF65-F5344CB8AC3E}">
        <p14:creationId xmlns:p14="http://schemas.microsoft.com/office/powerpoint/2010/main" xmlns="" val="10165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Economic &amp; Planning Systems, Inc. (EPS)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03018-AB75-4904-9B61-99AE2AC59B4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Conclusions</a:t>
            </a:r>
            <a:endParaRPr lang="en-US" altLang="en-US" sz="24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5048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indent="-419100"/>
            <a:r>
              <a:rPr lang="en-US" dirty="0"/>
              <a:t>View as any other public investment decision</a:t>
            </a:r>
          </a:p>
          <a:p>
            <a:pPr marL="876300" lvl="1" indent="-419100"/>
            <a:r>
              <a:rPr lang="en-US" dirty="0"/>
              <a:t>Improvements/revitalization are a priority?</a:t>
            </a:r>
          </a:p>
          <a:p>
            <a:pPr marL="876300" lvl="1" indent="-419100"/>
            <a:r>
              <a:rPr lang="en-US" dirty="0"/>
              <a:t>All other financing options considered/included?</a:t>
            </a:r>
          </a:p>
          <a:p>
            <a:pPr marL="876300" lvl="1" indent="-419100"/>
            <a:r>
              <a:rPr lang="en-US" dirty="0"/>
              <a:t>Does County participation leverage additional investment effectively?</a:t>
            </a:r>
          </a:p>
          <a:p>
            <a:pPr marL="876300" lvl="1" indent="-419100"/>
            <a:r>
              <a:rPr lang="en-US" dirty="0"/>
              <a:t>Any opportunity costs associated with investment decision?</a:t>
            </a:r>
          </a:p>
          <a:p>
            <a:pPr marL="419100" indent="-419100"/>
            <a:r>
              <a:rPr lang="en-US" dirty="0"/>
              <a:t>Analyses to support policy decisions</a:t>
            </a:r>
          </a:p>
          <a:p>
            <a:pPr marL="876300" lvl="1" indent="-419100"/>
            <a:r>
              <a:rPr lang="en-US" dirty="0"/>
              <a:t>Market analysis</a:t>
            </a:r>
          </a:p>
          <a:p>
            <a:pPr marL="876300" lvl="1" indent="-419100"/>
            <a:r>
              <a:rPr lang="en-US" dirty="0"/>
              <a:t>Project cost and revenue forecasts	</a:t>
            </a:r>
          </a:p>
          <a:p>
            <a:pPr marL="876300" lvl="1" indent="-419100"/>
            <a:r>
              <a:rPr lang="en-US" dirty="0"/>
              <a:t>Fiscal impact analysis</a:t>
            </a:r>
          </a:p>
          <a:p>
            <a:pPr marL="876300" lvl="1" indent="-419100"/>
            <a:r>
              <a:rPr lang="en-US" dirty="0"/>
              <a:t>Plan documents (EIFD or CRIA)</a:t>
            </a:r>
          </a:p>
          <a:p>
            <a:pPr marL="876300" lvl="1" indent="-419100"/>
            <a:endParaRPr lang="en-US" dirty="0"/>
          </a:p>
          <a:p>
            <a:pPr marL="876300" lvl="1" indent="-4191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2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S Presentation NewFormOak">
  <a:themeElements>
    <a:clrScheme name="EPSinterim01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Sinterim0109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Sinterim01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Sinterim01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Sinterim01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Sinterim01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Sinterim01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Sinterim01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Sinterim01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 Presentation NewFormOak</Template>
  <TotalTime>418</TotalTime>
  <Words>581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EPS Presentation NewFormOak</vt:lpstr>
      <vt:lpstr>Slide 0</vt:lpstr>
      <vt:lpstr>Introduction/Overview of Mechanisms </vt:lpstr>
      <vt:lpstr>Key Features—Similarities </vt:lpstr>
      <vt:lpstr>Key Features—Differences  </vt:lpstr>
      <vt:lpstr>Webinar Focus </vt:lpstr>
      <vt:lpstr>Opportunities</vt:lpstr>
      <vt:lpstr>County Considerations</vt:lpstr>
      <vt:lpstr>County Considerations (continued)</vt:lpstr>
      <vt:lpstr>Conclusions</vt:lpstr>
      <vt:lpstr>Questions</vt:lpstr>
      <vt:lpstr>2016 Legislation (so far) Clean Up and Protection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Allensworth</dc:creator>
  <cp:lastModifiedBy>user</cp:lastModifiedBy>
  <cp:revision>76</cp:revision>
  <cp:lastPrinted>2016-03-29T00:06:46Z</cp:lastPrinted>
  <dcterms:created xsi:type="dcterms:W3CDTF">2015-10-27T22:27:10Z</dcterms:created>
  <dcterms:modified xsi:type="dcterms:W3CDTF">2016-03-31T20:35:28Z</dcterms:modified>
</cp:coreProperties>
</file>