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6" r:id="rId2"/>
    <p:sldId id="275" r:id="rId3"/>
    <p:sldId id="267" r:id="rId4"/>
    <p:sldId id="265" r:id="rId5"/>
    <p:sldId id="268" r:id="rId6"/>
    <p:sldId id="276" r:id="rId7"/>
    <p:sldId id="277" r:id="rId8"/>
    <p:sldId id="273" r:id="rId9"/>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0DC6B"/>
    <a:srgbClr val="278577"/>
    <a:srgbClr val="F0FEC9"/>
    <a:srgbClr val="C4FB79"/>
    <a:srgbClr val="EEF2C9"/>
    <a:srgbClr val="FEEAC7"/>
    <a:srgbClr val="09485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659" autoAdjust="0"/>
  </p:normalViewPr>
  <p:slideViewPr>
    <p:cSldViewPr>
      <p:cViewPr>
        <p:scale>
          <a:sx n="86" d="100"/>
          <a:sy n="86" d="100"/>
        </p:scale>
        <p:origin x="-869" y="-3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8"/>
          </a:xfrm>
          <a:prstGeom prst="rect">
            <a:avLst/>
          </a:prstGeom>
        </p:spPr>
        <p:txBody>
          <a:bodyPr vert="horz" lIns="96656" tIns="48328" rIns="96656" bIns="48328" rtlCol="0"/>
          <a:lstStyle>
            <a:lvl1pPr algn="l">
              <a:defRPr sz="1200"/>
            </a:lvl1pPr>
          </a:lstStyle>
          <a:p>
            <a:r>
              <a:rPr lang="en-US" smtClean="0"/>
              <a:t>Licensing &amp; Land Use: Local Cannabis Regulatory Programs, Joseph Nicchitta</a:t>
            </a:r>
            <a:endParaRPr lang="en-US"/>
          </a:p>
        </p:txBody>
      </p:sp>
      <p:sp>
        <p:nvSpPr>
          <p:cNvPr id="3" name="Date Placeholder 2"/>
          <p:cNvSpPr>
            <a:spLocks noGrp="1"/>
          </p:cNvSpPr>
          <p:nvPr>
            <p:ph type="dt" sz="quarter" idx="1"/>
          </p:nvPr>
        </p:nvSpPr>
        <p:spPr>
          <a:xfrm>
            <a:off x="4143588" y="0"/>
            <a:ext cx="3169920" cy="481728"/>
          </a:xfrm>
          <a:prstGeom prst="rect">
            <a:avLst/>
          </a:prstGeom>
        </p:spPr>
        <p:txBody>
          <a:bodyPr vert="horz" lIns="96656" tIns="48328" rIns="96656" bIns="48328" rtlCol="0"/>
          <a:lstStyle>
            <a:lvl1pPr algn="r">
              <a:defRPr sz="1200"/>
            </a:lvl1pPr>
          </a:lstStyle>
          <a:p>
            <a:endParaRPr lang="en-US"/>
          </a:p>
        </p:txBody>
      </p:sp>
      <p:sp>
        <p:nvSpPr>
          <p:cNvPr id="4" name="Footer Placeholder 3"/>
          <p:cNvSpPr>
            <a:spLocks noGrp="1"/>
          </p:cNvSpPr>
          <p:nvPr>
            <p:ph type="ftr" sz="quarter" idx="2"/>
          </p:nvPr>
        </p:nvSpPr>
        <p:spPr>
          <a:xfrm>
            <a:off x="0" y="9119475"/>
            <a:ext cx="3169920" cy="481727"/>
          </a:xfrm>
          <a:prstGeom prst="rect">
            <a:avLst/>
          </a:prstGeom>
        </p:spPr>
        <p:txBody>
          <a:bodyPr vert="horz" lIns="96656" tIns="48328" rIns="96656" bIns="48328" rtlCol="0" anchor="b"/>
          <a:lstStyle>
            <a:lvl1pPr algn="l">
              <a:defRPr sz="1200"/>
            </a:lvl1pPr>
          </a:lstStyle>
          <a:p>
            <a:endParaRPr lang="en-US"/>
          </a:p>
        </p:txBody>
      </p:sp>
      <p:sp>
        <p:nvSpPr>
          <p:cNvPr id="5" name="Slide Number Placeholder 4"/>
          <p:cNvSpPr>
            <a:spLocks noGrp="1"/>
          </p:cNvSpPr>
          <p:nvPr>
            <p:ph type="sldNum" sz="quarter" idx="3"/>
          </p:nvPr>
        </p:nvSpPr>
        <p:spPr>
          <a:xfrm>
            <a:off x="4143588" y="9119475"/>
            <a:ext cx="3169920" cy="481727"/>
          </a:xfrm>
          <a:prstGeom prst="rect">
            <a:avLst/>
          </a:prstGeom>
        </p:spPr>
        <p:txBody>
          <a:bodyPr vert="horz" lIns="96656" tIns="48328" rIns="96656" bIns="48328" rtlCol="0" anchor="b"/>
          <a:lstStyle>
            <a:lvl1pPr algn="r">
              <a:defRPr sz="1200"/>
            </a:lvl1pPr>
          </a:lstStyle>
          <a:p>
            <a:fld id="{0C1A4AA1-09C1-462E-B384-26823BB6142B}" type="slidenum">
              <a:rPr lang="en-US" smtClean="0"/>
              <a:t>‹#›</a:t>
            </a:fld>
            <a:endParaRPr lang="en-US"/>
          </a:p>
        </p:txBody>
      </p:sp>
    </p:spTree>
    <p:extLst>
      <p:ext uri="{BB962C8B-B14F-4D97-AF65-F5344CB8AC3E}">
        <p14:creationId xmlns:p14="http://schemas.microsoft.com/office/powerpoint/2010/main" val="2701424414"/>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0060"/>
          </a:xfrm>
          <a:prstGeom prst="rect">
            <a:avLst/>
          </a:prstGeom>
        </p:spPr>
        <p:txBody>
          <a:bodyPr vert="horz" lIns="96656" tIns="48328" rIns="96656" bIns="48328" rtlCol="0"/>
          <a:lstStyle>
            <a:lvl1pPr algn="l">
              <a:defRPr sz="1200"/>
            </a:lvl1pPr>
          </a:lstStyle>
          <a:p>
            <a:r>
              <a:rPr lang="en-US" smtClean="0"/>
              <a:t>Licensing &amp; Land Use: Local Cannabis Regulatory Programs, Joseph Nicchitta</a:t>
            </a:r>
            <a:endParaRPr lang="en-US"/>
          </a:p>
        </p:txBody>
      </p:sp>
      <p:sp>
        <p:nvSpPr>
          <p:cNvPr id="3" name="Date Placeholder 2"/>
          <p:cNvSpPr>
            <a:spLocks noGrp="1"/>
          </p:cNvSpPr>
          <p:nvPr>
            <p:ph type="dt" idx="1"/>
          </p:nvPr>
        </p:nvSpPr>
        <p:spPr>
          <a:xfrm>
            <a:off x="4143588" y="1"/>
            <a:ext cx="3169920" cy="480060"/>
          </a:xfrm>
          <a:prstGeom prst="rect">
            <a:avLst/>
          </a:prstGeom>
        </p:spPr>
        <p:txBody>
          <a:bodyPr vert="horz" lIns="96656" tIns="48328" rIns="96656" bIns="48328" rtlCol="0"/>
          <a:lstStyle>
            <a:lvl1pPr algn="r">
              <a:defRPr sz="1200"/>
            </a:lvl1pPr>
          </a:lstStyle>
          <a:p>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56" tIns="48328" rIns="96656" bIns="48328" rtlCol="0" anchor="ctr"/>
          <a:lstStyle/>
          <a:p>
            <a:endParaRPr lang="en-US"/>
          </a:p>
        </p:txBody>
      </p:sp>
      <p:sp>
        <p:nvSpPr>
          <p:cNvPr id="5" name="Notes Placeholder 4"/>
          <p:cNvSpPr>
            <a:spLocks noGrp="1"/>
          </p:cNvSpPr>
          <p:nvPr>
            <p:ph type="body" sz="quarter" idx="3"/>
          </p:nvPr>
        </p:nvSpPr>
        <p:spPr>
          <a:xfrm>
            <a:off x="731520" y="4560571"/>
            <a:ext cx="5852160" cy="4320540"/>
          </a:xfrm>
          <a:prstGeom prst="rect">
            <a:avLst/>
          </a:prstGeom>
        </p:spPr>
        <p:txBody>
          <a:bodyPr vert="horz" lIns="96656" tIns="48328" rIns="96656" bIns="4832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56" tIns="48328" rIns="96656" bIns="48328" rtlCol="0" anchor="b"/>
          <a:lstStyle>
            <a:lvl1pPr algn="l">
              <a:defRPr sz="1200"/>
            </a:lvl1pPr>
          </a:lstStyle>
          <a:p>
            <a:endParaRPr lang="en-US"/>
          </a:p>
        </p:txBody>
      </p:sp>
      <p:sp>
        <p:nvSpPr>
          <p:cNvPr id="7" name="Slide Number Placeholder 6"/>
          <p:cNvSpPr>
            <a:spLocks noGrp="1"/>
          </p:cNvSpPr>
          <p:nvPr>
            <p:ph type="sldNum" sz="quarter" idx="5"/>
          </p:nvPr>
        </p:nvSpPr>
        <p:spPr>
          <a:xfrm>
            <a:off x="4143588" y="9119474"/>
            <a:ext cx="3169920" cy="480060"/>
          </a:xfrm>
          <a:prstGeom prst="rect">
            <a:avLst/>
          </a:prstGeom>
        </p:spPr>
        <p:txBody>
          <a:bodyPr vert="horz" lIns="96656" tIns="48328" rIns="96656" bIns="48328" rtlCol="0" anchor="b"/>
          <a:lstStyle>
            <a:lvl1pPr algn="r">
              <a:defRPr sz="1200"/>
            </a:lvl1pPr>
          </a:lstStyle>
          <a:p>
            <a:fld id="{5B9E6AB1-037B-450D-B545-FAFCA0B82AFD}" type="slidenum">
              <a:rPr lang="en-US" smtClean="0"/>
              <a:t>‹#›</a:t>
            </a:fld>
            <a:endParaRPr lang="en-US"/>
          </a:p>
        </p:txBody>
      </p:sp>
    </p:spTree>
    <p:extLst>
      <p:ext uri="{BB962C8B-B14F-4D97-AF65-F5344CB8AC3E}">
        <p14:creationId xmlns:p14="http://schemas.microsoft.com/office/powerpoint/2010/main" val="1712019346"/>
      </p:ext>
    </p:extLst>
  </p:cSld>
  <p:clrMap bg1="lt1" tx1="dk1" bg2="lt2" tx2="dk2" accent1="accent1" accent2="accent2" accent3="accent3" accent4="accent4" accent5="accent5" accent6="accent6" hlink="hlink" folHlink="folHlink"/>
  <p:hf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4931B9-E22E-4481-B394-F3C916B927E1}" type="datetime1">
              <a:rPr lang="en-US" smtClean="0"/>
              <a:t>7/31/2017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81C9AE-B990-49B9-B053-3C601BB9C07C}" type="slidenum">
              <a:rPr lang="en-US" smtClean="0"/>
              <a:t>‹#›</a:t>
            </a:fld>
            <a:endParaRPr lang="en-US"/>
          </a:p>
        </p:txBody>
      </p:sp>
    </p:spTree>
    <p:extLst>
      <p:ext uri="{BB962C8B-B14F-4D97-AF65-F5344CB8AC3E}">
        <p14:creationId xmlns:p14="http://schemas.microsoft.com/office/powerpoint/2010/main" val="4213459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CEE928-027B-4DD7-AF7A-DE72C108C25E}" type="datetime1">
              <a:rPr lang="en-US" smtClean="0"/>
              <a:t>7/31/2017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81C9AE-B990-49B9-B053-3C601BB9C07C}" type="slidenum">
              <a:rPr lang="en-US" smtClean="0"/>
              <a:t>‹#›</a:t>
            </a:fld>
            <a:endParaRPr lang="en-US"/>
          </a:p>
        </p:txBody>
      </p:sp>
    </p:spTree>
    <p:extLst>
      <p:ext uri="{BB962C8B-B14F-4D97-AF65-F5344CB8AC3E}">
        <p14:creationId xmlns:p14="http://schemas.microsoft.com/office/powerpoint/2010/main" val="10569219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1CCD251-A59B-405D-B5B1-DE5A8913CC33}" type="datetime1">
              <a:rPr lang="en-US" smtClean="0"/>
              <a:t>7/31/2017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81C9AE-B990-49B9-B053-3C601BB9C07C}" type="slidenum">
              <a:rPr lang="en-US" smtClean="0"/>
              <a:t>‹#›</a:t>
            </a:fld>
            <a:endParaRPr lang="en-US"/>
          </a:p>
        </p:txBody>
      </p:sp>
    </p:spTree>
    <p:extLst>
      <p:ext uri="{BB962C8B-B14F-4D97-AF65-F5344CB8AC3E}">
        <p14:creationId xmlns:p14="http://schemas.microsoft.com/office/powerpoint/2010/main" val="2652415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485D2C7-FCBF-4E20-806B-896FFED243BA}" type="datetime1">
              <a:rPr lang="en-US" smtClean="0"/>
              <a:t>7/31/2017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81C9AE-B990-49B9-B053-3C601BB9C07C}" type="slidenum">
              <a:rPr lang="en-US" smtClean="0"/>
              <a:t>‹#›</a:t>
            </a:fld>
            <a:endParaRPr lang="en-US"/>
          </a:p>
        </p:txBody>
      </p:sp>
    </p:spTree>
    <p:extLst>
      <p:ext uri="{BB962C8B-B14F-4D97-AF65-F5344CB8AC3E}">
        <p14:creationId xmlns:p14="http://schemas.microsoft.com/office/powerpoint/2010/main" val="41790832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12FEBAF-23D0-435E-9374-49F7EAF6DF73}" type="datetime1">
              <a:rPr lang="en-US" smtClean="0"/>
              <a:t>7/31/2017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81C9AE-B990-49B9-B053-3C601BB9C07C}" type="slidenum">
              <a:rPr lang="en-US" smtClean="0"/>
              <a:t>‹#›</a:t>
            </a:fld>
            <a:endParaRPr lang="en-US"/>
          </a:p>
        </p:txBody>
      </p:sp>
    </p:spTree>
    <p:extLst>
      <p:ext uri="{BB962C8B-B14F-4D97-AF65-F5344CB8AC3E}">
        <p14:creationId xmlns:p14="http://schemas.microsoft.com/office/powerpoint/2010/main" val="192396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D8F8B29-19D4-47C2-B3FF-BC06E5311EC9}" type="datetime1">
              <a:rPr lang="en-US" smtClean="0"/>
              <a:t>7/31/2017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81C9AE-B990-49B9-B053-3C601BB9C07C}" type="slidenum">
              <a:rPr lang="en-US" smtClean="0"/>
              <a:t>‹#›</a:t>
            </a:fld>
            <a:endParaRPr lang="en-US"/>
          </a:p>
        </p:txBody>
      </p:sp>
    </p:spTree>
    <p:extLst>
      <p:ext uri="{BB962C8B-B14F-4D97-AF65-F5344CB8AC3E}">
        <p14:creationId xmlns:p14="http://schemas.microsoft.com/office/powerpoint/2010/main" val="2859563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8599E8C-D0F5-4EAA-958F-F58EF5690F81}" type="datetime1">
              <a:rPr lang="en-US" smtClean="0"/>
              <a:t>7/31/2017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81C9AE-B990-49B9-B053-3C601BB9C07C}" type="slidenum">
              <a:rPr lang="en-US" smtClean="0"/>
              <a:t>‹#›</a:t>
            </a:fld>
            <a:endParaRPr lang="en-US"/>
          </a:p>
        </p:txBody>
      </p:sp>
    </p:spTree>
    <p:extLst>
      <p:ext uri="{BB962C8B-B14F-4D97-AF65-F5344CB8AC3E}">
        <p14:creationId xmlns:p14="http://schemas.microsoft.com/office/powerpoint/2010/main" val="4223812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7DB926C-F8AE-4393-ABF3-737055998340}" type="datetime1">
              <a:rPr lang="en-US" smtClean="0"/>
              <a:t>7/31/2017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81C9AE-B990-49B9-B053-3C601BB9C07C}" type="slidenum">
              <a:rPr lang="en-US" smtClean="0"/>
              <a:t>‹#›</a:t>
            </a:fld>
            <a:endParaRPr lang="en-US"/>
          </a:p>
        </p:txBody>
      </p:sp>
    </p:spTree>
    <p:extLst>
      <p:ext uri="{BB962C8B-B14F-4D97-AF65-F5344CB8AC3E}">
        <p14:creationId xmlns:p14="http://schemas.microsoft.com/office/powerpoint/2010/main" val="25348953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F2848C-853A-47BD-B080-DCDFE6BE6E5E}" type="datetime1">
              <a:rPr lang="en-US" smtClean="0"/>
              <a:t>7/31/2017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81C9AE-B990-49B9-B053-3C601BB9C07C}" type="slidenum">
              <a:rPr lang="en-US" smtClean="0"/>
              <a:t>‹#›</a:t>
            </a:fld>
            <a:endParaRPr lang="en-US"/>
          </a:p>
        </p:txBody>
      </p:sp>
    </p:spTree>
    <p:extLst>
      <p:ext uri="{BB962C8B-B14F-4D97-AF65-F5344CB8AC3E}">
        <p14:creationId xmlns:p14="http://schemas.microsoft.com/office/powerpoint/2010/main" val="929471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BAE82BA-7B4D-4042-BBE3-5480F4E3D8D9}" type="datetime1">
              <a:rPr lang="en-US" smtClean="0"/>
              <a:t>7/31/2017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81C9AE-B990-49B9-B053-3C601BB9C07C}" type="slidenum">
              <a:rPr lang="en-US" smtClean="0"/>
              <a:t>‹#›</a:t>
            </a:fld>
            <a:endParaRPr lang="en-US"/>
          </a:p>
        </p:txBody>
      </p:sp>
    </p:spTree>
    <p:extLst>
      <p:ext uri="{BB962C8B-B14F-4D97-AF65-F5344CB8AC3E}">
        <p14:creationId xmlns:p14="http://schemas.microsoft.com/office/powerpoint/2010/main" val="1379035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070CE66-B984-426A-B08A-B6355659AC74}" type="datetime1">
              <a:rPr lang="en-US" smtClean="0"/>
              <a:t>7/31/2017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81C9AE-B990-49B9-B053-3C601BB9C07C}" type="slidenum">
              <a:rPr lang="en-US" smtClean="0"/>
              <a:t>‹#›</a:t>
            </a:fld>
            <a:endParaRPr lang="en-US"/>
          </a:p>
        </p:txBody>
      </p:sp>
    </p:spTree>
    <p:extLst>
      <p:ext uri="{BB962C8B-B14F-4D97-AF65-F5344CB8AC3E}">
        <p14:creationId xmlns:p14="http://schemas.microsoft.com/office/powerpoint/2010/main" val="2896412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8600DA-FD9E-495B-B76F-15F652AC1260}" type="datetime1">
              <a:rPr lang="en-US" smtClean="0"/>
              <a:t>7/31/2017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81C9AE-B990-49B9-B053-3C601BB9C07C}" type="slidenum">
              <a:rPr lang="en-US" smtClean="0"/>
              <a:t>‹#›</a:t>
            </a:fld>
            <a:endParaRPr lang="en-US"/>
          </a:p>
        </p:txBody>
      </p:sp>
    </p:spTree>
    <p:extLst>
      <p:ext uri="{BB962C8B-B14F-4D97-AF65-F5344CB8AC3E}">
        <p14:creationId xmlns:p14="http://schemas.microsoft.com/office/powerpoint/2010/main" val="22433828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sz="2800" dirty="0"/>
              <a:t>SUBTITLE</a:t>
            </a:r>
          </a:p>
        </p:txBody>
      </p:sp>
      <p:sp>
        <p:nvSpPr>
          <p:cNvPr id="4" name="Title 3"/>
          <p:cNvSpPr>
            <a:spLocks noGrp="1"/>
          </p:cNvSpPr>
          <p:nvPr>
            <p:ph type="ctrTitle"/>
          </p:nvPr>
        </p:nvSpPr>
        <p:spPr/>
        <p:txBody>
          <a:bodyPr/>
          <a:lstStyle/>
          <a:p>
            <a:endParaRPr lang="en-US" dirty="0"/>
          </a:p>
        </p:txBody>
      </p:sp>
      <p:sp>
        <p:nvSpPr>
          <p:cNvPr id="5" name="Rectangle 4"/>
          <p:cNvSpPr/>
          <p:nvPr/>
        </p:nvSpPr>
        <p:spPr>
          <a:xfrm>
            <a:off x="0" y="-76200"/>
            <a:ext cx="9220200" cy="7010400"/>
          </a:xfrm>
          <a:prstGeom prst="rect">
            <a:avLst/>
          </a:prstGeom>
          <a:solidFill>
            <a:srgbClr val="0948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949575"/>
            <a:ext cx="8521574" cy="2636362"/>
          </a:xfrm>
          <a:prstGeom prst="rect">
            <a:avLst/>
          </a:prstGeom>
        </p:spPr>
      </p:pic>
      <p:sp>
        <p:nvSpPr>
          <p:cNvPr id="8" name="Text Placeholder 2"/>
          <p:cNvSpPr txBox="1">
            <a:spLocks/>
          </p:cNvSpPr>
          <p:nvPr/>
        </p:nvSpPr>
        <p:spPr>
          <a:xfrm>
            <a:off x="660400" y="3585936"/>
            <a:ext cx="7772400" cy="1500187"/>
          </a:xfrm>
          <a:prstGeom prst="rect">
            <a:avLst/>
          </a:prstGeom>
        </p:spPr>
        <p:txBody>
          <a:bodyPr vert="horz" lIns="91440" tIns="45720" rIns="91440" bIns="45720" rtlCol="0">
            <a:normAutofit fontScale="700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dirty="0">
                <a:solidFill>
                  <a:srgbClr val="EEF2C9"/>
                </a:solidFill>
                <a:latin typeface="Lato" panose="020F0502020204030203" pitchFamily="34" charset="0"/>
                <a:ea typeface="Lato" panose="020F0502020204030203" pitchFamily="34" charset="0"/>
                <a:cs typeface="Lato" panose="020F0502020204030203" pitchFamily="34" charset="0"/>
              </a:rPr>
              <a:t>Joseph M. Nicchitta, Countywide Coordinator</a:t>
            </a:r>
          </a:p>
          <a:p>
            <a:endParaRPr lang="en-US" dirty="0" smtClean="0">
              <a:solidFill>
                <a:srgbClr val="EEF2C9"/>
              </a:solidFill>
              <a:latin typeface="Lato" panose="020F0502020204030203" pitchFamily="34" charset="0"/>
              <a:ea typeface="Lato" panose="020F0502020204030203" pitchFamily="34" charset="0"/>
              <a:cs typeface="Lato" panose="020F0502020204030203" pitchFamily="34" charset="0"/>
            </a:endParaRPr>
          </a:p>
          <a:p>
            <a:r>
              <a:rPr lang="en-US" b="1" dirty="0" smtClean="0">
                <a:solidFill>
                  <a:srgbClr val="EEF2C9"/>
                </a:solidFill>
                <a:latin typeface="Lato" panose="020F0502020204030203" pitchFamily="34" charset="0"/>
                <a:ea typeface="Lato" panose="020F0502020204030203" pitchFamily="34" charset="0"/>
                <a:cs typeface="Lato" panose="020F0502020204030203" pitchFamily="34" charset="0"/>
              </a:rPr>
              <a:t>CALIFORNIA COUNTIES CANNABIS SUMMIT</a:t>
            </a:r>
          </a:p>
          <a:p>
            <a:r>
              <a:rPr lang="en-US" dirty="0" smtClean="0">
                <a:solidFill>
                  <a:srgbClr val="EEF2C9"/>
                </a:solidFill>
                <a:latin typeface="Lato" panose="020F0502020204030203" pitchFamily="34" charset="0"/>
                <a:ea typeface="Lato" panose="020F0502020204030203" pitchFamily="34" charset="0"/>
                <a:cs typeface="Lato" panose="020F0502020204030203" pitchFamily="34" charset="0"/>
              </a:rPr>
              <a:t>July 19, 2017</a:t>
            </a:r>
          </a:p>
          <a:p>
            <a:endParaRPr lang="en-US" dirty="0">
              <a:solidFill>
                <a:srgbClr val="EEF2C9"/>
              </a:solidFill>
              <a:latin typeface="Lato" panose="020F0502020204030203" pitchFamily="34" charset="0"/>
              <a:ea typeface="Lato" panose="020F0502020204030203" pitchFamily="34" charset="0"/>
              <a:cs typeface="Lato" panose="020F0502020204030203" pitchFamily="34" charset="0"/>
            </a:endParaRPr>
          </a:p>
        </p:txBody>
      </p:sp>
      <p:pic>
        <p:nvPicPr>
          <p:cNvPr id="2" name="Picture 1"/>
          <p:cNvPicPr>
            <a:picLocks noChangeAspect="1"/>
          </p:cNvPicPr>
          <p:nvPr/>
        </p:nvPicPr>
        <p:blipFill>
          <a:blip r:embed="rId3"/>
          <a:stretch>
            <a:fillRect/>
          </a:stretch>
        </p:blipFill>
        <p:spPr>
          <a:xfrm>
            <a:off x="2563172" y="-101777"/>
            <a:ext cx="6669602" cy="7017104"/>
          </a:xfrm>
          <a:prstGeom prst="rect">
            <a:avLst/>
          </a:prstGeom>
        </p:spPr>
      </p:pic>
      <p:pic>
        <p:nvPicPr>
          <p:cNvPr id="102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162800" y="4953000"/>
            <a:ext cx="1595956" cy="16680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111398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828801" y="0"/>
            <a:ext cx="5486400" cy="804862"/>
          </a:xfrm>
        </p:spPr>
        <p:txBody>
          <a:bodyPr/>
          <a:lstStyle/>
          <a:p>
            <a:endParaRPr lang="en-US" dirty="0"/>
          </a:p>
        </p:txBody>
      </p:sp>
      <p:sp>
        <p:nvSpPr>
          <p:cNvPr id="5" name="Slide Number Placeholder 4"/>
          <p:cNvSpPr>
            <a:spLocks noGrp="1"/>
          </p:cNvSpPr>
          <p:nvPr>
            <p:ph type="sldNum" sz="quarter" idx="12"/>
          </p:nvPr>
        </p:nvSpPr>
        <p:spPr/>
        <p:txBody>
          <a:bodyPr/>
          <a:lstStyle/>
          <a:p>
            <a:fld id="{3D81C9AE-B990-49B9-B053-3C601BB9C07C}" type="slidenum">
              <a:rPr lang="en-US" smtClean="0"/>
              <a:t>2</a:t>
            </a:fld>
            <a:endParaRPr lang="en-US"/>
          </a:p>
        </p:txBody>
      </p:sp>
      <p:sp>
        <p:nvSpPr>
          <p:cNvPr id="6" name="Rectangle 5"/>
          <p:cNvSpPr/>
          <p:nvPr/>
        </p:nvSpPr>
        <p:spPr>
          <a:xfrm>
            <a:off x="0" y="-76200"/>
            <a:ext cx="9144000" cy="457200"/>
          </a:xfrm>
          <a:prstGeom prst="rect">
            <a:avLst/>
          </a:prstGeom>
          <a:solidFill>
            <a:srgbClr val="0948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rgbClr val="E0DC6B"/>
                </a:solidFill>
              </a:rPr>
              <a:t>PINK AREAS = UNINCORPORATED LA COUNTY</a:t>
            </a:r>
            <a:endParaRPr lang="en-US" sz="2800" b="1" dirty="0">
              <a:solidFill>
                <a:srgbClr val="E0DC6B"/>
              </a:solidFill>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413699"/>
            <a:ext cx="6060980" cy="6281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831960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76200"/>
            <a:ext cx="9220200" cy="7010400"/>
          </a:xfrm>
          <a:prstGeom prst="rect">
            <a:avLst/>
          </a:prstGeom>
          <a:solidFill>
            <a:srgbClr val="0948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p:cNvSpPr txBox="1"/>
          <p:nvPr/>
        </p:nvSpPr>
        <p:spPr>
          <a:xfrm>
            <a:off x="811626" y="152400"/>
            <a:ext cx="7417974" cy="707886"/>
          </a:xfrm>
          <a:prstGeom prst="rect">
            <a:avLst/>
          </a:prstGeom>
          <a:noFill/>
        </p:spPr>
        <p:txBody>
          <a:bodyPr wrap="square" rtlCol="0" anchor="b" anchorCtr="0">
            <a:normAutofit fontScale="62500" lnSpcReduction="20000"/>
          </a:bodyPr>
          <a:lstStyle/>
          <a:p>
            <a:r>
              <a:rPr lang="en-US" sz="4000" b="1" dirty="0" smtClean="0">
                <a:solidFill>
                  <a:srgbClr val="E0DC6B"/>
                </a:solidFill>
                <a:latin typeface="Lato" panose="020F0502020204030203" pitchFamily="34" charset="0"/>
                <a:ea typeface="Lato" panose="020F0502020204030203" pitchFamily="34" charset="0"/>
                <a:cs typeface="Lato" panose="020F0502020204030203" pitchFamily="34" charset="0"/>
              </a:rPr>
              <a:t>COMMERCIAL CANNABIS BUSINESSES ARE CURRENTLY PROHIBITED IN LA COUNTY</a:t>
            </a:r>
            <a:endParaRPr lang="en-US" sz="4000" b="1" dirty="0">
              <a:solidFill>
                <a:srgbClr val="E0DC6B"/>
              </a:solidFill>
              <a:latin typeface="Lato" panose="020F0502020204030203" pitchFamily="34" charset="0"/>
              <a:ea typeface="Lato" panose="020F0502020204030203" pitchFamily="34" charset="0"/>
              <a:cs typeface="Lato" panose="020F0502020204030203" pitchFamily="34" charset="0"/>
            </a:endParaRPr>
          </a:p>
        </p:txBody>
      </p:sp>
      <p:sp>
        <p:nvSpPr>
          <p:cNvPr id="21" name="TextBox 20"/>
          <p:cNvSpPr txBox="1">
            <a:spLocks noChangeAspect="1"/>
          </p:cNvSpPr>
          <p:nvPr/>
        </p:nvSpPr>
        <p:spPr>
          <a:xfrm>
            <a:off x="762000" y="1219200"/>
            <a:ext cx="7620000" cy="5334000"/>
          </a:xfrm>
          <a:prstGeom prst="rect">
            <a:avLst/>
          </a:prstGeom>
          <a:noFill/>
        </p:spPr>
        <p:txBody>
          <a:bodyPr wrap="square" rtlCol="0">
            <a:noAutofit/>
          </a:bodyPr>
          <a:lstStyle/>
          <a:p>
            <a:pPr marL="285750" indent="-285750" fontAlgn="base">
              <a:buFont typeface="Arial" panose="020B0604020202020204" pitchFamily="34" charset="0"/>
              <a:buChar char="•"/>
            </a:pPr>
            <a:r>
              <a:rPr lang="en-US" sz="1900" dirty="0" smtClean="0">
                <a:solidFill>
                  <a:schemeClr val="bg1"/>
                </a:solidFill>
                <a:latin typeface="Lato" panose="020F0502020204030203" pitchFamily="34" charset="0"/>
                <a:ea typeface="Lato" panose="020F0502020204030203" pitchFamily="34" charset="0"/>
                <a:cs typeface="Lato" panose="020F0502020204030203" pitchFamily="34" charset="0"/>
              </a:rPr>
              <a:t>2006: LA County adopts ordinance </a:t>
            </a:r>
            <a:r>
              <a:rPr lang="en-US" sz="1900" dirty="0">
                <a:solidFill>
                  <a:schemeClr val="bg1"/>
                </a:solidFill>
                <a:latin typeface="Lato" panose="020F0502020204030203" pitchFamily="34" charset="0"/>
                <a:ea typeface="Lato" panose="020F0502020204030203" pitchFamily="34" charset="0"/>
                <a:cs typeface="Lato" panose="020F0502020204030203" pitchFamily="34" charset="0"/>
              </a:rPr>
              <a:t>allowing medical cannabis </a:t>
            </a:r>
            <a:r>
              <a:rPr lang="en-US" sz="1900" dirty="0" smtClean="0">
                <a:solidFill>
                  <a:schemeClr val="bg1"/>
                </a:solidFill>
                <a:latin typeface="Lato" panose="020F0502020204030203" pitchFamily="34" charset="0"/>
                <a:ea typeface="Lato" panose="020F0502020204030203" pitchFamily="34" charset="0"/>
                <a:cs typeface="Lato" panose="020F0502020204030203" pitchFamily="34" charset="0"/>
              </a:rPr>
              <a:t>dispensaries with a </a:t>
            </a:r>
            <a:r>
              <a:rPr lang="en-US" sz="1900" dirty="0" smtClean="0">
                <a:solidFill>
                  <a:srgbClr val="E0DC6B"/>
                </a:solidFill>
                <a:latin typeface="Lato" panose="020F0502020204030203" pitchFamily="34" charset="0"/>
                <a:ea typeface="Lato" panose="020F0502020204030203" pitchFamily="34" charset="0"/>
                <a:cs typeface="Lato" panose="020F0502020204030203" pitchFamily="34" charset="0"/>
              </a:rPr>
              <a:t>conditional </a:t>
            </a:r>
            <a:r>
              <a:rPr lang="en-US" sz="1900" dirty="0">
                <a:solidFill>
                  <a:srgbClr val="E0DC6B"/>
                </a:solidFill>
                <a:latin typeface="Lato" panose="020F0502020204030203" pitchFamily="34" charset="0"/>
                <a:ea typeface="Lato" panose="020F0502020204030203" pitchFamily="34" charset="0"/>
                <a:cs typeface="Lato" panose="020F0502020204030203" pitchFamily="34" charset="0"/>
              </a:rPr>
              <a:t>use permit</a:t>
            </a:r>
            <a:r>
              <a:rPr lang="en-US" sz="1900" dirty="0">
                <a:solidFill>
                  <a:schemeClr val="bg1"/>
                </a:solidFill>
                <a:latin typeface="Lato" panose="020F0502020204030203" pitchFamily="34" charset="0"/>
                <a:ea typeface="Lato" panose="020F0502020204030203" pitchFamily="34" charset="0"/>
                <a:cs typeface="Lato" panose="020F0502020204030203" pitchFamily="34" charset="0"/>
              </a:rPr>
              <a:t>. </a:t>
            </a:r>
            <a:endParaRPr lang="en-US" sz="1900" dirty="0" smtClean="0">
              <a:solidFill>
                <a:schemeClr val="bg1"/>
              </a:solidFill>
              <a:latin typeface="Lato" panose="020F0502020204030203" pitchFamily="34" charset="0"/>
              <a:ea typeface="Lato" panose="020F0502020204030203" pitchFamily="34" charset="0"/>
              <a:cs typeface="Lato" panose="020F0502020204030203" pitchFamily="34" charset="0"/>
            </a:endParaRPr>
          </a:p>
          <a:p>
            <a:pPr marL="285750" indent="-285750" fontAlgn="base">
              <a:buFont typeface="Arial" panose="020B0604020202020204" pitchFamily="34" charset="0"/>
              <a:buChar char="•"/>
            </a:pPr>
            <a:endParaRPr lang="en-US" sz="1900" dirty="0" smtClean="0">
              <a:solidFill>
                <a:schemeClr val="bg1"/>
              </a:solidFill>
              <a:latin typeface="Lato" panose="020F0502020204030203" pitchFamily="34" charset="0"/>
              <a:ea typeface="Lato" panose="020F0502020204030203" pitchFamily="34" charset="0"/>
              <a:cs typeface="Lato" panose="020F0502020204030203" pitchFamily="34" charset="0"/>
            </a:endParaRPr>
          </a:p>
          <a:p>
            <a:pPr marL="742950" lvl="1" indent="-285750" fontAlgn="base">
              <a:buFont typeface="Arial" panose="020B0604020202020204" pitchFamily="34" charset="0"/>
              <a:buChar char="•"/>
            </a:pPr>
            <a:r>
              <a:rPr lang="en-US" sz="1900" dirty="0" smtClean="0">
                <a:solidFill>
                  <a:schemeClr val="bg1"/>
                </a:solidFill>
                <a:latin typeface="Lato" panose="020F0502020204030203" pitchFamily="34" charset="0"/>
                <a:ea typeface="Lato" panose="020F0502020204030203" pitchFamily="34" charset="0"/>
                <a:cs typeface="Lato" panose="020F0502020204030203" pitchFamily="34" charset="0"/>
              </a:rPr>
              <a:t>No </a:t>
            </a:r>
            <a:r>
              <a:rPr lang="en-US" sz="1900" dirty="0">
                <a:solidFill>
                  <a:schemeClr val="bg1"/>
                </a:solidFill>
                <a:latin typeface="Lato" panose="020F0502020204030203" pitchFamily="34" charset="0"/>
                <a:ea typeface="Lato" panose="020F0502020204030203" pitchFamily="34" charset="0"/>
                <a:cs typeface="Lato" panose="020F0502020204030203" pitchFamily="34" charset="0"/>
              </a:rPr>
              <a:t>medical cannabis dispensary was ever </a:t>
            </a:r>
            <a:r>
              <a:rPr lang="en-US" sz="1900" dirty="0" smtClean="0">
                <a:solidFill>
                  <a:schemeClr val="bg1"/>
                </a:solidFill>
                <a:latin typeface="Lato" panose="020F0502020204030203" pitchFamily="34" charset="0"/>
                <a:ea typeface="Lato" panose="020F0502020204030203" pitchFamily="34" charset="0"/>
                <a:cs typeface="Lato" panose="020F0502020204030203" pitchFamily="34" charset="0"/>
              </a:rPr>
              <a:t>permitted. </a:t>
            </a:r>
            <a:endParaRPr lang="en-US" sz="1900" dirty="0">
              <a:solidFill>
                <a:schemeClr val="bg1"/>
              </a:solidFill>
              <a:latin typeface="Lato" panose="020F0502020204030203" pitchFamily="34" charset="0"/>
              <a:ea typeface="Lato" panose="020F0502020204030203" pitchFamily="34" charset="0"/>
              <a:cs typeface="Lato" panose="020F0502020204030203" pitchFamily="34" charset="0"/>
            </a:endParaRPr>
          </a:p>
          <a:p>
            <a:pPr marL="285750" indent="-285750" fontAlgn="base">
              <a:buFont typeface="Arial" panose="020B0604020202020204" pitchFamily="34" charset="0"/>
              <a:buChar char="•"/>
            </a:pPr>
            <a:endParaRPr lang="en-US" sz="1900" dirty="0">
              <a:solidFill>
                <a:schemeClr val="bg1"/>
              </a:solidFill>
              <a:latin typeface="Lato" panose="020F0502020204030203" pitchFamily="34" charset="0"/>
              <a:ea typeface="Lato" panose="020F0502020204030203" pitchFamily="34" charset="0"/>
              <a:cs typeface="Lato" panose="020F0502020204030203" pitchFamily="34" charset="0"/>
            </a:endParaRPr>
          </a:p>
          <a:p>
            <a:pPr marL="285750" indent="-285750" fontAlgn="base">
              <a:buFont typeface="Arial" panose="020B0604020202020204" pitchFamily="34" charset="0"/>
              <a:buChar char="•"/>
            </a:pPr>
            <a:r>
              <a:rPr lang="en-US" sz="1900" dirty="0" smtClean="0">
                <a:solidFill>
                  <a:schemeClr val="bg1"/>
                </a:solidFill>
                <a:latin typeface="Lato" panose="020F0502020204030203" pitchFamily="34" charset="0"/>
                <a:ea typeface="Lato" panose="020F0502020204030203" pitchFamily="34" charset="0"/>
                <a:cs typeface="Lato" panose="020F0502020204030203" pitchFamily="34" charset="0"/>
              </a:rPr>
              <a:t>2010-2017: LA County adopts series of ordinances/urgency ordinances </a:t>
            </a:r>
            <a:r>
              <a:rPr lang="en-US" sz="1900" dirty="0">
                <a:solidFill>
                  <a:srgbClr val="E0DC6B"/>
                </a:solidFill>
                <a:latin typeface="Lato" panose="020F0502020204030203" pitchFamily="34" charset="0"/>
                <a:ea typeface="Lato" panose="020F0502020204030203" pitchFamily="34" charset="0"/>
                <a:cs typeface="Lato" panose="020F0502020204030203" pitchFamily="34" charset="0"/>
              </a:rPr>
              <a:t>prohibiting all medical and “adult-use” commercial cannabis activities</a:t>
            </a:r>
            <a:r>
              <a:rPr lang="en-US" sz="1900" dirty="0" smtClean="0">
                <a:solidFill>
                  <a:schemeClr val="bg1"/>
                </a:solidFill>
                <a:latin typeface="Lato" panose="020F0502020204030203" pitchFamily="34" charset="0"/>
                <a:ea typeface="Lato" panose="020F0502020204030203" pitchFamily="34" charset="0"/>
                <a:cs typeface="Lato" panose="020F0502020204030203" pitchFamily="34" charset="0"/>
              </a:rPr>
              <a:t>. Currently, all commercial cannabis activity is prohibited in unincorporated areas. </a:t>
            </a:r>
          </a:p>
          <a:p>
            <a:pPr fontAlgn="base"/>
            <a:endParaRPr lang="en-US" sz="1900" dirty="0" smtClean="0">
              <a:solidFill>
                <a:schemeClr val="bg1"/>
              </a:solidFill>
              <a:latin typeface="Lato" panose="020F0502020204030203" pitchFamily="34" charset="0"/>
              <a:ea typeface="Lato" panose="020F0502020204030203" pitchFamily="34" charset="0"/>
              <a:cs typeface="Lato" panose="020F0502020204030203" pitchFamily="34" charset="0"/>
            </a:endParaRPr>
          </a:p>
          <a:p>
            <a:pPr marL="285750" indent="-285750" fontAlgn="base">
              <a:buFont typeface="Arial" panose="020B0604020202020204" pitchFamily="34" charset="0"/>
              <a:buChar char="•"/>
            </a:pPr>
            <a:r>
              <a:rPr lang="en-US" sz="1900" dirty="0" smtClean="0">
                <a:solidFill>
                  <a:schemeClr val="bg1"/>
                </a:solidFill>
                <a:latin typeface="Lato" panose="020F0502020204030203" pitchFamily="34" charset="0"/>
                <a:ea typeface="Lato" panose="020F0502020204030203" pitchFamily="34" charset="0"/>
                <a:cs typeface="Lato" panose="020F0502020204030203" pitchFamily="34" charset="0"/>
              </a:rPr>
              <a:t>February 2017: LA County Board establishes the Office of Cannabis Management and directs the </a:t>
            </a:r>
            <a:r>
              <a:rPr lang="en-US" sz="1900" dirty="0" smtClean="0">
                <a:solidFill>
                  <a:srgbClr val="E0DC6B"/>
                </a:solidFill>
                <a:latin typeface="Lato" panose="020F0502020204030203" pitchFamily="34" charset="0"/>
                <a:ea typeface="Lato" panose="020F0502020204030203" pitchFamily="34" charset="0"/>
                <a:cs typeface="Lato" panose="020F0502020204030203" pitchFamily="34" charset="0"/>
              </a:rPr>
              <a:t>preparation of regulations to allow all medical and “adult-use” cannabis business types</a:t>
            </a:r>
            <a:r>
              <a:rPr lang="en-US" sz="1900" dirty="0" smtClean="0">
                <a:solidFill>
                  <a:schemeClr val="bg1"/>
                </a:solidFill>
                <a:latin typeface="Lato" panose="020F0502020204030203" pitchFamily="34" charset="0"/>
                <a:ea typeface="Lato" panose="020F0502020204030203" pitchFamily="34" charset="0"/>
                <a:cs typeface="Lato" panose="020F0502020204030203" pitchFamily="34" charset="0"/>
              </a:rPr>
              <a:t>. </a:t>
            </a: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5343" y="304800"/>
            <a:ext cx="636657" cy="636657"/>
          </a:xfrm>
          <a:prstGeom prst="rect">
            <a:avLst/>
          </a:prstGeom>
        </p:spPr>
      </p:pic>
      <p:sp>
        <p:nvSpPr>
          <p:cNvPr id="2" name="Slide Number Placeholder 1"/>
          <p:cNvSpPr>
            <a:spLocks noGrp="1"/>
          </p:cNvSpPr>
          <p:nvPr>
            <p:ph type="sldNum" sz="quarter" idx="12"/>
          </p:nvPr>
        </p:nvSpPr>
        <p:spPr/>
        <p:txBody>
          <a:bodyPr/>
          <a:lstStyle/>
          <a:p>
            <a:fld id="{3D81C9AE-B990-49B9-B053-3C601BB9C07C}" type="slidenum">
              <a:rPr lang="en-US" smtClean="0"/>
              <a:t>3</a:t>
            </a:fld>
            <a:endParaRPr lang="en-US" dirty="0"/>
          </a:p>
        </p:txBody>
      </p:sp>
    </p:spTree>
    <p:extLst>
      <p:ext uri="{BB962C8B-B14F-4D97-AF65-F5344CB8AC3E}">
        <p14:creationId xmlns:p14="http://schemas.microsoft.com/office/powerpoint/2010/main" val="2570929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76200"/>
            <a:ext cx="9220200" cy="7010400"/>
          </a:xfrm>
          <a:prstGeom prst="rect">
            <a:avLst/>
          </a:prstGeom>
          <a:solidFill>
            <a:srgbClr val="0948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p:cNvSpPr txBox="1"/>
          <p:nvPr/>
        </p:nvSpPr>
        <p:spPr>
          <a:xfrm>
            <a:off x="811626" y="152400"/>
            <a:ext cx="7417974" cy="707886"/>
          </a:xfrm>
          <a:prstGeom prst="rect">
            <a:avLst/>
          </a:prstGeom>
          <a:noFill/>
        </p:spPr>
        <p:txBody>
          <a:bodyPr wrap="square" rtlCol="0" anchor="b" anchorCtr="0">
            <a:normAutofit fontScale="62500" lnSpcReduction="20000"/>
          </a:bodyPr>
          <a:lstStyle/>
          <a:p>
            <a:r>
              <a:rPr lang="en-US" sz="4000" b="1" dirty="0" smtClean="0">
                <a:solidFill>
                  <a:srgbClr val="E0DC6B"/>
                </a:solidFill>
                <a:latin typeface="Lato" panose="020F0502020204030203" pitchFamily="34" charset="0"/>
                <a:ea typeface="Lato" panose="020F0502020204030203" pitchFamily="34" charset="0"/>
                <a:cs typeface="Lato" panose="020F0502020204030203" pitchFamily="34" charset="0"/>
              </a:rPr>
              <a:t>LA COUNTY’S CURRENT APPROACH TO COMMERCIAL CANNABIS REGULATION</a:t>
            </a:r>
            <a:endParaRPr lang="en-US" sz="4000" b="1" dirty="0">
              <a:solidFill>
                <a:srgbClr val="E0DC6B"/>
              </a:solidFill>
              <a:latin typeface="Lato" panose="020F0502020204030203" pitchFamily="34" charset="0"/>
              <a:ea typeface="Lato" panose="020F0502020204030203" pitchFamily="34" charset="0"/>
              <a:cs typeface="Lato" panose="020F0502020204030203" pitchFamily="34" charset="0"/>
            </a:endParaRPr>
          </a:p>
        </p:txBody>
      </p:sp>
      <p:sp>
        <p:nvSpPr>
          <p:cNvPr id="21" name="TextBox 20"/>
          <p:cNvSpPr txBox="1">
            <a:spLocks noChangeAspect="1"/>
          </p:cNvSpPr>
          <p:nvPr/>
        </p:nvSpPr>
        <p:spPr>
          <a:xfrm>
            <a:off x="762000" y="1592252"/>
            <a:ext cx="7620000" cy="4960948"/>
          </a:xfrm>
          <a:prstGeom prst="rect">
            <a:avLst/>
          </a:prstGeom>
          <a:noFill/>
        </p:spPr>
        <p:txBody>
          <a:bodyPr wrap="square" rtlCol="0">
            <a:normAutofit fontScale="92500" lnSpcReduction="20000"/>
          </a:bodyPr>
          <a:lstStyle/>
          <a:p>
            <a:pPr marL="285750" indent="-285750" fontAlgn="base">
              <a:buFont typeface="Arial" panose="020B0604020202020204" pitchFamily="34" charset="0"/>
              <a:buChar char="•"/>
            </a:pPr>
            <a:r>
              <a:rPr lang="en-US" sz="2600" dirty="0" smtClean="0">
                <a:solidFill>
                  <a:schemeClr val="bg1"/>
                </a:solidFill>
                <a:latin typeface="Lato" panose="020F0502020204030203" pitchFamily="34" charset="0"/>
                <a:ea typeface="Lato" panose="020F0502020204030203" pitchFamily="34" charset="0"/>
                <a:cs typeface="Lato" panose="020F0502020204030203" pitchFamily="34" charset="0"/>
              </a:rPr>
              <a:t>With respect to land use, Board motion directed:</a:t>
            </a:r>
          </a:p>
          <a:p>
            <a:pPr marL="285750" indent="-285750" fontAlgn="base">
              <a:buFont typeface="Arial" panose="020B0604020202020204" pitchFamily="34" charset="0"/>
              <a:buChar char="•"/>
            </a:pPr>
            <a:endParaRPr lang="en-US" sz="2600" dirty="0">
              <a:solidFill>
                <a:schemeClr val="bg1"/>
              </a:solidFill>
              <a:latin typeface="Lato" panose="020F0502020204030203" pitchFamily="34" charset="0"/>
              <a:ea typeface="Lato" panose="020F0502020204030203" pitchFamily="34" charset="0"/>
              <a:cs typeface="Lato" panose="020F0502020204030203" pitchFamily="34" charset="0"/>
            </a:endParaRPr>
          </a:p>
          <a:p>
            <a:pPr marL="742950" lvl="1" indent="-285750" fontAlgn="base">
              <a:buFont typeface="Arial" panose="020B0604020202020204" pitchFamily="34" charset="0"/>
              <a:buChar char="•"/>
            </a:pPr>
            <a:r>
              <a:rPr lang="en-US" sz="2600" dirty="0" smtClean="0">
                <a:solidFill>
                  <a:srgbClr val="E0DC6B"/>
                </a:solidFill>
                <a:latin typeface="Lato" panose="020F0502020204030203" pitchFamily="34" charset="0"/>
                <a:ea typeface="Lato" panose="020F0502020204030203" pitchFamily="34" charset="0"/>
                <a:cs typeface="Lato" panose="020F0502020204030203" pitchFamily="34" charset="0"/>
              </a:rPr>
              <a:t>No outdoor commercial cultivation</a:t>
            </a:r>
            <a:endParaRPr lang="en-US" sz="2600" dirty="0" smtClean="0">
              <a:solidFill>
                <a:schemeClr val="bg1"/>
              </a:solidFill>
              <a:latin typeface="Lato" panose="020F0502020204030203" pitchFamily="34" charset="0"/>
              <a:ea typeface="Lato" panose="020F0502020204030203" pitchFamily="34" charset="0"/>
              <a:cs typeface="Lato" panose="020F0502020204030203" pitchFamily="34" charset="0"/>
            </a:endParaRPr>
          </a:p>
          <a:p>
            <a:pPr marL="742950" lvl="1" indent="-285750" fontAlgn="base">
              <a:buFont typeface="Arial" panose="020B0604020202020204" pitchFamily="34" charset="0"/>
              <a:buChar char="•"/>
            </a:pPr>
            <a:endParaRPr lang="en-US" sz="2600" dirty="0" smtClean="0">
              <a:solidFill>
                <a:schemeClr val="bg1"/>
              </a:solidFill>
              <a:latin typeface="Lato" panose="020F0502020204030203" pitchFamily="34" charset="0"/>
              <a:ea typeface="Lato" panose="020F0502020204030203" pitchFamily="34" charset="0"/>
              <a:cs typeface="Lato" panose="020F0502020204030203" pitchFamily="34" charset="0"/>
            </a:endParaRPr>
          </a:p>
          <a:p>
            <a:pPr marL="742950" lvl="1" indent="-285750" fontAlgn="base">
              <a:buFont typeface="Arial" panose="020B0604020202020204" pitchFamily="34" charset="0"/>
              <a:buChar char="•"/>
            </a:pPr>
            <a:r>
              <a:rPr lang="en-US" sz="2600" dirty="0" smtClean="0">
                <a:solidFill>
                  <a:schemeClr val="bg1"/>
                </a:solidFill>
                <a:latin typeface="Lato" panose="020F0502020204030203" pitchFamily="34" charset="0"/>
                <a:ea typeface="Lato" panose="020F0502020204030203" pitchFamily="34" charset="0"/>
                <a:cs typeface="Lato" panose="020F0502020204030203" pitchFamily="34" charset="0"/>
              </a:rPr>
              <a:t>cultivation</a:t>
            </a:r>
            <a:r>
              <a:rPr lang="en-US" sz="2600" dirty="0">
                <a:solidFill>
                  <a:schemeClr val="bg1"/>
                </a:solidFill>
                <a:latin typeface="Lato" panose="020F0502020204030203" pitchFamily="34" charset="0"/>
                <a:ea typeface="Lato" panose="020F0502020204030203" pitchFamily="34" charset="0"/>
                <a:cs typeface="Lato" panose="020F0502020204030203" pitchFamily="34" charset="0"/>
              </a:rPr>
              <a:t>, distribution, and manufacturing </a:t>
            </a:r>
            <a:r>
              <a:rPr lang="en-US" sz="2600" dirty="0" smtClean="0">
                <a:solidFill>
                  <a:schemeClr val="bg1"/>
                </a:solidFill>
                <a:latin typeface="Lato" panose="020F0502020204030203" pitchFamily="34" charset="0"/>
                <a:ea typeface="Lato" panose="020F0502020204030203" pitchFamily="34" charset="0"/>
                <a:cs typeface="Lato" panose="020F0502020204030203" pitchFamily="34" charset="0"/>
              </a:rPr>
              <a:t>in </a:t>
            </a:r>
            <a:r>
              <a:rPr lang="en-US" sz="2600" dirty="0" smtClean="0">
                <a:solidFill>
                  <a:srgbClr val="E0DC6B"/>
                </a:solidFill>
                <a:latin typeface="Lato" panose="020F0502020204030203" pitchFamily="34" charset="0"/>
                <a:ea typeface="Lato" panose="020F0502020204030203" pitchFamily="34" charset="0"/>
                <a:cs typeface="Lato" panose="020F0502020204030203" pitchFamily="34" charset="0"/>
              </a:rPr>
              <a:t>industrial </a:t>
            </a:r>
            <a:r>
              <a:rPr lang="en-US" sz="2600" dirty="0">
                <a:solidFill>
                  <a:srgbClr val="E0DC6B"/>
                </a:solidFill>
                <a:latin typeface="Lato" panose="020F0502020204030203" pitchFamily="34" charset="0"/>
                <a:ea typeface="Lato" panose="020F0502020204030203" pitchFamily="34" charset="0"/>
                <a:cs typeface="Lato" panose="020F0502020204030203" pitchFamily="34" charset="0"/>
              </a:rPr>
              <a:t>and commercial manufacturing </a:t>
            </a:r>
            <a:r>
              <a:rPr lang="en-US" sz="2600" dirty="0" smtClean="0">
                <a:solidFill>
                  <a:srgbClr val="E0DC6B"/>
                </a:solidFill>
                <a:latin typeface="Lato" panose="020F0502020204030203" pitchFamily="34" charset="0"/>
                <a:ea typeface="Lato" panose="020F0502020204030203" pitchFamily="34" charset="0"/>
                <a:cs typeface="Lato" panose="020F0502020204030203" pitchFamily="34" charset="0"/>
              </a:rPr>
              <a:t>zones</a:t>
            </a:r>
            <a:endParaRPr lang="en-US" sz="2600" dirty="0">
              <a:solidFill>
                <a:schemeClr val="bg1"/>
              </a:solidFill>
              <a:latin typeface="Lato" panose="020F0502020204030203" pitchFamily="34" charset="0"/>
              <a:ea typeface="Lato" panose="020F0502020204030203" pitchFamily="34" charset="0"/>
              <a:cs typeface="Lato" panose="020F0502020204030203" pitchFamily="34" charset="0"/>
            </a:endParaRPr>
          </a:p>
          <a:p>
            <a:pPr marL="742950" lvl="1" indent="-285750" fontAlgn="base">
              <a:buFont typeface="Arial" panose="020B0604020202020204" pitchFamily="34" charset="0"/>
              <a:buChar char="•"/>
            </a:pPr>
            <a:endParaRPr lang="en-US" sz="2600" dirty="0" smtClean="0">
              <a:solidFill>
                <a:schemeClr val="bg1"/>
              </a:solidFill>
              <a:latin typeface="Lato" panose="020F0502020204030203" pitchFamily="34" charset="0"/>
              <a:ea typeface="Lato" panose="020F0502020204030203" pitchFamily="34" charset="0"/>
              <a:cs typeface="Lato" panose="020F0502020204030203" pitchFamily="34" charset="0"/>
            </a:endParaRPr>
          </a:p>
          <a:p>
            <a:pPr marL="742950" lvl="1" indent="-285750" fontAlgn="base">
              <a:buFont typeface="Arial" panose="020B0604020202020204" pitchFamily="34" charset="0"/>
              <a:buChar char="•"/>
            </a:pPr>
            <a:r>
              <a:rPr lang="en-US" sz="2600" dirty="0" smtClean="0">
                <a:solidFill>
                  <a:schemeClr val="bg1"/>
                </a:solidFill>
                <a:latin typeface="Lato" panose="020F0502020204030203" pitchFamily="34" charset="0"/>
                <a:ea typeface="Lato" panose="020F0502020204030203" pitchFamily="34" charset="0"/>
                <a:cs typeface="Lato" panose="020F0502020204030203" pitchFamily="34" charset="0"/>
              </a:rPr>
              <a:t>All other </a:t>
            </a:r>
            <a:r>
              <a:rPr lang="en-US" sz="2600" dirty="0">
                <a:solidFill>
                  <a:schemeClr val="bg1"/>
                </a:solidFill>
                <a:latin typeface="Lato" panose="020F0502020204030203" pitchFamily="34" charset="0"/>
                <a:ea typeface="Lato" panose="020F0502020204030203" pitchFamily="34" charset="0"/>
                <a:cs typeface="Lato" panose="020F0502020204030203" pitchFamily="34" charset="0"/>
              </a:rPr>
              <a:t>associated medical and commercial cannabis </a:t>
            </a:r>
            <a:r>
              <a:rPr lang="en-US" sz="2600" dirty="0" smtClean="0">
                <a:solidFill>
                  <a:schemeClr val="bg1"/>
                </a:solidFill>
                <a:latin typeface="Lato" panose="020F0502020204030203" pitchFamily="34" charset="0"/>
                <a:ea typeface="Lato" panose="020F0502020204030203" pitchFamily="34" charset="0"/>
                <a:cs typeface="Lato" panose="020F0502020204030203" pitchFamily="34" charset="0"/>
              </a:rPr>
              <a:t>related enterprises </a:t>
            </a:r>
            <a:r>
              <a:rPr lang="en-US" sz="2600" dirty="0">
                <a:solidFill>
                  <a:schemeClr val="bg1"/>
                </a:solidFill>
                <a:latin typeface="Lato" panose="020F0502020204030203" pitchFamily="34" charset="0"/>
                <a:ea typeface="Lato" panose="020F0502020204030203" pitchFamily="34" charset="0"/>
                <a:cs typeface="Lato" panose="020F0502020204030203" pitchFamily="34" charset="0"/>
              </a:rPr>
              <a:t>in </a:t>
            </a:r>
            <a:r>
              <a:rPr lang="en-US" sz="2600" dirty="0" smtClean="0">
                <a:solidFill>
                  <a:srgbClr val="E0DC6B"/>
                </a:solidFill>
                <a:latin typeface="Lato" panose="020F0502020204030203" pitchFamily="34" charset="0"/>
                <a:ea typeface="Lato" panose="020F0502020204030203" pitchFamily="34" charset="0"/>
                <a:cs typeface="Lato" panose="020F0502020204030203" pitchFamily="34" charset="0"/>
              </a:rPr>
              <a:t>heavy commercial zones (C-3) </a:t>
            </a:r>
            <a:r>
              <a:rPr lang="en-US" sz="2600" dirty="0">
                <a:solidFill>
                  <a:srgbClr val="E0DC6B"/>
                </a:solidFill>
                <a:latin typeface="Lato" panose="020F0502020204030203" pitchFamily="34" charset="0"/>
                <a:ea typeface="Lato" panose="020F0502020204030203" pitchFamily="34" charset="0"/>
                <a:cs typeface="Lato" panose="020F0502020204030203" pitchFamily="34" charset="0"/>
              </a:rPr>
              <a:t>or </a:t>
            </a:r>
            <a:r>
              <a:rPr lang="en-US" sz="2600" dirty="0" smtClean="0">
                <a:solidFill>
                  <a:srgbClr val="E0DC6B"/>
                </a:solidFill>
                <a:latin typeface="Lato" panose="020F0502020204030203" pitchFamily="34" charset="0"/>
                <a:ea typeface="Lato" panose="020F0502020204030203" pitchFamily="34" charset="0"/>
                <a:cs typeface="Lato" panose="020F0502020204030203" pitchFamily="34" charset="0"/>
              </a:rPr>
              <a:t>higher</a:t>
            </a:r>
            <a:endParaRPr lang="en-US" sz="2600" dirty="0" smtClean="0">
              <a:solidFill>
                <a:schemeClr val="bg1"/>
              </a:solidFill>
              <a:latin typeface="Lato" panose="020F0502020204030203" pitchFamily="34" charset="0"/>
              <a:ea typeface="Lato" panose="020F0502020204030203" pitchFamily="34" charset="0"/>
              <a:cs typeface="Lato" panose="020F0502020204030203" pitchFamily="34" charset="0"/>
            </a:endParaRPr>
          </a:p>
          <a:p>
            <a:pPr marL="742950" lvl="1" indent="-285750" fontAlgn="base">
              <a:buFont typeface="Arial" panose="020B0604020202020204" pitchFamily="34" charset="0"/>
              <a:buChar char="•"/>
            </a:pPr>
            <a:endParaRPr lang="en-US" sz="2600" dirty="0">
              <a:solidFill>
                <a:schemeClr val="bg1"/>
              </a:solidFill>
              <a:latin typeface="Lato" panose="020F0502020204030203" pitchFamily="34" charset="0"/>
              <a:ea typeface="Lato" panose="020F0502020204030203" pitchFamily="34" charset="0"/>
              <a:cs typeface="Lato" panose="020F0502020204030203" pitchFamily="34" charset="0"/>
            </a:endParaRPr>
          </a:p>
          <a:p>
            <a:pPr marL="742950" lvl="1" indent="-285750" fontAlgn="base">
              <a:buFont typeface="Arial" panose="020B0604020202020204" pitchFamily="34" charset="0"/>
              <a:buChar char="•"/>
            </a:pPr>
            <a:r>
              <a:rPr lang="en-US" sz="2600" dirty="0" smtClean="0">
                <a:solidFill>
                  <a:schemeClr val="bg1"/>
                </a:solidFill>
                <a:latin typeface="Lato" panose="020F0502020204030203" pitchFamily="34" charset="0"/>
                <a:ea typeface="Lato" panose="020F0502020204030203" pitchFamily="34" charset="0"/>
                <a:cs typeface="Lato" panose="020F0502020204030203" pitchFamily="34" charset="0"/>
              </a:rPr>
              <a:t>Special attention to community plan areas and sensitive uses, as well as </a:t>
            </a:r>
            <a:r>
              <a:rPr lang="en-US" sz="2600" dirty="0" smtClean="0">
                <a:solidFill>
                  <a:srgbClr val="E0DC6B"/>
                </a:solidFill>
                <a:latin typeface="Lato" panose="020F0502020204030203" pitchFamily="34" charset="0"/>
                <a:ea typeface="Lato" panose="020F0502020204030203" pitchFamily="34" charset="0"/>
                <a:cs typeface="Lato" panose="020F0502020204030203" pitchFamily="34" charset="0"/>
              </a:rPr>
              <a:t>avoiding overconcentration and unfair burdens </a:t>
            </a:r>
            <a:r>
              <a:rPr lang="en-US" sz="2600" dirty="0" smtClean="0">
                <a:solidFill>
                  <a:schemeClr val="bg1"/>
                </a:solidFill>
                <a:latin typeface="Lato" panose="020F0502020204030203" pitchFamily="34" charset="0"/>
                <a:ea typeface="Lato" panose="020F0502020204030203" pitchFamily="34" charset="0"/>
                <a:cs typeface="Lato" panose="020F0502020204030203" pitchFamily="34" charset="0"/>
              </a:rPr>
              <a:t>to some communities</a:t>
            </a:r>
          </a:p>
          <a:p>
            <a:pPr fontAlgn="base"/>
            <a:endParaRPr lang="en-US" sz="2600" dirty="0">
              <a:solidFill>
                <a:schemeClr val="bg1"/>
              </a:solidFill>
              <a:latin typeface="Lato" panose="020F0502020204030203" pitchFamily="34" charset="0"/>
              <a:ea typeface="Lato" panose="020F0502020204030203" pitchFamily="34" charset="0"/>
              <a:cs typeface="Lato" panose="020F0502020204030203" pitchFamily="34" charset="0"/>
            </a:endParaRPr>
          </a:p>
          <a:p>
            <a:pPr marL="285750" indent="-285750" fontAlgn="base">
              <a:buFont typeface="Arial" panose="020B0604020202020204" pitchFamily="34" charset="0"/>
              <a:buChar char="•"/>
            </a:pPr>
            <a:r>
              <a:rPr lang="en-US" sz="2600" dirty="0" smtClean="0">
                <a:solidFill>
                  <a:srgbClr val="E0DC6B"/>
                </a:solidFill>
                <a:latin typeface="Lato" panose="020F0502020204030203" pitchFamily="34" charset="0"/>
                <a:ea typeface="Lato" panose="020F0502020204030203" pitchFamily="34" charset="0"/>
                <a:cs typeface="Lato" panose="020F0502020204030203" pitchFamily="34" charset="0"/>
              </a:rPr>
              <a:t>Emphasis on public engagement</a:t>
            </a:r>
            <a:r>
              <a:rPr lang="en-US" sz="2600" dirty="0" smtClean="0">
                <a:solidFill>
                  <a:schemeClr val="bg1"/>
                </a:solidFill>
                <a:latin typeface="Lato" panose="020F0502020204030203" pitchFamily="34" charset="0"/>
                <a:ea typeface="Lato" panose="020F0502020204030203" pitchFamily="34" charset="0"/>
                <a:cs typeface="Lato" panose="020F0502020204030203" pitchFamily="34" charset="0"/>
              </a:rPr>
              <a:t>.</a:t>
            </a:r>
            <a:endParaRPr lang="en-US" sz="2600" b="1" dirty="0">
              <a:solidFill>
                <a:schemeClr val="bg1"/>
              </a:solidFill>
              <a:latin typeface="Lato" panose="020F0502020204030203" pitchFamily="34" charset="0"/>
              <a:ea typeface="Lato" panose="020F0502020204030203" pitchFamily="34" charset="0"/>
              <a:cs typeface="Lato" panose="020F0502020204030203" pitchFamily="34" charset="0"/>
            </a:endParaRPr>
          </a:p>
          <a:p>
            <a:pPr marL="285750" indent="-285750" fontAlgn="base">
              <a:buFont typeface="Arial" panose="020B0604020202020204" pitchFamily="34" charset="0"/>
              <a:buChar char="•"/>
            </a:pPr>
            <a:endParaRPr lang="en-US" sz="2600" b="1"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5343" y="304800"/>
            <a:ext cx="636657" cy="636657"/>
          </a:xfrm>
          <a:prstGeom prst="rect">
            <a:avLst/>
          </a:prstGeom>
        </p:spPr>
      </p:pic>
      <p:sp>
        <p:nvSpPr>
          <p:cNvPr id="2" name="Slide Number Placeholder 1"/>
          <p:cNvSpPr>
            <a:spLocks noGrp="1"/>
          </p:cNvSpPr>
          <p:nvPr>
            <p:ph type="sldNum" sz="quarter" idx="12"/>
          </p:nvPr>
        </p:nvSpPr>
        <p:spPr/>
        <p:txBody>
          <a:bodyPr/>
          <a:lstStyle/>
          <a:p>
            <a:fld id="{3D81C9AE-B990-49B9-B053-3C601BB9C07C}" type="slidenum">
              <a:rPr lang="en-US" smtClean="0"/>
              <a:t>4</a:t>
            </a:fld>
            <a:endParaRPr lang="en-US" dirty="0"/>
          </a:p>
        </p:txBody>
      </p:sp>
      <p:sp>
        <p:nvSpPr>
          <p:cNvPr id="7" name="TextBox 6"/>
          <p:cNvSpPr txBox="1"/>
          <p:nvPr/>
        </p:nvSpPr>
        <p:spPr>
          <a:xfrm>
            <a:off x="804368" y="734943"/>
            <a:ext cx="7882431" cy="477054"/>
          </a:xfrm>
          <a:prstGeom prst="rect">
            <a:avLst/>
          </a:prstGeom>
          <a:noFill/>
        </p:spPr>
        <p:txBody>
          <a:bodyPr wrap="square" rtlCol="0" anchor="b">
            <a:normAutofit fontScale="85000" lnSpcReduction="10000"/>
          </a:bodyPr>
          <a:lstStyle/>
          <a:p>
            <a:r>
              <a:rPr lang="en-US" sz="2500" i="1" dirty="0" smtClean="0">
                <a:solidFill>
                  <a:srgbClr val="E0DC6B"/>
                </a:solidFill>
                <a:latin typeface="Lato" panose="020F0502020204030203" pitchFamily="34" charset="0"/>
                <a:ea typeface="Lato" panose="020F0502020204030203" pitchFamily="34" charset="0"/>
                <a:cs typeface="Lato" panose="020F0502020204030203" pitchFamily="34" charset="0"/>
              </a:rPr>
              <a:t>Board of Supervisors Directs Departments to Prepare Regulations</a:t>
            </a:r>
            <a:endParaRPr lang="en-US" sz="2500" i="1" dirty="0">
              <a:solidFill>
                <a:srgbClr val="E0DC6B"/>
              </a:solidFill>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9969089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76200"/>
            <a:ext cx="9220200" cy="7010400"/>
          </a:xfrm>
          <a:prstGeom prst="rect">
            <a:avLst/>
          </a:prstGeom>
          <a:solidFill>
            <a:srgbClr val="0948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p:cNvSpPr txBox="1"/>
          <p:nvPr/>
        </p:nvSpPr>
        <p:spPr>
          <a:xfrm>
            <a:off x="811626" y="152400"/>
            <a:ext cx="7417974" cy="707886"/>
          </a:xfrm>
          <a:prstGeom prst="rect">
            <a:avLst/>
          </a:prstGeom>
          <a:noFill/>
        </p:spPr>
        <p:txBody>
          <a:bodyPr wrap="square" rtlCol="0" anchor="b" anchorCtr="0">
            <a:normAutofit fontScale="62500" lnSpcReduction="20000"/>
          </a:bodyPr>
          <a:lstStyle/>
          <a:p>
            <a:r>
              <a:rPr lang="en-US" sz="4000" b="1" dirty="0" smtClean="0">
                <a:solidFill>
                  <a:srgbClr val="E0DC6B"/>
                </a:solidFill>
                <a:latin typeface="Lato" panose="020F0502020204030203" pitchFamily="34" charset="0"/>
                <a:ea typeface="Lato" panose="020F0502020204030203" pitchFamily="34" charset="0"/>
                <a:cs typeface="Lato" panose="020F0502020204030203" pitchFamily="34" charset="0"/>
              </a:rPr>
              <a:t>LA COUNTY’S CURRENT APPROACH TO COMMERCIAL CANNABIS REGULATION</a:t>
            </a:r>
            <a:endParaRPr lang="en-US" sz="4000" b="1" dirty="0">
              <a:solidFill>
                <a:srgbClr val="E0DC6B"/>
              </a:solidFill>
              <a:latin typeface="Lato" panose="020F0502020204030203" pitchFamily="34" charset="0"/>
              <a:ea typeface="Lato" panose="020F0502020204030203" pitchFamily="34" charset="0"/>
              <a:cs typeface="Lato" panose="020F0502020204030203" pitchFamily="34" charset="0"/>
            </a:endParaRPr>
          </a:p>
        </p:txBody>
      </p:sp>
      <p:sp>
        <p:nvSpPr>
          <p:cNvPr id="21" name="TextBox 20"/>
          <p:cNvSpPr txBox="1">
            <a:spLocks noChangeAspect="1"/>
          </p:cNvSpPr>
          <p:nvPr/>
        </p:nvSpPr>
        <p:spPr>
          <a:xfrm>
            <a:off x="762000" y="1592252"/>
            <a:ext cx="7620000" cy="4960948"/>
          </a:xfrm>
          <a:prstGeom prst="rect">
            <a:avLst/>
          </a:prstGeom>
          <a:noFill/>
        </p:spPr>
        <p:txBody>
          <a:bodyPr wrap="square" rtlCol="0">
            <a:normAutofit fontScale="85000" lnSpcReduction="20000"/>
          </a:bodyPr>
          <a:lstStyle/>
          <a:p>
            <a:pPr marL="285750" indent="-285750" fontAlgn="base">
              <a:buFont typeface="Arial" panose="020B0604020202020204" pitchFamily="34" charset="0"/>
              <a:buChar char="•"/>
            </a:pPr>
            <a:r>
              <a:rPr lang="en-US" sz="2600" dirty="0" smtClean="0">
                <a:solidFill>
                  <a:srgbClr val="E0DC6B"/>
                </a:solidFill>
                <a:latin typeface="Lato" panose="020F0502020204030203" pitchFamily="34" charset="0"/>
                <a:ea typeface="Lato" panose="020F0502020204030203" pitchFamily="34" charset="0"/>
                <a:cs typeface="Lato" panose="020F0502020204030203" pitchFamily="34" charset="0"/>
              </a:rPr>
              <a:t>Before drafting regulations:</a:t>
            </a:r>
            <a:r>
              <a:rPr lang="en-US" sz="2600" dirty="0" smtClean="0">
                <a:solidFill>
                  <a:schemeClr val="bg1"/>
                </a:solidFill>
                <a:latin typeface="Lato" panose="020F0502020204030203" pitchFamily="34" charset="0"/>
                <a:ea typeface="Lato" panose="020F0502020204030203" pitchFamily="34" charset="0"/>
                <a:cs typeface="Lato" panose="020F0502020204030203" pitchFamily="34" charset="0"/>
              </a:rPr>
              <a:t> 18 public listening sessions throughout LA County from July 13 to August 12. Seeking input on the following land use questions:</a:t>
            </a:r>
          </a:p>
          <a:p>
            <a:pPr marL="285750" indent="-285750" fontAlgn="base">
              <a:buFont typeface="Arial" panose="020B0604020202020204" pitchFamily="34" charset="0"/>
              <a:buChar char="•"/>
            </a:pPr>
            <a:endParaRPr lang="en-US" sz="2600" dirty="0">
              <a:solidFill>
                <a:schemeClr val="bg1"/>
              </a:solidFill>
              <a:latin typeface="Lato" panose="020F0502020204030203" pitchFamily="34" charset="0"/>
              <a:ea typeface="Lato" panose="020F0502020204030203" pitchFamily="34" charset="0"/>
              <a:cs typeface="Lato" panose="020F0502020204030203" pitchFamily="34" charset="0"/>
            </a:endParaRPr>
          </a:p>
          <a:p>
            <a:pPr marL="742950" lvl="1" indent="-285750" fontAlgn="base">
              <a:buFont typeface="Arial" panose="020B0604020202020204" pitchFamily="34" charset="0"/>
              <a:buChar char="•"/>
            </a:pPr>
            <a:r>
              <a:rPr lang="en-US" sz="2600" dirty="0">
                <a:solidFill>
                  <a:schemeClr val="bg1"/>
                </a:solidFill>
                <a:latin typeface="Lato" panose="020F0502020204030203" pitchFamily="34" charset="0"/>
                <a:ea typeface="Lato" panose="020F0502020204030203" pitchFamily="34" charset="0"/>
                <a:cs typeface="Lato" panose="020F0502020204030203" pitchFamily="34" charset="0"/>
              </a:rPr>
              <a:t>Should the County prohibit cannabis businesses from locating near certain places or “sensitive” land uses, such as schools? If so, why are you concerned about cannabis businesses locating near those places or land uses? </a:t>
            </a:r>
            <a:endParaRPr lang="en-US" sz="2600" dirty="0" smtClean="0">
              <a:solidFill>
                <a:schemeClr val="bg1"/>
              </a:solidFill>
              <a:latin typeface="Lato" panose="020F0502020204030203" pitchFamily="34" charset="0"/>
              <a:ea typeface="Lato" panose="020F0502020204030203" pitchFamily="34" charset="0"/>
              <a:cs typeface="Lato" panose="020F0502020204030203" pitchFamily="34" charset="0"/>
            </a:endParaRPr>
          </a:p>
          <a:p>
            <a:pPr marL="285750" indent="-285750" fontAlgn="base">
              <a:buFont typeface="Arial" panose="020B0604020202020204" pitchFamily="34" charset="0"/>
              <a:buChar char="•"/>
            </a:pPr>
            <a:endParaRPr lang="en-US" sz="2600" dirty="0">
              <a:solidFill>
                <a:schemeClr val="bg1"/>
              </a:solidFill>
              <a:latin typeface="Lato" panose="020F0502020204030203" pitchFamily="34" charset="0"/>
              <a:ea typeface="Lato" panose="020F0502020204030203" pitchFamily="34" charset="0"/>
              <a:cs typeface="Lato" panose="020F0502020204030203" pitchFamily="34" charset="0"/>
            </a:endParaRPr>
          </a:p>
          <a:p>
            <a:pPr marL="742950" lvl="1" indent="-285750" fontAlgn="base">
              <a:buFont typeface="Arial" panose="020B0604020202020204" pitchFamily="34" charset="0"/>
              <a:buChar char="•"/>
            </a:pPr>
            <a:r>
              <a:rPr lang="en-US" sz="2600" dirty="0">
                <a:solidFill>
                  <a:schemeClr val="bg1"/>
                </a:solidFill>
                <a:latin typeface="Lato" panose="020F0502020204030203" pitchFamily="34" charset="0"/>
                <a:ea typeface="Lato" panose="020F0502020204030203" pitchFamily="34" charset="0"/>
                <a:cs typeface="Lato" panose="020F0502020204030203" pitchFamily="34" charset="0"/>
              </a:rPr>
              <a:t>Do you </a:t>
            </a:r>
            <a:r>
              <a:rPr lang="en-US" sz="2600" dirty="0" smtClean="0">
                <a:solidFill>
                  <a:schemeClr val="bg1"/>
                </a:solidFill>
                <a:latin typeface="Lato" panose="020F0502020204030203" pitchFamily="34" charset="0"/>
                <a:ea typeface="Lato" panose="020F0502020204030203" pitchFamily="34" charset="0"/>
                <a:cs typeface="Lato" panose="020F0502020204030203" pitchFamily="34" charset="0"/>
              </a:rPr>
              <a:t>think </a:t>
            </a:r>
            <a:r>
              <a:rPr lang="en-US" sz="2600" dirty="0">
                <a:solidFill>
                  <a:schemeClr val="bg1"/>
                </a:solidFill>
                <a:latin typeface="Lato" panose="020F0502020204030203" pitchFamily="34" charset="0"/>
                <a:ea typeface="Lato" panose="020F0502020204030203" pitchFamily="34" charset="0"/>
                <a:cs typeface="Lato" panose="020F0502020204030203" pitchFamily="34" charset="0"/>
              </a:rPr>
              <a:t>cannabis businesses should be located away from other cannabis businesses? If so, why are you concerned about cannabis businesses locating near each other?  </a:t>
            </a:r>
          </a:p>
          <a:p>
            <a:pPr marL="285750" indent="-285750" fontAlgn="base">
              <a:buFont typeface="Arial" panose="020B0604020202020204" pitchFamily="34" charset="0"/>
              <a:buChar char="•"/>
            </a:pPr>
            <a:endParaRPr lang="en-US" sz="2600" dirty="0" smtClean="0">
              <a:solidFill>
                <a:schemeClr val="bg1"/>
              </a:solidFill>
              <a:latin typeface="Lato" panose="020F0502020204030203" pitchFamily="34" charset="0"/>
              <a:ea typeface="Lato" panose="020F0502020204030203" pitchFamily="34" charset="0"/>
              <a:cs typeface="Lato" panose="020F0502020204030203" pitchFamily="34" charset="0"/>
            </a:endParaRPr>
          </a:p>
          <a:p>
            <a:pPr marL="742950" lvl="1" indent="-285750" fontAlgn="base">
              <a:buFont typeface="Arial" panose="020B0604020202020204" pitchFamily="34" charset="0"/>
              <a:buChar char="•"/>
            </a:pPr>
            <a:r>
              <a:rPr lang="en-US" sz="2600" dirty="0" smtClean="0">
                <a:solidFill>
                  <a:schemeClr val="bg1"/>
                </a:solidFill>
                <a:latin typeface="Lato" panose="020F0502020204030203" pitchFamily="34" charset="0"/>
                <a:ea typeface="Lato" panose="020F0502020204030203" pitchFamily="34" charset="0"/>
                <a:cs typeface="Lato" panose="020F0502020204030203" pitchFamily="34" charset="0"/>
              </a:rPr>
              <a:t>Which </a:t>
            </a:r>
            <a:r>
              <a:rPr lang="en-US" sz="2600" dirty="0">
                <a:solidFill>
                  <a:schemeClr val="bg1"/>
                </a:solidFill>
                <a:latin typeface="Lato" panose="020F0502020204030203" pitchFamily="34" charset="0"/>
                <a:ea typeface="Lato" panose="020F0502020204030203" pitchFamily="34" charset="0"/>
                <a:cs typeface="Lato" panose="020F0502020204030203" pitchFamily="34" charset="0"/>
              </a:rPr>
              <a:t>type of cannabis business (retailer, cultivator, manufacturer, distributer, testing laboratory) most concerns you, if any? </a:t>
            </a:r>
          </a:p>
          <a:p>
            <a:pPr marL="285750" indent="-285750" fontAlgn="base">
              <a:buFont typeface="Arial" panose="020B0604020202020204" pitchFamily="34" charset="0"/>
              <a:buChar char="•"/>
            </a:pPr>
            <a:endParaRPr lang="en-US" sz="2600" b="1" dirty="0">
              <a:solidFill>
                <a:schemeClr val="bg1"/>
              </a:solidFill>
              <a:latin typeface="Lato" panose="020F0502020204030203" pitchFamily="34" charset="0"/>
              <a:ea typeface="Lato" panose="020F0502020204030203" pitchFamily="34" charset="0"/>
              <a:cs typeface="Lato" panose="020F0502020204030203" pitchFamily="34" charset="0"/>
            </a:endParaRPr>
          </a:p>
          <a:p>
            <a:pPr marL="285750" indent="-285750" fontAlgn="base">
              <a:buFont typeface="Arial" panose="020B0604020202020204" pitchFamily="34" charset="0"/>
              <a:buChar char="•"/>
            </a:pPr>
            <a:endParaRPr lang="en-US" sz="2600" b="1"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5343" y="304800"/>
            <a:ext cx="636657" cy="636657"/>
          </a:xfrm>
          <a:prstGeom prst="rect">
            <a:avLst/>
          </a:prstGeom>
        </p:spPr>
      </p:pic>
      <p:sp>
        <p:nvSpPr>
          <p:cNvPr id="2" name="Slide Number Placeholder 1"/>
          <p:cNvSpPr>
            <a:spLocks noGrp="1"/>
          </p:cNvSpPr>
          <p:nvPr>
            <p:ph type="sldNum" sz="quarter" idx="12"/>
          </p:nvPr>
        </p:nvSpPr>
        <p:spPr/>
        <p:txBody>
          <a:bodyPr/>
          <a:lstStyle/>
          <a:p>
            <a:fld id="{3D81C9AE-B990-49B9-B053-3C601BB9C07C}" type="slidenum">
              <a:rPr lang="en-US" smtClean="0"/>
              <a:t>5</a:t>
            </a:fld>
            <a:endParaRPr lang="en-US" dirty="0"/>
          </a:p>
        </p:txBody>
      </p:sp>
      <p:sp>
        <p:nvSpPr>
          <p:cNvPr id="7" name="TextBox 6"/>
          <p:cNvSpPr txBox="1"/>
          <p:nvPr/>
        </p:nvSpPr>
        <p:spPr>
          <a:xfrm>
            <a:off x="804368" y="734943"/>
            <a:ext cx="7882431" cy="477054"/>
          </a:xfrm>
          <a:prstGeom prst="rect">
            <a:avLst/>
          </a:prstGeom>
          <a:noFill/>
        </p:spPr>
        <p:txBody>
          <a:bodyPr wrap="square" rtlCol="0" anchor="b">
            <a:normAutofit/>
          </a:bodyPr>
          <a:lstStyle/>
          <a:p>
            <a:r>
              <a:rPr lang="en-US" sz="2500" i="1" dirty="0" smtClean="0">
                <a:solidFill>
                  <a:srgbClr val="E0DC6B"/>
                </a:solidFill>
                <a:latin typeface="Lato" panose="020F0502020204030203" pitchFamily="34" charset="0"/>
                <a:ea typeface="Lato" panose="020F0502020204030203" pitchFamily="34" charset="0"/>
                <a:cs typeface="Lato" panose="020F0502020204030203" pitchFamily="34" charset="0"/>
              </a:rPr>
              <a:t>What we are asking the public…</a:t>
            </a:r>
            <a:endParaRPr lang="en-US" sz="2500" i="1" dirty="0">
              <a:solidFill>
                <a:srgbClr val="E0DC6B"/>
              </a:solidFill>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14200825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76200"/>
            <a:ext cx="9220200" cy="7010400"/>
          </a:xfrm>
          <a:prstGeom prst="rect">
            <a:avLst/>
          </a:prstGeom>
          <a:solidFill>
            <a:srgbClr val="0948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p:cNvSpPr txBox="1"/>
          <p:nvPr/>
        </p:nvSpPr>
        <p:spPr>
          <a:xfrm>
            <a:off x="811626" y="152400"/>
            <a:ext cx="7417974" cy="707886"/>
          </a:xfrm>
          <a:prstGeom prst="rect">
            <a:avLst/>
          </a:prstGeom>
          <a:noFill/>
        </p:spPr>
        <p:txBody>
          <a:bodyPr wrap="square" rtlCol="0" anchor="b" anchorCtr="0">
            <a:normAutofit fontScale="62500" lnSpcReduction="20000"/>
          </a:bodyPr>
          <a:lstStyle/>
          <a:p>
            <a:r>
              <a:rPr lang="en-US" sz="4000" b="1" dirty="0" smtClean="0">
                <a:solidFill>
                  <a:srgbClr val="E0DC6B"/>
                </a:solidFill>
                <a:latin typeface="Lato" panose="020F0502020204030203" pitchFamily="34" charset="0"/>
                <a:ea typeface="Lato" panose="020F0502020204030203" pitchFamily="34" charset="0"/>
                <a:cs typeface="Lato" panose="020F0502020204030203" pitchFamily="34" charset="0"/>
              </a:rPr>
              <a:t>LA COUNTY’S CURRENT APPROACH TO COMMERCIAL CANNABIS REGULATION</a:t>
            </a:r>
            <a:endParaRPr lang="en-US" sz="4000" b="1" dirty="0">
              <a:solidFill>
                <a:srgbClr val="E0DC6B"/>
              </a:solidFill>
              <a:latin typeface="Lato" panose="020F0502020204030203" pitchFamily="34" charset="0"/>
              <a:ea typeface="Lato" panose="020F0502020204030203" pitchFamily="34" charset="0"/>
              <a:cs typeface="Lato" panose="020F0502020204030203" pitchFamily="34" charset="0"/>
            </a:endParaRPr>
          </a:p>
        </p:txBody>
      </p:sp>
      <p:sp>
        <p:nvSpPr>
          <p:cNvPr id="21" name="TextBox 20"/>
          <p:cNvSpPr txBox="1">
            <a:spLocks noChangeAspect="1"/>
          </p:cNvSpPr>
          <p:nvPr/>
        </p:nvSpPr>
        <p:spPr>
          <a:xfrm>
            <a:off x="762000" y="1592252"/>
            <a:ext cx="7620000" cy="4960948"/>
          </a:xfrm>
          <a:prstGeom prst="rect">
            <a:avLst/>
          </a:prstGeom>
          <a:noFill/>
        </p:spPr>
        <p:txBody>
          <a:bodyPr wrap="square" rtlCol="0">
            <a:normAutofit/>
          </a:bodyPr>
          <a:lstStyle/>
          <a:p>
            <a:pPr marL="285750" indent="-285750" fontAlgn="base">
              <a:buFont typeface="Arial" panose="020B0604020202020204" pitchFamily="34" charset="0"/>
              <a:buChar char="•"/>
            </a:pPr>
            <a:r>
              <a:rPr lang="en-US" sz="2600" dirty="0" smtClean="0">
                <a:solidFill>
                  <a:schemeClr val="bg1"/>
                </a:solidFill>
                <a:latin typeface="Lato" panose="020F0502020204030203" pitchFamily="34" charset="0"/>
                <a:ea typeface="Lato" panose="020F0502020204030203" pitchFamily="34" charset="0"/>
                <a:cs typeface="Lato" panose="020F0502020204030203" pitchFamily="34" charset="0"/>
              </a:rPr>
              <a:t>A lot of people are </a:t>
            </a:r>
            <a:r>
              <a:rPr lang="en-US" sz="2600" dirty="0" smtClean="0">
                <a:solidFill>
                  <a:srgbClr val="E0DC6B"/>
                </a:solidFill>
                <a:latin typeface="Lato" panose="020F0502020204030203" pitchFamily="34" charset="0"/>
                <a:ea typeface="Lato" panose="020F0502020204030203" pitchFamily="34" charset="0"/>
                <a:cs typeface="Lato" panose="020F0502020204030203" pitchFamily="34" charset="0"/>
              </a:rPr>
              <a:t>afraid of dispensaries</a:t>
            </a:r>
            <a:r>
              <a:rPr lang="en-US" sz="2600" dirty="0" smtClean="0">
                <a:solidFill>
                  <a:schemeClr val="bg1"/>
                </a:solidFill>
                <a:latin typeface="Lato" panose="020F0502020204030203" pitchFamily="34" charset="0"/>
                <a:ea typeface="Lato" panose="020F0502020204030203" pitchFamily="34" charset="0"/>
                <a:cs typeface="Lato" panose="020F0502020204030203" pitchFamily="34" charset="0"/>
              </a:rPr>
              <a:t>. </a:t>
            </a:r>
          </a:p>
          <a:p>
            <a:pPr marL="285750" indent="-285750" fontAlgn="base">
              <a:buFont typeface="Arial" panose="020B0604020202020204" pitchFamily="34" charset="0"/>
              <a:buChar char="•"/>
            </a:pPr>
            <a:endParaRPr lang="en-US" sz="2600" dirty="0">
              <a:solidFill>
                <a:schemeClr val="bg1"/>
              </a:solidFill>
              <a:latin typeface="Lato" panose="020F0502020204030203" pitchFamily="34" charset="0"/>
              <a:ea typeface="Lato" panose="020F0502020204030203" pitchFamily="34" charset="0"/>
              <a:cs typeface="Lato" panose="020F0502020204030203" pitchFamily="34" charset="0"/>
            </a:endParaRPr>
          </a:p>
          <a:p>
            <a:pPr marL="285750" indent="-285750" fontAlgn="base">
              <a:buFont typeface="Arial" panose="020B0604020202020204" pitchFamily="34" charset="0"/>
              <a:buChar char="•"/>
            </a:pPr>
            <a:r>
              <a:rPr lang="en-US" sz="2600" dirty="0" smtClean="0">
                <a:solidFill>
                  <a:schemeClr val="bg1"/>
                </a:solidFill>
                <a:latin typeface="Lato" panose="020F0502020204030203" pitchFamily="34" charset="0"/>
                <a:ea typeface="Lato" panose="020F0502020204030203" pitchFamily="34" charset="0"/>
                <a:cs typeface="Lato" panose="020F0502020204030203" pitchFamily="34" charset="0"/>
              </a:rPr>
              <a:t>Frequently proposed buffers: schools, day cares, parks, residences, places of worship, libraries, liquor stores, senior centers, senior housing, drug treatment facilities, group homes, affordable housing developments</a:t>
            </a:r>
          </a:p>
          <a:p>
            <a:pPr marL="285750" indent="-285750" fontAlgn="base">
              <a:buFont typeface="Arial" panose="020B0604020202020204" pitchFamily="34" charset="0"/>
              <a:buChar char="•"/>
            </a:pPr>
            <a:endParaRPr lang="en-US" sz="2600" dirty="0">
              <a:solidFill>
                <a:schemeClr val="bg1"/>
              </a:solidFill>
              <a:latin typeface="Lato" panose="020F0502020204030203" pitchFamily="34" charset="0"/>
              <a:ea typeface="Lato" panose="020F0502020204030203" pitchFamily="34" charset="0"/>
              <a:cs typeface="Lato" panose="020F0502020204030203" pitchFamily="34" charset="0"/>
            </a:endParaRPr>
          </a:p>
          <a:p>
            <a:pPr marL="285750" indent="-285750" fontAlgn="base">
              <a:buFont typeface="Arial" panose="020B0604020202020204" pitchFamily="34" charset="0"/>
              <a:buChar char="•"/>
            </a:pPr>
            <a:r>
              <a:rPr lang="en-US" sz="2600" dirty="0" smtClean="0">
                <a:solidFill>
                  <a:schemeClr val="bg1"/>
                </a:solidFill>
                <a:latin typeface="Lato" panose="020F0502020204030203" pitchFamily="34" charset="0"/>
                <a:ea typeface="Lato" panose="020F0502020204030203" pitchFamily="34" charset="0"/>
                <a:cs typeface="Lato" panose="020F0502020204030203" pitchFamily="34" charset="0"/>
              </a:rPr>
              <a:t>How far? </a:t>
            </a:r>
            <a:r>
              <a:rPr lang="en-US" sz="2600" dirty="0" smtClean="0">
                <a:solidFill>
                  <a:srgbClr val="E0DC6B"/>
                </a:solidFill>
                <a:latin typeface="Lato" panose="020F0502020204030203" pitchFamily="34" charset="0"/>
                <a:ea typeface="Lato" panose="020F0502020204030203" pitchFamily="34" charset="0"/>
                <a:cs typeface="Lato" panose="020F0502020204030203" pitchFamily="34" charset="0"/>
              </a:rPr>
              <a:t>2,500 feet to one mile </a:t>
            </a:r>
            <a:r>
              <a:rPr lang="en-US" sz="2600" dirty="0" smtClean="0">
                <a:solidFill>
                  <a:schemeClr val="bg1"/>
                </a:solidFill>
                <a:latin typeface="Lato" panose="020F0502020204030203" pitchFamily="34" charset="0"/>
                <a:ea typeface="Lato" panose="020F0502020204030203" pitchFamily="34" charset="0"/>
                <a:cs typeface="Lato" panose="020F0502020204030203" pitchFamily="34" charset="0"/>
              </a:rPr>
              <a:t>are common responses.</a:t>
            </a: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5343" y="304800"/>
            <a:ext cx="636657" cy="636657"/>
          </a:xfrm>
          <a:prstGeom prst="rect">
            <a:avLst/>
          </a:prstGeom>
        </p:spPr>
      </p:pic>
      <p:sp>
        <p:nvSpPr>
          <p:cNvPr id="2" name="Slide Number Placeholder 1"/>
          <p:cNvSpPr>
            <a:spLocks noGrp="1"/>
          </p:cNvSpPr>
          <p:nvPr>
            <p:ph type="sldNum" sz="quarter" idx="12"/>
          </p:nvPr>
        </p:nvSpPr>
        <p:spPr/>
        <p:txBody>
          <a:bodyPr/>
          <a:lstStyle/>
          <a:p>
            <a:fld id="{3D81C9AE-B990-49B9-B053-3C601BB9C07C}" type="slidenum">
              <a:rPr lang="en-US" smtClean="0"/>
              <a:t>6</a:t>
            </a:fld>
            <a:endParaRPr lang="en-US" dirty="0"/>
          </a:p>
        </p:txBody>
      </p:sp>
      <p:sp>
        <p:nvSpPr>
          <p:cNvPr id="7" name="TextBox 6"/>
          <p:cNvSpPr txBox="1"/>
          <p:nvPr/>
        </p:nvSpPr>
        <p:spPr>
          <a:xfrm>
            <a:off x="804368" y="734943"/>
            <a:ext cx="7882431" cy="477054"/>
          </a:xfrm>
          <a:prstGeom prst="rect">
            <a:avLst/>
          </a:prstGeom>
          <a:noFill/>
        </p:spPr>
        <p:txBody>
          <a:bodyPr wrap="square" rtlCol="0" anchor="b">
            <a:normAutofit/>
          </a:bodyPr>
          <a:lstStyle/>
          <a:p>
            <a:r>
              <a:rPr lang="en-US" sz="2500" i="1" dirty="0" smtClean="0">
                <a:solidFill>
                  <a:srgbClr val="E0DC6B"/>
                </a:solidFill>
                <a:latin typeface="Lato" panose="020F0502020204030203" pitchFamily="34" charset="0"/>
                <a:ea typeface="Lato" panose="020F0502020204030203" pitchFamily="34" charset="0"/>
                <a:cs typeface="Lato" panose="020F0502020204030203" pitchFamily="34" charset="0"/>
              </a:rPr>
              <a:t>What have we noticed…</a:t>
            </a:r>
            <a:endParaRPr lang="en-US" sz="2500" i="1" dirty="0">
              <a:solidFill>
                <a:srgbClr val="E0DC6B"/>
              </a:solidFill>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28605084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76200"/>
            <a:ext cx="9220200" cy="7010400"/>
          </a:xfrm>
          <a:prstGeom prst="rect">
            <a:avLst/>
          </a:prstGeom>
          <a:solidFill>
            <a:srgbClr val="0948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p:cNvSpPr txBox="1"/>
          <p:nvPr/>
        </p:nvSpPr>
        <p:spPr>
          <a:xfrm>
            <a:off x="811626" y="152400"/>
            <a:ext cx="7417974" cy="707886"/>
          </a:xfrm>
          <a:prstGeom prst="rect">
            <a:avLst/>
          </a:prstGeom>
          <a:noFill/>
        </p:spPr>
        <p:txBody>
          <a:bodyPr wrap="square" rtlCol="0" anchor="b" anchorCtr="0">
            <a:normAutofit fontScale="62500" lnSpcReduction="20000"/>
          </a:bodyPr>
          <a:lstStyle/>
          <a:p>
            <a:r>
              <a:rPr lang="en-US" sz="4000" b="1" dirty="0" smtClean="0">
                <a:solidFill>
                  <a:srgbClr val="E0DC6B"/>
                </a:solidFill>
                <a:latin typeface="Lato" panose="020F0502020204030203" pitchFamily="34" charset="0"/>
                <a:ea typeface="Lato" panose="020F0502020204030203" pitchFamily="34" charset="0"/>
                <a:cs typeface="Lato" panose="020F0502020204030203" pitchFamily="34" charset="0"/>
              </a:rPr>
              <a:t>LA COUNTY’S CURRENT APPROACH TO COMMERCIAL CANNABIS REGULATION</a:t>
            </a:r>
            <a:endParaRPr lang="en-US" sz="4000" b="1" dirty="0">
              <a:solidFill>
                <a:srgbClr val="E0DC6B"/>
              </a:solidFill>
              <a:latin typeface="Lato" panose="020F0502020204030203" pitchFamily="34" charset="0"/>
              <a:ea typeface="Lato" panose="020F0502020204030203" pitchFamily="34" charset="0"/>
              <a:cs typeface="Lato" panose="020F0502020204030203" pitchFamily="34" charset="0"/>
            </a:endParaRPr>
          </a:p>
        </p:txBody>
      </p:sp>
      <p:sp>
        <p:nvSpPr>
          <p:cNvPr id="21" name="TextBox 20"/>
          <p:cNvSpPr txBox="1">
            <a:spLocks noChangeAspect="1"/>
          </p:cNvSpPr>
          <p:nvPr/>
        </p:nvSpPr>
        <p:spPr>
          <a:xfrm>
            <a:off x="762000" y="1592252"/>
            <a:ext cx="7620000" cy="4960948"/>
          </a:xfrm>
          <a:prstGeom prst="rect">
            <a:avLst/>
          </a:prstGeom>
          <a:noFill/>
        </p:spPr>
        <p:txBody>
          <a:bodyPr wrap="square" rtlCol="0">
            <a:normAutofit lnSpcReduction="10000"/>
          </a:bodyPr>
          <a:lstStyle/>
          <a:p>
            <a:pPr marL="285750" indent="-285750" fontAlgn="base">
              <a:buFont typeface="Arial" panose="020B0604020202020204" pitchFamily="34" charset="0"/>
              <a:buChar char="•"/>
            </a:pPr>
            <a:r>
              <a:rPr lang="en-US" sz="2600" dirty="0" smtClean="0">
                <a:solidFill>
                  <a:schemeClr val="bg1"/>
                </a:solidFill>
                <a:latin typeface="Lato" panose="020F0502020204030203" pitchFamily="34" charset="0"/>
                <a:ea typeface="Lato" panose="020F0502020204030203" pitchFamily="34" charset="0"/>
                <a:cs typeface="Lato" panose="020F0502020204030203" pitchFamily="34" charset="0"/>
              </a:rPr>
              <a:t>Big difference between a “yes” vote on Proposition 64 and being okay will commercial cannabis in neighborhoods. </a:t>
            </a:r>
          </a:p>
          <a:p>
            <a:pPr marL="285750" indent="-285750" fontAlgn="base">
              <a:buFont typeface="Arial" panose="020B0604020202020204" pitchFamily="34" charset="0"/>
              <a:buChar char="•"/>
            </a:pPr>
            <a:endParaRPr lang="en-US" sz="2600" dirty="0">
              <a:solidFill>
                <a:schemeClr val="bg1"/>
              </a:solidFill>
              <a:latin typeface="Lato" panose="020F0502020204030203" pitchFamily="34" charset="0"/>
              <a:ea typeface="Lato" panose="020F0502020204030203" pitchFamily="34" charset="0"/>
              <a:cs typeface="Lato" panose="020F0502020204030203" pitchFamily="34" charset="0"/>
            </a:endParaRPr>
          </a:p>
          <a:p>
            <a:pPr marL="285750" indent="-285750" fontAlgn="base">
              <a:buFont typeface="Arial" panose="020B0604020202020204" pitchFamily="34" charset="0"/>
              <a:buChar char="•"/>
            </a:pPr>
            <a:r>
              <a:rPr lang="en-US" sz="2600" dirty="0" smtClean="0">
                <a:solidFill>
                  <a:srgbClr val="E0DC6B"/>
                </a:solidFill>
                <a:latin typeface="Lato" panose="020F0502020204030203" pitchFamily="34" charset="0"/>
                <a:ea typeface="Lato" panose="020F0502020204030203" pitchFamily="34" charset="0"/>
                <a:cs typeface="Lato" panose="020F0502020204030203" pitchFamily="34" charset="0"/>
              </a:rPr>
              <a:t>Fear</a:t>
            </a:r>
            <a:r>
              <a:rPr lang="en-US" sz="2600" dirty="0" smtClean="0">
                <a:solidFill>
                  <a:schemeClr val="bg1"/>
                </a:solidFill>
                <a:latin typeface="Lato" panose="020F0502020204030203" pitchFamily="34" charset="0"/>
                <a:ea typeface="Lato" panose="020F0502020204030203" pitchFamily="34" charset="0"/>
                <a:cs typeface="Lato" panose="020F0502020204030203" pitchFamily="34" charset="0"/>
              </a:rPr>
              <a:t> and </a:t>
            </a:r>
            <a:r>
              <a:rPr lang="en-US" sz="2600" dirty="0" smtClean="0">
                <a:solidFill>
                  <a:srgbClr val="E0DC6B"/>
                </a:solidFill>
                <a:latin typeface="Lato" panose="020F0502020204030203" pitchFamily="34" charset="0"/>
                <a:ea typeface="Lato" panose="020F0502020204030203" pitchFamily="34" charset="0"/>
                <a:cs typeface="Lato" panose="020F0502020204030203" pitchFamily="34" charset="0"/>
              </a:rPr>
              <a:t>apprehension</a:t>
            </a:r>
            <a:r>
              <a:rPr lang="en-US" sz="2600" dirty="0" smtClean="0">
                <a:solidFill>
                  <a:schemeClr val="bg1"/>
                </a:solidFill>
                <a:latin typeface="Lato" panose="020F0502020204030203" pitchFamily="34" charset="0"/>
                <a:ea typeface="Lato" panose="020F0502020204030203" pitchFamily="34" charset="0"/>
                <a:cs typeface="Lato" panose="020F0502020204030203" pitchFamily="34" charset="0"/>
              </a:rPr>
              <a:t>.</a:t>
            </a:r>
          </a:p>
          <a:p>
            <a:pPr marL="285750" indent="-285750" fontAlgn="base">
              <a:buFont typeface="Arial" panose="020B0604020202020204" pitchFamily="34" charset="0"/>
              <a:buChar char="•"/>
            </a:pPr>
            <a:endParaRPr lang="en-US" sz="2600" dirty="0">
              <a:solidFill>
                <a:schemeClr val="bg1"/>
              </a:solidFill>
              <a:latin typeface="Lato" panose="020F0502020204030203" pitchFamily="34" charset="0"/>
              <a:ea typeface="Lato" panose="020F0502020204030203" pitchFamily="34" charset="0"/>
              <a:cs typeface="Lato" panose="020F0502020204030203" pitchFamily="34" charset="0"/>
            </a:endParaRPr>
          </a:p>
          <a:p>
            <a:pPr marL="285750" indent="-285750" fontAlgn="base">
              <a:buFont typeface="Arial" panose="020B0604020202020204" pitchFamily="34" charset="0"/>
              <a:buChar char="•"/>
            </a:pPr>
            <a:r>
              <a:rPr lang="en-US" sz="2600" dirty="0" smtClean="0">
                <a:solidFill>
                  <a:schemeClr val="bg1"/>
                </a:solidFill>
                <a:latin typeface="Lato" panose="020F0502020204030203" pitchFamily="34" charset="0"/>
                <a:ea typeface="Lato" panose="020F0502020204030203" pitchFamily="34" charset="0"/>
                <a:cs typeface="Lato" panose="020F0502020204030203" pitchFamily="34" charset="0"/>
              </a:rPr>
              <a:t>Belief that a ban will </a:t>
            </a:r>
            <a:r>
              <a:rPr lang="en-US" sz="2600" dirty="0" smtClean="0">
                <a:solidFill>
                  <a:srgbClr val="E0DC6B"/>
                </a:solidFill>
                <a:latin typeface="Lato" panose="020F0502020204030203" pitchFamily="34" charset="0"/>
                <a:ea typeface="Lato" panose="020F0502020204030203" pitchFamily="34" charset="0"/>
                <a:cs typeface="Lato" panose="020F0502020204030203" pitchFamily="34" charset="0"/>
              </a:rPr>
              <a:t>make problems go away</a:t>
            </a:r>
            <a:r>
              <a:rPr lang="en-US" sz="2600" dirty="0" smtClean="0">
                <a:solidFill>
                  <a:schemeClr val="bg1"/>
                </a:solidFill>
                <a:latin typeface="Lato" panose="020F0502020204030203" pitchFamily="34" charset="0"/>
                <a:ea typeface="Lato" panose="020F0502020204030203" pitchFamily="34" charset="0"/>
                <a:cs typeface="Lato" panose="020F0502020204030203" pitchFamily="34" charset="0"/>
              </a:rPr>
              <a:t>. </a:t>
            </a:r>
          </a:p>
          <a:p>
            <a:pPr marL="285750" indent="-285750" fontAlgn="base">
              <a:buFont typeface="Arial" panose="020B0604020202020204" pitchFamily="34" charset="0"/>
              <a:buChar char="•"/>
            </a:pPr>
            <a:endParaRPr lang="en-US" sz="2600" dirty="0">
              <a:solidFill>
                <a:schemeClr val="bg1"/>
              </a:solidFill>
              <a:latin typeface="Lato" panose="020F0502020204030203" pitchFamily="34" charset="0"/>
              <a:ea typeface="Lato" panose="020F0502020204030203" pitchFamily="34" charset="0"/>
              <a:cs typeface="Lato" panose="020F0502020204030203" pitchFamily="34" charset="0"/>
            </a:endParaRPr>
          </a:p>
          <a:p>
            <a:pPr marL="285750" indent="-285750" fontAlgn="base">
              <a:buFont typeface="Arial" panose="020B0604020202020204" pitchFamily="34" charset="0"/>
              <a:buChar char="•"/>
            </a:pPr>
            <a:r>
              <a:rPr lang="en-US" sz="2600" dirty="0" smtClean="0">
                <a:solidFill>
                  <a:schemeClr val="bg1"/>
                </a:solidFill>
                <a:latin typeface="Lato" panose="020F0502020204030203" pitchFamily="34" charset="0"/>
                <a:ea typeface="Lato" panose="020F0502020204030203" pitchFamily="34" charset="0"/>
                <a:cs typeface="Lato" panose="020F0502020204030203" pitchFamily="34" charset="0"/>
              </a:rPr>
              <a:t>Many concerns stem from </a:t>
            </a:r>
            <a:r>
              <a:rPr lang="en-US" sz="2600" dirty="0" smtClean="0">
                <a:solidFill>
                  <a:srgbClr val="E0DC6B"/>
                </a:solidFill>
                <a:latin typeface="Lato" panose="020F0502020204030203" pitchFamily="34" charset="0"/>
                <a:ea typeface="Lato" panose="020F0502020204030203" pitchFamily="34" charset="0"/>
                <a:cs typeface="Lato" panose="020F0502020204030203" pitchFamily="34" charset="0"/>
              </a:rPr>
              <a:t>perceptions about unlicensed cannabis businesses </a:t>
            </a:r>
            <a:r>
              <a:rPr lang="en-US" sz="2600" dirty="0" smtClean="0">
                <a:solidFill>
                  <a:schemeClr val="bg1"/>
                </a:solidFill>
                <a:latin typeface="Lato" panose="020F0502020204030203" pitchFamily="34" charset="0"/>
                <a:ea typeface="Lato" panose="020F0502020204030203" pitchFamily="34" charset="0"/>
                <a:cs typeface="Lato" panose="020F0502020204030203" pitchFamily="34" charset="0"/>
              </a:rPr>
              <a:t>or belief that business owners are </a:t>
            </a:r>
            <a:r>
              <a:rPr lang="en-US" sz="2600" dirty="0" smtClean="0">
                <a:solidFill>
                  <a:srgbClr val="E0DC6B"/>
                </a:solidFill>
                <a:latin typeface="Lato" panose="020F0502020204030203" pitchFamily="34" charset="0"/>
                <a:ea typeface="Lato" panose="020F0502020204030203" pitchFamily="34" charset="0"/>
                <a:cs typeface="Lato" panose="020F0502020204030203" pitchFamily="34" charset="0"/>
              </a:rPr>
              <a:t>gang members or criminals</a:t>
            </a:r>
            <a:r>
              <a:rPr lang="en-US" sz="2600" dirty="0" smtClean="0">
                <a:solidFill>
                  <a:schemeClr val="bg1"/>
                </a:solidFill>
                <a:latin typeface="Lato" panose="020F0502020204030203" pitchFamily="34" charset="0"/>
                <a:ea typeface="Lato" panose="020F0502020204030203" pitchFamily="34" charset="0"/>
                <a:cs typeface="Lato" panose="020F0502020204030203" pitchFamily="34" charset="0"/>
              </a:rPr>
              <a:t>. </a:t>
            </a:r>
          </a:p>
          <a:p>
            <a:pPr marL="285750" indent="-285750" fontAlgn="base">
              <a:buFont typeface="Arial" panose="020B0604020202020204" pitchFamily="34" charset="0"/>
              <a:buChar char="•"/>
            </a:pPr>
            <a:endParaRPr lang="en-US" sz="2600" dirty="0">
              <a:solidFill>
                <a:schemeClr val="bg1"/>
              </a:solidFill>
              <a:latin typeface="Lato" panose="020F0502020204030203" pitchFamily="34" charset="0"/>
              <a:ea typeface="Lato" panose="020F0502020204030203" pitchFamily="34" charset="0"/>
              <a:cs typeface="Lato" panose="020F0502020204030203" pitchFamily="34" charset="0"/>
            </a:endParaRPr>
          </a:p>
          <a:p>
            <a:pPr marL="285750" indent="-285750" fontAlgn="base">
              <a:buFont typeface="Arial" panose="020B0604020202020204" pitchFamily="34" charset="0"/>
              <a:buChar char="•"/>
            </a:pPr>
            <a:r>
              <a:rPr lang="en-US" sz="2600" dirty="0" smtClean="0">
                <a:solidFill>
                  <a:schemeClr val="bg1"/>
                </a:solidFill>
                <a:latin typeface="Lato" panose="020F0502020204030203" pitchFamily="34" charset="0"/>
                <a:ea typeface="Lato" panose="020F0502020204030203" pitchFamily="34" charset="0"/>
                <a:cs typeface="Lato" panose="020F0502020204030203" pitchFamily="34" charset="0"/>
              </a:rPr>
              <a:t>More </a:t>
            </a:r>
            <a:r>
              <a:rPr lang="en-US" sz="2600" dirty="0" smtClean="0">
                <a:solidFill>
                  <a:srgbClr val="E0DC6B"/>
                </a:solidFill>
                <a:latin typeface="Lato" panose="020F0502020204030203" pitchFamily="34" charset="0"/>
                <a:ea typeface="Lato" panose="020F0502020204030203" pitchFamily="34" charset="0"/>
                <a:cs typeface="Lato" panose="020F0502020204030203" pitchFamily="34" charset="0"/>
              </a:rPr>
              <a:t>education</a:t>
            </a:r>
            <a:r>
              <a:rPr lang="en-US" sz="2600" dirty="0" smtClean="0">
                <a:solidFill>
                  <a:schemeClr val="bg1"/>
                </a:solidFill>
                <a:latin typeface="Lato" panose="020F0502020204030203" pitchFamily="34" charset="0"/>
                <a:ea typeface="Lato" panose="020F0502020204030203" pitchFamily="34" charset="0"/>
                <a:cs typeface="Lato" panose="020F0502020204030203" pitchFamily="34" charset="0"/>
              </a:rPr>
              <a:t> is needed.</a:t>
            </a:r>
            <a:endParaRPr lang="en-US" sz="26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5343" y="304800"/>
            <a:ext cx="636657" cy="636657"/>
          </a:xfrm>
          <a:prstGeom prst="rect">
            <a:avLst/>
          </a:prstGeom>
        </p:spPr>
      </p:pic>
      <p:sp>
        <p:nvSpPr>
          <p:cNvPr id="2" name="Slide Number Placeholder 1"/>
          <p:cNvSpPr>
            <a:spLocks noGrp="1"/>
          </p:cNvSpPr>
          <p:nvPr>
            <p:ph type="sldNum" sz="quarter" idx="12"/>
          </p:nvPr>
        </p:nvSpPr>
        <p:spPr/>
        <p:txBody>
          <a:bodyPr/>
          <a:lstStyle/>
          <a:p>
            <a:fld id="{3D81C9AE-B990-49B9-B053-3C601BB9C07C}" type="slidenum">
              <a:rPr lang="en-US" smtClean="0"/>
              <a:t>7</a:t>
            </a:fld>
            <a:endParaRPr lang="en-US" dirty="0"/>
          </a:p>
        </p:txBody>
      </p:sp>
      <p:sp>
        <p:nvSpPr>
          <p:cNvPr id="7" name="TextBox 6"/>
          <p:cNvSpPr txBox="1"/>
          <p:nvPr/>
        </p:nvSpPr>
        <p:spPr>
          <a:xfrm>
            <a:off x="804368" y="734943"/>
            <a:ext cx="7882431" cy="477054"/>
          </a:xfrm>
          <a:prstGeom prst="rect">
            <a:avLst/>
          </a:prstGeom>
          <a:noFill/>
        </p:spPr>
        <p:txBody>
          <a:bodyPr wrap="square" rtlCol="0" anchor="b">
            <a:normAutofit/>
          </a:bodyPr>
          <a:lstStyle/>
          <a:p>
            <a:r>
              <a:rPr lang="en-US" sz="2500" i="1" dirty="0" smtClean="0">
                <a:solidFill>
                  <a:srgbClr val="E0DC6B"/>
                </a:solidFill>
                <a:latin typeface="Lato" panose="020F0502020204030203" pitchFamily="34" charset="0"/>
                <a:ea typeface="Lato" panose="020F0502020204030203" pitchFamily="34" charset="0"/>
                <a:cs typeface="Lato" panose="020F0502020204030203" pitchFamily="34" charset="0"/>
              </a:rPr>
              <a:t>What have we learned…</a:t>
            </a:r>
            <a:endParaRPr lang="en-US" sz="2500" i="1" dirty="0">
              <a:solidFill>
                <a:srgbClr val="E0DC6B"/>
              </a:solidFill>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27984916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76200"/>
            <a:ext cx="9220200" cy="7010400"/>
          </a:xfrm>
          <a:prstGeom prst="rect">
            <a:avLst/>
          </a:prstGeom>
          <a:solidFill>
            <a:srgbClr val="0948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p:cNvSpPr txBox="1"/>
          <p:nvPr/>
        </p:nvSpPr>
        <p:spPr>
          <a:xfrm>
            <a:off x="811626" y="152400"/>
            <a:ext cx="7417974" cy="707886"/>
          </a:xfrm>
          <a:prstGeom prst="rect">
            <a:avLst/>
          </a:prstGeom>
          <a:noFill/>
        </p:spPr>
        <p:txBody>
          <a:bodyPr wrap="square" rtlCol="0" anchor="b" anchorCtr="0">
            <a:normAutofit/>
          </a:bodyPr>
          <a:lstStyle/>
          <a:p>
            <a:r>
              <a:rPr lang="en-US" sz="4000" b="1" dirty="0" smtClean="0">
                <a:solidFill>
                  <a:srgbClr val="E0DC6B"/>
                </a:solidFill>
                <a:latin typeface="Lato" panose="020F0502020204030203" pitchFamily="34" charset="0"/>
                <a:ea typeface="Lato" panose="020F0502020204030203" pitchFamily="34" charset="0"/>
                <a:cs typeface="Lato" panose="020F0502020204030203" pitchFamily="34" charset="0"/>
              </a:rPr>
              <a:t>MORE INFORMATION</a:t>
            </a:r>
            <a:endParaRPr lang="en-US" sz="4000" b="1" dirty="0">
              <a:solidFill>
                <a:srgbClr val="E0DC6B"/>
              </a:solidFill>
              <a:latin typeface="Lato" panose="020F0502020204030203" pitchFamily="34" charset="0"/>
              <a:ea typeface="Lato" panose="020F0502020204030203" pitchFamily="34" charset="0"/>
              <a:cs typeface="Lato" panose="020F0502020204030203" pitchFamily="34" charset="0"/>
            </a:endParaRPr>
          </a:p>
        </p:txBody>
      </p:sp>
      <p:sp>
        <p:nvSpPr>
          <p:cNvPr id="21" name="TextBox 20"/>
          <p:cNvSpPr txBox="1">
            <a:spLocks noChangeAspect="1"/>
          </p:cNvSpPr>
          <p:nvPr/>
        </p:nvSpPr>
        <p:spPr>
          <a:xfrm>
            <a:off x="762000" y="1592252"/>
            <a:ext cx="7620000" cy="4960948"/>
          </a:xfrm>
          <a:prstGeom prst="rect">
            <a:avLst/>
          </a:prstGeom>
          <a:noFill/>
        </p:spPr>
        <p:txBody>
          <a:bodyPr wrap="square" rtlCol="0">
            <a:normAutofit/>
          </a:bodyPr>
          <a:lstStyle/>
          <a:p>
            <a:pPr algn="ctr" fontAlgn="base"/>
            <a:r>
              <a:rPr lang="en-US" sz="2600" u="sng" dirty="0" smtClean="0">
                <a:solidFill>
                  <a:schemeClr val="bg1"/>
                </a:solidFill>
                <a:latin typeface="Lato" panose="020F0502020204030203" pitchFamily="34" charset="0"/>
                <a:ea typeface="Lato" panose="020F0502020204030203" pitchFamily="34" charset="0"/>
                <a:cs typeface="Lato" panose="020F0502020204030203" pitchFamily="34" charset="0"/>
              </a:rPr>
              <a:t>Office of Cannabis Management</a:t>
            </a:r>
          </a:p>
          <a:p>
            <a:pPr algn="ctr" fontAlgn="base"/>
            <a:endParaRPr lang="en-US" sz="2600" dirty="0">
              <a:solidFill>
                <a:schemeClr val="bg1"/>
              </a:solidFill>
              <a:latin typeface="Lato" panose="020F0502020204030203" pitchFamily="34" charset="0"/>
              <a:ea typeface="Lato" panose="020F0502020204030203" pitchFamily="34" charset="0"/>
              <a:cs typeface="Lato" panose="020F0502020204030203" pitchFamily="34" charset="0"/>
            </a:endParaRPr>
          </a:p>
          <a:p>
            <a:pPr algn="ctr" fontAlgn="base"/>
            <a:r>
              <a:rPr lang="en-US" sz="2600" dirty="0" smtClean="0">
                <a:solidFill>
                  <a:srgbClr val="E0DC6B"/>
                </a:solidFill>
                <a:latin typeface="Lato" panose="020F0502020204030203" pitchFamily="34" charset="0"/>
                <a:ea typeface="Lato" panose="020F0502020204030203" pitchFamily="34" charset="0"/>
                <a:cs typeface="Lato" panose="020F0502020204030203" pitchFamily="34" charset="0"/>
              </a:rPr>
              <a:t>cannabis.lacounty.gov</a:t>
            </a:r>
            <a:r>
              <a:rPr lang="en-US" sz="2600" dirty="0" smtClean="0">
                <a:solidFill>
                  <a:schemeClr val="bg1"/>
                </a:solidFill>
                <a:latin typeface="Lato" panose="020F0502020204030203" pitchFamily="34" charset="0"/>
                <a:ea typeface="Lato" panose="020F0502020204030203" pitchFamily="34" charset="0"/>
                <a:cs typeface="Lato" panose="020F0502020204030203" pitchFamily="34" charset="0"/>
              </a:rPr>
              <a:t> </a:t>
            </a:r>
          </a:p>
          <a:p>
            <a:pPr algn="ctr" fontAlgn="base"/>
            <a:endParaRPr lang="en-US" sz="2600" dirty="0">
              <a:solidFill>
                <a:schemeClr val="bg1"/>
              </a:solidFill>
              <a:latin typeface="Lato" panose="020F0502020204030203" pitchFamily="34" charset="0"/>
              <a:ea typeface="Lato" panose="020F0502020204030203" pitchFamily="34" charset="0"/>
              <a:cs typeface="Lato" panose="020F0502020204030203" pitchFamily="34" charset="0"/>
            </a:endParaRPr>
          </a:p>
          <a:p>
            <a:pPr algn="ctr" fontAlgn="base"/>
            <a:r>
              <a:rPr lang="en-US" sz="2600" dirty="0" smtClean="0">
                <a:solidFill>
                  <a:srgbClr val="E0DC6B"/>
                </a:solidFill>
                <a:latin typeface="Lato" panose="020F0502020204030203" pitchFamily="34" charset="0"/>
                <a:ea typeface="Lato" panose="020F0502020204030203" pitchFamily="34" charset="0"/>
                <a:cs typeface="Lato" panose="020F0502020204030203" pitchFamily="34" charset="0"/>
              </a:rPr>
              <a:t>cannabis@lacounty.gov </a:t>
            </a: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5343" y="304800"/>
            <a:ext cx="636657" cy="636657"/>
          </a:xfrm>
          <a:prstGeom prst="rect">
            <a:avLst/>
          </a:prstGeom>
        </p:spPr>
      </p:pic>
      <p:sp>
        <p:nvSpPr>
          <p:cNvPr id="2" name="Slide Number Placeholder 1"/>
          <p:cNvSpPr>
            <a:spLocks noGrp="1"/>
          </p:cNvSpPr>
          <p:nvPr>
            <p:ph type="sldNum" sz="quarter" idx="12"/>
          </p:nvPr>
        </p:nvSpPr>
        <p:spPr/>
        <p:txBody>
          <a:bodyPr/>
          <a:lstStyle/>
          <a:p>
            <a:fld id="{3D81C9AE-B990-49B9-B053-3C601BB9C07C}" type="slidenum">
              <a:rPr lang="en-US" smtClean="0"/>
              <a:t>8</a:t>
            </a:fld>
            <a:endParaRPr lang="en-US" dirty="0"/>
          </a:p>
        </p:txBody>
      </p:sp>
      <p:sp>
        <p:nvSpPr>
          <p:cNvPr id="7" name="TextBox 6"/>
          <p:cNvSpPr txBox="1"/>
          <p:nvPr/>
        </p:nvSpPr>
        <p:spPr>
          <a:xfrm>
            <a:off x="804368" y="734943"/>
            <a:ext cx="7882431" cy="477054"/>
          </a:xfrm>
          <a:prstGeom prst="rect">
            <a:avLst/>
          </a:prstGeom>
          <a:noFill/>
        </p:spPr>
        <p:txBody>
          <a:bodyPr wrap="square" rtlCol="0" anchor="b">
            <a:normAutofit/>
          </a:bodyPr>
          <a:lstStyle/>
          <a:p>
            <a:endParaRPr lang="en-US" sz="2500" i="1" dirty="0">
              <a:solidFill>
                <a:srgbClr val="E0DC6B"/>
              </a:solidFill>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28066159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CM">
      <a:dk1>
        <a:sysClr val="windowText" lastClr="000000"/>
      </a:dk1>
      <a:lt1>
        <a:sysClr val="window" lastClr="FFFFFF"/>
      </a:lt1>
      <a:dk2>
        <a:srgbClr val="1F497D"/>
      </a:dk2>
      <a:lt2>
        <a:srgbClr val="EEECE1"/>
      </a:lt2>
      <a:accent1>
        <a:srgbClr val="006666"/>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1192</TotalTime>
  <Words>497</Words>
  <Application>Microsoft Office PowerPoint</Application>
  <PresentationFormat>On-screen Show (4:3)</PresentationFormat>
  <Paragraphs>67</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Chief Executive Office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Nicchitta, Joe</dc:creator>
  <cp:lastModifiedBy>Gregg Fishman</cp:lastModifiedBy>
  <cp:revision>60</cp:revision>
  <cp:lastPrinted>2017-07-17T18:44:00Z</cp:lastPrinted>
  <dcterms:created xsi:type="dcterms:W3CDTF">2017-07-05T20:35:41Z</dcterms:created>
  <dcterms:modified xsi:type="dcterms:W3CDTF">2017-07-31T18:21:00Z</dcterms:modified>
</cp:coreProperties>
</file>