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notesMasterIdLst>
    <p:notesMasterId r:id="rId13"/>
  </p:notesMasterIdLst>
  <p:handoutMasterIdLst>
    <p:handoutMasterId r:id="rId14"/>
  </p:handoutMasterIdLst>
  <p:sldIdLst>
    <p:sldId id="266" r:id="rId3"/>
    <p:sldId id="258" r:id="rId4"/>
    <p:sldId id="259" r:id="rId5"/>
    <p:sldId id="267" r:id="rId6"/>
    <p:sldId id="273" r:id="rId7"/>
    <p:sldId id="271" r:id="rId8"/>
    <p:sldId id="270" r:id="rId9"/>
    <p:sldId id="269" r:id="rId10"/>
    <p:sldId id="275" r:id="rId11"/>
    <p:sldId id="263" r:id="rId1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bwfs1\ProbationFiles\ProbationResources\Database\VFP\Contract_track\documents\CDCR%20Realignment\RAD\JamisonR\Studies,%20Eval,%20Info%20&amp;%20Rpts%20AB%20109\Results%20First\Program%20Group\Kern%20RF%20CBA%20Tool%20Program%20Inventory%20templ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bwfs1\ProbationFiles\ProbationResources\Database\VFP\Contract_track\documents\CDCR%20Realignment\RAD\JamisonR\Studies,%20Eval,%20Info%20&amp;%20Rpts%20AB%20109\Results%20First\Recidivism%20Group\Copy%20of%20Kern%20Recidivism%20Parameters_0223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Sheet1!$F$2</c:f>
              <c:strCache>
                <c:ptCount val="1"/>
                <c:pt idx="0">
                  <c:v>Percent of Total Program Budget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3"/>
            <c:bubble3D val="0"/>
            <c:spPr>
              <a:pattFill prst="dk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bg1">
                    <a:lumMod val="85000"/>
                  </a:schemeClr>
                </a:solidFill>
              </a:ln>
            </c:spPr>
          </c:dPt>
          <c:cat>
            <c:strRef>
              <c:f>(Sheet1!$H$9,Sheet1!$H$16,Sheet1!$H$18,Sheet1!$H$25)</c:f>
              <c:strCache>
                <c:ptCount val="4"/>
                <c:pt idx="0">
                  <c:v>Effective - 90.07%</c:v>
                </c:pt>
                <c:pt idx="1">
                  <c:v>Promising - .66%</c:v>
                </c:pt>
                <c:pt idx="2">
                  <c:v>No Effects - .34%</c:v>
                </c:pt>
                <c:pt idx="3">
                  <c:v>Not Yet Studied - 8.93%</c:v>
                </c:pt>
              </c:strCache>
            </c:strRef>
          </c:cat>
          <c:val>
            <c:numRef>
              <c:f>(Sheet1!$G$3,Sheet1!$G$15,Sheet1!$G$18,Sheet1!$G$20)</c:f>
              <c:numCache>
                <c:formatCode>0.00%</c:formatCode>
                <c:ptCount val="4"/>
                <c:pt idx="0">
                  <c:v>0.90070677337503746</c:v>
                </c:pt>
                <c:pt idx="1">
                  <c:v>6.604547332422819E-3</c:v>
                </c:pt>
                <c:pt idx="2">
                  <c:v>3.383519576924815E-3</c:v>
                </c:pt>
                <c:pt idx="3">
                  <c:v>8.9305159715614785E-2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 smtClean="0">
                <a:effectLst/>
              </a:rPr>
              <a:t>Cumulative</a:t>
            </a:r>
            <a:r>
              <a:rPr lang="en-US" dirty="0" smtClean="0"/>
              <a:t> Recidivism </a:t>
            </a:r>
            <a:r>
              <a:rPr lang="en-US" dirty="0"/>
              <a:t>Rate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Actual</c:v>
          </c:tx>
          <c:spPr>
            <a:ln w="28575">
              <a:noFill/>
            </a:ln>
          </c:spPr>
          <c:marker>
            <c:symbol val="diamond"/>
            <c:size val="7"/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>
                <a:solidFill>
                  <a:schemeClr val="accent1"/>
                </a:solidFill>
              </a:ln>
            </c:spPr>
            <c:trendlineType val="log"/>
            <c:dispRSqr val="0"/>
            <c:dispEq val="0"/>
          </c:trendline>
          <c:xVal>
            <c:numRef>
              <c:f>Cumulative!$A$4:$A$9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Cumulative!$C$4:$C$9</c:f>
              <c:numCache>
                <c:formatCode>0.0000</c:formatCode>
                <c:ptCount val="6"/>
                <c:pt idx="0">
                  <c:v>0.21015424164524421</c:v>
                </c:pt>
                <c:pt idx="1">
                  <c:v>0.37789203084832906</c:v>
                </c:pt>
                <c:pt idx="2">
                  <c:v>0.4820051413881748</c:v>
                </c:pt>
                <c:pt idx="3">
                  <c:v>0.53341902313624678</c:v>
                </c:pt>
                <c:pt idx="4">
                  <c:v>0.57647814910025708</c:v>
                </c:pt>
                <c:pt idx="5">
                  <c:v>0.60347043701799485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C29-4139-A36E-6069269BA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740032"/>
        <c:axId val="109741952"/>
      </c:scatterChart>
      <c:valAx>
        <c:axId val="109740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u="none" strike="noStrike" baseline="0" dirty="0">
                    <a:effectLst/>
                  </a:rPr>
                  <a:t>Years Since Initial Grant of Probation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9741952"/>
        <c:crosses val="autoZero"/>
        <c:crossBetween val="midCat"/>
      </c:valAx>
      <c:valAx>
        <c:axId val="10974195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109740032"/>
        <c:crosses val="autoZero"/>
        <c:crossBetween val="midCat"/>
      </c:valAx>
      <c:spPr>
        <a:ln w="57150"/>
      </c:spPr>
    </c:plotArea>
    <c:plotVisOnly val="1"/>
    <c:dispBlanksAs val="gap"/>
    <c:showDLblsOverMax val="0"/>
  </c:chart>
  <c:spPr>
    <a:solidFill>
      <a:schemeClr val="lt1"/>
    </a:solidFill>
    <a:ln w="550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86" cy="467913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681" y="0"/>
            <a:ext cx="3066786" cy="467913"/>
          </a:xfrm>
          <a:prstGeom prst="rect">
            <a:avLst/>
          </a:prstGeom>
        </p:spPr>
        <p:txBody>
          <a:bodyPr vert="horz" lIns="92418" tIns="46209" rIns="92418" bIns="46209" rtlCol="0"/>
          <a:lstStyle>
            <a:lvl1pPr algn="r">
              <a:defRPr sz="1200"/>
            </a:lvl1pPr>
          </a:lstStyle>
          <a:p>
            <a:fld id="{08F55E2C-4695-4AC4-8FD9-9DC89637E92D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559"/>
            <a:ext cx="3066786" cy="467913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681" y="8893559"/>
            <a:ext cx="3066786" cy="467913"/>
          </a:xfrm>
          <a:prstGeom prst="rect">
            <a:avLst/>
          </a:prstGeom>
        </p:spPr>
        <p:txBody>
          <a:bodyPr vert="horz" lIns="92418" tIns="46209" rIns="92418" bIns="46209" rtlCol="0" anchor="b"/>
          <a:lstStyle>
            <a:lvl1pPr algn="r">
              <a:defRPr sz="1200"/>
            </a:lvl1pPr>
          </a:lstStyle>
          <a:p>
            <a:fld id="{6DCDBE7A-18B0-4FC7-8E5E-DE1F1AF0FE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56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68154"/>
          </a:xfrm>
          <a:prstGeom prst="rect">
            <a:avLst/>
          </a:prstGeom>
        </p:spPr>
        <p:txBody>
          <a:bodyPr vert="horz" lIns="93934" tIns="46967" rIns="93934" bIns="469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2" cy="468154"/>
          </a:xfrm>
          <a:prstGeom prst="rect">
            <a:avLst/>
          </a:prstGeom>
        </p:spPr>
        <p:txBody>
          <a:bodyPr vert="horz" lIns="93934" tIns="46967" rIns="93934" bIns="46967" rtlCol="0"/>
          <a:lstStyle>
            <a:lvl1pPr algn="r">
              <a:defRPr sz="1200"/>
            </a:lvl1pPr>
          </a:lstStyle>
          <a:p>
            <a:fld id="{1CC6F659-9596-45D2-A879-EA207A6DF9E0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4" tIns="46967" rIns="93934" bIns="469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2"/>
            <a:ext cx="5661660" cy="4213383"/>
          </a:xfrm>
          <a:prstGeom prst="rect">
            <a:avLst/>
          </a:prstGeom>
        </p:spPr>
        <p:txBody>
          <a:bodyPr vert="horz" lIns="93934" tIns="46967" rIns="93934" bIns="4696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6"/>
            <a:ext cx="3066732" cy="468154"/>
          </a:xfrm>
          <a:prstGeom prst="rect">
            <a:avLst/>
          </a:prstGeom>
        </p:spPr>
        <p:txBody>
          <a:bodyPr vert="horz" lIns="93934" tIns="46967" rIns="93934" bIns="469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</p:spPr>
        <p:txBody>
          <a:bodyPr vert="horz" lIns="93934" tIns="46967" rIns="93934" bIns="46967" rtlCol="0" anchor="b"/>
          <a:lstStyle>
            <a:lvl1pPr algn="r">
              <a:defRPr sz="1200"/>
            </a:lvl1pPr>
          </a:lstStyle>
          <a:p>
            <a:fld id="{40B759BE-DF04-4123-9D8C-6377B64E2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0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59BE-DF04-4123-9D8C-6377B64E29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2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367556" y="2273033"/>
            <a:ext cx="9852212" cy="1420438"/>
          </a:xfrm>
          <a:solidFill>
            <a:schemeClr val="accent1"/>
          </a:solidFill>
          <a:ln w="57150">
            <a:solidFill>
              <a:srgbClr val="A9D323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algn="ctr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3600" b="1" kern="1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7" y="5777006"/>
            <a:ext cx="8118476" cy="62696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5791200" y="390749"/>
            <a:ext cx="2830514" cy="579115"/>
            <a:chOff x="1851828" y="667744"/>
            <a:chExt cx="5363189" cy="1099143"/>
          </a:xfrm>
          <a:effectLst>
            <a:outerShdw blurRad="25400" dist="25400" dir="2700000" algn="tl" rotWithShape="0">
              <a:prstClr val="black">
                <a:alpha val="50000"/>
              </a:prstClr>
            </a:outerShdw>
          </a:effectLst>
        </p:grpSpPr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1828" y="667744"/>
              <a:ext cx="2899529" cy="10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1" name="Group 50"/>
            <p:cNvGrpSpPr/>
            <p:nvPr/>
          </p:nvGrpSpPr>
          <p:grpSpPr>
            <a:xfrm>
              <a:off x="5320722" y="868824"/>
              <a:ext cx="1894295" cy="670204"/>
              <a:chOff x="3759200" y="3124200"/>
              <a:chExt cx="1628775" cy="576263"/>
            </a:xfrm>
          </p:grpSpPr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>
                <a:off x="3767138" y="3154363"/>
                <a:ext cx="279400" cy="227013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4" name="Freeform 53"/>
              <p:cNvSpPr>
                <a:spLocks noEditPoints="1"/>
              </p:cNvSpPr>
              <p:nvPr/>
            </p:nvSpPr>
            <p:spPr bwMode="auto">
              <a:xfrm>
                <a:off x="4068763" y="3214688"/>
                <a:ext cx="150813" cy="171450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4233863" y="3214688"/>
                <a:ext cx="147638" cy="171450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6" name="Freeform 55"/>
              <p:cNvSpPr>
                <a:spLocks noEditPoints="1"/>
              </p:cNvSpPr>
              <p:nvPr/>
            </p:nvSpPr>
            <p:spPr bwMode="auto">
              <a:xfrm>
                <a:off x="4378325" y="3146425"/>
                <a:ext cx="236538" cy="234950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4630738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4762500" y="3181350"/>
                <a:ext cx="98425" cy="204788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4872038" y="3124200"/>
                <a:ext cx="192088" cy="257175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5059363" y="3219450"/>
                <a:ext cx="192088" cy="166688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5267325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3759200" y="3468688"/>
                <a:ext cx="166688" cy="227013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>
                <a:off x="3910013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4083050" y="3533775"/>
                <a:ext cx="180975" cy="166688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4279900" y="3529013"/>
                <a:ext cx="184150" cy="166688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6" name="Freeform 65"/>
              <p:cNvSpPr>
                <a:spLocks noEditPoints="1"/>
              </p:cNvSpPr>
              <p:nvPr/>
            </p:nvSpPr>
            <p:spPr bwMode="auto">
              <a:xfrm>
                <a:off x="4475163" y="3438525"/>
                <a:ext cx="177800" cy="261938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4672013" y="3529013"/>
                <a:ext cx="146050" cy="171450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4826000" y="3492500"/>
                <a:ext cx="95250" cy="20796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9" name="Oval 68"/>
              <p:cNvSpPr>
                <a:spLocks noChangeArrowheads="1"/>
              </p:cNvSpPr>
              <p:nvPr/>
            </p:nvSpPr>
            <p:spPr bwMode="auto">
              <a:xfrm>
                <a:off x="4954588" y="3460750"/>
                <a:ext cx="33338" cy="381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4932363" y="3529013"/>
                <a:ext cx="79375" cy="166688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5018088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5195888" y="3529013"/>
                <a:ext cx="184150" cy="166688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2" name="Rectangle 51"/>
            <p:cNvSpPr/>
            <p:nvPr userDrawn="1"/>
          </p:nvSpPr>
          <p:spPr>
            <a:xfrm>
              <a:off x="4987322" y="705831"/>
              <a:ext cx="27432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92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238" y="2949381"/>
            <a:ext cx="8118475" cy="1349841"/>
          </a:xfrm>
        </p:spPr>
        <p:txBody>
          <a:bodyPr anchor="ctr" anchorCtr="0"/>
          <a:lstStyle>
            <a:lvl1pPr algn="ctr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lang="en-US" sz="3300" b="1" kern="1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37" y="5777006"/>
            <a:ext cx="8118476" cy="626969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851828" y="667744"/>
            <a:ext cx="5363189" cy="1099143"/>
            <a:chOff x="1851828" y="667744"/>
            <a:chExt cx="5363189" cy="1099143"/>
          </a:xfrm>
          <a:effectLst>
            <a:outerShdw blurRad="25400" dist="25400" dir="2700000" algn="tl" rotWithShape="0">
              <a:prstClr val="black">
                <a:alpha val="50000"/>
              </a:prstClr>
            </a:outerShdw>
          </a:effectLst>
        </p:grpSpPr>
        <p:pic>
          <p:nvPicPr>
            <p:cNvPr id="51" name="Picture 5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1828" y="667744"/>
              <a:ext cx="2899529" cy="10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2" name="Group 51"/>
            <p:cNvGrpSpPr/>
            <p:nvPr/>
          </p:nvGrpSpPr>
          <p:grpSpPr>
            <a:xfrm>
              <a:off x="5320722" y="868824"/>
              <a:ext cx="1894295" cy="670204"/>
              <a:chOff x="3759200" y="3124200"/>
              <a:chExt cx="1628775" cy="576263"/>
            </a:xfrm>
          </p:grpSpPr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3767138" y="3154363"/>
                <a:ext cx="279400" cy="227013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5" name="Freeform 54"/>
              <p:cNvSpPr>
                <a:spLocks noEditPoints="1"/>
              </p:cNvSpPr>
              <p:nvPr/>
            </p:nvSpPr>
            <p:spPr bwMode="auto">
              <a:xfrm>
                <a:off x="4068763" y="3214688"/>
                <a:ext cx="150813" cy="171450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4233863" y="3214688"/>
                <a:ext cx="147638" cy="171450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7" name="Freeform 56"/>
              <p:cNvSpPr>
                <a:spLocks noEditPoints="1"/>
              </p:cNvSpPr>
              <p:nvPr/>
            </p:nvSpPr>
            <p:spPr bwMode="auto">
              <a:xfrm>
                <a:off x="4378325" y="3146425"/>
                <a:ext cx="236538" cy="234950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4630738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4762500" y="3181350"/>
                <a:ext cx="98425" cy="204788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4872038" y="3124200"/>
                <a:ext cx="192088" cy="257175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5059363" y="3219450"/>
                <a:ext cx="192088" cy="166688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5267325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759200" y="3468688"/>
                <a:ext cx="166688" cy="227013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4" name="Freeform 63"/>
              <p:cNvSpPr>
                <a:spLocks noEditPoints="1"/>
              </p:cNvSpPr>
              <p:nvPr/>
            </p:nvSpPr>
            <p:spPr bwMode="auto">
              <a:xfrm>
                <a:off x="3910013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4083050" y="3533775"/>
                <a:ext cx="180975" cy="166688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4279900" y="3529013"/>
                <a:ext cx="184150" cy="166688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4475163" y="3438525"/>
                <a:ext cx="177800" cy="261938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4672013" y="3529013"/>
                <a:ext cx="146050" cy="171450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4826000" y="3492500"/>
                <a:ext cx="95250" cy="20796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4954588" y="3460750"/>
                <a:ext cx="33338" cy="381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4932363" y="3529013"/>
                <a:ext cx="79375" cy="166688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5018088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5195888" y="3529013"/>
                <a:ext cx="184150" cy="166688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3" name="Rectangle 52"/>
            <p:cNvSpPr/>
            <p:nvPr userDrawn="1"/>
          </p:nvSpPr>
          <p:spPr>
            <a:xfrm>
              <a:off x="4987322" y="705831"/>
              <a:ext cx="27432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281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764" y="338327"/>
            <a:ext cx="5359118" cy="821889"/>
          </a:xfrm>
        </p:spPr>
        <p:txBody>
          <a:bodyPr/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buFont typeface="Arial" pitchFamily="34" charset="0"/>
              <a:buChar char="•"/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</a:lstStyle>
          <a:p>
            <a:pPr marL="230188" lvl="0" indent="-23018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4CAFE6"/>
              </a:buClr>
              <a:buSzPct val="130000"/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9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4" y="338327"/>
            <a:ext cx="5350154" cy="821889"/>
          </a:xfrm>
        </p:spPr>
        <p:txBody>
          <a:bodyPr/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03725"/>
          </a:xfrm>
        </p:spPr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4CAFE6"/>
              </a:buClr>
              <a:buSzPct val="130000"/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03725"/>
          </a:xfrm>
        </p:spPr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4CAFE6"/>
              </a:buClr>
              <a:buSzPct val="130000"/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1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4" y="338327"/>
            <a:ext cx="5332224" cy="821889"/>
          </a:xfrm>
        </p:spPr>
        <p:txBody>
          <a:bodyPr/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0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73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C5AD72-4659-488B-B494-E49CDDA81207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1C2B81-C684-4051-8751-7828F7D85BE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30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kern="0" dirty="0">
              <a:solidFill>
                <a:prstClr val="black"/>
              </a:solidFill>
              <a:ea typeface="ＭＳ Ｐゴシック" pitchFamily="1" charset="-128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512764" y="338327"/>
            <a:ext cx="8108950" cy="821889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dirty="0" err="1" smtClean="0"/>
              <a:t>Cgglick</a:t>
            </a:r>
            <a:r>
              <a:rPr lang="en-US" dirty="0" smtClean="0"/>
              <a:t> to edit Master </a:t>
            </a:r>
            <a:br>
              <a:rPr lang="en-US" dirty="0" smtClean="0"/>
            </a:br>
            <a:r>
              <a:rPr lang="en-US" dirty="0" err="1" smtClean="0"/>
              <a:t>tTTitle</a:t>
            </a:r>
            <a:r>
              <a:rPr lang="en-US" dirty="0" smtClean="0"/>
              <a:t> style</a:t>
            </a:r>
            <a:endParaRPr lang="en-US" dirty="0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467699"/>
            <a:ext cx="8118475" cy="427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7" name="Rectangle 10"/>
          <p:cNvSpPr>
            <a:spLocks noChangeArrowheads="1"/>
          </p:cNvSpPr>
          <p:nvPr userDrawn="1"/>
        </p:nvSpPr>
        <p:spPr bwMode="auto">
          <a:xfrm>
            <a:off x="0" y="6391835"/>
            <a:ext cx="9144000" cy="4661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kern="0" dirty="0">
              <a:solidFill>
                <a:prstClr val="black"/>
              </a:solidFill>
              <a:ea typeface="ＭＳ Ｐゴシック" pitchFamily="1" charset="-128"/>
              <a:cs typeface="Arial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5764306" y="404698"/>
            <a:ext cx="2857407" cy="563490"/>
            <a:chOff x="5764306" y="404698"/>
            <a:chExt cx="2857407" cy="563490"/>
          </a:xfrm>
        </p:grpSpPr>
        <p:sp>
          <p:nvSpPr>
            <p:cNvPr id="99" name="Rectangle 98"/>
            <p:cNvSpPr/>
            <p:nvPr userDrawn="1"/>
          </p:nvSpPr>
          <p:spPr>
            <a:xfrm>
              <a:off x="7451812" y="412843"/>
              <a:ext cx="14369" cy="5268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00" name="Picture 99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4306" y="404698"/>
              <a:ext cx="1559962" cy="56349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 userDrawn="1"/>
          </p:nvGrpSpPr>
          <p:grpSpPr>
            <a:xfrm>
              <a:off x="7627873" y="495117"/>
              <a:ext cx="993840" cy="357770"/>
              <a:chOff x="7627873" y="495117"/>
              <a:chExt cx="993840" cy="357770"/>
            </a:xfrm>
          </p:grpSpPr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7632717" y="513843"/>
                <a:ext cx="170483" cy="140940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3" name="Freeform 102"/>
              <p:cNvSpPr>
                <a:spLocks noEditPoints="1"/>
              </p:cNvSpPr>
              <p:nvPr/>
            </p:nvSpPr>
            <p:spPr bwMode="auto">
              <a:xfrm>
                <a:off x="7816761" y="551296"/>
                <a:ext cx="92022" cy="106444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4" name="Freeform 103"/>
              <p:cNvSpPr>
                <a:spLocks/>
              </p:cNvSpPr>
              <p:nvPr/>
            </p:nvSpPr>
            <p:spPr bwMode="auto">
              <a:xfrm>
                <a:off x="7917501" y="551296"/>
                <a:ext cx="90085" cy="106444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5" name="Freeform 104"/>
              <p:cNvSpPr>
                <a:spLocks noEditPoints="1"/>
              </p:cNvSpPr>
              <p:nvPr/>
            </p:nvSpPr>
            <p:spPr bwMode="auto">
              <a:xfrm>
                <a:off x="8005649" y="508915"/>
                <a:ext cx="144330" cy="145868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6" name="Freeform 105"/>
              <p:cNvSpPr>
                <a:spLocks/>
              </p:cNvSpPr>
              <p:nvPr/>
            </p:nvSpPr>
            <p:spPr bwMode="auto">
              <a:xfrm>
                <a:off x="8159665" y="551296"/>
                <a:ext cx="73618" cy="103487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7" name="Freeform 106"/>
              <p:cNvSpPr>
                <a:spLocks/>
              </p:cNvSpPr>
              <p:nvPr/>
            </p:nvSpPr>
            <p:spPr bwMode="auto">
              <a:xfrm>
                <a:off x="8240063" y="530598"/>
                <a:ext cx="60057" cy="127142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8" name="Freeform 107"/>
              <p:cNvSpPr>
                <a:spLocks/>
              </p:cNvSpPr>
              <p:nvPr/>
            </p:nvSpPr>
            <p:spPr bwMode="auto">
              <a:xfrm>
                <a:off x="8306901" y="495117"/>
                <a:ext cx="117208" cy="159666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09" name="Freeform 108"/>
              <p:cNvSpPr>
                <a:spLocks/>
              </p:cNvSpPr>
              <p:nvPr/>
            </p:nvSpPr>
            <p:spPr bwMode="auto">
              <a:xfrm>
                <a:off x="8421202" y="554252"/>
                <a:ext cx="117208" cy="103487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8548095" y="551296"/>
                <a:ext cx="73618" cy="103487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7627873" y="708991"/>
                <a:ext cx="101709" cy="140940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2" name="Freeform 111"/>
              <p:cNvSpPr>
                <a:spLocks noEditPoints="1"/>
              </p:cNvSpPr>
              <p:nvPr/>
            </p:nvSpPr>
            <p:spPr bwMode="auto">
              <a:xfrm>
                <a:off x="7719895" y="746443"/>
                <a:ext cx="101709" cy="106444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7825478" y="749400"/>
                <a:ext cx="110427" cy="103487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7945592" y="746443"/>
                <a:ext cx="112364" cy="103487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5" name="Freeform 114"/>
              <p:cNvSpPr>
                <a:spLocks noEditPoints="1"/>
              </p:cNvSpPr>
              <p:nvPr/>
            </p:nvSpPr>
            <p:spPr bwMode="auto">
              <a:xfrm>
                <a:off x="8064737" y="690264"/>
                <a:ext cx="108490" cy="162623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6" name="Freeform 115"/>
              <p:cNvSpPr>
                <a:spLocks noEditPoints="1"/>
              </p:cNvSpPr>
              <p:nvPr/>
            </p:nvSpPr>
            <p:spPr bwMode="auto">
              <a:xfrm>
                <a:off x="8184850" y="746443"/>
                <a:ext cx="89116" cy="106444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8278809" y="723774"/>
                <a:ext cx="58119" cy="12911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8" name="Oval 117"/>
              <p:cNvSpPr>
                <a:spLocks noChangeArrowheads="1"/>
              </p:cNvSpPr>
              <p:nvPr/>
            </p:nvSpPr>
            <p:spPr bwMode="auto">
              <a:xfrm>
                <a:off x="8357270" y="704063"/>
                <a:ext cx="20342" cy="23654"/>
              </a:xfrm>
              <a:prstGeom prst="ellipse">
                <a:avLst/>
              </a:pr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8343709" y="746443"/>
                <a:ext cx="48433" cy="103487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0" name="Freeform 119"/>
              <p:cNvSpPr>
                <a:spLocks noEditPoints="1"/>
              </p:cNvSpPr>
              <p:nvPr/>
            </p:nvSpPr>
            <p:spPr bwMode="auto">
              <a:xfrm>
                <a:off x="8396017" y="746443"/>
                <a:ext cx="101709" cy="106444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8504506" y="746443"/>
                <a:ext cx="112364" cy="103487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6865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lang="en-US" sz="2600" b="1" kern="1200" dirty="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rgbClr val="4CAFE6"/>
        </a:buClr>
        <a:buSzPct val="130000"/>
        <a:buFont typeface="Arial" pitchFamily="34" charset="0"/>
        <a:buChar char="•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746125" indent="-231775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030288" indent="-284163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260475" indent="-230188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    High Needs Population</a:t>
            </a:r>
            <a:endParaRPr lang="en-US" sz="3200" b="1" dirty="0" smtClean="0">
              <a:solidFill>
                <a:srgbClr val="005195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Few Resources</a:t>
            </a:r>
            <a:endParaRPr lang="en-US" sz="3200" b="1" dirty="0" smtClean="0">
              <a:solidFill>
                <a:srgbClr val="005195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    Programming is in High Demand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Kern County?</a:t>
            </a:r>
            <a:endParaRPr lang="en-US" sz="2600" dirty="0">
              <a:solidFill>
                <a:srgbClr val="0051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66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2600" dirty="0">
              <a:solidFill>
                <a:srgbClr val="0051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676400"/>
            <a:ext cx="1904999" cy="35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8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Inventory</a:t>
            </a:r>
            <a:endParaRPr lang="en-US" sz="2600" dirty="0">
              <a:solidFill>
                <a:srgbClr val="0051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179197"/>
              </p:ext>
            </p:extLst>
          </p:nvPr>
        </p:nvGraphicFramePr>
        <p:xfrm>
          <a:off x="533400" y="990600"/>
          <a:ext cx="3810000" cy="5684520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Outside Case Management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Seeking Safety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Correctional Education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 Monitoring - Supervision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Electronic Monitoring  - in Lieu of Jail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Employment Training - Community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Inpatient/intensive outpatient drug treatment (community)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Inpatient/intensive outpatient drug treatment (incarceration)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Vocational education in jail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release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Reporting Center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Victim Impact Panel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Ignition Interlock Device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Substance Abuse Prevention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Domestic Violence - Community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Domestic Violence - In-Custody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Alcohol education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Chaplain Program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abuse/parenting counseling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service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Drug Testing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GED Preparation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Life Skills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Mental health counseling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SCRAM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Sober Living Environment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Sobriety Services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Substance/Alcohol abuse counseling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144347"/>
              </p:ext>
            </p:extLst>
          </p:nvPr>
        </p:nvGraphicFramePr>
        <p:xfrm>
          <a:off x="4495800" y="1524000"/>
          <a:ext cx="4038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21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Kern County Recidivism</a:t>
            </a:r>
            <a:endParaRPr lang="en-US" sz="2600" dirty="0">
              <a:solidFill>
                <a:srgbClr val="0051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517946"/>
              </p:ext>
            </p:extLst>
          </p:nvPr>
        </p:nvGraphicFramePr>
        <p:xfrm>
          <a:off x="457200" y="1143000"/>
          <a:ext cx="8077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146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Projected Cost-Effectiveness of </a:t>
            </a:r>
            <a:r>
              <a:rPr lang="en-US" sz="2600" dirty="0" smtClean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</a:t>
            </a:r>
            <a:r>
              <a:rPr lang="en-US" sz="2600" dirty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 Justice Programs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83934"/>
            <a:ext cx="7467600" cy="552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1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51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 in the County</a:t>
            </a:r>
            <a:endParaRPr lang="en-US" sz="2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8001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/>
              </a:buClr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7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Collaboration and Communication between Agencies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7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Clr>
                <a:schemeClr val="accent1"/>
              </a:buClr>
            </a:pPr>
            <a:endParaRPr lang="en-US" sz="27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7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Common Measurement of Program Effectiveness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7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Clr>
                <a:schemeClr val="accent1"/>
              </a:buClr>
            </a:pPr>
            <a:endParaRPr lang="en-US" sz="27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7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Increased Emphasis on Cost Effectiveness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51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 in Sheriff’s Office Programs</a:t>
            </a:r>
            <a:endParaRPr lang="en-US" sz="2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8001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7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Assurance that Existing Vocational and Educational Programs were Effective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7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Clr>
                <a:schemeClr val="accent1"/>
              </a:buClr>
            </a:pPr>
            <a:endParaRPr lang="en-US" sz="27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7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Identified New Evidence-Based Programs for inclusion in Inmate Programs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27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Clr>
                <a:schemeClr val="accent1"/>
              </a:buClr>
            </a:pPr>
            <a:endParaRPr lang="en-US" sz="27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7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Increased Emphasis on Cognitive Based Therapy</a:t>
            </a:r>
            <a:endParaRPr lang="en-US" sz="27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3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51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Successes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835346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Aft>
                <a:spcPts val="1800"/>
              </a:spcAft>
            </a:pP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 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of evidence-based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programs</a:t>
            </a:r>
          </a:p>
          <a:p>
            <a:pPr marL="800100" lvl="1" indent="-342900"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Residential Substance Abuse Treatment (RSAT)</a:t>
            </a:r>
          </a:p>
          <a:p>
            <a:pPr marL="1257300" lvl="2" indent="-342900">
              <a:spcAft>
                <a:spcPts val="18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Incorporates the Matrix Curriculum, Aggression Replacement Therapy (ART) and Moral Reconation Therapy (MRT) </a:t>
            </a:r>
          </a:p>
          <a:p>
            <a:pPr marL="1257300" lvl="2" indent="-342900">
              <a:spcAft>
                <a:spcPts val="18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Extensive aftercare post release</a:t>
            </a:r>
          </a:p>
          <a:p>
            <a:pPr marL="1257300" lvl="2" indent="-342900">
              <a:spcAft>
                <a:spcPts val="18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To date RSAT has had 450 participants - The current recidivism rate of RSAT program is approximately 22%.</a:t>
            </a:r>
          </a:p>
          <a:p>
            <a:pPr marL="1257300" lvl="2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8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Integration</a:t>
            </a: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Evidence-Based Programming</a:t>
            </a: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Evaluation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Forward</a:t>
            </a:r>
            <a:endParaRPr lang="en-US" sz="2600" dirty="0">
              <a:solidFill>
                <a:srgbClr val="0051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www.kernprobation.com/ab109ccp-realignment/plans-and-reports/</a:t>
            </a:r>
          </a:p>
          <a:p>
            <a:pPr indent="0">
              <a:buSzPct val="101000"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SzPct val="101000"/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Cassaundra Friedberg</a:t>
            </a:r>
          </a:p>
          <a:p>
            <a:pPr indent="0">
              <a:buSzPct val="101000"/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Analyst,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Probation</a:t>
            </a:r>
          </a:p>
          <a:p>
            <a:pPr indent="0">
              <a:buSzPct val="101000"/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Cassaundrafriedberg@co.kern.ca.us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 Silva</a:t>
            </a:r>
          </a:p>
          <a:p>
            <a:pPr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Detentions Lenient, Sheriff’s Office</a:t>
            </a:r>
          </a:p>
          <a:p>
            <a:pPr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Silvai@kernsheriff.com</a:t>
            </a:r>
          </a:p>
          <a:p>
            <a:pPr marL="393192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51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endParaRPr lang="en-US" sz="2600" dirty="0">
              <a:solidFill>
                <a:srgbClr val="0051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sults First - color logos B">
  <a:themeElements>
    <a:clrScheme name="PEW 2012">
      <a:dk1>
        <a:sysClr val="windowText" lastClr="000000"/>
      </a:dk1>
      <a:lt1>
        <a:sysClr val="window" lastClr="FFFFFF"/>
      </a:lt1>
      <a:dk2>
        <a:srgbClr val="005195"/>
      </a:dk2>
      <a:lt2>
        <a:srgbClr val="53BCEB"/>
      </a:lt2>
      <a:accent1>
        <a:srgbClr val="6D952B"/>
      </a:accent1>
      <a:accent2>
        <a:srgbClr val="DE4561"/>
      </a:accent2>
      <a:accent3>
        <a:srgbClr val="F37021"/>
      </a:accent3>
      <a:accent4>
        <a:srgbClr val="CD9803"/>
      </a:accent4>
      <a:accent5>
        <a:srgbClr val="E7CF00"/>
      </a:accent5>
      <a:accent6>
        <a:srgbClr val="473D75"/>
      </a:accent6>
      <a:hlink>
        <a:srgbClr val="FFF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rIns="0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1590</TotalTime>
  <Words>256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Results First - color logos B</vt:lpstr>
      <vt:lpstr>Why Kern County?</vt:lpstr>
      <vt:lpstr>Program Inventory</vt:lpstr>
      <vt:lpstr>Kern County Recidivism</vt:lpstr>
      <vt:lpstr>Projected Cost-Effectiveness of Adult Criminal Justice Programs</vt:lpstr>
      <vt:lpstr>PowerPoint Presentation</vt:lpstr>
      <vt:lpstr>PowerPoint Presentation</vt:lpstr>
      <vt:lpstr>PowerPoint Presentation</vt:lpstr>
      <vt:lpstr>Moving Forward</vt:lpstr>
      <vt:lpstr>Contact Information</vt:lpstr>
      <vt:lpstr>Questions</vt:lpstr>
    </vt:vector>
  </TitlesOfParts>
  <Company>Kern County Probation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 county results first project</dc:title>
  <dc:creator>Cassaundra Friedberg</dc:creator>
  <cp:lastModifiedBy>Ian S. Silva</cp:lastModifiedBy>
  <cp:revision>70</cp:revision>
  <cp:lastPrinted>2016-05-10T21:01:03Z</cp:lastPrinted>
  <dcterms:created xsi:type="dcterms:W3CDTF">2015-05-04T02:51:38Z</dcterms:created>
  <dcterms:modified xsi:type="dcterms:W3CDTF">2016-05-11T20:36:36Z</dcterms:modified>
</cp:coreProperties>
</file>