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4" r:id="rId1"/>
  </p:sldMasterIdLst>
  <p:notesMasterIdLst>
    <p:notesMasterId r:id="rId16"/>
  </p:notesMasterIdLst>
  <p:handoutMasterIdLst>
    <p:handoutMasterId r:id="rId17"/>
  </p:handoutMasterIdLst>
  <p:sldIdLst>
    <p:sldId id="256" r:id="rId2"/>
    <p:sldId id="270" r:id="rId3"/>
    <p:sldId id="258" r:id="rId4"/>
    <p:sldId id="259" r:id="rId5"/>
    <p:sldId id="260" r:id="rId6"/>
    <p:sldId id="261" r:id="rId7"/>
    <p:sldId id="271" r:id="rId8"/>
    <p:sldId id="274" r:id="rId9"/>
    <p:sldId id="275" r:id="rId10"/>
    <p:sldId id="272" r:id="rId11"/>
    <p:sldId id="276" r:id="rId12"/>
    <p:sldId id="273" r:id="rId13"/>
    <p:sldId id="262" r:id="rId14"/>
    <p:sldId id="267" r:id="rId15"/>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94C"/>
    <a:srgbClr val="FFFF99"/>
    <a:srgbClr val="3399FF"/>
    <a:srgbClr val="1F1F5F"/>
    <a:srgbClr val="252571"/>
    <a:srgbClr val="1D1D79"/>
    <a:srgbClr val="28287A"/>
    <a:srgbClr val="3333CC"/>
    <a:srgbClr val="9BCDFF"/>
    <a:srgbClr val="7B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7657" autoAdjust="0"/>
  </p:normalViewPr>
  <p:slideViewPr>
    <p:cSldViewPr>
      <p:cViewPr>
        <p:scale>
          <a:sx n="100" d="100"/>
          <a:sy n="100" d="100"/>
        </p:scale>
        <p:origin x="-540"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5" d="100"/>
          <a:sy n="115" d="100"/>
        </p:scale>
        <p:origin x="-810"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8440"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5267960" y="0"/>
            <a:ext cx="4028440"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6620933"/>
            <a:ext cx="4028440"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5267960" y="6620933"/>
            <a:ext cx="4028440"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0B449234-6A78-45B4-B0C7-F9A26DD201F9}" type="slidenum">
              <a:rPr lang="en-US"/>
              <a:pPr/>
              <a:t>‹#›</a:t>
            </a:fld>
            <a:endParaRPr lang="en-US"/>
          </a:p>
        </p:txBody>
      </p:sp>
    </p:spTree>
    <p:extLst>
      <p:ext uri="{BB962C8B-B14F-4D97-AF65-F5344CB8AC3E}">
        <p14:creationId xmlns:p14="http://schemas.microsoft.com/office/powerpoint/2010/main" val="1257584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1B606A11-065F-4BE8-829E-698E9F39EFA1}" type="datetimeFigureOut">
              <a:rPr lang="en-US" smtClean="0"/>
              <a:t>5/18/2017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D065110D-F216-4299-AEC6-B2E5EC87174C}" type="slidenum">
              <a:rPr lang="en-US" smtClean="0"/>
              <a:t>‹#›</a:t>
            </a:fld>
            <a:endParaRPr lang="en-US"/>
          </a:p>
        </p:txBody>
      </p:sp>
    </p:spTree>
    <p:extLst>
      <p:ext uri="{BB962C8B-B14F-4D97-AF65-F5344CB8AC3E}">
        <p14:creationId xmlns:p14="http://schemas.microsoft.com/office/powerpoint/2010/main" val="380202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0</a:t>
            </a:fld>
            <a:endParaRPr lang="en-US"/>
          </a:p>
        </p:txBody>
      </p:sp>
    </p:spTree>
    <p:extLst>
      <p:ext uri="{BB962C8B-B14F-4D97-AF65-F5344CB8AC3E}">
        <p14:creationId xmlns:p14="http://schemas.microsoft.com/office/powerpoint/2010/main" val="162367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9</a:t>
            </a:fld>
            <a:endParaRPr lang="en-US"/>
          </a:p>
        </p:txBody>
      </p:sp>
    </p:spTree>
    <p:extLst>
      <p:ext uri="{BB962C8B-B14F-4D97-AF65-F5344CB8AC3E}">
        <p14:creationId xmlns:p14="http://schemas.microsoft.com/office/powerpoint/2010/main" val="36133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Overall: Our revenue</a:t>
            </a:r>
            <a:r>
              <a:rPr lang="en-US" baseline="0" dirty="0" smtClean="0"/>
              <a:t> estimates are $892 million above the administration for 2016-17 and 2017-18 combined. (Our estimates in 2016-17 are over the administration’s by nearly $1 billion, but slightly below the administration’s in 2017-18. Generally, the difference is explained by our higher estimates of PIT and SUT revenues and offset by our lower estimates of CT.)</a:t>
            </a:r>
            <a:endParaRPr lang="en-US" dirty="0" smtClean="0"/>
          </a:p>
          <a:p>
            <a:pPr marL="174708" indent="-174708">
              <a:buFont typeface="Arial" panose="020B0604020202020204" pitchFamily="34" charset="0"/>
              <a:buChar char="•"/>
            </a:pPr>
            <a:r>
              <a:rPr lang="en-US" dirty="0" smtClean="0"/>
              <a:t>PIT</a:t>
            </a:r>
          </a:p>
          <a:p>
            <a:pPr marL="640594" lvl="1" indent="-174708">
              <a:buFont typeface="Arial" panose="020B0604020202020204" pitchFamily="34" charset="0"/>
              <a:buChar char="•"/>
            </a:pPr>
            <a:r>
              <a:rPr lang="en-US" dirty="0" smtClean="0"/>
              <a:t>Wage and salary</a:t>
            </a:r>
            <a:r>
              <a:rPr lang="en-US" baseline="0" dirty="0" smtClean="0"/>
              <a:t> growth is projected to grow at a healthy pace over the next few years. Wage and salary growth is the principal driver of PIT revenue growth. While the economic growth scenario anticipates a continued slowing in job growth, it also anticipates that individuals’ salaries will increase over the next couple of years due to a tightening labor market and rising wages, among other factors. </a:t>
            </a:r>
          </a:p>
          <a:p>
            <a:pPr marL="640594" lvl="1" indent="-174708">
              <a:buFont typeface="Arial" panose="020B0604020202020204" pitchFamily="34" charset="0"/>
              <a:buChar char="•"/>
            </a:pPr>
            <a:r>
              <a:rPr lang="en-US" baseline="0" dirty="0" smtClean="0"/>
              <a:t>In our revenue projections, overall taxable wages and salaries of California residents grow by 6 percent in 2017, 7 percent in 2018, and another 6 percent in 2019.</a:t>
            </a:r>
          </a:p>
          <a:p>
            <a:pPr marL="174708" indent="-174708">
              <a:buFont typeface="Arial" panose="020B0604020202020204" pitchFamily="34" charset="0"/>
              <a:buChar char="•"/>
            </a:pPr>
            <a:r>
              <a:rPr lang="en-US" baseline="0" dirty="0" smtClean="0"/>
              <a:t>Corporation Tax</a:t>
            </a:r>
          </a:p>
          <a:p>
            <a:pPr marL="640594" lvl="1" indent="-174708">
              <a:buFont typeface="Arial" panose="020B0604020202020204" pitchFamily="34" charset="0"/>
              <a:buChar char="•"/>
            </a:pPr>
            <a:r>
              <a:rPr lang="en-US" baseline="0" dirty="0" smtClean="0"/>
              <a:t>Lower refunds in 2016-17 result increases for corporation taxes in 2015-16 by hundreds of millions of dollars. </a:t>
            </a:r>
          </a:p>
          <a:p>
            <a:pPr marL="174708" indent="-174708">
              <a:buFont typeface="Arial" panose="020B0604020202020204" pitchFamily="34" charset="0"/>
              <a:buChar char="•"/>
            </a:pPr>
            <a:r>
              <a:rPr lang="en-US" baseline="0" dirty="0" smtClean="0"/>
              <a:t>Sales Tax</a:t>
            </a:r>
          </a:p>
          <a:p>
            <a:pPr marL="640594" lvl="1" indent="-174708">
              <a:buFont typeface="Arial" panose="020B0604020202020204" pitchFamily="34" charset="0"/>
              <a:buChar char="•"/>
            </a:pPr>
            <a:r>
              <a:rPr lang="en-US" baseline="0" dirty="0" smtClean="0"/>
              <a:t>Sales tax collections were well below the administration’s estimates in February and March. This weakness not only reduced revenue in 2016-17, but also established a lower base for subsequent growth. </a:t>
            </a:r>
          </a:p>
          <a:p>
            <a:pPr marL="640594" lvl="1" indent="-174708">
              <a:buFont typeface="Arial" panose="020B0604020202020204" pitchFamily="34" charset="0"/>
              <a:buChar char="•"/>
            </a:pPr>
            <a:r>
              <a:rPr lang="en-US" baseline="0" dirty="0" smtClean="0"/>
              <a:t>Significant downward revisions in both our and the administration’s estimates. As a result, we both project moderate SUT growth.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65110D-F216-4299-AEC6-B2E5EC87174C}" type="slidenum">
              <a:rPr lang="en-US" smtClean="0"/>
              <a:t>10</a:t>
            </a:fld>
            <a:endParaRPr lang="en-US"/>
          </a:p>
        </p:txBody>
      </p:sp>
    </p:spTree>
    <p:extLst>
      <p:ext uri="{BB962C8B-B14F-4D97-AF65-F5344CB8AC3E}">
        <p14:creationId xmlns:p14="http://schemas.microsoft.com/office/powerpoint/2010/main" val="67294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11</a:t>
            </a:fld>
            <a:endParaRPr lang="en-US"/>
          </a:p>
        </p:txBody>
      </p:sp>
    </p:spTree>
    <p:extLst>
      <p:ext uri="{BB962C8B-B14F-4D97-AF65-F5344CB8AC3E}">
        <p14:creationId xmlns:p14="http://schemas.microsoft.com/office/powerpoint/2010/main" val="67368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12</a:t>
            </a:fld>
            <a:endParaRPr lang="en-US"/>
          </a:p>
        </p:txBody>
      </p:sp>
    </p:spTree>
    <p:extLst>
      <p:ext uri="{BB962C8B-B14F-4D97-AF65-F5344CB8AC3E}">
        <p14:creationId xmlns:p14="http://schemas.microsoft.com/office/powerpoint/2010/main" val="304472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13</a:t>
            </a:fld>
            <a:endParaRPr lang="en-US"/>
          </a:p>
        </p:txBody>
      </p:sp>
    </p:spTree>
    <p:extLst>
      <p:ext uri="{BB962C8B-B14F-4D97-AF65-F5344CB8AC3E}">
        <p14:creationId xmlns:p14="http://schemas.microsoft.com/office/powerpoint/2010/main" val="121594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1</a:t>
            </a:fld>
            <a:endParaRPr lang="en-US"/>
          </a:p>
        </p:txBody>
      </p:sp>
    </p:spTree>
    <p:extLst>
      <p:ext uri="{BB962C8B-B14F-4D97-AF65-F5344CB8AC3E}">
        <p14:creationId xmlns:p14="http://schemas.microsoft.com/office/powerpoint/2010/main" val="3088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billion total reserves.</a:t>
            </a:r>
            <a:r>
              <a:rPr lang="en-US" baseline="0" dirty="0" smtClean="0"/>
              <a:t> Total reserves are $701 million higher than the Governor’s January budget ($619 BSA, $83 SFEU).</a:t>
            </a:r>
            <a:endParaRPr lang="en-US" dirty="0"/>
          </a:p>
        </p:txBody>
      </p:sp>
      <p:sp>
        <p:nvSpPr>
          <p:cNvPr id="4" name="Slide Number Placeholder 3"/>
          <p:cNvSpPr>
            <a:spLocks noGrp="1"/>
          </p:cNvSpPr>
          <p:nvPr>
            <p:ph type="sldNum" sz="quarter" idx="10"/>
          </p:nvPr>
        </p:nvSpPr>
        <p:spPr/>
        <p:txBody>
          <a:bodyPr/>
          <a:lstStyle/>
          <a:p>
            <a:fld id="{D065110D-F216-4299-AEC6-B2E5EC87174C}" type="slidenum">
              <a:rPr lang="en-US" smtClean="0"/>
              <a:t>2</a:t>
            </a:fld>
            <a:endParaRPr lang="en-US"/>
          </a:p>
        </p:txBody>
      </p:sp>
    </p:spTree>
    <p:extLst>
      <p:ext uri="{BB962C8B-B14F-4D97-AF65-F5344CB8AC3E}">
        <p14:creationId xmlns:p14="http://schemas.microsoft.com/office/powerpoint/2010/main" val="236174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line is the SFEU balance from January. The administration estimates that revenues</a:t>
            </a:r>
            <a:r>
              <a:rPr lang="en-US" baseline="0" dirty="0" smtClean="0"/>
              <a:t> and transfers are on net $2.4 billion higher than at Governor’s budget. The rest of the rows show the additional spending (negative) or reduced spending (positive) that results in $1.6 billion in SFEU. </a:t>
            </a:r>
            <a:endParaRPr lang="en-US" dirty="0"/>
          </a:p>
        </p:txBody>
      </p:sp>
      <p:sp>
        <p:nvSpPr>
          <p:cNvPr id="4" name="Slide Number Placeholder 3"/>
          <p:cNvSpPr>
            <a:spLocks noGrp="1"/>
          </p:cNvSpPr>
          <p:nvPr>
            <p:ph type="sldNum" sz="quarter" idx="10"/>
          </p:nvPr>
        </p:nvSpPr>
        <p:spPr/>
        <p:txBody>
          <a:bodyPr/>
          <a:lstStyle/>
          <a:p>
            <a:fld id="{D065110D-F216-4299-AEC6-B2E5EC87174C}" type="slidenum">
              <a:rPr lang="en-US" smtClean="0"/>
              <a:t>3</a:t>
            </a:fld>
            <a:endParaRPr lang="en-US"/>
          </a:p>
        </p:txBody>
      </p:sp>
    </p:spTree>
    <p:extLst>
      <p:ext uri="{BB962C8B-B14F-4D97-AF65-F5344CB8AC3E}">
        <p14:creationId xmlns:p14="http://schemas.microsoft.com/office/powerpoint/2010/main" val="232793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Big three taxes are up $2.1</a:t>
            </a:r>
            <a:r>
              <a:rPr lang="en-US" baseline="0" dirty="0" smtClean="0"/>
              <a:t> billion across the three years, largely attributable to a $3.1 billion increase in 2017-18 PIT revenues. Sales and use tax down across the three years by $1.2 billion. </a:t>
            </a:r>
          </a:p>
          <a:p>
            <a:pPr marL="174708" indent="-174708">
              <a:buFont typeface="Arial" panose="020B0604020202020204" pitchFamily="34" charset="0"/>
              <a:buChar char="•"/>
            </a:pPr>
            <a:r>
              <a:rPr lang="en-US" baseline="0" dirty="0" smtClean="0"/>
              <a:t>Higher revenue estimates—particularly due to higher capital gains—increases BSA deposits and paying down debts.</a:t>
            </a:r>
          </a:p>
          <a:p>
            <a:pPr marL="174708" indent="-174708">
              <a:buFont typeface="Arial" panose="020B0604020202020204" pitchFamily="34" charset="0"/>
              <a:buChar char="•"/>
            </a:pPr>
            <a:r>
              <a:rPr lang="en-US" dirty="0" smtClean="0"/>
              <a:t>Lower property tax revenues result in more GF</a:t>
            </a:r>
            <a:r>
              <a:rPr lang="en-US" baseline="0" dirty="0" smtClean="0"/>
              <a:t> needed for Proposition 98. Governor also proposes appropriating more funding to schools and colleges than is required by Proposition 98. Across the three fiscal years, these discretionary increases total $1.6 billion, resulting in a total increase for schools and community colleges of $2.2 billion over the period.</a:t>
            </a:r>
          </a:p>
          <a:p>
            <a:pPr marL="174708" indent="-174708">
              <a:buFont typeface="Arial" panose="020B0604020202020204" pitchFamily="34" charset="0"/>
              <a:buChar char="•"/>
            </a:pPr>
            <a:r>
              <a:rPr lang="en-US" baseline="0" dirty="0" smtClean="0"/>
              <a:t>HHS down $1.3 billion. The largest component of this decrease is in </a:t>
            </a:r>
            <a:r>
              <a:rPr lang="en-US" baseline="0" dirty="0" err="1" smtClean="0"/>
              <a:t>Medi</a:t>
            </a:r>
            <a:r>
              <a:rPr lang="en-US" baseline="0" dirty="0" smtClean="0"/>
              <a:t>-Cal ($620 million in CY and $536 million in 2017-18). These </a:t>
            </a:r>
            <a:r>
              <a:rPr lang="en-US" baseline="0" dirty="0" err="1" smtClean="0"/>
              <a:t>Medi</a:t>
            </a:r>
            <a:r>
              <a:rPr lang="en-US" baseline="0" dirty="0" smtClean="0"/>
              <a:t>-Cal savings are generally attributable to savings from drug rebates in managed care, retroactive managed care rate adjustments, slower caseload growth, and the timing of certain payments. </a:t>
            </a:r>
          </a:p>
          <a:p>
            <a:pPr marL="174708" indent="-174708">
              <a:buFont typeface="Arial" panose="020B0604020202020204" pitchFamily="34" charset="0"/>
              <a:buChar char="•"/>
            </a:pPr>
            <a:r>
              <a:rPr lang="en-US" baseline="0" dirty="0" smtClean="0"/>
              <a:t>Largest of the discretionary expenditures is IHSS ($400 million). </a:t>
            </a:r>
          </a:p>
          <a:p>
            <a:pPr marL="174708" indent="-174708">
              <a:buFont typeface="Arial" panose="020B0604020202020204" pitchFamily="34" charset="0"/>
              <a:buChar char="•"/>
            </a:pPr>
            <a:r>
              <a:rPr lang="en-US" baseline="0" dirty="0" smtClean="0"/>
              <a:t>The administration proposes making an additional payment of $6 billion to reduce the unfunded liability of CalPERS. This payment would be funded by a loan from the state’s portion of the Surplus Money Investment Fund, which is part of the state’s short-term savings account. The General Fund would repay its portion of the loan through future required debt payments under Proposition 2.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065110D-F216-4299-AEC6-B2E5EC87174C}" type="slidenum">
              <a:rPr lang="en-US" smtClean="0"/>
              <a:t>4</a:t>
            </a:fld>
            <a:endParaRPr lang="en-US"/>
          </a:p>
        </p:txBody>
      </p:sp>
    </p:spTree>
    <p:extLst>
      <p:ext uri="{BB962C8B-B14F-4D97-AF65-F5344CB8AC3E}">
        <p14:creationId xmlns:p14="http://schemas.microsoft.com/office/powerpoint/2010/main" val="219388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5</a:t>
            </a:fld>
            <a:endParaRPr lang="en-US"/>
          </a:p>
        </p:txBody>
      </p:sp>
    </p:spTree>
    <p:extLst>
      <p:ext uri="{BB962C8B-B14F-4D97-AF65-F5344CB8AC3E}">
        <p14:creationId xmlns:p14="http://schemas.microsoft.com/office/powerpoint/2010/main" val="14150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5110D-F216-4299-AEC6-B2E5EC87174C}" type="slidenum">
              <a:rPr lang="en-US" smtClean="0"/>
              <a:t>6</a:t>
            </a:fld>
            <a:endParaRPr lang="en-US"/>
          </a:p>
        </p:txBody>
      </p:sp>
    </p:spTree>
    <p:extLst>
      <p:ext uri="{BB962C8B-B14F-4D97-AF65-F5344CB8AC3E}">
        <p14:creationId xmlns:p14="http://schemas.microsoft.com/office/powerpoint/2010/main" val="37511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Outlook based on the consensus economic scenario (in May we only do one scenario)</a:t>
            </a:r>
          </a:p>
          <a:p>
            <a:pPr marL="174708" indent="-174708">
              <a:buFont typeface="Arial" panose="020B0604020202020204" pitchFamily="34" charset="0"/>
              <a:buChar char="•"/>
            </a:pPr>
            <a:r>
              <a:rPr lang="en-US" dirty="0" smtClean="0"/>
              <a:t>For 2017-18,</a:t>
            </a:r>
            <a:r>
              <a:rPr lang="en-US" baseline="0" dirty="0" smtClean="0"/>
              <a:t> </a:t>
            </a:r>
            <a:r>
              <a:rPr lang="en-US" baseline="0" dirty="0" err="1" smtClean="0"/>
              <a:t>reaonable</a:t>
            </a:r>
            <a:r>
              <a:rPr lang="en-US" baseline="0" dirty="0" smtClean="0"/>
              <a:t> to assume that there will be moderate economic growth over the next year. Both our forecast and the DOF forecast assume moderate economic growth over the next year.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65110D-F216-4299-AEC6-B2E5EC87174C}" type="slidenum">
              <a:rPr lang="en-US" smtClean="0"/>
              <a:t>7</a:t>
            </a:fld>
            <a:endParaRPr lang="en-US"/>
          </a:p>
        </p:txBody>
      </p:sp>
    </p:spTree>
    <p:extLst>
      <p:ext uri="{BB962C8B-B14F-4D97-AF65-F5344CB8AC3E}">
        <p14:creationId xmlns:p14="http://schemas.microsoft.com/office/powerpoint/2010/main" val="77377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Eight year expansionary period—one of the longest post WWII</a:t>
            </a:r>
          </a:p>
          <a:p>
            <a:pPr marL="174708" indent="-174708">
              <a:buFont typeface="Arial" panose="020B0604020202020204" pitchFamily="34" charset="0"/>
              <a:buChar char="•"/>
            </a:pPr>
            <a:r>
              <a:rPr lang="en-US" baseline="0" dirty="0" smtClean="0"/>
              <a:t>Various elements of economic uncertainty:</a:t>
            </a:r>
          </a:p>
          <a:p>
            <a:pPr marL="640594" lvl="1" indent="-174708">
              <a:buFont typeface="Arial" panose="020B0604020202020204" pitchFamily="34" charset="0"/>
              <a:buChar char="•"/>
            </a:pPr>
            <a:r>
              <a:rPr lang="en-US" baseline="0" dirty="0" smtClean="0"/>
              <a:t>What is full employment? (Many economists believe the US economy as a whole appears to bet at or near the full employment level, while parts of California also appear to be at or near full employment. At full employment, growth can be more difficult to achieve.)</a:t>
            </a:r>
          </a:p>
          <a:p>
            <a:pPr marL="640594" lvl="1" indent="-174708">
              <a:buFont typeface="Arial" panose="020B0604020202020204" pitchFamily="34" charset="0"/>
              <a:buChar char="•"/>
            </a:pPr>
            <a:r>
              <a:rPr lang="en-US" baseline="0" dirty="0" smtClean="0"/>
              <a:t>What will happen at the Federal level? Significant change seems likely (health care, taxes, immigration, trade)</a:t>
            </a:r>
          </a:p>
          <a:p>
            <a:pPr marL="640594" lvl="1" indent="-174708">
              <a:buFont typeface="Arial" panose="020B0604020202020204" pitchFamily="34" charset="0"/>
              <a:buChar char="•"/>
            </a:pPr>
            <a:r>
              <a:rPr lang="en-US" baseline="0" dirty="0" smtClean="0"/>
              <a:t>Uncertainties of the stock market (stocks now may be overvalued)</a:t>
            </a:r>
          </a:p>
        </p:txBody>
      </p:sp>
      <p:sp>
        <p:nvSpPr>
          <p:cNvPr id="4" name="Slide Number Placeholder 3"/>
          <p:cNvSpPr>
            <a:spLocks noGrp="1"/>
          </p:cNvSpPr>
          <p:nvPr>
            <p:ph type="sldNum" sz="quarter" idx="10"/>
          </p:nvPr>
        </p:nvSpPr>
        <p:spPr/>
        <p:txBody>
          <a:bodyPr/>
          <a:lstStyle/>
          <a:p>
            <a:fld id="{D065110D-F216-4299-AEC6-B2E5EC87174C}" type="slidenum">
              <a:rPr lang="en-US" smtClean="0"/>
              <a:t>8</a:t>
            </a:fld>
            <a:endParaRPr lang="en-US"/>
          </a:p>
        </p:txBody>
      </p:sp>
    </p:spTree>
    <p:extLst>
      <p:ext uri="{BB962C8B-B14F-4D97-AF65-F5344CB8AC3E}">
        <p14:creationId xmlns:p14="http://schemas.microsoft.com/office/powerpoint/2010/main" val="190188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C:\Users\vchu\Desktop\Powerpoint Designs\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927"/>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3" hasCustomPrompt="1"/>
          </p:nvPr>
        </p:nvSpPr>
        <p:spPr>
          <a:xfrm>
            <a:off x="3733800" y="5715000"/>
            <a:ext cx="4953000" cy="304800"/>
          </a:xfrm>
          <a:prstGeom prst="rect">
            <a:avLst/>
          </a:prstGeom>
          <a:noFill/>
        </p:spPr>
        <p:txBody>
          <a:bodyPr>
            <a:noAutofit/>
          </a:bodyPr>
          <a:lstStyle>
            <a:lvl1pPr marL="0" indent="0" algn="l">
              <a:buNone/>
              <a:defRPr lang="en-US" sz="1400" b="0"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title</a:t>
            </a:r>
          </a:p>
        </p:txBody>
      </p:sp>
      <p:sp>
        <p:nvSpPr>
          <p:cNvPr id="15" name="Title Placeholder 1"/>
          <p:cNvSpPr>
            <a:spLocks noGrp="1"/>
          </p:cNvSpPr>
          <p:nvPr>
            <p:ph type="title" hasCustomPrompt="1"/>
          </p:nvPr>
        </p:nvSpPr>
        <p:spPr>
          <a:xfrm>
            <a:off x="304799" y="1143000"/>
            <a:ext cx="8229601" cy="1676400"/>
          </a:xfrm>
          <a:prstGeom prst="rect">
            <a:avLst/>
          </a:prstGeom>
        </p:spPr>
        <p:txBody>
          <a:bodyPr vert="horz" lIns="91440" tIns="45720" rIns="91440" bIns="45720" rtlCol="0" anchor="ctr">
            <a:noAutofit/>
          </a:bodyPr>
          <a:lstStyle>
            <a:lvl1pPr indent="0" algn="l">
              <a:lnSpc>
                <a:spcPct val="75000"/>
              </a:lnSpc>
              <a:spcBef>
                <a:spcPts val="0"/>
              </a:spcBef>
              <a:defRPr sz="6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defRPr>
            </a:lvl1pPr>
          </a:lstStyle>
          <a:p>
            <a:r>
              <a:rPr lang="en-US" dirty="0" smtClean="0"/>
              <a:t>Click to edit </a:t>
            </a:r>
            <a:br>
              <a:rPr lang="en-US" dirty="0" smtClean="0"/>
            </a:br>
            <a:r>
              <a:rPr lang="en-US" dirty="0" smtClean="0"/>
              <a:t>Master title style</a:t>
            </a:r>
            <a:endParaRPr lang="en-US" dirty="0"/>
          </a:p>
        </p:txBody>
      </p:sp>
      <p:sp>
        <p:nvSpPr>
          <p:cNvPr id="21" name="Subtitle 2"/>
          <p:cNvSpPr txBox="1">
            <a:spLocks/>
          </p:cNvSpPr>
          <p:nvPr userDrawn="1"/>
        </p:nvSpPr>
        <p:spPr>
          <a:xfrm>
            <a:off x="3733800" y="6019800"/>
            <a:ext cx="3657600" cy="304800"/>
          </a:xfrm>
          <a:prstGeom prst="rect">
            <a:avLst/>
          </a:prstGeom>
          <a:noFill/>
        </p:spPr>
        <p:txBody>
          <a:bodyPr>
            <a:noAutofit/>
          </a:bodyPr>
          <a:lstStyle>
            <a:lvl1pPr marL="0" indent="0" algn="l" defTabSz="914400" rtl="0" eaLnBrk="1" latinLnBrk="0" hangingPunct="1">
              <a:spcBef>
                <a:spcPct val="20000"/>
              </a:spcBef>
              <a:buFont typeface="Arial" panose="020B0604020202020204" pitchFamily="34" charset="0"/>
              <a:buNone/>
              <a:defRPr lang="en-US" sz="2000" b="1" kern="1200" baseline="0" dirty="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400" b="1" cap="none" spc="0" dirty="0" smtClean="0">
                <a:ln>
                  <a:noFill/>
                </a:ln>
                <a:solidFill>
                  <a:schemeClr val="tx1"/>
                </a:solidFill>
                <a:effectLst/>
                <a:latin typeface="Helvetica" panose="020B0604020202020204" pitchFamily="34" charset="0"/>
                <a:cs typeface="Helvetica" panose="020B0604020202020204" pitchFamily="34" charset="0"/>
              </a:rPr>
              <a:t>Legislative Analyst’s Office</a:t>
            </a:r>
          </a:p>
        </p:txBody>
      </p:sp>
      <p:sp>
        <p:nvSpPr>
          <p:cNvPr id="5" name="Text Placeholder 4"/>
          <p:cNvSpPr>
            <a:spLocks noGrp="1"/>
          </p:cNvSpPr>
          <p:nvPr>
            <p:ph type="body" sz="quarter" idx="17" hasCustomPrompt="1"/>
          </p:nvPr>
        </p:nvSpPr>
        <p:spPr>
          <a:xfrm>
            <a:off x="3733800" y="4648200"/>
            <a:ext cx="4953000" cy="381000"/>
          </a:xfrm>
          <a:prstGeom prst="rect">
            <a:avLst/>
          </a:prstGeom>
        </p:spPr>
        <p:txBody>
          <a:bodyPr/>
          <a:lstStyle>
            <a:lvl1pPr marL="0" indent="0">
              <a:buNone/>
              <a:defRPr sz="2000" baseline="0">
                <a:solidFill>
                  <a:schemeClr val="tx1"/>
                </a:solidFill>
                <a:latin typeface="Helvetica" panose="020B0604020202020204" pitchFamily="34" charset="0"/>
                <a:cs typeface="Helvetica" panose="020B0604020202020204" pitchFamily="34" charset="0"/>
              </a:defRPr>
            </a:lvl1pPr>
          </a:lstStyle>
          <a:p>
            <a:pPr lvl="0"/>
            <a:r>
              <a:rPr lang="en-US" dirty="0" smtClean="0"/>
              <a:t>Click to add title</a:t>
            </a:r>
            <a:endParaRPr lang="en-US" dirty="0"/>
          </a:p>
        </p:txBody>
      </p:sp>
      <p:sp>
        <p:nvSpPr>
          <p:cNvPr id="35" name="Subtitle 2"/>
          <p:cNvSpPr txBox="1">
            <a:spLocks/>
          </p:cNvSpPr>
          <p:nvPr userDrawn="1"/>
        </p:nvSpPr>
        <p:spPr>
          <a:xfrm>
            <a:off x="3733800" y="4419600"/>
            <a:ext cx="1676400" cy="381000"/>
          </a:xfrm>
          <a:prstGeom prst="rect">
            <a:avLst/>
          </a:prstGeom>
          <a:noFill/>
        </p:spPr>
        <p:txBody>
          <a:bodyPr>
            <a:noAutofit/>
          </a:bodyPr>
          <a:lstStyle>
            <a:lvl1pPr marL="0" indent="0" algn="l" defTabSz="914400" rtl="0" eaLnBrk="1" latinLnBrk="0" hangingPunct="1">
              <a:spcBef>
                <a:spcPct val="20000"/>
              </a:spcBef>
              <a:buFont typeface="Arial" panose="020B0604020202020204" pitchFamily="34" charset="0"/>
              <a:buNone/>
              <a:defRPr lang="en-US" sz="2000" b="1" kern="1200" baseline="0" dirty="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400" b="0" dirty="0" smtClean="0">
                <a:latin typeface="Helvetica" panose="020B0604020202020204" pitchFamily="34" charset="0"/>
                <a:cs typeface="Helvetica" panose="020B0604020202020204" pitchFamily="34" charset="0"/>
              </a:rPr>
              <a:t>Presented to:</a:t>
            </a:r>
          </a:p>
        </p:txBody>
      </p:sp>
      <p:pic>
        <p:nvPicPr>
          <p:cNvPr id="1026" name="Picture 2" descr="C:\Users\vchu\Desktop\Powerpoint Designs\California-Bea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1996" y="4397193"/>
            <a:ext cx="3142754" cy="200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890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inued Page">
    <p:spTree>
      <p:nvGrpSpPr>
        <p:cNvPr id="1" name=""/>
        <p:cNvGrpSpPr/>
        <p:nvPr/>
      </p:nvGrpSpPr>
      <p:grpSpPr>
        <a:xfrm>
          <a:off x="0" y="0"/>
          <a:ext cx="0" cy="0"/>
          <a:chOff x="0" y="0"/>
          <a:chExt cx="0" cy="0"/>
        </a:xfrm>
      </p:grpSpPr>
      <p:pic>
        <p:nvPicPr>
          <p:cNvPr id="10"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Placeholder 1"/>
          <p:cNvSpPr>
            <a:spLocks noGrp="1"/>
          </p:cNvSpPr>
          <p:nvPr>
            <p:ph type="title"/>
          </p:nvPr>
        </p:nvSpPr>
        <p:spPr>
          <a:xfrm>
            <a:off x="457200" y="241243"/>
            <a:ext cx="8229600" cy="901757"/>
          </a:xfrm>
          <a:prstGeom prst="rect">
            <a:avLst/>
          </a:prstGeom>
        </p:spPr>
        <p:txBody>
          <a:bodyPr vert="horz" lIns="91440" tIns="45720" rIns="91440" bIns="45720" rtlCol="0" anchor="ctr">
            <a:noAutofit/>
          </a:bodyPr>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sp>
        <p:nvSpPr>
          <p:cNvPr id="11" name="Subtitle 2"/>
          <p:cNvSpPr txBox="1">
            <a:spLocks/>
          </p:cNvSpPr>
          <p:nvPr userDrawn="1"/>
        </p:nvSpPr>
        <p:spPr>
          <a:xfrm>
            <a:off x="7467600" y="1143000"/>
            <a:ext cx="1424940" cy="304800"/>
          </a:xfrm>
          <a:prstGeom prst="rect">
            <a:avLst/>
          </a:prstGeom>
          <a:noFill/>
        </p:spPr>
        <p:txBody>
          <a:bodyPr>
            <a:noAutofit/>
          </a:bodyPr>
          <a:lstStyle>
            <a:lvl1pPr marL="0" indent="0" algn="l" defTabSz="914400" rtl="0" eaLnBrk="1" latinLnBrk="0" hangingPunct="1">
              <a:spcBef>
                <a:spcPct val="20000"/>
              </a:spcBef>
              <a:buFont typeface="Arial" panose="020B0604020202020204" pitchFamily="34" charset="0"/>
              <a:buNone/>
              <a:defRPr lang="en-US" sz="2000" b="1" kern="1200" baseline="0" dirty="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b="0" i="1" dirty="0" smtClean="0">
                <a:solidFill>
                  <a:schemeClr val="bg1"/>
                </a:solidFill>
                <a:latin typeface="Helvetica" panose="020B0604020202020204" pitchFamily="34" charset="0"/>
                <a:cs typeface="Helvetica" panose="020B0604020202020204" pitchFamily="34" charset="0"/>
              </a:rPr>
              <a:t>(Continued)</a:t>
            </a:r>
          </a:p>
        </p:txBody>
      </p:sp>
      <p:sp>
        <p:nvSpPr>
          <p:cNvPr id="8" name="Subtitle 2"/>
          <p:cNvSpPr>
            <a:spLocks noGrp="1"/>
          </p:cNvSpPr>
          <p:nvPr>
            <p:ph type="subTitle" idx="13" hasCustomPrompt="1"/>
          </p:nvPr>
        </p:nvSpPr>
        <p:spPr>
          <a:xfrm>
            <a:off x="457200" y="2362200"/>
            <a:ext cx="8305800" cy="3810000"/>
          </a:xfrm>
          <a:prstGeom prst="rect">
            <a:avLst/>
          </a:prstGeom>
          <a:noFill/>
        </p:spPr>
        <p:txBody>
          <a:bodyPr>
            <a:normAutofit/>
          </a:bodyPr>
          <a:lstStyle>
            <a:lvl1pPr marL="0" indent="0" algn="l">
              <a:buNone/>
              <a:defRPr lang="en-US" sz="2000" b="0" i="0"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a:t>
            </a:r>
            <a:endParaRPr lang="en-US" dirty="0"/>
          </a:p>
        </p:txBody>
      </p:sp>
      <p:pic>
        <p:nvPicPr>
          <p:cNvPr id="16"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206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inued Page with Sub Header">
    <p:spTree>
      <p:nvGrpSpPr>
        <p:cNvPr id="1" name=""/>
        <p:cNvGrpSpPr/>
        <p:nvPr/>
      </p:nvGrpSpPr>
      <p:grpSpPr>
        <a:xfrm>
          <a:off x="0" y="0"/>
          <a:ext cx="0" cy="0"/>
          <a:chOff x="0" y="0"/>
          <a:chExt cx="0" cy="0"/>
        </a:xfrm>
      </p:grpSpPr>
      <p:pic>
        <p:nvPicPr>
          <p:cNvPr id="10"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Placeholder 1"/>
          <p:cNvSpPr>
            <a:spLocks noGrp="1"/>
          </p:cNvSpPr>
          <p:nvPr>
            <p:ph type="title"/>
          </p:nvPr>
        </p:nvSpPr>
        <p:spPr>
          <a:xfrm>
            <a:off x="457200" y="241243"/>
            <a:ext cx="8229600" cy="901757"/>
          </a:xfrm>
          <a:prstGeom prst="rect">
            <a:avLst/>
          </a:prstGeom>
        </p:spPr>
        <p:txBody>
          <a:bodyPr vert="horz" lIns="91440" tIns="45720" rIns="91440" bIns="45720" rtlCol="0" anchor="ctr">
            <a:noAutofit/>
          </a:bodyPr>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sp>
        <p:nvSpPr>
          <p:cNvPr id="11" name="Subtitle 2"/>
          <p:cNvSpPr txBox="1">
            <a:spLocks/>
          </p:cNvSpPr>
          <p:nvPr userDrawn="1"/>
        </p:nvSpPr>
        <p:spPr>
          <a:xfrm>
            <a:off x="7467600" y="1143000"/>
            <a:ext cx="1424940" cy="304800"/>
          </a:xfrm>
          <a:prstGeom prst="rect">
            <a:avLst/>
          </a:prstGeom>
          <a:noFill/>
        </p:spPr>
        <p:txBody>
          <a:bodyPr>
            <a:noAutofit/>
          </a:bodyPr>
          <a:lstStyle>
            <a:lvl1pPr marL="0" indent="0" algn="l" defTabSz="914400" rtl="0" eaLnBrk="1" latinLnBrk="0" hangingPunct="1">
              <a:spcBef>
                <a:spcPct val="20000"/>
              </a:spcBef>
              <a:buFont typeface="Arial" panose="020B0604020202020204" pitchFamily="34" charset="0"/>
              <a:buNone/>
              <a:defRPr lang="en-US" sz="2000" b="1" kern="1200" baseline="0" dirty="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b="0" i="1" dirty="0" smtClean="0">
                <a:solidFill>
                  <a:schemeClr val="bg1"/>
                </a:solidFill>
                <a:latin typeface="Helvetica" panose="020B0604020202020204" pitchFamily="34" charset="0"/>
                <a:cs typeface="Helvetica" panose="020B0604020202020204" pitchFamily="34" charset="0"/>
              </a:rPr>
              <a:t>(Continued)</a:t>
            </a:r>
          </a:p>
        </p:txBody>
      </p:sp>
      <p:sp>
        <p:nvSpPr>
          <p:cNvPr id="8" name="Subtitle 2"/>
          <p:cNvSpPr>
            <a:spLocks noGrp="1"/>
          </p:cNvSpPr>
          <p:nvPr>
            <p:ph type="subTitle" idx="13" hasCustomPrompt="1"/>
          </p:nvPr>
        </p:nvSpPr>
        <p:spPr>
          <a:xfrm>
            <a:off x="457200" y="2362200"/>
            <a:ext cx="8305800" cy="3810000"/>
          </a:xfrm>
          <a:prstGeom prst="rect">
            <a:avLst/>
          </a:prstGeom>
          <a:noFill/>
        </p:spPr>
        <p:txBody>
          <a:bodyPr>
            <a:normAutofit/>
          </a:bodyPr>
          <a:lstStyle>
            <a:lvl1pPr marL="0" indent="0" algn="l">
              <a:buNone/>
              <a:defRPr lang="en-US" sz="2000" b="0" i="0"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a:t>
            </a:r>
            <a:endParaRPr lang="en-US" dirty="0"/>
          </a:p>
        </p:txBody>
      </p:sp>
      <p:pic>
        <p:nvPicPr>
          <p:cNvPr id="16"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4" hasCustomPrompt="1"/>
          </p:nvPr>
        </p:nvSpPr>
        <p:spPr>
          <a:xfrm>
            <a:off x="457200" y="1905000"/>
            <a:ext cx="8305800" cy="381000"/>
          </a:xfrm>
          <a:prstGeom prst="rect">
            <a:avLst/>
          </a:prstGeom>
        </p:spPr>
        <p:txBody>
          <a:bodyPr/>
          <a:lstStyle>
            <a:lvl1pPr marL="0" indent="0">
              <a:buNone/>
              <a:defRPr sz="2000" b="0" i="1" baseline="0">
                <a:solidFill>
                  <a:schemeClr val="tx1"/>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val="9181788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Gra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lumMod val="8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pic>
        <p:nvPicPr>
          <p:cNvPr id="16" name="Picture 3" descr="C:\Users\vchu\Desktop\Powerpoint Designs\lao-logo-nav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480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pic>
        <p:nvPicPr>
          <p:cNvPr id="16" name="Picture 3" descr="C:\Users\vchu\Desktop\Powerpoint Designs\lao-logo-navy.png"/>
          <p:cNvPicPr>
            <a:picLocks noChangeAspect="1" noChangeArrowheads="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7" name="Picture 2" descr="C:\Users\vchu\Desktop\Powerpoint Designs\Divi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9273"/>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bg1"/>
                </a:solidFill>
                <a:latin typeface="Helvetica" pitchFamily="34" charset="0"/>
              </a:defRPr>
            </a:lvl1pPr>
          </a:lstStyle>
          <a:p>
            <a:fld id="{A660B6AB-30A7-463E-946F-9D74FA8EFF9D}" type="slidenum">
              <a:rPr lang="en-US" smtClean="0"/>
              <a:pPr/>
              <a:t>‹#›</a:t>
            </a:fld>
            <a:endParaRPr lang="en-US" dirty="0"/>
          </a:p>
        </p:txBody>
      </p:sp>
      <p:pic>
        <p:nvPicPr>
          <p:cNvPr id="9" name="Picture 2" descr="C:\Users\vchu\Desktop\Powerpoint Designs\lao-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3532" y="6248400"/>
            <a:ext cx="965668" cy="344881"/>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userDrawn="1"/>
        </p:nvSpPr>
        <p:spPr>
          <a:xfrm>
            <a:off x="1295400" y="2667000"/>
            <a:ext cx="7086600" cy="762000"/>
          </a:xfrm>
          <a:prstGeom prst="rect">
            <a:avLst/>
          </a:prstGeom>
          <a:noFill/>
        </p:spPr>
        <p:txBody>
          <a:bodyPr>
            <a:noAutofit/>
          </a:bodyPr>
          <a:lstStyle>
            <a:lvl1pPr marL="0" indent="0" algn="l" defTabSz="914400" rtl="0" eaLnBrk="1" latinLnBrk="0" hangingPunct="1">
              <a:spcBef>
                <a:spcPct val="20000"/>
              </a:spcBef>
              <a:buFont typeface="Arial" panose="020B0604020202020204" pitchFamily="34" charset="0"/>
              <a:buNone/>
              <a:defRPr lang="en-US" sz="2000" b="1" kern="1200" baseline="0" dirty="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fontAlgn="auto">
              <a:spcAft>
                <a:spcPts val="0"/>
              </a:spcAft>
            </a:pPr>
            <a:r>
              <a:rPr lang="en-US" sz="6000" b="1" dirty="0" smtClean="0">
                <a:latin typeface="Times New Roman" panose="02020603050405020304" pitchFamily="18" charset="0"/>
                <a:cs typeface="Times New Roman" panose="02020603050405020304" pitchFamily="18" charset="0"/>
              </a:rPr>
              <a:t>lao.ca.gov</a:t>
            </a:r>
          </a:p>
        </p:txBody>
      </p:sp>
    </p:spTree>
    <p:extLst>
      <p:ext uri="{BB962C8B-B14F-4D97-AF65-F5344CB8AC3E}">
        <p14:creationId xmlns:p14="http://schemas.microsoft.com/office/powerpoint/2010/main" val="17713595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ame Only">
    <p:spTree>
      <p:nvGrpSpPr>
        <p:cNvPr id="1" name=""/>
        <p:cNvGrpSpPr/>
        <p:nvPr/>
      </p:nvGrpSpPr>
      <p:grpSpPr>
        <a:xfrm>
          <a:off x="0" y="0"/>
          <a:ext cx="0" cy="0"/>
          <a:chOff x="0" y="0"/>
          <a:chExt cx="0" cy="0"/>
        </a:xfrm>
      </p:grpSpPr>
      <p:pic>
        <p:nvPicPr>
          <p:cNvPr id="9" name="Picture 2" descr="C:\Users\vchu\Desktop\Powerpoint Designs\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927"/>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3" hasCustomPrompt="1"/>
          </p:nvPr>
        </p:nvSpPr>
        <p:spPr>
          <a:xfrm>
            <a:off x="3733800" y="5715000"/>
            <a:ext cx="4953000" cy="304800"/>
          </a:xfrm>
          <a:prstGeom prst="rect">
            <a:avLst/>
          </a:prstGeom>
          <a:noFill/>
        </p:spPr>
        <p:txBody>
          <a:bodyPr>
            <a:noAutofit/>
          </a:bodyPr>
          <a:lstStyle>
            <a:lvl1pPr marL="0" indent="0" algn="l">
              <a:buNone/>
              <a:defRPr lang="en-US" sz="1400" b="0"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title</a:t>
            </a:r>
          </a:p>
        </p:txBody>
      </p:sp>
      <p:sp>
        <p:nvSpPr>
          <p:cNvPr id="21" name="Subtitle 2"/>
          <p:cNvSpPr txBox="1">
            <a:spLocks/>
          </p:cNvSpPr>
          <p:nvPr userDrawn="1"/>
        </p:nvSpPr>
        <p:spPr>
          <a:xfrm>
            <a:off x="3733800" y="6019800"/>
            <a:ext cx="3657600" cy="304800"/>
          </a:xfrm>
          <a:prstGeom prst="rect">
            <a:avLst/>
          </a:prstGeom>
          <a:noFill/>
        </p:spPr>
        <p:txBody>
          <a:bodyPr>
            <a:noAutofit/>
          </a:bodyPr>
          <a:lstStyle>
            <a:lvl1pPr marL="0" indent="0" algn="l" defTabSz="914400" rtl="0" eaLnBrk="1" latinLnBrk="0" hangingPunct="1">
              <a:spcBef>
                <a:spcPct val="20000"/>
              </a:spcBef>
              <a:buFont typeface="Arial" panose="020B0604020202020204" pitchFamily="34" charset="0"/>
              <a:buNone/>
              <a:defRPr lang="en-US" sz="2000" b="1" kern="1200" baseline="0" dirty="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400" b="1" cap="none" spc="0" dirty="0" smtClean="0">
                <a:ln>
                  <a:noFill/>
                </a:ln>
                <a:solidFill>
                  <a:schemeClr val="tx1"/>
                </a:solidFill>
                <a:effectLst/>
                <a:latin typeface="Helvetica" panose="020B0604020202020204" pitchFamily="34" charset="0"/>
                <a:cs typeface="Helvetica" panose="020B0604020202020204" pitchFamily="34" charset="0"/>
              </a:rPr>
              <a:t>Legislative Analyst’s Office</a:t>
            </a:r>
          </a:p>
        </p:txBody>
      </p:sp>
      <p:sp>
        <p:nvSpPr>
          <p:cNvPr id="5" name="Text Placeholder 4"/>
          <p:cNvSpPr>
            <a:spLocks noGrp="1"/>
          </p:cNvSpPr>
          <p:nvPr>
            <p:ph type="body" sz="quarter" idx="17" hasCustomPrompt="1"/>
          </p:nvPr>
        </p:nvSpPr>
        <p:spPr>
          <a:xfrm>
            <a:off x="3733800" y="4495800"/>
            <a:ext cx="4953000" cy="381000"/>
          </a:xfrm>
          <a:prstGeom prst="rect">
            <a:avLst/>
          </a:prstGeom>
        </p:spPr>
        <p:txBody>
          <a:bodyPr/>
          <a:lstStyle>
            <a:lvl1pPr marL="0" indent="0">
              <a:buNone/>
              <a:defRPr sz="2000" baseline="0">
                <a:solidFill>
                  <a:schemeClr val="tx1"/>
                </a:solidFill>
                <a:latin typeface="Helvetica" panose="020B0604020202020204" pitchFamily="34" charset="0"/>
                <a:cs typeface="Helvetica" panose="020B0604020202020204" pitchFamily="34" charset="0"/>
              </a:defRPr>
            </a:lvl1pPr>
          </a:lstStyle>
          <a:p>
            <a:pPr lvl="0"/>
            <a:r>
              <a:rPr lang="en-US" dirty="0" smtClean="0"/>
              <a:t>Click to add title</a:t>
            </a:r>
            <a:endParaRPr lang="en-US" dirty="0"/>
          </a:p>
        </p:txBody>
      </p:sp>
      <p:pic>
        <p:nvPicPr>
          <p:cNvPr id="8" name="Picture 2" descr="C:\Users\vchu\Desktop\Powerpoint Designs\California-Bea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1996" y="4397193"/>
            <a:ext cx="3142754" cy="200360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Placeholder 1"/>
          <p:cNvSpPr>
            <a:spLocks noGrp="1"/>
          </p:cNvSpPr>
          <p:nvPr>
            <p:ph type="title" hasCustomPrompt="1"/>
          </p:nvPr>
        </p:nvSpPr>
        <p:spPr>
          <a:xfrm>
            <a:off x="304799" y="1143000"/>
            <a:ext cx="8229601" cy="1676400"/>
          </a:xfrm>
          <a:prstGeom prst="rect">
            <a:avLst/>
          </a:prstGeom>
        </p:spPr>
        <p:txBody>
          <a:bodyPr vert="horz" lIns="91440" tIns="45720" rIns="91440" bIns="45720" rtlCol="0" anchor="ctr">
            <a:noAutofit/>
          </a:bodyPr>
          <a:lstStyle>
            <a:lvl1pPr indent="0" algn="l">
              <a:lnSpc>
                <a:spcPct val="75000"/>
              </a:lnSpc>
              <a:spcBef>
                <a:spcPts val="0"/>
              </a:spcBef>
              <a:defRPr sz="6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2331788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idx="1" hasCustomPrompt="1"/>
          </p:nvPr>
        </p:nvSpPr>
        <p:spPr>
          <a:xfrm>
            <a:off x="228600" y="2362200"/>
            <a:ext cx="8915400" cy="3886200"/>
          </a:xfrm>
          <a:prstGeom prst="rect">
            <a:avLst/>
          </a:prstGeom>
        </p:spPr>
        <p:txBody>
          <a:bodyPr vert="horz" lIns="91440" tIns="45720" rIns="91440" bIns="45720" rtlCol="0">
            <a:normAutofit/>
          </a:bodyPr>
          <a:lstStyle>
            <a:lvl1pPr marL="342900" indent="-342900">
              <a:buFont typeface="Wingdings" panose="05000000000000000000" pitchFamily="2" charset="2"/>
              <a:buChar char="Ø"/>
              <a:defRPr b="1" cap="none" spc="0">
                <a:ln>
                  <a:noFill/>
                </a:ln>
                <a:solidFill>
                  <a:schemeClr val="tx1"/>
                </a:solidFill>
                <a:effectLst/>
                <a:latin typeface="Helvetica" panose="020B0604020202020204" pitchFamily="34" charset="0"/>
                <a:cs typeface="Helvetica" panose="020B0604020202020204" pitchFamily="34" charset="0"/>
              </a:defRPr>
            </a:lvl1pPr>
            <a:lvl2pPr marL="742950" indent="-285750">
              <a:buFont typeface="Arial" panose="020B0604020202020204" pitchFamily="34" charset="0"/>
              <a:buChar char="•"/>
              <a:defRPr b="0" cap="none" spc="0">
                <a:ln>
                  <a:noFill/>
                </a:ln>
                <a:solidFill>
                  <a:schemeClr val="tx1"/>
                </a:solidFill>
                <a:effectLst/>
                <a:latin typeface="Helvetica" panose="020B0604020202020204" pitchFamily="34" charset="0"/>
                <a:cs typeface="Helvetica" panose="020B0604020202020204" pitchFamily="34" charset="0"/>
              </a:defRPr>
            </a:lvl2pPr>
            <a:lvl3pPr marL="1143000" indent="-457200">
              <a:buFont typeface="Times New Roman" panose="02020603050405020304" pitchFamily="18" charset="0"/>
              <a:buChar char="—"/>
              <a:defRPr sz="2200" b="0" cap="none" spc="0">
                <a:ln>
                  <a:noFill/>
                </a:ln>
                <a:solidFill>
                  <a:schemeClr val="tx1"/>
                </a:solidFill>
                <a:effectLst/>
                <a:latin typeface="Helvetica" panose="020B0604020202020204" pitchFamily="34" charset="0"/>
                <a:cs typeface="Helvetica" panose="020B0604020202020204" pitchFamily="34" charset="0"/>
              </a:defRPr>
            </a:lvl3pPr>
            <a:lvl4pPr marL="1600200" indent="-228600">
              <a:buFont typeface="Wingdings" panose="05000000000000000000" pitchFamily="2" charset="2"/>
              <a:buChar char="§"/>
              <a:defRPr b="0" cap="none" spc="0">
                <a:ln>
                  <a:noFill/>
                </a:ln>
                <a:solidFill>
                  <a:schemeClr val="tx1"/>
                </a:solidFill>
                <a:effectLst/>
                <a:latin typeface="Times New Roman" panose="02020603050405020304" pitchFamily="18" charset="0"/>
                <a:cs typeface="Times New Roman" panose="02020603050405020304" pitchFamily="18" charset="0"/>
              </a:defRPr>
            </a:lvl4pPr>
            <a:lvl5pPr>
              <a:defRPr b="0" cap="none" spc="0">
                <a:ln>
                  <a:noFill/>
                </a:ln>
                <a:solidFill>
                  <a:schemeClr val="tx1"/>
                </a:solidFill>
                <a:effectLst/>
                <a:latin typeface="Times New Roman" panose="02020603050405020304" pitchFamily="18" charset="0"/>
                <a:cs typeface="Times New Roman" panose="02020603050405020304" pitchFamily="18" charset="0"/>
              </a:defRPr>
            </a:lvl5pPr>
            <a:lvl6pPr>
              <a:defRPr b="0" cap="none" spc="0">
                <a:ln>
                  <a:noFill/>
                </a:ln>
                <a:solidFill>
                  <a:schemeClr val="tx1"/>
                </a:solidFill>
                <a:effectLst/>
                <a:latin typeface="Times New Roman" panose="02020603050405020304" pitchFamily="18" charset="0"/>
                <a:cs typeface="Times New Roman" panose="02020603050405020304" pitchFamily="18" charset="0"/>
              </a:defRPr>
            </a:lvl6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Placeholder 1"/>
          <p:cNvSpPr>
            <a:spLocks noGrp="1"/>
          </p:cNvSpPr>
          <p:nvPr>
            <p:ph type="title"/>
          </p:nvPr>
        </p:nvSpPr>
        <p:spPr>
          <a:xfrm>
            <a:off x="457200" y="241243"/>
            <a:ext cx="8229600" cy="901757"/>
          </a:xfrm>
          <a:prstGeom prst="rect">
            <a:avLst/>
          </a:prstGeom>
        </p:spPr>
        <p:txBody>
          <a:bodyPr vert="horz" lIns="91440" tIns="45720" rIns="91440" bIns="45720" rtlCol="0" anchor="ctr">
            <a:noAutofit/>
          </a:bodyPr>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20" name="Subtitle 2"/>
          <p:cNvSpPr>
            <a:spLocks noGrp="1"/>
          </p:cNvSpPr>
          <p:nvPr>
            <p:ph type="subTitle" idx="13" hasCustomPrompt="1"/>
          </p:nvPr>
        </p:nvSpPr>
        <p:spPr>
          <a:xfrm>
            <a:off x="228600" y="1824484"/>
            <a:ext cx="8915400" cy="461516"/>
          </a:xfrm>
          <a:prstGeom prst="rect">
            <a:avLst/>
          </a:prstGeom>
          <a:noFill/>
        </p:spPr>
        <p:txBody>
          <a:bodyPr>
            <a:normAutofit/>
          </a:bodyPr>
          <a:lstStyle>
            <a:lvl1pPr marL="0" indent="0" algn="l">
              <a:buNone/>
              <a:defRPr lang="en-US" sz="2000" b="0" i="1"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3"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pic>
        <p:nvPicPr>
          <p:cNvPr id="15"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21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descr="C:\Users\vchu\Desktop\Powerpoint Designs\Divi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9273"/>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bg1"/>
                </a:solidFill>
                <a:latin typeface="Helvetica" pitchFamily="34" charset="0"/>
              </a:defRPr>
            </a:lvl1pPr>
          </a:lstStyle>
          <a:p>
            <a:fld id="{A660B6AB-30A7-463E-946F-9D74FA8EFF9D}" type="slidenum">
              <a:rPr lang="en-US" smtClean="0"/>
              <a:pPr/>
              <a:t>‹#›</a:t>
            </a:fld>
            <a:endParaRPr lang="en-US" dirty="0"/>
          </a:p>
        </p:txBody>
      </p:sp>
      <p:sp>
        <p:nvSpPr>
          <p:cNvPr id="5" name="Rectangle 3"/>
          <p:cNvSpPr>
            <a:spLocks noGrp="1" noChangeArrowheads="1"/>
          </p:cNvSpPr>
          <p:nvPr>
            <p:ph type="subTitle" idx="1" hasCustomPrompt="1"/>
          </p:nvPr>
        </p:nvSpPr>
        <p:spPr>
          <a:xfrm>
            <a:off x="1524000" y="3048000"/>
            <a:ext cx="6434138" cy="609600"/>
          </a:xfrm>
          <a:prstGeom prst="rect">
            <a:avLst/>
          </a:prstGeom>
        </p:spPr>
        <p:txBody>
          <a:bodyPr lIns="182880" rIns="182880" anchor="b"/>
          <a:lstStyle>
            <a:lvl1pPr marL="0" indent="0" algn="ctr">
              <a:buFont typeface="Wingdings" pitchFamily="2" charset="2"/>
              <a:buNone/>
              <a:defRPr sz="4000" baseline="0">
                <a:solidFill>
                  <a:schemeClr val="tx1"/>
                </a:solidFill>
                <a:latin typeface="Times New Roman" panose="02020603050405020304" pitchFamily="18" charset="0"/>
                <a:cs typeface="Times New Roman" panose="02020603050405020304" pitchFamily="18" charset="0"/>
              </a:defRPr>
            </a:lvl1pPr>
          </a:lstStyle>
          <a:p>
            <a:pPr lvl="0"/>
            <a:r>
              <a:rPr lang="en-US" noProof="0" dirty="0" smtClean="0"/>
              <a:t>Section Header</a:t>
            </a:r>
          </a:p>
        </p:txBody>
      </p:sp>
      <p:pic>
        <p:nvPicPr>
          <p:cNvPr id="9" name="Picture 2" descr="C:\Users\vchu\Desktop\Powerpoint Designs\lao-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3532" y="6248400"/>
            <a:ext cx="965668" cy="34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40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hasCustomPrompt="1"/>
          </p:nvPr>
        </p:nvSpPr>
        <p:spPr>
          <a:xfrm>
            <a:off x="533400" y="2362200"/>
            <a:ext cx="4038600" cy="3886200"/>
          </a:xfrm>
          <a:prstGeom prst="rect">
            <a:avLst/>
          </a:prstGeom>
        </p:spPr>
        <p:txBody>
          <a:bodyPr/>
          <a:lstStyle>
            <a:lvl1pPr marL="342900" indent="-342900">
              <a:buFont typeface="Wingdings" panose="05000000000000000000" pitchFamily="2" charset="2"/>
              <a:buChar char="Ø"/>
              <a:defRPr sz="3000" b="1" cap="none" spc="0">
                <a:ln>
                  <a:noFill/>
                </a:ln>
                <a:solidFill>
                  <a:schemeClr val="tx1"/>
                </a:solidFill>
                <a:effectLst/>
                <a:latin typeface="Helvetica" panose="020B0604020202020204" pitchFamily="34" charset="0"/>
                <a:cs typeface="Helvetica" panose="020B0604020202020204" pitchFamily="34" charset="0"/>
              </a:defRPr>
            </a:lvl1pPr>
            <a:lvl2pPr marL="742950" indent="-285750">
              <a:buFont typeface="Arial" panose="020B0604020202020204" pitchFamily="34" charset="0"/>
              <a:buChar char="•"/>
              <a:defRPr sz="2600" b="0" cap="none" spc="0">
                <a:ln>
                  <a:noFill/>
                </a:ln>
                <a:solidFill>
                  <a:schemeClr val="tx1"/>
                </a:solidFill>
                <a:effectLst/>
                <a:latin typeface="Helvetica" panose="020B0604020202020204" pitchFamily="34" charset="0"/>
                <a:cs typeface="Helvetica" panose="020B0604020202020204" pitchFamily="34" charset="0"/>
              </a:defRPr>
            </a:lvl2pPr>
            <a:lvl3pPr marL="1143000" indent="-457200">
              <a:buFont typeface="Times New Roman" panose="02020603050405020304" pitchFamily="18" charset="0"/>
              <a:buChar char="—"/>
              <a:defRPr sz="2200" b="0" cap="none" spc="0">
                <a:ln>
                  <a:noFill/>
                </a:ln>
                <a:solidFill>
                  <a:schemeClr val="tx1"/>
                </a:solidFill>
                <a:effectLst/>
                <a:latin typeface="Helvetica" panose="020B0604020202020204" pitchFamily="34" charset="0"/>
                <a:cs typeface="Helvetica" panose="020B0604020202020204" pitchFamily="34" charset="0"/>
              </a:defRPr>
            </a:lvl3pPr>
            <a:lvl4pPr marL="1600200" indent="-228600">
              <a:buFont typeface="Wingdings" panose="05000000000000000000" pitchFamily="2" charset="2"/>
              <a:buChar char="§"/>
              <a:defRPr sz="1800">
                <a:solidFill>
                  <a:schemeClr val="bg1"/>
                </a:solidFill>
                <a:effectLst>
                  <a:outerShdw dist="38100" dir="5400000" algn="ctr" rotWithShape="0">
                    <a:schemeClr val="tx1"/>
                  </a:outerShdw>
                </a:effectLst>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3" hasCustomPrompt="1"/>
          </p:nvPr>
        </p:nvSpPr>
        <p:spPr>
          <a:xfrm>
            <a:off x="4724400" y="2362200"/>
            <a:ext cx="4038600" cy="3886200"/>
          </a:xfrm>
          <a:prstGeom prst="rect">
            <a:avLst/>
          </a:prstGeom>
        </p:spPr>
        <p:txBody>
          <a:bodyPr/>
          <a:lstStyle>
            <a:lvl1pPr marL="342900" indent="-342900">
              <a:buFont typeface="Wingdings" panose="05000000000000000000" pitchFamily="2" charset="2"/>
              <a:buChar char="Ø"/>
              <a:defRPr lang="en-US" sz="3000" b="1" cap="none" spc="0" dirty="0" smtClean="0">
                <a:ln>
                  <a:noFill/>
                </a:ln>
                <a:solidFill>
                  <a:schemeClr val="tx1"/>
                </a:solidFill>
                <a:effectLst/>
                <a:latin typeface="Helvetica" panose="020B0604020202020204" pitchFamily="34" charset="0"/>
                <a:cs typeface="Helvetica" panose="020B0604020202020204" pitchFamily="34" charset="0"/>
              </a:defRPr>
            </a:lvl1pPr>
            <a:lvl2pPr marL="742950" indent="-285750">
              <a:buFont typeface="Arial" panose="020B0604020202020204" pitchFamily="34" charset="0"/>
              <a:buChar char="•"/>
              <a:defRPr lang="en-US" sz="2600" b="0" cap="none" spc="0" dirty="0" smtClean="0">
                <a:ln>
                  <a:noFill/>
                </a:ln>
                <a:solidFill>
                  <a:schemeClr val="tx1"/>
                </a:solidFill>
                <a:effectLst/>
                <a:latin typeface="Helvetica" panose="020B0604020202020204" pitchFamily="34" charset="0"/>
                <a:cs typeface="Helvetica" panose="020B0604020202020204" pitchFamily="34" charset="0"/>
              </a:defRPr>
            </a:lvl2pPr>
            <a:lvl3pPr marL="1143000" indent="-457200">
              <a:buFont typeface="Times New Roman" panose="02020603050405020304" pitchFamily="18" charset="0"/>
              <a:buChar char="—"/>
              <a:defRPr lang="en-US" sz="2200" b="0" cap="none" spc="0" dirty="0" smtClean="0">
                <a:ln>
                  <a:noFill/>
                </a:ln>
                <a:solidFill>
                  <a:schemeClr val="tx1"/>
                </a:solidFill>
                <a:effectLst/>
                <a:latin typeface="Helvetica" panose="020B0604020202020204" pitchFamily="34" charset="0"/>
                <a:cs typeface="Helvetica" panose="020B0604020202020204" pitchFamily="34" charset="0"/>
              </a:defRPr>
            </a:lvl3pPr>
            <a:lvl4pPr marL="1600200" indent="-228600">
              <a:buFont typeface="Wingdings" panose="05000000000000000000" pitchFamily="2" charset="2"/>
              <a:buChar char="§"/>
              <a:defRPr lang="en-US" sz="1800" dirty="0" smtClean="0">
                <a:solidFill>
                  <a:schemeClr val="bg1"/>
                </a:solidFill>
                <a:effectLst>
                  <a:outerShdw dist="38100" dir="5400000" algn="ctr" rotWithShape="0">
                    <a:schemeClr val="tx1"/>
                  </a:outerShdw>
                </a:effectLst>
                <a:latin typeface="Times New Roman" panose="02020603050405020304" pitchFamily="18" charset="0"/>
                <a:cs typeface="Times New Roman" panose="02020603050405020304" pitchFamily="18" charset="0"/>
              </a:defRPr>
            </a:lvl4pPr>
            <a:lvl5pPr>
              <a:defRPr lang="en-US" sz="1600" dirty="0">
                <a:solidFill>
                  <a:schemeClr val="tx1"/>
                </a:solidFill>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itle Placeholder 1"/>
          <p:cNvSpPr>
            <a:spLocks noGrp="1"/>
          </p:cNvSpPr>
          <p:nvPr>
            <p:ph type="title"/>
          </p:nvPr>
        </p:nvSpPr>
        <p:spPr>
          <a:xfrm>
            <a:off x="457200" y="241243"/>
            <a:ext cx="8229600" cy="901757"/>
          </a:xfrm>
          <a:prstGeom prst="rect">
            <a:avLst/>
          </a:prstGeom>
        </p:spPr>
        <p:txBody>
          <a:bodyPr vert="horz" lIns="91440" tIns="45720" rIns="91440" bIns="45720" rtlCol="0" anchor="ctr">
            <a:noAutofit/>
          </a:bodyPr>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21" name="Subtitle 2"/>
          <p:cNvSpPr>
            <a:spLocks noGrp="1"/>
          </p:cNvSpPr>
          <p:nvPr>
            <p:ph type="subTitle" idx="14" hasCustomPrompt="1"/>
          </p:nvPr>
        </p:nvSpPr>
        <p:spPr>
          <a:xfrm>
            <a:off x="228600" y="1824484"/>
            <a:ext cx="8915400" cy="461516"/>
          </a:xfrm>
          <a:prstGeom prst="rect">
            <a:avLst/>
          </a:prstGeom>
          <a:noFill/>
        </p:spPr>
        <p:txBody>
          <a:bodyPr>
            <a:normAutofit/>
          </a:bodyPr>
          <a:lstStyle>
            <a:lvl1pPr marL="0" indent="0" algn="l">
              <a:buNone/>
              <a:defRPr lang="en-US" sz="2000" b="0" i="1"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0"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pic>
        <p:nvPicPr>
          <p:cNvPr id="14"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41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age">
    <p:spTree>
      <p:nvGrpSpPr>
        <p:cNvPr id="1" name=""/>
        <p:cNvGrpSpPr/>
        <p:nvPr/>
      </p:nvGrpSpPr>
      <p:grpSpPr>
        <a:xfrm>
          <a:off x="0" y="0"/>
          <a:ext cx="0" cy="0"/>
          <a:chOff x="0" y="0"/>
          <a:chExt cx="0" cy="0"/>
        </a:xfrm>
      </p:grpSpPr>
      <p:pic>
        <p:nvPicPr>
          <p:cNvPr id="13"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hasCustomPrompt="1"/>
          </p:nvPr>
        </p:nvSpPr>
        <p:spPr>
          <a:xfrm>
            <a:off x="533400" y="2362200"/>
            <a:ext cx="4038600" cy="3886200"/>
          </a:xfrm>
          <a:prstGeom prst="rect">
            <a:avLst/>
          </a:prstGeom>
        </p:spPr>
        <p:txBody>
          <a:bodyPr/>
          <a:lstStyle>
            <a:lvl1pPr marL="0" indent="0">
              <a:buFont typeface="Arial" panose="020B0604020202020204" pitchFamily="34" charset="0"/>
              <a:buNone/>
              <a:defRPr sz="3000" b="1" cap="none" spc="0">
                <a:ln>
                  <a:noFill/>
                </a:ln>
                <a:solidFill>
                  <a:schemeClr val="tx1"/>
                </a:solidFill>
                <a:effectLst/>
                <a:latin typeface="Helvetica" panose="020B0604020202020204" pitchFamily="34" charset="0"/>
                <a:cs typeface="Helvetica" panose="020B0604020202020204" pitchFamily="34" charset="0"/>
              </a:defRPr>
            </a:lvl1pPr>
            <a:lvl2pPr marL="742950" indent="-285750">
              <a:buFont typeface="Wingdings" panose="05000000000000000000" pitchFamily="2" charset="2"/>
              <a:buChar char="Ø"/>
              <a:defRPr sz="2600" b="0" cap="none" spc="0">
                <a:ln>
                  <a:noFill/>
                </a:ln>
                <a:solidFill>
                  <a:schemeClr val="tx1"/>
                </a:solidFill>
                <a:effectLst/>
                <a:latin typeface="Helvetica" panose="020B0604020202020204" pitchFamily="34" charset="0"/>
                <a:cs typeface="Helvetica" panose="020B0604020202020204" pitchFamily="34" charset="0"/>
              </a:defRPr>
            </a:lvl2pPr>
            <a:lvl3pPr>
              <a:defRPr sz="2200" b="0" cap="none" spc="0" baseline="0">
                <a:ln>
                  <a:noFill/>
                </a:ln>
                <a:solidFill>
                  <a:schemeClr val="tx1"/>
                </a:solidFill>
                <a:effectLst/>
                <a:latin typeface="Helvetica" panose="020B0604020202020204" pitchFamily="34" charset="0"/>
                <a:cs typeface="Helvetica" panose="020B0604020202020204" pitchFamily="34" charset="0"/>
              </a:defRPr>
            </a:lvl3pPr>
            <a:lvl4pPr>
              <a:defRPr sz="1800" b="0" cap="none" spc="0" baseline="0">
                <a:ln>
                  <a:noFill/>
                </a:ln>
                <a:solidFill>
                  <a:schemeClr val="tx1"/>
                </a:solidFill>
                <a:effectLst/>
                <a:latin typeface="Helvetica" panose="020B0604020202020204" pitchFamily="34" charset="0"/>
                <a:cs typeface="Helvetica" panose="020B0604020202020204" pitchFamily="34" charset="0"/>
              </a:defRPr>
            </a:lvl4pPr>
            <a:lvl5pPr>
              <a:defRPr sz="1600" b="0" cap="none" spc="0" baseline="0">
                <a:ln>
                  <a:noFill/>
                </a:ln>
                <a:solidFill>
                  <a:schemeClr val="tx1"/>
                </a:solidFill>
                <a:effectLst/>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smtClean="0"/>
              <a:t>Insert Comparison</a:t>
            </a:r>
          </a:p>
          <a:p>
            <a:pPr lvl="1"/>
            <a:r>
              <a:rPr lang="en-US" dirty="0" smtClean="0"/>
              <a:t>First Level</a:t>
            </a:r>
          </a:p>
          <a:p>
            <a:pPr lvl="2"/>
            <a:r>
              <a:rPr lang="en-US" dirty="0" smtClean="0"/>
              <a:t>Second Level</a:t>
            </a:r>
          </a:p>
          <a:p>
            <a:pPr lvl="1"/>
            <a:endParaRPr lang="en-US" dirty="0"/>
          </a:p>
        </p:txBody>
      </p:sp>
      <p:sp>
        <p:nvSpPr>
          <p:cNvPr id="11" name="Content Placeholder 2"/>
          <p:cNvSpPr>
            <a:spLocks noGrp="1"/>
          </p:cNvSpPr>
          <p:nvPr>
            <p:ph sz="half" idx="13" hasCustomPrompt="1"/>
          </p:nvPr>
        </p:nvSpPr>
        <p:spPr>
          <a:xfrm>
            <a:off x="4648200" y="2362200"/>
            <a:ext cx="4038600" cy="3886200"/>
          </a:xfrm>
          <a:prstGeom prst="rect">
            <a:avLst/>
          </a:prstGeom>
        </p:spPr>
        <p:txBody>
          <a:bodyPr/>
          <a:lstStyle>
            <a:lvl1pPr marL="0" indent="0">
              <a:buFont typeface="Arial" panose="020B0604020202020204" pitchFamily="34" charset="0"/>
              <a:buNone/>
              <a:defRPr lang="en-US" sz="3000" b="1" cap="none" spc="0" dirty="0" smtClean="0">
                <a:ln>
                  <a:noFill/>
                </a:ln>
                <a:solidFill>
                  <a:schemeClr val="tx1"/>
                </a:solidFill>
                <a:effectLst/>
                <a:latin typeface="Helvetica" panose="020B0604020202020204" pitchFamily="34" charset="0"/>
                <a:cs typeface="Helvetica" panose="020B0604020202020204" pitchFamily="34" charset="0"/>
              </a:defRPr>
            </a:lvl1pPr>
            <a:lvl2pPr marL="742950" indent="-285750">
              <a:buFont typeface="Wingdings" panose="05000000000000000000" pitchFamily="2" charset="2"/>
              <a:buChar char="Ø"/>
              <a:defRPr lang="en-US" sz="2600" b="0" cap="none" spc="0" dirty="0" smtClean="0">
                <a:ln>
                  <a:noFill/>
                </a:ln>
                <a:solidFill>
                  <a:schemeClr val="tx1"/>
                </a:solidFill>
                <a:effectLst/>
                <a:latin typeface="Helvetica" panose="020B0604020202020204" pitchFamily="34" charset="0"/>
                <a:cs typeface="Helvetica" panose="020B0604020202020204" pitchFamily="34" charset="0"/>
              </a:defRPr>
            </a:lvl2pPr>
            <a:lvl3pPr>
              <a:defRPr lang="en-US" sz="2200" b="0" cap="none" spc="0" dirty="0" smtClean="0">
                <a:ln>
                  <a:noFill/>
                </a:ln>
                <a:solidFill>
                  <a:schemeClr val="tx1"/>
                </a:solidFill>
                <a:effectLst/>
                <a:latin typeface="Helvetica" panose="020B0604020202020204" pitchFamily="34" charset="0"/>
                <a:cs typeface="Helvetica" panose="020B0604020202020204" pitchFamily="34" charset="0"/>
              </a:defRPr>
            </a:lvl3pPr>
            <a:lvl4pPr>
              <a:defRPr lang="en-US" sz="1800" b="0" cap="none" spc="0" dirty="0" smtClean="0">
                <a:ln>
                  <a:noFill/>
                </a:ln>
                <a:solidFill>
                  <a:schemeClr val="tx1"/>
                </a:solidFill>
                <a:effectLst/>
                <a:latin typeface="Helvetica" panose="020B0604020202020204" pitchFamily="34" charset="0"/>
                <a:cs typeface="Helvetica" panose="020B0604020202020204" pitchFamily="34" charset="0"/>
              </a:defRPr>
            </a:lvl4pPr>
            <a:lvl5pPr>
              <a:defRPr lang="en-US" sz="1600" b="0" cap="none" spc="0" dirty="0">
                <a:ln>
                  <a:noFill/>
                </a:ln>
                <a:solidFill>
                  <a:schemeClr val="tx1"/>
                </a:solidFill>
                <a:effectLst/>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en-US" dirty="0" smtClean="0"/>
              <a:t>Insert Comparison</a:t>
            </a:r>
          </a:p>
          <a:p>
            <a:pPr lvl="1"/>
            <a:r>
              <a:rPr lang="en-US" dirty="0" smtClean="0"/>
              <a:t>First Level</a:t>
            </a:r>
          </a:p>
          <a:p>
            <a:pPr lvl="2"/>
            <a:r>
              <a:rPr lang="en-US" dirty="0" smtClean="0"/>
              <a:t>Second Level</a:t>
            </a:r>
          </a:p>
        </p:txBody>
      </p:sp>
      <p:sp>
        <p:nvSpPr>
          <p:cNvPr id="15" name="Title Placeholder 1"/>
          <p:cNvSpPr>
            <a:spLocks noGrp="1"/>
          </p:cNvSpPr>
          <p:nvPr>
            <p:ph type="title"/>
          </p:nvPr>
        </p:nvSpPr>
        <p:spPr>
          <a:xfrm>
            <a:off x="457200" y="241243"/>
            <a:ext cx="8229600" cy="901757"/>
          </a:xfrm>
          <a:prstGeom prst="rect">
            <a:avLst/>
          </a:prstGeom>
        </p:spPr>
        <p:txBody>
          <a:bodyPr vert="horz" lIns="91440" tIns="45720" rIns="91440" bIns="45720" rtlCol="0" anchor="ctr">
            <a:noAutofit/>
          </a:bodyPr>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21" name="Subtitle 2"/>
          <p:cNvSpPr>
            <a:spLocks noGrp="1"/>
          </p:cNvSpPr>
          <p:nvPr>
            <p:ph type="subTitle" idx="14" hasCustomPrompt="1"/>
          </p:nvPr>
        </p:nvSpPr>
        <p:spPr>
          <a:xfrm>
            <a:off x="228600" y="1824484"/>
            <a:ext cx="8915400" cy="461516"/>
          </a:xfrm>
          <a:prstGeom prst="rect">
            <a:avLst/>
          </a:prstGeom>
          <a:noFill/>
        </p:spPr>
        <p:txBody>
          <a:bodyPr>
            <a:normAutofit/>
          </a:bodyPr>
          <a:lstStyle>
            <a:lvl1pPr marL="0" indent="0" algn="l">
              <a:buNone/>
              <a:defRPr lang="en-US" sz="2000" b="0" i="1" baseline="0" dirty="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0"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pic>
        <p:nvPicPr>
          <p:cNvPr id="14"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120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050"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Placeholder 1"/>
          <p:cNvSpPr>
            <a:spLocks noGrp="1"/>
          </p:cNvSpPr>
          <p:nvPr>
            <p:ph type="title"/>
          </p:nvPr>
        </p:nvSpPr>
        <p:spPr>
          <a:xfrm>
            <a:off x="457200" y="241243"/>
            <a:ext cx="8229600" cy="901757"/>
          </a:xfrm>
          <a:prstGeom prst="rect">
            <a:avLst/>
          </a:prstGeom>
        </p:spPr>
        <p:txBody>
          <a:bodyPr vert="horz" lIns="91440" tIns="45720" rIns="91440" bIns="45720" rtlCol="0" anchor="ctr">
            <a:noAutofit/>
          </a:bodyPr>
          <a:lstStyle>
            <a:lvl1pPr>
              <a:defRPr sz="3200">
                <a:solidFill>
                  <a:schemeClr val="bg1"/>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22" name="Slide Number Placeholder 21"/>
          <p:cNvSpPr>
            <a:spLocks noGrp="1"/>
          </p:cNvSpPr>
          <p:nvPr>
            <p:ph type="sldNum" sz="quarter" idx="16"/>
          </p:nvPr>
        </p:nvSpPr>
        <p:spPr/>
        <p:txBody>
          <a:bodyPr/>
          <a:lstStyle>
            <a:lvl1pPr>
              <a:defRPr>
                <a:solidFill>
                  <a:schemeClr val="tx1"/>
                </a:solidFill>
              </a:defRPr>
            </a:lvl1pPr>
          </a:lstStyle>
          <a:p>
            <a:fld id="{A660B6AB-30A7-463E-946F-9D74FA8EFF9D}" type="slidenum">
              <a:rPr lang="en-US" smtClean="0"/>
              <a:pPr/>
              <a:t>‹#›</a:t>
            </a:fld>
            <a:endParaRPr lang="en-US" dirty="0"/>
          </a:p>
        </p:txBody>
      </p:sp>
      <p:pic>
        <p:nvPicPr>
          <p:cNvPr id="9"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1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pic>
        <p:nvPicPr>
          <p:cNvPr id="2050" name="Picture 2" descr="C:\Users\vchu\Desktop\Powerpoint Designs\PPT-Templat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81" y="0"/>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21"/>
          <p:cNvSpPr>
            <a:spLocks noGrp="1"/>
          </p:cNvSpPr>
          <p:nvPr>
            <p:ph type="sldNum" sz="quarter" idx="16"/>
          </p:nvPr>
        </p:nvSpPr>
        <p:spPr/>
        <p:txBody>
          <a:bodyPr/>
          <a:lstStyle>
            <a:lvl1pPr>
              <a:defRPr>
                <a:solidFill>
                  <a:schemeClr val="tx1"/>
                </a:solidFill>
              </a:defRPr>
            </a:lvl1pPr>
          </a:lstStyle>
          <a:p>
            <a:fld id="{A660B6AB-30A7-463E-946F-9D74FA8EFF9D}" type="slidenum">
              <a:rPr lang="en-US" smtClean="0"/>
              <a:pPr/>
              <a:t>‹#›</a:t>
            </a:fld>
            <a:endParaRPr lang="en-US" dirty="0"/>
          </a:p>
        </p:txBody>
      </p:sp>
      <p:pic>
        <p:nvPicPr>
          <p:cNvPr id="9" name="Picture 3" descr="C:\Users\vchu\Desktop\Powerpoint Designs\lao-logo-nav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839" y="6248400"/>
            <a:ext cx="967361" cy="34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258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074" name="Picture 2" descr="C:\Users\vchu\Desktop\Powerpoint Designs\Divi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9273"/>
            <a:ext cx="9446281" cy="692727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bg1"/>
                </a:solidFill>
                <a:latin typeface="Helvetica" pitchFamily="34" charset="0"/>
              </a:defRPr>
            </a:lvl1pPr>
          </a:lstStyle>
          <a:p>
            <a:fld id="{A660B6AB-30A7-463E-946F-9D74FA8EFF9D}" type="slidenum">
              <a:rPr lang="en-US" smtClean="0"/>
              <a:pPr/>
              <a:t>‹#›</a:t>
            </a:fld>
            <a:endParaRPr lang="en-US" dirty="0"/>
          </a:p>
        </p:txBody>
      </p:sp>
      <p:sp>
        <p:nvSpPr>
          <p:cNvPr id="6" name="Rectangle 3"/>
          <p:cNvSpPr>
            <a:spLocks noGrp="1" noChangeArrowheads="1"/>
          </p:cNvSpPr>
          <p:nvPr>
            <p:ph type="subTitle" idx="1" hasCustomPrompt="1"/>
          </p:nvPr>
        </p:nvSpPr>
        <p:spPr>
          <a:xfrm>
            <a:off x="1524000" y="3048000"/>
            <a:ext cx="6434138" cy="609600"/>
          </a:xfrm>
          <a:prstGeom prst="rect">
            <a:avLst/>
          </a:prstGeom>
        </p:spPr>
        <p:txBody>
          <a:bodyPr lIns="182880" rIns="182880" anchor="b"/>
          <a:lstStyle>
            <a:lvl1pPr marL="0" indent="0" algn="ctr">
              <a:buFont typeface="Wingdings" pitchFamily="2" charset="2"/>
              <a:buNone/>
              <a:defRPr sz="4000" baseline="0">
                <a:solidFill>
                  <a:schemeClr val="tx1"/>
                </a:solidFill>
                <a:latin typeface="Times New Roman" panose="02020603050405020304" pitchFamily="18" charset="0"/>
                <a:cs typeface="Times New Roman" panose="02020603050405020304" pitchFamily="18" charset="0"/>
              </a:defRPr>
            </a:lvl1pPr>
          </a:lstStyle>
          <a:p>
            <a:pPr lvl="0"/>
            <a:r>
              <a:rPr lang="en-US" noProof="0" dirty="0" smtClean="0"/>
              <a:t>Divider Page</a:t>
            </a:r>
          </a:p>
        </p:txBody>
      </p:sp>
      <p:pic>
        <p:nvPicPr>
          <p:cNvPr id="10" name="Picture 2" descr="C:\Users\vchu\Desktop\Powerpoint Designs\lao-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3532" y="6248400"/>
            <a:ext cx="965668" cy="34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01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340475"/>
            <a:ext cx="2133600" cy="365125"/>
          </a:xfrm>
          <a:prstGeom prst="rect">
            <a:avLst/>
          </a:prstGeom>
        </p:spPr>
        <p:txBody>
          <a:bodyPr vert="horz" lIns="91440" tIns="45720" rIns="91440" bIns="45720" rtlCol="0" anchor="ctr"/>
          <a:lstStyle>
            <a:lvl1pPr algn="r">
              <a:defRPr sz="1200">
                <a:solidFill>
                  <a:schemeClr val="tx1"/>
                </a:solidFill>
                <a:latin typeface="Helvetica" pitchFamily="34" charset="0"/>
              </a:defRPr>
            </a:lvl1pPr>
          </a:lstStyle>
          <a:p>
            <a:fld id="{A660B6AB-30A7-463E-946F-9D74FA8EFF9D}" type="slidenum">
              <a:rPr lang="en-US" smtClean="0"/>
              <a:pPr/>
              <a:t>‹#›</a:t>
            </a:fld>
            <a:endParaRPr lang="en-US" dirty="0"/>
          </a:p>
        </p:txBody>
      </p:sp>
      <p:pic>
        <p:nvPicPr>
          <p:cNvPr id="2" name="Picture 2" descr="C:\Users\vchu\Desktop\Powerpoint Designs\lao-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096000"/>
            <a:ext cx="965668" cy="34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54712"/>
      </p:ext>
    </p:extLst>
  </p:cSld>
  <p:clrMap bg1="lt1" tx1="dk1" bg2="lt2" tx2="dk2" accent1="accent1" accent2="accent2" accent3="accent3" accent4="accent4" accent5="accent5" accent6="accent6" hlink="hlink" folHlink="folHlink"/>
  <p:sldLayoutIdLst>
    <p:sldLayoutId id="2147483675" r:id="rId1"/>
    <p:sldLayoutId id="2147483689" r:id="rId2"/>
    <p:sldLayoutId id="2147483676" r:id="rId3"/>
    <p:sldLayoutId id="2147483677" r:id="rId4"/>
    <p:sldLayoutId id="2147483678" r:id="rId5"/>
    <p:sldLayoutId id="2147483679" r:id="rId6"/>
    <p:sldLayoutId id="2147483680" r:id="rId7"/>
    <p:sldLayoutId id="2147483684" r:id="rId8"/>
    <p:sldLayoutId id="2147483660" r:id="rId9"/>
    <p:sldLayoutId id="2147483682" r:id="rId10"/>
    <p:sldLayoutId id="2147483685" r:id="rId11"/>
    <p:sldLayoutId id="2147483686" r:id="rId12"/>
    <p:sldLayoutId id="2147483687" r:id="rId13"/>
    <p:sldLayoutId id="2147483681" r:id="rId14"/>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b="1" kern="1200">
          <a:solidFill>
            <a:schemeClr val="bg1"/>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2017-18 May Revision</a:t>
            </a:r>
            <a:endParaRPr lang="en-US" dirty="0"/>
          </a:p>
        </p:txBody>
      </p:sp>
      <p:sp>
        <p:nvSpPr>
          <p:cNvPr id="4" name="Text Placeholder 3"/>
          <p:cNvSpPr>
            <a:spLocks noGrp="1"/>
          </p:cNvSpPr>
          <p:nvPr>
            <p:ph type="body" sz="quarter" idx="17"/>
          </p:nvPr>
        </p:nvSpPr>
        <p:spPr/>
        <p:txBody>
          <a:bodyPr/>
          <a:lstStyle/>
          <a:p>
            <a:r>
              <a:rPr lang="en-US" dirty="0" smtClean="0"/>
              <a:t>CSAC</a:t>
            </a:r>
            <a:endParaRPr lang="en-US" dirty="0"/>
          </a:p>
        </p:txBody>
      </p:sp>
    </p:spTree>
    <p:extLst>
      <p:ext uri="{BB962C8B-B14F-4D97-AF65-F5344CB8AC3E}">
        <p14:creationId xmlns:p14="http://schemas.microsoft.com/office/powerpoint/2010/main" val="2089956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60B6AB-30A7-463E-946F-9D74FA8EFF9D}" type="slidenum">
              <a:rPr lang="en-US" smtClean="0"/>
              <a:pPr/>
              <a:t>9</a:t>
            </a:fld>
            <a:endParaRPr lang="en-US" dirty="0"/>
          </a:p>
        </p:txBody>
      </p:sp>
      <p:sp>
        <p:nvSpPr>
          <p:cNvPr id="3" name="Subtitle 2"/>
          <p:cNvSpPr>
            <a:spLocks noGrp="1"/>
          </p:cNvSpPr>
          <p:nvPr>
            <p:ph type="subTitle" idx="1"/>
          </p:nvPr>
        </p:nvSpPr>
        <p:spPr/>
        <p:txBody>
          <a:bodyPr/>
          <a:lstStyle/>
          <a:p>
            <a:r>
              <a:rPr lang="en-US" dirty="0" smtClean="0"/>
              <a:t>LAO Revenue Outlook</a:t>
            </a:r>
            <a:endParaRPr lang="en-US" dirty="0"/>
          </a:p>
        </p:txBody>
      </p:sp>
    </p:spTree>
    <p:extLst>
      <p:ext uri="{BB962C8B-B14F-4D97-AF65-F5344CB8AC3E}">
        <p14:creationId xmlns:p14="http://schemas.microsoft.com/office/powerpoint/2010/main" val="3272624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LAO Revenue Estimates Only Slightly Above Administration Estimates</a:t>
            </a:r>
            <a:endParaRPr lang="en-US" dirty="0"/>
          </a:p>
        </p:txBody>
      </p:sp>
      <p:sp>
        <p:nvSpPr>
          <p:cNvPr id="2" name="Slide Number Placeholder 1"/>
          <p:cNvSpPr>
            <a:spLocks noGrp="1"/>
          </p:cNvSpPr>
          <p:nvPr>
            <p:ph type="sldNum" sz="quarter" idx="4"/>
          </p:nvPr>
        </p:nvSpPr>
        <p:spPr/>
        <p:txBody>
          <a:bodyPr/>
          <a:lstStyle/>
          <a:p>
            <a:fld id="{A660B6AB-30A7-463E-946F-9D74FA8EFF9D}" type="slidenum">
              <a:rPr lang="en-US" smtClean="0"/>
              <a:pPr/>
              <a:t>10</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5673" y="2209800"/>
            <a:ext cx="7526327" cy="363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74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60B6AB-30A7-463E-946F-9D74FA8EFF9D}" type="slidenum">
              <a:rPr lang="en-US" smtClean="0"/>
              <a:pPr/>
              <a:t>11</a:t>
            </a:fld>
            <a:endParaRPr lang="en-US" dirty="0"/>
          </a:p>
        </p:txBody>
      </p:sp>
      <p:sp>
        <p:nvSpPr>
          <p:cNvPr id="3" name="Subtitle 2"/>
          <p:cNvSpPr>
            <a:spLocks noGrp="1"/>
          </p:cNvSpPr>
          <p:nvPr>
            <p:ph type="subTitle" idx="1"/>
          </p:nvPr>
        </p:nvSpPr>
        <p:spPr/>
        <p:txBody>
          <a:bodyPr/>
          <a:lstStyle/>
          <a:p>
            <a:r>
              <a:rPr lang="en-US" dirty="0" smtClean="0"/>
              <a:t>LAO Comments</a:t>
            </a:r>
            <a:endParaRPr lang="en-US" dirty="0"/>
          </a:p>
        </p:txBody>
      </p:sp>
    </p:spTree>
    <p:extLst>
      <p:ext uri="{BB962C8B-B14F-4D97-AF65-F5344CB8AC3E}">
        <p14:creationId xmlns:p14="http://schemas.microsoft.com/office/powerpoint/2010/main" val="2384303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smtClean="0"/>
              <a:t>Revenues:</a:t>
            </a:r>
          </a:p>
          <a:p>
            <a:pPr lvl="1"/>
            <a:r>
              <a:rPr lang="en-US" dirty="0" smtClean="0"/>
              <a:t>Overall, our revenue estimates are quite similar</a:t>
            </a:r>
          </a:p>
          <a:p>
            <a:r>
              <a:rPr lang="en-US" dirty="0" smtClean="0"/>
              <a:t>Spending:</a:t>
            </a:r>
          </a:p>
          <a:p>
            <a:pPr lvl="1"/>
            <a:r>
              <a:rPr lang="en-US" dirty="0" smtClean="0"/>
              <a:t>Recommend the Legislature set the reserve levels at or above the Governor’s Proposal.</a:t>
            </a:r>
          </a:p>
          <a:p>
            <a:pPr lvl="1"/>
            <a:r>
              <a:rPr lang="en-US" dirty="0" smtClean="0"/>
              <a:t>CalPERS plan promising, consider waiting to finalize borrowing plan.</a:t>
            </a:r>
          </a:p>
          <a:p>
            <a:pPr lvl="1"/>
            <a:r>
              <a:rPr lang="en-US" dirty="0" smtClean="0"/>
              <a:t>IHSS Proposal very complex, recommend Legislature consider simpler, short-term solution.</a:t>
            </a:r>
            <a:endParaRPr lang="en-US" dirty="0"/>
          </a:p>
        </p:txBody>
      </p:sp>
      <p:sp>
        <p:nvSpPr>
          <p:cNvPr id="2" name="Title 1"/>
          <p:cNvSpPr>
            <a:spLocks noGrp="1"/>
          </p:cNvSpPr>
          <p:nvPr>
            <p:ph type="title"/>
          </p:nvPr>
        </p:nvSpPr>
        <p:spPr/>
        <p:txBody>
          <a:bodyPr/>
          <a:lstStyle/>
          <a:p>
            <a:r>
              <a:rPr lang="en-US" dirty="0" smtClean="0"/>
              <a:t>LAO Comments</a:t>
            </a:r>
            <a:endParaRPr lang="en-US" dirty="0"/>
          </a:p>
        </p:txBody>
      </p:sp>
      <p:sp>
        <p:nvSpPr>
          <p:cNvPr id="3" name="Slide Number Placeholder 2"/>
          <p:cNvSpPr>
            <a:spLocks noGrp="1"/>
          </p:cNvSpPr>
          <p:nvPr>
            <p:ph type="sldNum" sz="quarter" idx="4"/>
          </p:nvPr>
        </p:nvSpPr>
        <p:spPr/>
        <p:txBody>
          <a:bodyPr/>
          <a:lstStyle/>
          <a:p>
            <a:fld id="{A660B6AB-30A7-463E-946F-9D74FA8EFF9D}" type="slidenum">
              <a:rPr lang="en-US" smtClean="0"/>
              <a:pPr/>
              <a:t>12</a:t>
            </a:fld>
            <a:endParaRPr lang="en-US" dirty="0"/>
          </a:p>
        </p:txBody>
      </p:sp>
    </p:spTree>
    <p:extLst>
      <p:ext uri="{BB962C8B-B14F-4D97-AF65-F5344CB8AC3E}">
        <p14:creationId xmlns:p14="http://schemas.microsoft.com/office/powerpoint/2010/main" val="1160646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660B6AB-30A7-463E-946F-9D74FA8EFF9D}" type="slidenum">
              <a:rPr lang="en-US" smtClean="0"/>
              <a:pPr/>
              <a:t>13</a:t>
            </a:fld>
            <a:endParaRPr lang="en-US" dirty="0"/>
          </a:p>
        </p:txBody>
      </p:sp>
    </p:spTree>
    <p:extLst>
      <p:ext uri="{BB962C8B-B14F-4D97-AF65-F5344CB8AC3E}">
        <p14:creationId xmlns:p14="http://schemas.microsoft.com/office/powerpoint/2010/main" val="1512750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May Revision Overview</a:t>
            </a:r>
            <a:endParaRPr lang="en-US" dirty="0"/>
          </a:p>
        </p:txBody>
      </p:sp>
    </p:spTree>
    <p:extLst>
      <p:ext uri="{BB962C8B-B14F-4D97-AF65-F5344CB8AC3E}">
        <p14:creationId xmlns:p14="http://schemas.microsoft.com/office/powerpoint/2010/main" val="394190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Administration’s General Fund Estimates</a:t>
            </a:r>
            <a:endParaRPr lang="en-US" dirty="0"/>
          </a:p>
        </p:txBody>
      </p:sp>
      <p:sp>
        <p:nvSpPr>
          <p:cNvPr id="4" name="Subtitle 3"/>
          <p:cNvSpPr>
            <a:spLocks noGrp="1"/>
          </p:cNvSpPr>
          <p:nvPr>
            <p:ph type="subTitle" idx="13"/>
          </p:nvPr>
        </p:nvSpPr>
        <p:spPr/>
        <p:txBody>
          <a:bodyPr/>
          <a:lstStyle/>
          <a:p>
            <a:r>
              <a:rPr lang="en-US" dirty="0" smtClean="0"/>
              <a:t>Administration’s General Fund Condition</a:t>
            </a:r>
            <a:endParaRPr lang="en-US" dirty="0"/>
          </a:p>
        </p:txBody>
      </p:sp>
      <p:sp>
        <p:nvSpPr>
          <p:cNvPr id="5" name="Slide Number Placeholder 4"/>
          <p:cNvSpPr>
            <a:spLocks noGrp="1"/>
          </p:cNvSpPr>
          <p:nvPr>
            <p:ph type="sldNum" sz="quarter" idx="4"/>
          </p:nvPr>
        </p:nvSpPr>
        <p:spPr/>
        <p:txBody>
          <a:bodyPr/>
          <a:lstStyle/>
          <a:p>
            <a:fld id="{A660B6AB-30A7-463E-946F-9D74FA8EFF9D}" type="slidenum">
              <a:rPr lang="en-US" smtClean="0"/>
              <a:pPr/>
              <a:t>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381250"/>
            <a:ext cx="77628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7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Major Features of the May Revision</a:t>
            </a:r>
            <a:endParaRPr lang="en-US" dirty="0"/>
          </a:p>
        </p:txBody>
      </p:sp>
      <p:sp>
        <p:nvSpPr>
          <p:cNvPr id="6" name="Subtitle 5"/>
          <p:cNvSpPr>
            <a:spLocks noGrp="1"/>
          </p:cNvSpPr>
          <p:nvPr>
            <p:ph type="subTitle" idx="13"/>
          </p:nvPr>
        </p:nvSpPr>
        <p:spPr/>
        <p:txBody>
          <a:bodyPr/>
          <a:lstStyle/>
          <a:p>
            <a:r>
              <a:rPr lang="en-US" dirty="0" smtClean="0"/>
              <a:t>Major General Fund Changes Between Governor’s Budget and May Revision</a:t>
            </a:r>
            <a:endParaRPr lang="en-US" dirty="0"/>
          </a:p>
        </p:txBody>
      </p:sp>
      <p:sp>
        <p:nvSpPr>
          <p:cNvPr id="2" name="Slide Number Placeholder 1"/>
          <p:cNvSpPr>
            <a:spLocks noGrp="1"/>
          </p:cNvSpPr>
          <p:nvPr>
            <p:ph type="sldNum" sz="quarter" idx="4"/>
          </p:nvPr>
        </p:nvSpPr>
        <p:spPr/>
        <p:txBody>
          <a:bodyPr/>
          <a:lstStyle/>
          <a:p>
            <a:fld id="{A660B6AB-30A7-463E-946F-9D74FA8EFF9D}" type="slidenum">
              <a:rPr lang="en-US" smtClean="0"/>
              <a:pPr/>
              <a:t>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52023"/>
            <a:ext cx="4776788" cy="460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10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Major Features</a:t>
            </a:r>
            <a:endParaRPr lang="en-US" dirty="0"/>
          </a:p>
        </p:txBody>
      </p:sp>
      <p:sp>
        <p:nvSpPr>
          <p:cNvPr id="6" name="Slide Number Placeholder 5"/>
          <p:cNvSpPr>
            <a:spLocks noGrp="1"/>
          </p:cNvSpPr>
          <p:nvPr>
            <p:ph type="sldNum" sz="quarter" idx="4"/>
          </p:nvPr>
        </p:nvSpPr>
        <p:spPr/>
        <p:txBody>
          <a:bodyPr/>
          <a:lstStyle/>
          <a:p>
            <a:fld id="{A660B6AB-30A7-463E-946F-9D74FA8EFF9D}" type="slidenum">
              <a:rPr lang="en-US" smtClean="0"/>
              <a:pPr/>
              <a:t>4</a:t>
            </a:fld>
            <a:endParaRPr lang="en-US" dirty="0"/>
          </a:p>
        </p:txBody>
      </p:sp>
      <p:sp>
        <p:nvSpPr>
          <p:cNvPr id="11" name="Subtitle 10"/>
          <p:cNvSpPr>
            <a:spLocks noGrp="1"/>
          </p:cNvSpPr>
          <p:nvPr>
            <p:ph type="subTitle" idx="13"/>
          </p:nvPr>
        </p:nvSpPr>
        <p:spPr/>
        <p:txBody>
          <a:bodyPr/>
          <a:lstStyle/>
          <a:p>
            <a:pPr marL="342900" indent="-342900">
              <a:buFont typeface="Arial" panose="020B0604020202020204" pitchFamily="34" charset="0"/>
              <a:buChar char="•"/>
            </a:pPr>
            <a:r>
              <a:rPr lang="en-US" dirty="0" smtClean="0"/>
              <a:t>Revenues and transfers (excluding Budget Stabilization Account) up $2.4 billion since January (across 2015-16, 2016-17, and 2017-18).</a:t>
            </a:r>
          </a:p>
          <a:p>
            <a:pPr marL="342900" indent="-342900">
              <a:buFont typeface="Arial" panose="020B0604020202020204" pitchFamily="34" charset="0"/>
              <a:buChar char="•"/>
            </a:pPr>
            <a:r>
              <a:rPr lang="en-US" dirty="0" smtClean="0"/>
              <a:t>Required reserve deposits and debt payments up $1.2 billion.</a:t>
            </a:r>
          </a:p>
          <a:p>
            <a:pPr marL="342900" indent="-342900">
              <a:buFont typeface="Arial" panose="020B0604020202020204" pitchFamily="34" charset="0"/>
              <a:buChar char="•"/>
            </a:pPr>
            <a:r>
              <a:rPr lang="en-US" dirty="0" smtClean="0"/>
              <a:t>Required and discretionary spending on schools and community colleges up $2.2 billion. </a:t>
            </a:r>
          </a:p>
          <a:p>
            <a:pPr marL="342900" indent="-342900">
              <a:buFont typeface="Arial" panose="020B0604020202020204" pitchFamily="34" charset="0"/>
              <a:buChar char="•"/>
            </a:pPr>
            <a:r>
              <a:rPr lang="en-US" dirty="0" smtClean="0"/>
              <a:t>Administration’s estimates of health and human services spending (due to caseload and other factors) is down $1.3 billion across three years.</a:t>
            </a:r>
          </a:p>
          <a:p>
            <a:pPr marL="342900" indent="-342900">
              <a:buFont typeface="Arial" panose="020B0604020202020204" pitchFamily="34" charset="0"/>
              <a:buChar char="•"/>
            </a:pPr>
            <a:r>
              <a:rPr lang="en-US" dirty="0" smtClean="0"/>
              <a:t>Additional $514 million in other discretionary expenditures proposed.</a:t>
            </a:r>
          </a:p>
          <a:p>
            <a:pPr marL="342900" indent="-342900">
              <a:buFont typeface="Arial" panose="020B0604020202020204" pitchFamily="34" charset="0"/>
              <a:buChar char="•"/>
            </a:pPr>
            <a:r>
              <a:rPr lang="en-US" dirty="0" smtClean="0"/>
              <a:t>Supplemental payment for state pensions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31845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Governor Focuses on Schools and Community Colleges with Additional Discretionary Resources</a:t>
            </a:r>
            <a:endParaRPr lang="en-US" sz="2800" dirty="0"/>
          </a:p>
        </p:txBody>
      </p:sp>
      <p:sp>
        <p:nvSpPr>
          <p:cNvPr id="6" name="Slide Number Placeholder 5"/>
          <p:cNvSpPr>
            <a:spLocks noGrp="1"/>
          </p:cNvSpPr>
          <p:nvPr>
            <p:ph type="sldNum" sz="quarter" idx="4"/>
          </p:nvPr>
        </p:nvSpPr>
        <p:spPr/>
        <p:txBody>
          <a:bodyPr/>
          <a:lstStyle/>
          <a:p>
            <a:fld id="{A660B6AB-30A7-463E-946F-9D74FA8EFF9D}"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580666" cy="481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08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660B6AB-30A7-463E-946F-9D74FA8EFF9D}" type="slidenum">
              <a:rPr lang="en-US" smtClean="0"/>
              <a:pPr/>
              <a:t>6</a:t>
            </a:fld>
            <a:endParaRPr lang="en-US" dirty="0"/>
          </a:p>
        </p:txBody>
      </p:sp>
      <p:sp>
        <p:nvSpPr>
          <p:cNvPr id="6" name="Subtitle 5"/>
          <p:cNvSpPr>
            <a:spLocks noGrp="1"/>
          </p:cNvSpPr>
          <p:nvPr>
            <p:ph type="subTitle" idx="1"/>
          </p:nvPr>
        </p:nvSpPr>
        <p:spPr/>
        <p:txBody>
          <a:bodyPr/>
          <a:lstStyle/>
          <a:p>
            <a:r>
              <a:rPr lang="en-US" dirty="0" smtClean="0"/>
              <a:t>LAO Economic Outlook</a:t>
            </a:r>
            <a:endParaRPr lang="en-US" dirty="0"/>
          </a:p>
        </p:txBody>
      </p:sp>
    </p:spTree>
    <p:extLst>
      <p:ext uri="{BB962C8B-B14F-4D97-AF65-F5344CB8AC3E}">
        <p14:creationId xmlns:p14="http://schemas.microsoft.com/office/powerpoint/2010/main" val="2830878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California Economic Scenarios</a:t>
            </a:r>
            <a:endParaRPr lang="en-US" dirty="0"/>
          </a:p>
        </p:txBody>
      </p:sp>
      <p:sp>
        <p:nvSpPr>
          <p:cNvPr id="2" name="Slide Number Placeholder 1"/>
          <p:cNvSpPr>
            <a:spLocks noGrp="1"/>
          </p:cNvSpPr>
          <p:nvPr>
            <p:ph type="sldNum" sz="quarter" idx="4"/>
          </p:nvPr>
        </p:nvSpPr>
        <p:spPr/>
        <p:txBody>
          <a:bodyPr/>
          <a:lstStyle/>
          <a:p>
            <a:fld id="{A660B6AB-30A7-463E-946F-9D74FA8EFF9D}" type="slidenum">
              <a:rPr lang="en-US" smtClean="0"/>
              <a:pPr/>
              <a:t>7</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3352" y="2075409"/>
            <a:ext cx="6107648" cy="424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04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LAO Outlook: </a:t>
            </a:r>
            <a:r>
              <a:rPr lang="en-US" dirty="0" err="1" smtClean="0"/>
              <a:t>Outyears</a:t>
            </a:r>
            <a:r>
              <a:rPr lang="en-US" dirty="0" smtClean="0"/>
              <a:t> </a:t>
            </a:r>
            <a:endParaRPr lang="en-US" dirty="0"/>
          </a:p>
        </p:txBody>
      </p:sp>
      <p:sp>
        <p:nvSpPr>
          <p:cNvPr id="5" name="Slide Number Placeholder 4"/>
          <p:cNvSpPr>
            <a:spLocks noGrp="1"/>
          </p:cNvSpPr>
          <p:nvPr>
            <p:ph type="sldNum" sz="quarter" idx="4"/>
          </p:nvPr>
        </p:nvSpPr>
        <p:spPr/>
        <p:txBody>
          <a:bodyPr/>
          <a:lstStyle/>
          <a:p>
            <a:fld id="{A660B6AB-30A7-463E-946F-9D74FA8EFF9D}" type="slidenum">
              <a:rPr lang="en-US" smtClean="0"/>
              <a:pPr/>
              <a:t>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47875"/>
            <a:ext cx="643890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809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O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normAutofit/>
      </a:bodyPr>
      <a:lstStyle>
        <a:defPPr fontAlgn="auto">
          <a:spcAft>
            <a:spcPts val="0"/>
          </a:spcAft>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LAO Slide Template</Template>
  <TotalTime>1471</TotalTime>
  <Words>968</Words>
  <Application>Microsoft Office PowerPoint</Application>
  <PresentationFormat>On-screen Show (4:3)</PresentationFormat>
  <Paragraphs>78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LAO Slide Template</vt:lpstr>
      <vt:lpstr>2017-18 May Revision</vt:lpstr>
      <vt:lpstr>PowerPoint Presentation</vt:lpstr>
      <vt:lpstr>Administration’s General Fund Estimates</vt:lpstr>
      <vt:lpstr>Major Features of the May Revision</vt:lpstr>
      <vt:lpstr>Major Features</vt:lpstr>
      <vt:lpstr>Governor Focuses on Schools and Community Colleges with Additional Discretionary Resources</vt:lpstr>
      <vt:lpstr>PowerPoint Presentation</vt:lpstr>
      <vt:lpstr>California Economic Scenarios</vt:lpstr>
      <vt:lpstr>LAO Outlook: Outyears </vt:lpstr>
      <vt:lpstr>PowerPoint Presentation</vt:lpstr>
      <vt:lpstr>LAO Revenue Estimates Only Slightly Above Administration Estimates</vt:lpstr>
      <vt:lpstr>PowerPoint Presentation</vt:lpstr>
      <vt:lpstr>LAO Comments</vt:lpstr>
      <vt:lpstr>PowerPoint Presentation</vt:lpstr>
    </vt:vector>
  </TitlesOfParts>
  <Company>LAO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May Revision</dc:title>
  <dc:creator>Carolyn Chu</dc:creator>
  <cp:lastModifiedBy>Tracy Sullivan</cp:lastModifiedBy>
  <cp:revision>22</cp:revision>
  <cp:lastPrinted>2017-05-18T00:02:31Z</cp:lastPrinted>
  <dcterms:created xsi:type="dcterms:W3CDTF">2017-05-15T16:06:41Z</dcterms:created>
  <dcterms:modified xsi:type="dcterms:W3CDTF">2017-05-18T18:05:00Z</dcterms:modified>
</cp:coreProperties>
</file>