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55"/>
  </p:notesMasterIdLst>
  <p:handoutMasterIdLst>
    <p:handoutMasterId r:id="rId56"/>
  </p:handoutMasterIdLst>
  <p:sldIdLst>
    <p:sldId id="291" r:id="rId2"/>
    <p:sldId id="339" r:id="rId3"/>
    <p:sldId id="416" r:id="rId4"/>
    <p:sldId id="367" r:id="rId5"/>
    <p:sldId id="379" r:id="rId6"/>
    <p:sldId id="346" r:id="rId7"/>
    <p:sldId id="380" r:id="rId8"/>
    <p:sldId id="381" r:id="rId9"/>
    <p:sldId id="382" r:id="rId10"/>
    <p:sldId id="383" r:id="rId11"/>
    <p:sldId id="384" r:id="rId12"/>
    <p:sldId id="385" r:id="rId13"/>
    <p:sldId id="386" r:id="rId14"/>
    <p:sldId id="340" r:id="rId15"/>
    <p:sldId id="369" r:id="rId16"/>
    <p:sldId id="368" r:id="rId17"/>
    <p:sldId id="341" r:id="rId18"/>
    <p:sldId id="370" r:id="rId19"/>
    <p:sldId id="366" r:id="rId20"/>
    <p:sldId id="363" r:id="rId21"/>
    <p:sldId id="364" r:id="rId22"/>
    <p:sldId id="359" r:id="rId23"/>
    <p:sldId id="417" r:id="rId24"/>
    <p:sldId id="357" r:id="rId25"/>
    <p:sldId id="356" r:id="rId26"/>
    <p:sldId id="266" r:id="rId27"/>
    <p:sldId id="391" r:id="rId28"/>
    <p:sldId id="392" r:id="rId29"/>
    <p:sldId id="393" r:id="rId30"/>
    <p:sldId id="324" r:id="rId31"/>
    <p:sldId id="281" r:id="rId32"/>
    <p:sldId id="329" r:id="rId33"/>
    <p:sldId id="328" r:id="rId34"/>
    <p:sldId id="355" r:id="rId35"/>
    <p:sldId id="360" r:id="rId36"/>
    <p:sldId id="330" r:id="rId37"/>
    <p:sldId id="350" r:id="rId38"/>
    <p:sldId id="352" r:id="rId39"/>
    <p:sldId id="420" r:id="rId40"/>
    <p:sldId id="397" r:id="rId41"/>
    <p:sldId id="398" r:id="rId42"/>
    <p:sldId id="394" r:id="rId43"/>
    <p:sldId id="401" r:id="rId44"/>
    <p:sldId id="410" r:id="rId45"/>
    <p:sldId id="411" r:id="rId46"/>
    <p:sldId id="412" r:id="rId47"/>
    <p:sldId id="415" r:id="rId48"/>
    <p:sldId id="418" r:id="rId49"/>
    <p:sldId id="395" r:id="rId50"/>
    <p:sldId id="396" r:id="rId51"/>
    <p:sldId id="414" r:id="rId52"/>
    <p:sldId id="413" r:id="rId53"/>
    <p:sldId id="419" r:id="rId54"/>
  </p:sldIdLst>
  <p:sldSz cx="9144000" cy="6858000" type="screen4x3"/>
  <p:notesSz cx="7096125" cy="9382125"/>
  <p:defaultTextStyle>
    <a:defPPr>
      <a:defRPr lang="en-US"/>
    </a:defPPr>
    <a:lvl1pPr algn="l" rtl="0" fontAlgn="base">
      <a:spcBef>
        <a:spcPct val="0"/>
      </a:spcBef>
      <a:spcAft>
        <a:spcPct val="0"/>
      </a:spcAft>
      <a:defRPr kern="1200">
        <a:solidFill>
          <a:schemeClr val="tx1"/>
        </a:solidFill>
        <a:latin typeface="Calibri" pitchFamily="34" charset="0"/>
        <a:ea typeface="+mn-ea"/>
        <a:cs typeface="+mn-cs"/>
      </a:defRPr>
    </a:lvl1pPr>
    <a:lvl2pPr marL="457200" algn="l" rtl="0" fontAlgn="base">
      <a:spcBef>
        <a:spcPct val="0"/>
      </a:spcBef>
      <a:spcAft>
        <a:spcPct val="0"/>
      </a:spcAft>
      <a:defRPr kern="1200">
        <a:solidFill>
          <a:schemeClr val="tx1"/>
        </a:solidFill>
        <a:latin typeface="Calibri" pitchFamily="34" charset="0"/>
        <a:ea typeface="+mn-ea"/>
        <a:cs typeface="+mn-cs"/>
      </a:defRPr>
    </a:lvl2pPr>
    <a:lvl3pPr marL="914400" algn="l" rtl="0" fontAlgn="base">
      <a:spcBef>
        <a:spcPct val="0"/>
      </a:spcBef>
      <a:spcAft>
        <a:spcPct val="0"/>
      </a:spcAft>
      <a:defRPr kern="1200">
        <a:solidFill>
          <a:schemeClr val="tx1"/>
        </a:solidFill>
        <a:latin typeface="Calibri" pitchFamily="34" charset="0"/>
        <a:ea typeface="+mn-ea"/>
        <a:cs typeface="+mn-cs"/>
      </a:defRPr>
    </a:lvl3pPr>
    <a:lvl4pPr marL="1371600" algn="l" rtl="0" fontAlgn="base">
      <a:spcBef>
        <a:spcPct val="0"/>
      </a:spcBef>
      <a:spcAft>
        <a:spcPct val="0"/>
      </a:spcAft>
      <a:defRPr kern="1200">
        <a:solidFill>
          <a:schemeClr val="tx1"/>
        </a:solidFill>
        <a:latin typeface="Calibri" pitchFamily="34" charset="0"/>
        <a:ea typeface="+mn-ea"/>
        <a:cs typeface="+mn-cs"/>
      </a:defRPr>
    </a:lvl4pPr>
    <a:lvl5pPr marL="1828800" algn="l" rtl="0" fontAlgn="base">
      <a:spcBef>
        <a:spcPct val="0"/>
      </a:spcBef>
      <a:spcAft>
        <a:spcPct val="0"/>
      </a:spcAft>
      <a:defRPr kern="1200">
        <a:solidFill>
          <a:schemeClr val="tx1"/>
        </a:solidFill>
        <a:latin typeface="Calibri" pitchFamily="34" charset="0"/>
        <a:ea typeface="+mn-ea"/>
        <a:cs typeface="+mn-cs"/>
      </a:defRPr>
    </a:lvl5pPr>
    <a:lvl6pPr marL="2286000" algn="l" defTabSz="914400" rtl="0" eaLnBrk="1" latinLnBrk="0" hangingPunct="1">
      <a:defRPr kern="1200">
        <a:solidFill>
          <a:schemeClr val="tx1"/>
        </a:solidFill>
        <a:latin typeface="Calibri" pitchFamily="34" charset="0"/>
        <a:ea typeface="+mn-ea"/>
        <a:cs typeface="+mn-cs"/>
      </a:defRPr>
    </a:lvl6pPr>
    <a:lvl7pPr marL="2743200" algn="l" defTabSz="914400" rtl="0" eaLnBrk="1" latinLnBrk="0" hangingPunct="1">
      <a:defRPr kern="1200">
        <a:solidFill>
          <a:schemeClr val="tx1"/>
        </a:solidFill>
        <a:latin typeface="Calibri" pitchFamily="34" charset="0"/>
        <a:ea typeface="+mn-ea"/>
        <a:cs typeface="+mn-cs"/>
      </a:defRPr>
    </a:lvl7pPr>
    <a:lvl8pPr marL="3200400" algn="l" defTabSz="914400" rtl="0" eaLnBrk="1" latinLnBrk="0" hangingPunct="1">
      <a:defRPr kern="1200">
        <a:solidFill>
          <a:schemeClr val="tx1"/>
        </a:solidFill>
        <a:latin typeface="Calibri" pitchFamily="34" charset="0"/>
        <a:ea typeface="+mn-ea"/>
        <a:cs typeface="+mn-cs"/>
      </a:defRPr>
    </a:lvl8pPr>
    <a:lvl9pPr marL="3657600" algn="l" defTabSz="914400" rtl="0" eaLnBrk="1" latinLnBrk="0" hangingPunct="1">
      <a:defRPr kern="1200">
        <a:solidFill>
          <a:schemeClr val="tx1"/>
        </a:solidFill>
        <a:latin typeface="Calibri"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25" autoAdjust="0"/>
    <p:restoredTop sz="85253" autoAdjust="0"/>
  </p:normalViewPr>
  <p:slideViewPr>
    <p:cSldViewPr>
      <p:cViewPr>
        <p:scale>
          <a:sx n="70" d="100"/>
          <a:sy n="70" d="100"/>
        </p:scale>
        <p:origin x="-1428" y="-48"/>
      </p:cViewPr>
      <p:guideLst>
        <p:guide orient="horz" pos="2160"/>
        <p:guide pos="2880"/>
      </p:guideLst>
    </p:cSldViewPr>
  </p:slideViewPr>
  <p:notesTextViewPr>
    <p:cViewPr>
      <p:scale>
        <a:sx n="1" d="1"/>
        <a:sy n="1" d="1"/>
      </p:scale>
      <p:origin x="0" y="0"/>
    </p:cViewPr>
  </p:notesTextViewPr>
  <p:sorterViewPr>
    <p:cViewPr>
      <p:scale>
        <a:sx n="100" d="100"/>
        <a:sy n="100" d="100"/>
      </p:scale>
      <p:origin x="0" y="9384"/>
    </p:cViewPr>
  </p:sorterViewPr>
  <p:notesViewPr>
    <p:cSldViewPr>
      <p:cViewPr varScale="1">
        <p:scale>
          <a:sx n="56" d="100"/>
          <a:sy n="56" d="100"/>
        </p:scale>
        <p:origin x="-1860" y="-102"/>
      </p:cViewPr>
      <p:guideLst>
        <p:guide orient="horz" pos="2955"/>
        <p:guide pos="2235"/>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1139EEB-CB52-4AD8-8FC9-7439AC8F6B89}" type="doc">
      <dgm:prSet loTypeId="urn:microsoft.com/office/officeart/2005/8/layout/cycle3" loCatId="cycle" qsTypeId="urn:microsoft.com/office/officeart/2005/8/quickstyle/simple1" qsCatId="simple" csTypeId="urn:microsoft.com/office/officeart/2005/8/colors/accent0_3" csCatId="mainScheme" phldr="1"/>
      <dgm:spPr/>
      <dgm:t>
        <a:bodyPr/>
        <a:lstStyle/>
        <a:p>
          <a:endParaRPr lang="en-US"/>
        </a:p>
      </dgm:t>
    </dgm:pt>
    <dgm:pt modelId="{356616CA-CB42-4BDE-94CE-DD0CF487AB7D}">
      <dgm:prSet phldrT="[Text]"/>
      <dgm:spPr>
        <a:solidFill>
          <a:srgbClr val="990000"/>
        </a:solidFill>
      </dgm:spPr>
      <dgm:t>
        <a:bodyPr/>
        <a:lstStyle/>
        <a:p>
          <a:r>
            <a:rPr lang="en-US" dirty="0" smtClean="0"/>
            <a:t>Law Enforcement</a:t>
          </a:r>
          <a:endParaRPr lang="en-US" dirty="0"/>
        </a:p>
      </dgm:t>
    </dgm:pt>
    <dgm:pt modelId="{EF8DC15F-7123-45C1-9D72-21C2FE21C28A}" type="parTrans" cxnId="{915B1EDD-4F26-42E6-991A-EBC7102D7941}">
      <dgm:prSet/>
      <dgm:spPr/>
      <dgm:t>
        <a:bodyPr/>
        <a:lstStyle/>
        <a:p>
          <a:endParaRPr lang="en-US"/>
        </a:p>
      </dgm:t>
    </dgm:pt>
    <dgm:pt modelId="{26C03AA8-1851-492B-A1A3-E6D4E27D3C37}" type="sibTrans" cxnId="{915B1EDD-4F26-42E6-991A-EBC7102D7941}">
      <dgm:prSet/>
      <dgm:spPr/>
      <dgm:t>
        <a:bodyPr/>
        <a:lstStyle/>
        <a:p>
          <a:endParaRPr lang="en-US" dirty="0"/>
        </a:p>
      </dgm:t>
    </dgm:pt>
    <dgm:pt modelId="{5B264575-E1B8-45ED-B842-3658511B0D4D}">
      <dgm:prSet phldrT="[Text]"/>
      <dgm:spPr>
        <a:solidFill>
          <a:srgbClr val="990000"/>
        </a:solidFill>
      </dgm:spPr>
      <dgm:t>
        <a:bodyPr/>
        <a:lstStyle/>
        <a:p>
          <a:r>
            <a:rPr lang="en-US" dirty="0" smtClean="0"/>
            <a:t>Advocacy Services</a:t>
          </a:r>
          <a:endParaRPr lang="en-US" dirty="0"/>
        </a:p>
      </dgm:t>
    </dgm:pt>
    <dgm:pt modelId="{A679E02A-4D53-4B80-8DD9-9FA7D7CE2071}" type="parTrans" cxnId="{B086FF6D-8496-488A-8A09-9E2161371D4F}">
      <dgm:prSet/>
      <dgm:spPr/>
      <dgm:t>
        <a:bodyPr/>
        <a:lstStyle/>
        <a:p>
          <a:endParaRPr lang="en-US"/>
        </a:p>
      </dgm:t>
    </dgm:pt>
    <dgm:pt modelId="{A125925E-5540-44A2-BF57-435310082E5D}" type="sibTrans" cxnId="{B086FF6D-8496-488A-8A09-9E2161371D4F}">
      <dgm:prSet/>
      <dgm:spPr/>
      <dgm:t>
        <a:bodyPr/>
        <a:lstStyle/>
        <a:p>
          <a:endParaRPr lang="en-US"/>
        </a:p>
      </dgm:t>
    </dgm:pt>
    <dgm:pt modelId="{360FAE27-B0E1-47F2-91F2-EEEC5A58B113}">
      <dgm:prSet phldrT="[Text]"/>
      <dgm:spPr>
        <a:solidFill>
          <a:srgbClr val="990000"/>
        </a:solidFill>
      </dgm:spPr>
      <dgm:t>
        <a:bodyPr/>
        <a:lstStyle/>
        <a:p>
          <a:r>
            <a:rPr lang="en-US" dirty="0" smtClean="0"/>
            <a:t>District Attorney and Defense Counsel</a:t>
          </a:r>
          <a:endParaRPr lang="en-US" dirty="0"/>
        </a:p>
      </dgm:t>
    </dgm:pt>
    <dgm:pt modelId="{AF37B170-1FEE-46F2-B647-B82D775E4B3A}" type="parTrans" cxnId="{9EBAF4BB-444A-4C64-9211-6E511607D606}">
      <dgm:prSet/>
      <dgm:spPr/>
      <dgm:t>
        <a:bodyPr/>
        <a:lstStyle/>
        <a:p>
          <a:endParaRPr lang="en-US"/>
        </a:p>
      </dgm:t>
    </dgm:pt>
    <dgm:pt modelId="{F160EE78-6328-4CF0-921C-DD54D131F48A}" type="sibTrans" cxnId="{9EBAF4BB-444A-4C64-9211-6E511607D606}">
      <dgm:prSet/>
      <dgm:spPr/>
      <dgm:t>
        <a:bodyPr/>
        <a:lstStyle/>
        <a:p>
          <a:endParaRPr lang="en-US"/>
        </a:p>
      </dgm:t>
    </dgm:pt>
    <dgm:pt modelId="{DA41F9E4-BF3A-4112-ABE2-03DA031B7175}">
      <dgm:prSet phldrT="[Text]"/>
      <dgm:spPr>
        <a:solidFill>
          <a:srgbClr val="990000"/>
        </a:solidFill>
      </dgm:spPr>
      <dgm:t>
        <a:bodyPr/>
        <a:lstStyle/>
        <a:p>
          <a:r>
            <a:rPr lang="en-US" dirty="0" smtClean="0"/>
            <a:t>Social Services</a:t>
          </a:r>
          <a:endParaRPr lang="en-US" dirty="0"/>
        </a:p>
      </dgm:t>
    </dgm:pt>
    <dgm:pt modelId="{9A5559D0-559E-4BC0-B4BC-CB7D9E09A6D1}" type="parTrans" cxnId="{9E0F6FF4-A7BF-4336-8067-F5A68F43C466}">
      <dgm:prSet/>
      <dgm:spPr/>
      <dgm:t>
        <a:bodyPr/>
        <a:lstStyle/>
        <a:p>
          <a:endParaRPr lang="en-US"/>
        </a:p>
      </dgm:t>
    </dgm:pt>
    <dgm:pt modelId="{F8444070-9968-4E98-B149-98BB08353EEA}" type="sibTrans" cxnId="{9E0F6FF4-A7BF-4336-8067-F5A68F43C466}">
      <dgm:prSet/>
      <dgm:spPr/>
      <dgm:t>
        <a:bodyPr/>
        <a:lstStyle/>
        <a:p>
          <a:endParaRPr lang="en-US"/>
        </a:p>
      </dgm:t>
    </dgm:pt>
    <dgm:pt modelId="{45346666-D984-411C-B45D-6123232D20CF}">
      <dgm:prSet phldrT="[Text]"/>
      <dgm:spPr>
        <a:solidFill>
          <a:srgbClr val="990000"/>
        </a:solidFill>
      </dgm:spPr>
      <dgm:t>
        <a:bodyPr/>
        <a:lstStyle/>
        <a:p>
          <a:r>
            <a:rPr lang="en-US" dirty="0" smtClean="0"/>
            <a:t>Community Services</a:t>
          </a:r>
          <a:endParaRPr lang="en-US" dirty="0"/>
        </a:p>
      </dgm:t>
    </dgm:pt>
    <dgm:pt modelId="{B2A96A04-34AF-452A-89AC-7530EB2E9764}" type="parTrans" cxnId="{CD18E367-17D6-48CC-8A89-B378B51FA578}">
      <dgm:prSet/>
      <dgm:spPr/>
      <dgm:t>
        <a:bodyPr/>
        <a:lstStyle/>
        <a:p>
          <a:endParaRPr lang="en-US"/>
        </a:p>
      </dgm:t>
    </dgm:pt>
    <dgm:pt modelId="{B481E085-2B2D-47B4-95A4-6C699BAA6B2E}" type="sibTrans" cxnId="{CD18E367-17D6-48CC-8A89-B378B51FA578}">
      <dgm:prSet/>
      <dgm:spPr/>
      <dgm:t>
        <a:bodyPr/>
        <a:lstStyle/>
        <a:p>
          <a:endParaRPr lang="en-US"/>
        </a:p>
      </dgm:t>
    </dgm:pt>
    <dgm:pt modelId="{4FD7CC4E-7B31-4040-A43F-C5469824E78C}">
      <dgm:prSet phldrT="[Text]"/>
      <dgm:spPr>
        <a:solidFill>
          <a:srgbClr val="990000"/>
        </a:solidFill>
      </dgm:spPr>
      <dgm:t>
        <a:bodyPr/>
        <a:lstStyle/>
        <a:p>
          <a:r>
            <a:rPr lang="en-US" dirty="0" smtClean="0"/>
            <a:t>Probation</a:t>
          </a:r>
          <a:endParaRPr lang="en-US" dirty="0"/>
        </a:p>
      </dgm:t>
    </dgm:pt>
    <dgm:pt modelId="{266D8292-6FC5-4423-BD77-246C11C5BBED}" type="parTrans" cxnId="{BAF720A4-74BB-4662-A622-38B4174A4BD3}">
      <dgm:prSet/>
      <dgm:spPr/>
      <dgm:t>
        <a:bodyPr/>
        <a:lstStyle/>
        <a:p>
          <a:endParaRPr lang="en-US"/>
        </a:p>
      </dgm:t>
    </dgm:pt>
    <dgm:pt modelId="{B66E9E41-19BD-4509-A182-E4700D1661A4}" type="sibTrans" cxnId="{BAF720A4-74BB-4662-A622-38B4174A4BD3}">
      <dgm:prSet/>
      <dgm:spPr/>
      <dgm:t>
        <a:bodyPr/>
        <a:lstStyle/>
        <a:p>
          <a:endParaRPr lang="en-US"/>
        </a:p>
      </dgm:t>
    </dgm:pt>
    <dgm:pt modelId="{E996A8B6-82CA-4948-AB74-CBDE734F3780}">
      <dgm:prSet phldrT="[Text]"/>
      <dgm:spPr>
        <a:solidFill>
          <a:srgbClr val="990000"/>
        </a:solidFill>
      </dgm:spPr>
      <dgm:t>
        <a:bodyPr/>
        <a:lstStyle/>
        <a:p>
          <a:r>
            <a:rPr lang="en-US" dirty="0" smtClean="0"/>
            <a:t>Juvenile Court</a:t>
          </a:r>
          <a:endParaRPr lang="en-US" dirty="0"/>
        </a:p>
      </dgm:t>
    </dgm:pt>
    <dgm:pt modelId="{7487B808-E152-4467-A448-6B9D8B20B284}" type="parTrans" cxnId="{5B119F69-65AD-4813-844D-9868A863F570}">
      <dgm:prSet/>
      <dgm:spPr/>
      <dgm:t>
        <a:bodyPr/>
        <a:lstStyle/>
        <a:p>
          <a:endParaRPr lang="en-US"/>
        </a:p>
      </dgm:t>
    </dgm:pt>
    <dgm:pt modelId="{48DE6398-633C-4ACC-9997-95F083C8D6E8}" type="sibTrans" cxnId="{5B119F69-65AD-4813-844D-9868A863F570}">
      <dgm:prSet/>
      <dgm:spPr/>
      <dgm:t>
        <a:bodyPr/>
        <a:lstStyle/>
        <a:p>
          <a:endParaRPr lang="en-US"/>
        </a:p>
      </dgm:t>
    </dgm:pt>
    <dgm:pt modelId="{0A9D5E14-9354-42A3-9AC1-49DDD03FA7E5}">
      <dgm:prSet phldrT="[Text]"/>
      <dgm:spPr>
        <a:solidFill>
          <a:srgbClr val="990000"/>
        </a:solidFill>
      </dgm:spPr>
      <dgm:t>
        <a:bodyPr/>
        <a:lstStyle/>
        <a:p>
          <a:r>
            <a:rPr lang="en-US" dirty="0" smtClean="0"/>
            <a:t>Health Services</a:t>
          </a:r>
          <a:endParaRPr lang="en-US" dirty="0"/>
        </a:p>
      </dgm:t>
    </dgm:pt>
    <dgm:pt modelId="{42AFC313-2DC5-47E7-9E29-AAA22A48ED43}" type="parTrans" cxnId="{CA6EAB8F-CFAC-45CF-B3C7-94F6E3C15A4E}">
      <dgm:prSet/>
      <dgm:spPr/>
      <dgm:t>
        <a:bodyPr/>
        <a:lstStyle/>
        <a:p>
          <a:endParaRPr lang="en-US"/>
        </a:p>
      </dgm:t>
    </dgm:pt>
    <dgm:pt modelId="{D18E66D5-B5C3-4D4A-986C-3F5A9FDDCFC6}" type="sibTrans" cxnId="{CA6EAB8F-CFAC-45CF-B3C7-94F6E3C15A4E}">
      <dgm:prSet/>
      <dgm:spPr/>
      <dgm:t>
        <a:bodyPr/>
        <a:lstStyle/>
        <a:p>
          <a:endParaRPr lang="en-US"/>
        </a:p>
      </dgm:t>
    </dgm:pt>
    <dgm:pt modelId="{0917BBF7-B64A-472C-A11D-F8FF621189CD}" type="pres">
      <dgm:prSet presAssocID="{11139EEB-CB52-4AD8-8FC9-7439AC8F6B89}" presName="Name0" presStyleCnt="0">
        <dgm:presLayoutVars>
          <dgm:dir/>
          <dgm:resizeHandles val="exact"/>
        </dgm:presLayoutVars>
      </dgm:prSet>
      <dgm:spPr/>
      <dgm:t>
        <a:bodyPr/>
        <a:lstStyle/>
        <a:p>
          <a:endParaRPr lang="en-US"/>
        </a:p>
      </dgm:t>
    </dgm:pt>
    <dgm:pt modelId="{F357533F-CC0C-409D-8B34-983FDEEAC25F}" type="pres">
      <dgm:prSet presAssocID="{11139EEB-CB52-4AD8-8FC9-7439AC8F6B89}" presName="cycle" presStyleCnt="0"/>
      <dgm:spPr/>
      <dgm:t>
        <a:bodyPr/>
        <a:lstStyle/>
        <a:p>
          <a:endParaRPr lang="en-US"/>
        </a:p>
      </dgm:t>
    </dgm:pt>
    <dgm:pt modelId="{1493D0C9-22A5-462C-B8DC-721B7B4668BE}" type="pres">
      <dgm:prSet presAssocID="{356616CA-CB42-4BDE-94CE-DD0CF487AB7D}" presName="nodeFirstNode" presStyleLbl="node1" presStyleIdx="0" presStyleCnt="8" custRadScaleRad="96788" custRadScaleInc="-1892">
        <dgm:presLayoutVars>
          <dgm:bulletEnabled val="1"/>
        </dgm:presLayoutVars>
      </dgm:prSet>
      <dgm:spPr/>
      <dgm:t>
        <a:bodyPr/>
        <a:lstStyle/>
        <a:p>
          <a:endParaRPr lang="en-US"/>
        </a:p>
      </dgm:t>
    </dgm:pt>
    <dgm:pt modelId="{4DE23834-7A5C-40E1-94E9-DEEE07CB9B79}" type="pres">
      <dgm:prSet presAssocID="{26C03AA8-1851-492B-A1A3-E6D4E27D3C37}" presName="sibTransFirstNode" presStyleLbl="bgShp" presStyleIdx="0" presStyleCnt="1" custScaleX="156112" custLinFactNeighborX="1952" custLinFactNeighborY="882"/>
      <dgm:spPr/>
      <dgm:t>
        <a:bodyPr/>
        <a:lstStyle/>
        <a:p>
          <a:endParaRPr lang="en-US"/>
        </a:p>
      </dgm:t>
    </dgm:pt>
    <dgm:pt modelId="{84BC2306-92F3-4729-9153-9341FB4E2221}" type="pres">
      <dgm:prSet presAssocID="{5B264575-E1B8-45ED-B842-3658511B0D4D}" presName="nodeFollowingNodes" presStyleLbl="node1" presStyleIdx="1" presStyleCnt="8" custScaleX="127965" custRadScaleRad="136414" custRadScaleInc="42789">
        <dgm:presLayoutVars>
          <dgm:bulletEnabled val="1"/>
        </dgm:presLayoutVars>
      </dgm:prSet>
      <dgm:spPr/>
      <dgm:t>
        <a:bodyPr/>
        <a:lstStyle/>
        <a:p>
          <a:endParaRPr lang="en-US"/>
        </a:p>
      </dgm:t>
    </dgm:pt>
    <dgm:pt modelId="{FBA863A8-19BE-4F74-BE60-372EFAAC76DA}" type="pres">
      <dgm:prSet presAssocID="{4FD7CC4E-7B31-4040-A43F-C5469824E78C}" presName="nodeFollowingNodes" presStyleLbl="node1" presStyleIdx="2" presStyleCnt="8" custRadScaleRad="148310" custRadScaleInc="18061">
        <dgm:presLayoutVars>
          <dgm:bulletEnabled val="1"/>
        </dgm:presLayoutVars>
      </dgm:prSet>
      <dgm:spPr/>
      <dgm:t>
        <a:bodyPr/>
        <a:lstStyle/>
        <a:p>
          <a:endParaRPr lang="en-US"/>
        </a:p>
      </dgm:t>
    </dgm:pt>
    <dgm:pt modelId="{C3F582D1-987C-42BA-BEF8-8D771885EAAB}" type="pres">
      <dgm:prSet presAssocID="{360FAE27-B0E1-47F2-91F2-EEEC5A58B113}" presName="nodeFollowingNodes" presStyleLbl="node1" presStyleIdx="3" presStyleCnt="8" custScaleX="127445" custScaleY="139321" custRadScaleRad="137480" custRadScaleInc="-21848">
        <dgm:presLayoutVars>
          <dgm:bulletEnabled val="1"/>
        </dgm:presLayoutVars>
      </dgm:prSet>
      <dgm:spPr/>
      <dgm:t>
        <a:bodyPr/>
        <a:lstStyle/>
        <a:p>
          <a:endParaRPr lang="en-US"/>
        </a:p>
      </dgm:t>
    </dgm:pt>
    <dgm:pt modelId="{D951DD92-8DB9-4053-BBCE-D4D8C1790C3D}" type="pres">
      <dgm:prSet presAssocID="{DA41F9E4-BF3A-4112-ABE2-03DA031B7175}" presName="nodeFollowingNodes" presStyleLbl="node1" presStyleIdx="4" presStyleCnt="8">
        <dgm:presLayoutVars>
          <dgm:bulletEnabled val="1"/>
        </dgm:presLayoutVars>
      </dgm:prSet>
      <dgm:spPr/>
      <dgm:t>
        <a:bodyPr/>
        <a:lstStyle/>
        <a:p>
          <a:endParaRPr lang="en-US"/>
        </a:p>
      </dgm:t>
    </dgm:pt>
    <dgm:pt modelId="{C1A569C4-7022-44E8-8562-85D0CE16FB37}" type="pres">
      <dgm:prSet presAssocID="{E996A8B6-82CA-4948-AB74-CBDE734F3780}" presName="nodeFollowingNodes" presStyleLbl="node1" presStyleIdx="5" presStyleCnt="8" custRadScaleRad="142496" custRadScaleInc="37301">
        <dgm:presLayoutVars>
          <dgm:bulletEnabled val="1"/>
        </dgm:presLayoutVars>
      </dgm:prSet>
      <dgm:spPr/>
      <dgm:t>
        <a:bodyPr/>
        <a:lstStyle/>
        <a:p>
          <a:endParaRPr lang="en-US"/>
        </a:p>
      </dgm:t>
    </dgm:pt>
    <dgm:pt modelId="{16FF6115-A077-4D3F-A2D0-549DEE0047E0}" type="pres">
      <dgm:prSet presAssocID="{45346666-D984-411C-B45D-6123232D20CF}" presName="nodeFollowingNodes" presStyleLbl="node1" presStyleIdx="6" presStyleCnt="8" custRadScaleRad="146397" custRadScaleInc="1112">
        <dgm:presLayoutVars>
          <dgm:bulletEnabled val="1"/>
        </dgm:presLayoutVars>
      </dgm:prSet>
      <dgm:spPr/>
      <dgm:t>
        <a:bodyPr/>
        <a:lstStyle/>
        <a:p>
          <a:endParaRPr lang="en-US"/>
        </a:p>
      </dgm:t>
    </dgm:pt>
    <dgm:pt modelId="{6EF7A133-F79E-415B-9597-68764D13C942}" type="pres">
      <dgm:prSet presAssocID="{0A9D5E14-9354-42A3-9AC1-49DDD03FA7E5}" presName="nodeFollowingNodes" presStyleLbl="node1" presStyleIdx="7" presStyleCnt="8" custRadScaleRad="135252" custRadScaleInc="-29962">
        <dgm:presLayoutVars>
          <dgm:bulletEnabled val="1"/>
        </dgm:presLayoutVars>
      </dgm:prSet>
      <dgm:spPr/>
      <dgm:t>
        <a:bodyPr/>
        <a:lstStyle/>
        <a:p>
          <a:endParaRPr lang="en-US"/>
        </a:p>
      </dgm:t>
    </dgm:pt>
  </dgm:ptLst>
  <dgm:cxnLst>
    <dgm:cxn modelId="{4543C5A8-D0EC-4FE7-B217-90E38C797DA0}" type="presOf" srcId="{4FD7CC4E-7B31-4040-A43F-C5469824E78C}" destId="{FBA863A8-19BE-4F74-BE60-372EFAAC76DA}" srcOrd="0" destOrd="0" presId="urn:microsoft.com/office/officeart/2005/8/layout/cycle3"/>
    <dgm:cxn modelId="{C4F2597A-BAA6-4B20-9372-2D435152F1F1}" type="presOf" srcId="{356616CA-CB42-4BDE-94CE-DD0CF487AB7D}" destId="{1493D0C9-22A5-462C-B8DC-721B7B4668BE}" srcOrd="0" destOrd="0" presId="urn:microsoft.com/office/officeart/2005/8/layout/cycle3"/>
    <dgm:cxn modelId="{9EBAF4BB-444A-4C64-9211-6E511607D606}" srcId="{11139EEB-CB52-4AD8-8FC9-7439AC8F6B89}" destId="{360FAE27-B0E1-47F2-91F2-EEEC5A58B113}" srcOrd="3" destOrd="0" parTransId="{AF37B170-1FEE-46F2-B647-B82D775E4B3A}" sibTransId="{F160EE78-6328-4CF0-921C-DD54D131F48A}"/>
    <dgm:cxn modelId="{2D947EE4-31A7-44C1-A494-112C6309C2E6}" type="presOf" srcId="{45346666-D984-411C-B45D-6123232D20CF}" destId="{16FF6115-A077-4D3F-A2D0-549DEE0047E0}" srcOrd="0" destOrd="0" presId="urn:microsoft.com/office/officeart/2005/8/layout/cycle3"/>
    <dgm:cxn modelId="{E6AC8A7B-7565-43B6-99E0-06FC527DCF8E}" type="presOf" srcId="{DA41F9E4-BF3A-4112-ABE2-03DA031B7175}" destId="{D951DD92-8DB9-4053-BBCE-D4D8C1790C3D}" srcOrd="0" destOrd="0" presId="urn:microsoft.com/office/officeart/2005/8/layout/cycle3"/>
    <dgm:cxn modelId="{55B57557-EF19-4FF3-ACBA-6CCCA1EBF65D}" type="presOf" srcId="{360FAE27-B0E1-47F2-91F2-EEEC5A58B113}" destId="{C3F582D1-987C-42BA-BEF8-8D771885EAAB}" srcOrd="0" destOrd="0" presId="urn:microsoft.com/office/officeart/2005/8/layout/cycle3"/>
    <dgm:cxn modelId="{5B119F69-65AD-4813-844D-9868A863F570}" srcId="{11139EEB-CB52-4AD8-8FC9-7439AC8F6B89}" destId="{E996A8B6-82CA-4948-AB74-CBDE734F3780}" srcOrd="5" destOrd="0" parTransId="{7487B808-E152-4467-A448-6B9D8B20B284}" sibTransId="{48DE6398-633C-4ACC-9997-95F083C8D6E8}"/>
    <dgm:cxn modelId="{CA6EAB8F-CFAC-45CF-B3C7-94F6E3C15A4E}" srcId="{11139EEB-CB52-4AD8-8FC9-7439AC8F6B89}" destId="{0A9D5E14-9354-42A3-9AC1-49DDD03FA7E5}" srcOrd="7" destOrd="0" parTransId="{42AFC313-2DC5-47E7-9E29-AAA22A48ED43}" sibTransId="{D18E66D5-B5C3-4D4A-986C-3F5A9FDDCFC6}"/>
    <dgm:cxn modelId="{CD18E367-17D6-48CC-8A89-B378B51FA578}" srcId="{11139EEB-CB52-4AD8-8FC9-7439AC8F6B89}" destId="{45346666-D984-411C-B45D-6123232D20CF}" srcOrd="6" destOrd="0" parTransId="{B2A96A04-34AF-452A-89AC-7530EB2E9764}" sibTransId="{B481E085-2B2D-47B4-95A4-6C699BAA6B2E}"/>
    <dgm:cxn modelId="{9E0F6FF4-A7BF-4336-8067-F5A68F43C466}" srcId="{11139EEB-CB52-4AD8-8FC9-7439AC8F6B89}" destId="{DA41F9E4-BF3A-4112-ABE2-03DA031B7175}" srcOrd="4" destOrd="0" parTransId="{9A5559D0-559E-4BC0-B4BC-CB7D9E09A6D1}" sibTransId="{F8444070-9968-4E98-B149-98BB08353EEA}"/>
    <dgm:cxn modelId="{73475D53-6DCB-44DB-90D5-6A51F266968F}" type="presOf" srcId="{5B264575-E1B8-45ED-B842-3658511B0D4D}" destId="{84BC2306-92F3-4729-9153-9341FB4E2221}" srcOrd="0" destOrd="0" presId="urn:microsoft.com/office/officeart/2005/8/layout/cycle3"/>
    <dgm:cxn modelId="{EE08B19E-8E30-479D-91CF-E489D1B104D8}" type="presOf" srcId="{E996A8B6-82CA-4948-AB74-CBDE734F3780}" destId="{C1A569C4-7022-44E8-8562-85D0CE16FB37}" srcOrd="0" destOrd="0" presId="urn:microsoft.com/office/officeart/2005/8/layout/cycle3"/>
    <dgm:cxn modelId="{77756919-D609-4CFA-B204-C73376D9C284}" type="presOf" srcId="{11139EEB-CB52-4AD8-8FC9-7439AC8F6B89}" destId="{0917BBF7-B64A-472C-A11D-F8FF621189CD}" srcOrd="0" destOrd="0" presId="urn:microsoft.com/office/officeart/2005/8/layout/cycle3"/>
    <dgm:cxn modelId="{B086FF6D-8496-488A-8A09-9E2161371D4F}" srcId="{11139EEB-CB52-4AD8-8FC9-7439AC8F6B89}" destId="{5B264575-E1B8-45ED-B842-3658511B0D4D}" srcOrd="1" destOrd="0" parTransId="{A679E02A-4D53-4B80-8DD9-9FA7D7CE2071}" sibTransId="{A125925E-5540-44A2-BF57-435310082E5D}"/>
    <dgm:cxn modelId="{915B1EDD-4F26-42E6-991A-EBC7102D7941}" srcId="{11139EEB-CB52-4AD8-8FC9-7439AC8F6B89}" destId="{356616CA-CB42-4BDE-94CE-DD0CF487AB7D}" srcOrd="0" destOrd="0" parTransId="{EF8DC15F-7123-45C1-9D72-21C2FE21C28A}" sibTransId="{26C03AA8-1851-492B-A1A3-E6D4E27D3C37}"/>
    <dgm:cxn modelId="{BAF720A4-74BB-4662-A622-38B4174A4BD3}" srcId="{11139EEB-CB52-4AD8-8FC9-7439AC8F6B89}" destId="{4FD7CC4E-7B31-4040-A43F-C5469824E78C}" srcOrd="2" destOrd="0" parTransId="{266D8292-6FC5-4423-BD77-246C11C5BBED}" sibTransId="{B66E9E41-19BD-4509-A182-E4700D1661A4}"/>
    <dgm:cxn modelId="{13177DAF-B62D-4A7F-8910-2A7BDBB02C40}" type="presOf" srcId="{26C03AA8-1851-492B-A1A3-E6D4E27D3C37}" destId="{4DE23834-7A5C-40E1-94E9-DEEE07CB9B79}" srcOrd="0" destOrd="0" presId="urn:microsoft.com/office/officeart/2005/8/layout/cycle3"/>
    <dgm:cxn modelId="{6EEBDE1B-35B7-4552-930F-28ED309DDA17}" type="presOf" srcId="{0A9D5E14-9354-42A3-9AC1-49DDD03FA7E5}" destId="{6EF7A133-F79E-415B-9597-68764D13C942}" srcOrd="0" destOrd="0" presId="urn:microsoft.com/office/officeart/2005/8/layout/cycle3"/>
    <dgm:cxn modelId="{53B4D834-64D8-4224-B9AB-F86DC6EBC792}" type="presParOf" srcId="{0917BBF7-B64A-472C-A11D-F8FF621189CD}" destId="{F357533F-CC0C-409D-8B34-983FDEEAC25F}" srcOrd="0" destOrd="0" presId="urn:microsoft.com/office/officeart/2005/8/layout/cycle3"/>
    <dgm:cxn modelId="{BC1FAC99-EACA-4DAC-A13D-760014AA1357}" type="presParOf" srcId="{F357533F-CC0C-409D-8B34-983FDEEAC25F}" destId="{1493D0C9-22A5-462C-B8DC-721B7B4668BE}" srcOrd="0" destOrd="0" presId="urn:microsoft.com/office/officeart/2005/8/layout/cycle3"/>
    <dgm:cxn modelId="{5C124B8E-B206-4926-836C-A87A51561B63}" type="presParOf" srcId="{F357533F-CC0C-409D-8B34-983FDEEAC25F}" destId="{4DE23834-7A5C-40E1-94E9-DEEE07CB9B79}" srcOrd="1" destOrd="0" presId="urn:microsoft.com/office/officeart/2005/8/layout/cycle3"/>
    <dgm:cxn modelId="{CE6BC6E2-B776-455F-ACCB-FCD1C0EB03BE}" type="presParOf" srcId="{F357533F-CC0C-409D-8B34-983FDEEAC25F}" destId="{84BC2306-92F3-4729-9153-9341FB4E2221}" srcOrd="2" destOrd="0" presId="urn:microsoft.com/office/officeart/2005/8/layout/cycle3"/>
    <dgm:cxn modelId="{263221BE-41FA-4239-9354-B3D4F9CEAB40}" type="presParOf" srcId="{F357533F-CC0C-409D-8B34-983FDEEAC25F}" destId="{FBA863A8-19BE-4F74-BE60-372EFAAC76DA}" srcOrd="3" destOrd="0" presId="urn:microsoft.com/office/officeart/2005/8/layout/cycle3"/>
    <dgm:cxn modelId="{41BB0C48-9CE8-4279-9E2B-DDB5A69DDD6F}" type="presParOf" srcId="{F357533F-CC0C-409D-8B34-983FDEEAC25F}" destId="{C3F582D1-987C-42BA-BEF8-8D771885EAAB}" srcOrd="4" destOrd="0" presId="urn:microsoft.com/office/officeart/2005/8/layout/cycle3"/>
    <dgm:cxn modelId="{8BC3A5C4-C87E-4F20-909B-10774A0FD731}" type="presParOf" srcId="{F357533F-CC0C-409D-8B34-983FDEEAC25F}" destId="{D951DD92-8DB9-4053-BBCE-D4D8C1790C3D}" srcOrd="5" destOrd="0" presId="urn:microsoft.com/office/officeart/2005/8/layout/cycle3"/>
    <dgm:cxn modelId="{8325FF49-5DAF-4CD0-A837-88274893AE2C}" type="presParOf" srcId="{F357533F-CC0C-409D-8B34-983FDEEAC25F}" destId="{C1A569C4-7022-44E8-8562-85D0CE16FB37}" srcOrd="6" destOrd="0" presId="urn:microsoft.com/office/officeart/2005/8/layout/cycle3"/>
    <dgm:cxn modelId="{878F6254-CD6A-41F9-B8C4-5BB501D8DBB2}" type="presParOf" srcId="{F357533F-CC0C-409D-8B34-983FDEEAC25F}" destId="{16FF6115-A077-4D3F-A2D0-549DEE0047E0}" srcOrd="7" destOrd="0" presId="urn:microsoft.com/office/officeart/2005/8/layout/cycle3"/>
    <dgm:cxn modelId="{054EA6E5-21E5-465C-AA33-B5CC39F7BE62}" type="presParOf" srcId="{F357533F-CC0C-409D-8B34-983FDEEAC25F}" destId="{6EF7A133-F79E-415B-9597-68764D13C942}" srcOrd="8" destOrd="0" presId="urn:microsoft.com/office/officeart/2005/8/layout/cycle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5.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image" Target="../media/image5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4988" cy="469106"/>
          </a:xfrm>
          <a:prstGeom prst="rect">
            <a:avLst/>
          </a:prstGeom>
        </p:spPr>
        <p:txBody>
          <a:bodyPr vert="horz" wrap="square" lIns="94155" tIns="47078" rIns="94155" bIns="47078" numCol="1" anchor="t" anchorCtr="0" compatLnSpc="1">
            <a:prstTxWarp prst="textNoShape">
              <a:avLst/>
            </a:prstTxWarp>
          </a:bodyPr>
          <a:lstStyle>
            <a:lvl1pPr>
              <a:defRPr sz="1200"/>
            </a:lvl1pPr>
          </a:lstStyle>
          <a:p>
            <a:endParaRPr lang="en-US" altLang="en-US"/>
          </a:p>
        </p:txBody>
      </p:sp>
      <p:sp>
        <p:nvSpPr>
          <p:cNvPr id="3" name="Date Placeholder 2"/>
          <p:cNvSpPr>
            <a:spLocks noGrp="1"/>
          </p:cNvSpPr>
          <p:nvPr>
            <p:ph type="dt" sz="quarter" idx="1"/>
          </p:nvPr>
        </p:nvSpPr>
        <p:spPr>
          <a:xfrm>
            <a:off x="4019495" y="0"/>
            <a:ext cx="3074988" cy="469106"/>
          </a:xfrm>
          <a:prstGeom prst="rect">
            <a:avLst/>
          </a:prstGeom>
        </p:spPr>
        <p:txBody>
          <a:bodyPr vert="horz" wrap="square" lIns="94155" tIns="47078" rIns="94155" bIns="47078" numCol="1" anchor="t" anchorCtr="0" compatLnSpc="1">
            <a:prstTxWarp prst="textNoShape">
              <a:avLst/>
            </a:prstTxWarp>
          </a:bodyPr>
          <a:lstStyle>
            <a:lvl1pPr algn="r">
              <a:defRPr sz="1200"/>
            </a:lvl1pPr>
          </a:lstStyle>
          <a:p>
            <a:fld id="{D1514945-E45E-4D59-81C5-DCA55CCD31E2}" type="datetimeFigureOut">
              <a:rPr lang="en-US" altLang="en-US"/>
              <a:pPr/>
              <a:t>12/2/2015</a:t>
            </a:fld>
            <a:endParaRPr lang="en-US" altLang="en-US"/>
          </a:p>
        </p:txBody>
      </p:sp>
      <p:sp>
        <p:nvSpPr>
          <p:cNvPr id="4" name="Footer Placeholder 3"/>
          <p:cNvSpPr>
            <a:spLocks noGrp="1"/>
          </p:cNvSpPr>
          <p:nvPr>
            <p:ph type="ftr" sz="quarter" idx="2"/>
          </p:nvPr>
        </p:nvSpPr>
        <p:spPr>
          <a:xfrm>
            <a:off x="0" y="8911391"/>
            <a:ext cx="3074988" cy="469106"/>
          </a:xfrm>
          <a:prstGeom prst="rect">
            <a:avLst/>
          </a:prstGeom>
        </p:spPr>
        <p:txBody>
          <a:bodyPr vert="horz" wrap="square" lIns="94155" tIns="47078" rIns="94155" bIns="47078" numCol="1" anchor="b" anchorCtr="0" compatLnSpc="1">
            <a:prstTxWarp prst="textNoShape">
              <a:avLst/>
            </a:prstTxWarp>
          </a:bodyPr>
          <a:lstStyle>
            <a:lvl1pPr>
              <a:defRPr sz="1200"/>
            </a:lvl1pPr>
          </a:lstStyle>
          <a:p>
            <a:endParaRPr lang="en-US" altLang="en-US"/>
          </a:p>
        </p:txBody>
      </p:sp>
      <p:sp>
        <p:nvSpPr>
          <p:cNvPr id="5" name="Slide Number Placeholder 4"/>
          <p:cNvSpPr>
            <a:spLocks noGrp="1"/>
          </p:cNvSpPr>
          <p:nvPr>
            <p:ph type="sldNum" sz="quarter" idx="3"/>
          </p:nvPr>
        </p:nvSpPr>
        <p:spPr>
          <a:xfrm>
            <a:off x="4019495" y="8911391"/>
            <a:ext cx="3074988" cy="469106"/>
          </a:xfrm>
          <a:prstGeom prst="rect">
            <a:avLst/>
          </a:prstGeom>
        </p:spPr>
        <p:txBody>
          <a:bodyPr vert="horz" wrap="square" lIns="94155" tIns="47078" rIns="94155" bIns="47078" numCol="1" anchor="b" anchorCtr="0" compatLnSpc="1">
            <a:prstTxWarp prst="textNoShape">
              <a:avLst/>
            </a:prstTxWarp>
          </a:bodyPr>
          <a:lstStyle>
            <a:lvl1pPr algn="r">
              <a:defRPr sz="1200"/>
            </a:lvl1pPr>
          </a:lstStyle>
          <a:p>
            <a:fld id="{5D1B2640-A9AB-4240-8D41-FAFBA2AA4346}" type="slidenum">
              <a:rPr lang="en-US" altLang="en-US"/>
              <a:pPr/>
              <a:t>‹#›</a:t>
            </a:fld>
            <a:endParaRPr lang="en-US" altLang="en-US"/>
          </a:p>
        </p:txBody>
      </p:sp>
    </p:spTree>
    <p:extLst>
      <p:ext uri="{BB962C8B-B14F-4D97-AF65-F5344CB8AC3E}">
        <p14:creationId xmlns:p14="http://schemas.microsoft.com/office/powerpoint/2010/main" val="39693814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4988" cy="469106"/>
          </a:xfrm>
          <a:prstGeom prst="rect">
            <a:avLst/>
          </a:prstGeom>
        </p:spPr>
        <p:txBody>
          <a:bodyPr vert="horz" wrap="square" lIns="94155" tIns="47078" rIns="94155" bIns="47078" numCol="1" anchor="t" anchorCtr="0" compatLnSpc="1">
            <a:prstTxWarp prst="textNoShape">
              <a:avLst/>
            </a:prstTxWarp>
          </a:bodyPr>
          <a:lstStyle>
            <a:lvl1pPr>
              <a:defRPr sz="1200"/>
            </a:lvl1pPr>
          </a:lstStyle>
          <a:p>
            <a:endParaRPr lang="en-US" altLang="en-US"/>
          </a:p>
        </p:txBody>
      </p:sp>
      <p:sp>
        <p:nvSpPr>
          <p:cNvPr id="3" name="Date Placeholder 2"/>
          <p:cNvSpPr>
            <a:spLocks noGrp="1"/>
          </p:cNvSpPr>
          <p:nvPr>
            <p:ph type="dt" idx="1"/>
          </p:nvPr>
        </p:nvSpPr>
        <p:spPr>
          <a:xfrm>
            <a:off x="4019495" y="0"/>
            <a:ext cx="3074988" cy="469106"/>
          </a:xfrm>
          <a:prstGeom prst="rect">
            <a:avLst/>
          </a:prstGeom>
        </p:spPr>
        <p:txBody>
          <a:bodyPr vert="horz" wrap="square" lIns="94155" tIns="47078" rIns="94155" bIns="47078" numCol="1" anchor="t" anchorCtr="0" compatLnSpc="1">
            <a:prstTxWarp prst="textNoShape">
              <a:avLst/>
            </a:prstTxWarp>
          </a:bodyPr>
          <a:lstStyle>
            <a:lvl1pPr algn="r">
              <a:defRPr sz="1200"/>
            </a:lvl1pPr>
          </a:lstStyle>
          <a:p>
            <a:fld id="{4906FC27-C542-4CCE-80DE-5093101546E5}" type="datetimeFigureOut">
              <a:rPr lang="en-US" altLang="en-US"/>
              <a:pPr/>
              <a:t>12/2/2015</a:t>
            </a:fld>
            <a:endParaRPr lang="en-US" altLang="en-US"/>
          </a:p>
        </p:txBody>
      </p:sp>
      <p:sp>
        <p:nvSpPr>
          <p:cNvPr id="4" name="Slide Image Placeholder 3"/>
          <p:cNvSpPr>
            <a:spLocks noGrp="1" noRot="1" noChangeAspect="1"/>
          </p:cNvSpPr>
          <p:nvPr>
            <p:ph type="sldImg" idx="2"/>
          </p:nvPr>
        </p:nvSpPr>
        <p:spPr>
          <a:xfrm>
            <a:off x="1203325" y="703263"/>
            <a:ext cx="4689475" cy="3517900"/>
          </a:xfrm>
          <a:prstGeom prst="rect">
            <a:avLst/>
          </a:prstGeom>
          <a:noFill/>
          <a:ln w="12700">
            <a:solidFill>
              <a:prstClr val="black"/>
            </a:solidFill>
          </a:ln>
        </p:spPr>
        <p:txBody>
          <a:bodyPr vert="horz" lIns="94155" tIns="47078" rIns="94155" bIns="47078" rtlCol="0" anchor="ctr"/>
          <a:lstStyle/>
          <a:p>
            <a:pPr lvl="0"/>
            <a:endParaRPr lang="en-US" noProof="0" smtClean="0"/>
          </a:p>
        </p:txBody>
      </p:sp>
      <p:sp>
        <p:nvSpPr>
          <p:cNvPr id="5" name="Notes Placeholder 4"/>
          <p:cNvSpPr>
            <a:spLocks noGrp="1"/>
          </p:cNvSpPr>
          <p:nvPr>
            <p:ph type="body" sz="quarter" idx="3"/>
          </p:nvPr>
        </p:nvSpPr>
        <p:spPr>
          <a:xfrm>
            <a:off x="709613" y="4456510"/>
            <a:ext cx="5676900" cy="4221956"/>
          </a:xfrm>
          <a:prstGeom prst="rect">
            <a:avLst/>
          </a:prstGeom>
        </p:spPr>
        <p:txBody>
          <a:bodyPr vert="horz" lIns="94155" tIns="47078" rIns="94155" bIns="47078"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911391"/>
            <a:ext cx="3074988" cy="469106"/>
          </a:xfrm>
          <a:prstGeom prst="rect">
            <a:avLst/>
          </a:prstGeom>
        </p:spPr>
        <p:txBody>
          <a:bodyPr vert="horz" wrap="square" lIns="94155" tIns="47078" rIns="94155" bIns="47078" numCol="1" anchor="b" anchorCtr="0" compatLnSpc="1">
            <a:prstTxWarp prst="textNoShape">
              <a:avLst/>
            </a:prstTxWarp>
          </a:bodyPr>
          <a:lstStyle>
            <a:lvl1pPr>
              <a:defRPr sz="1200"/>
            </a:lvl1pPr>
          </a:lstStyle>
          <a:p>
            <a:endParaRPr lang="en-US" altLang="en-US"/>
          </a:p>
        </p:txBody>
      </p:sp>
      <p:sp>
        <p:nvSpPr>
          <p:cNvPr id="7" name="Slide Number Placeholder 6"/>
          <p:cNvSpPr>
            <a:spLocks noGrp="1"/>
          </p:cNvSpPr>
          <p:nvPr>
            <p:ph type="sldNum" sz="quarter" idx="5"/>
          </p:nvPr>
        </p:nvSpPr>
        <p:spPr>
          <a:xfrm>
            <a:off x="4019495" y="8911391"/>
            <a:ext cx="3074988" cy="469106"/>
          </a:xfrm>
          <a:prstGeom prst="rect">
            <a:avLst/>
          </a:prstGeom>
        </p:spPr>
        <p:txBody>
          <a:bodyPr vert="horz" wrap="square" lIns="94155" tIns="47078" rIns="94155" bIns="47078" numCol="1" anchor="b" anchorCtr="0" compatLnSpc="1">
            <a:prstTxWarp prst="textNoShape">
              <a:avLst/>
            </a:prstTxWarp>
          </a:bodyPr>
          <a:lstStyle>
            <a:lvl1pPr algn="r">
              <a:defRPr sz="1200"/>
            </a:lvl1pPr>
          </a:lstStyle>
          <a:p>
            <a:fld id="{AAE7BB10-E38E-4D82-9D53-8605AC6988DD}" type="slidenum">
              <a:rPr lang="en-US" altLang="en-US"/>
              <a:pPr/>
              <a:t>‹#›</a:t>
            </a:fld>
            <a:endParaRPr lang="en-US" altLang="en-US"/>
          </a:p>
        </p:txBody>
      </p:sp>
    </p:spTree>
    <p:extLst>
      <p:ext uri="{BB962C8B-B14F-4D97-AF65-F5344CB8AC3E}">
        <p14:creationId xmlns:p14="http://schemas.microsoft.com/office/powerpoint/2010/main" val="50757263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368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50304" indent="-287698" eaLnBrk="0" hangingPunct="0">
              <a:spcBef>
                <a:spcPct val="30000"/>
              </a:spcBef>
              <a:defRPr sz="1200">
                <a:solidFill>
                  <a:schemeClr val="tx1"/>
                </a:solidFill>
                <a:latin typeface="Calibri" pitchFamily="34" charset="0"/>
              </a:defRPr>
            </a:lvl2pPr>
            <a:lvl3pPr marL="1154062" indent="-230486" eaLnBrk="0" hangingPunct="0">
              <a:spcBef>
                <a:spcPct val="30000"/>
              </a:spcBef>
              <a:defRPr sz="1200">
                <a:solidFill>
                  <a:schemeClr val="tx1"/>
                </a:solidFill>
                <a:latin typeface="Calibri" pitchFamily="34" charset="0"/>
              </a:defRPr>
            </a:lvl3pPr>
            <a:lvl4pPr marL="1616668" indent="-230486" eaLnBrk="0" hangingPunct="0">
              <a:spcBef>
                <a:spcPct val="30000"/>
              </a:spcBef>
              <a:defRPr sz="1200">
                <a:solidFill>
                  <a:schemeClr val="tx1"/>
                </a:solidFill>
                <a:latin typeface="Calibri" pitchFamily="34" charset="0"/>
              </a:defRPr>
            </a:lvl4pPr>
            <a:lvl5pPr marL="2077639" indent="-230486" eaLnBrk="0" hangingPunct="0">
              <a:spcBef>
                <a:spcPct val="30000"/>
              </a:spcBef>
              <a:defRPr sz="1200">
                <a:solidFill>
                  <a:schemeClr val="tx1"/>
                </a:solidFill>
                <a:latin typeface="Calibri" pitchFamily="34" charset="0"/>
              </a:defRPr>
            </a:lvl5pPr>
            <a:lvl6pPr marL="2548416" indent="-230486" eaLnBrk="0" fontAlgn="base" hangingPunct="0">
              <a:spcBef>
                <a:spcPct val="30000"/>
              </a:spcBef>
              <a:spcAft>
                <a:spcPct val="0"/>
              </a:spcAft>
              <a:defRPr sz="1200">
                <a:solidFill>
                  <a:schemeClr val="tx1"/>
                </a:solidFill>
                <a:latin typeface="Calibri" pitchFamily="34" charset="0"/>
              </a:defRPr>
            </a:lvl6pPr>
            <a:lvl7pPr marL="3019195" indent="-230486" eaLnBrk="0" fontAlgn="base" hangingPunct="0">
              <a:spcBef>
                <a:spcPct val="30000"/>
              </a:spcBef>
              <a:spcAft>
                <a:spcPct val="0"/>
              </a:spcAft>
              <a:defRPr sz="1200">
                <a:solidFill>
                  <a:schemeClr val="tx1"/>
                </a:solidFill>
                <a:latin typeface="Calibri" pitchFamily="34" charset="0"/>
              </a:defRPr>
            </a:lvl7pPr>
            <a:lvl8pPr marL="3489974" indent="-230486" eaLnBrk="0" fontAlgn="base" hangingPunct="0">
              <a:spcBef>
                <a:spcPct val="30000"/>
              </a:spcBef>
              <a:spcAft>
                <a:spcPct val="0"/>
              </a:spcAft>
              <a:defRPr sz="1200">
                <a:solidFill>
                  <a:schemeClr val="tx1"/>
                </a:solidFill>
                <a:latin typeface="Calibri" pitchFamily="34" charset="0"/>
              </a:defRPr>
            </a:lvl8pPr>
            <a:lvl9pPr marL="3960753" indent="-230486"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25DE09EE-A961-4005-AA95-45BF5CC6A237}" type="slidenum">
              <a:rPr lang="en-US" altLang="en-US">
                <a:latin typeface="Times New Roman" pitchFamily="18" charset="0"/>
              </a:rPr>
              <a:pPr eaLnBrk="1" hangingPunct="1">
                <a:spcBef>
                  <a:spcPct val="0"/>
                </a:spcBef>
              </a:pPr>
              <a:t>1</a:t>
            </a:fld>
            <a:endParaRPr lang="en-US" altLang="en-US">
              <a:latin typeface="Times New Roman"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861CF0-2EBD-4AED-913E-13ADC6713168}"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5481880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A 5-point strategy to combat CSEC</a:t>
            </a:r>
          </a:p>
          <a:p>
            <a:pPr eaLnBrk="1" hangingPunct="1">
              <a:spcBef>
                <a:spcPct val="0"/>
              </a:spcBef>
            </a:pPr>
            <a:endParaRPr lang="en-US" altLang="en-US" dirty="0" smtClean="0"/>
          </a:p>
          <a:p>
            <a:pPr eaLnBrk="1" hangingPunct="1">
              <a:spcBef>
                <a:spcPct val="0"/>
              </a:spcBef>
            </a:pPr>
            <a:r>
              <a:rPr lang="en-US" altLang="en-US" dirty="0" smtClean="0"/>
              <a:t>Casey will</a:t>
            </a:r>
            <a:r>
              <a:rPr lang="en-US" altLang="en-US" baseline="0" dirty="0" smtClean="0"/>
              <a:t> talk about LE and Prosecution</a:t>
            </a:r>
            <a:endParaRPr lang="en-US" altLang="en-US" dirty="0" smtClean="0"/>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50304" indent="-287698" eaLnBrk="0" hangingPunct="0">
              <a:spcBef>
                <a:spcPct val="30000"/>
              </a:spcBef>
              <a:defRPr sz="1200">
                <a:solidFill>
                  <a:schemeClr val="tx1"/>
                </a:solidFill>
                <a:latin typeface="Calibri" pitchFamily="34" charset="0"/>
              </a:defRPr>
            </a:lvl2pPr>
            <a:lvl3pPr marL="1154062" indent="-230486" eaLnBrk="0" hangingPunct="0">
              <a:spcBef>
                <a:spcPct val="30000"/>
              </a:spcBef>
              <a:defRPr sz="1200">
                <a:solidFill>
                  <a:schemeClr val="tx1"/>
                </a:solidFill>
                <a:latin typeface="Calibri" pitchFamily="34" charset="0"/>
              </a:defRPr>
            </a:lvl3pPr>
            <a:lvl4pPr marL="1616668" indent="-230486" eaLnBrk="0" hangingPunct="0">
              <a:spcBef>
                <a:spcPct val="30000"/>
              </a:spcBef>
              <a:defRPr sz="1200">
                <a:solidFill>
                  <a:schemeClr val="tx1"/>
                </a:solidFill>
                <a:latin typeface="Calibri" pitchFamily="34" charset="0"/>
              </a:defRPr>
            </a:lvl4pPr>
            <a:lvl5pPr marL="2077639" indent="-230486" eaLnBrk="0" hangingPunct="0">
              <a:spcBef>
                <a:spcPct val="30000"/>
              </a:spcBef>
              <a:defRPr sz="1200">
                <a:solidFill>
                  <a:schemeClr val="tx1"/>
                </a:solidFill>
                <a:latin typeface="Calibri" pitchFamily="34" charset="0"/>
              </a:defRPr>
            </a:lvl5pPr>
            <a:lvl6pPr marL="2548416" indent="-230486" eaLnBrk="0" fontAlgn="base" hangingPunct="0">
              <a:spcBef>
                <a:spcPct val="30000"/>
              </a:spcBef>
              <a:spcAft>
                <a:spcPct val="0"/>
              </a:spcAft>
              <a:defRPr sz="1200">
                <a:solidFill>
                  <a:schemeClr val="tx1"/>
                </a:solidFill>
                <a:latin typeface="Calibri" pitchFamily="34" charset="0"/>
              </a:defRPr>
            </a:lvl6pPr>
            <a:lvl7pPr marL="3019195" indent="-230486" eaLnBrk="0" fontAlgn="base" hangingPunct="0">
              <a:spcBef>
                <a:spcPct val="30000"/>
              </a:spcBef>
              <a:spcAft>
                <a:spcPct val="0"/>
              </a:spcAft>
              <a:defRPr sz="1200">
                <a:solidFill>
                  <a:schemeClr val="tx1"/>
                </a:solidFill>
                <a:latin typeface="Calibri" pitchFamily="34" charset="0"/>
              </a:defRPr>
            </a:lvl7pPr>
            <a:lvl8pPr marL="3489974" indent="-230486" eaLnBrk="0" fontAlgn="base" hangingPunct="0">
              <a:spcBef>
                <a:spcPct val="30000"/>
              </a:spcBef>
              <a:spcAft>
                <a:spcPct val="0"/>
              </a:spcAft>
              <a:defRPr sz="1200">
                <a:solidFill>
                  <a:schemeClr val="tx1"/>
                </a:solidFill>
                <a:latin typeface="Calibri" pitchFamily="34" charset="0"/>
              </a:defRPr>
            </a:lvl8pPr>
            <a:lvl9pPr marL="3960753" indent="-230486"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E3161F1A-B540-4AFB-A343-56FE046CFE09}" type="slidenum">
              <a:rPr lang="en-US" altLang="en-US">
                <a:latin typeface="Times New Roman" pitchFamily="18" charset="0"/>
              </a:rPr>
              <a:pPr eaLnBrk="1" hangingPunct="1">
                <a:spcBef>
                  <a:spcPct val="0"/>
                </a:spcBef>
              </a:pPr>
              <a:t>26</a:t>
            </a:fld>
            <a:endParaRPr lang="en-US" altLang="en-US">
              <a:latin typeface="Times New Roman"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99DBCE-1CCD-4B6B-8E02-4EDFA8629F55}"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9554186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p:spPr>
        <p:txBody>
          <a:bodyPr/>
          <a:lstStyle/>
          <a:p>
            <a:endParaRPr lang="en-US" altLang="en-US" smtClean="0"/>
          </a:p>
        </p:txBody>
      </p:sp>
      <p:sp>
        <p:nvSpPr>
          <p:cNvPr id="70660" name="Slide Number Placeholder 3"/>
          <p:cNvSpPr>
            <a:spLocks noGrp="1"/>
          </p:cNvSpPr>
          <p:nvPr>
            <p:ph type="sldNum" sz="quarter" idx="5"/>
          </p:nvPr>
        </p:nvSpPr>
        <p:spPr>
          <a:noFill/>
        </p:spPr>
        <p:txBody>
          <a:bodyPr/>
          <a:lstStyle>
            <a:lvl1pPr defTabSz="941595" eaLnBrk="0" hangingPunct="0">
              <a:defRPr sz="2400">
                <a:solidFill>
                  <a:schemeClr val="tx1"/>
                </a:solidFill>
                <a:latin typeface="Times New Roman" pitchFamily="18" charset="0"/>
              </a:defRPr>
            </a:lvl1pPr>
            <a:lvl2pPr marL="750710" indent="-288734" defTabSz="941595" eaLnBrk="0" hangingPunct="0">
              <a:defRPr sz="2400">
                <a:solidFill>
                  <a:schemeClr val="tx1"/>
                </a:solidFill>
                <a:latin typeface="Times New Roman" pitchFamily="18" charset="0"/>
              </a:defRPr>
            </a:lvl2pPr>
            <a:lvl3pPr marL="1154938" indent="-230987" defTabSz="941595" eaLnBrk="0" hangingPunct="0">
              <a:defRPr sz="2400">
                <a:solidFill>
                  <a:schemeClr val="tx1"/>
                </a:solidFill>
                <a:latin typeface="Times New Roman" pitchFamily="18" charset="0"/>
              </a:defRPr>
            </a:lvl3pPr>
            <a:lvl4pPr marL="1616912" indent="-230987" defTabSz="941595" eaLnBrk="0" hangingPunct="0">
              <a:defRPr sz="2400">
                <a:solidFill>
                  <a:schemeClr val="tx1"/>
                </a:solidFill>
                <a:latin typeface="Times New Roman" pitchFamily="18" charset="0"/>
              </a:defRPr>
            </a:lvl4pPr>
            <a:lvl5pPr marL="2078889" indent="-230987" defTabSz="941595" eaLnBrk="0" hangingPunct="0">
              <a:defRPr sz="2400">
                <a:solidFill>
                  <a:schemeClr val="tx1"/>
                </a:solidFill>
                <a:latin typeface="Times New Roman" pitchFamily="18" charset="0"/>
              </a:defRPr>
            </a:lvl5pPr>
            <a:lvl6pPr marL="2540863" indent="-230987" defTabSz="941595" eaLnBrk="0" fontAlgn="base" hangingPunct="0">
              <a:spcBef>
                <a:spcPct val="0"/>
              </a:spcBef>
              <a:spcAft>
                <a:spcPct val="0"/>
              </a:spcAft>
              <a:defRPr sz="2400">
                <a:solidFill>
                  <a:schemeClr val="tx1"/>
                </a:solidFill>
                <a:latin typeface="Times New Roman" pitchFamily="18" charset="0"/>
              </a:defRPr>
            </a:lvl6pPr>
            <a:lvl7pPr marL="3002837" indent="-230987" defTabSz="941595" eaLnBrk="0" fontAlgn="base" hangingPunct="0">
              <a:spcBef>
                <a:spcPct val="0"/>
              </a:spcBef>
              <a:spcAft>
                <a:spcPct val="0"/>
              </a:spcAft>
              <a:defRPr sz="2400">
                <a:solidFill>
                  <a:schemeClr val="tx1"/>
                </a:solidFill>
                <a:latin typeface="Times New Roman" pitchFamily="18" charset="0"/>
              </a:defRPr>
            </a:lvl7pPr>
            <a:lvl8pPr marL="3464814" indent="-230987" defTabSz="941595" eaLnBrk="0" fontAlgn="base" hangingPunct="0">
              <a:spcBef>
                <a:spcPct val="0"/>
              </a:spcBef>
              <a:spcAft>
                <a:spcPct val="0"/>
              </a:spcAft>
              <a:defRPr sz="2400">
                <a:solidFill>
                  <a:schemeClr val="tx1"/>
                </a:solidFill>
                <a:latin typeface="Times New Roman" pitchFamily="18" charset="0"/>
              </a:defRPr>
            </a:lvl8pPr>
            <a:lvl9pPr marL="3926788" indent="-230987" defTabSz="941595" eaLnBrk="0" fontAlgn="base" hangingPunct="0">
              <a:spcBef>
                <a:spcPct val="0"/>
              </a:spcBef>
              <a:spcAft>
                <a:spcPct val="0"/>
              </a:spcAft>
              <a:defRPr sz="2400">
                <a:solidFill>
                  <a:schemeClr val="tx1"/>
                </a:solidFill>
                <a:latin typeface="Times New Roman" pitchFamily="18" charset="0"/>
              </a:defRPr>
            </a:lvl9pPr>
          </a:lstStyle>
          <a:p>
            <a:pPr eaLnBrk="1" hangingPunct="1"/>
            <a:fld id="{0EAD99D7-773E-43AD-8DF8-21D08CA87D6E}" type="slidenum">
              <a:rPr lang="en-US" altLang="en-US" sz="1200"/>
              <a:pPr eaLnBrk="1" hangingPunct="1"/>
              <a:t>30</a:t>
            </a:fld>
            <a:endParaRPr lang="en-US" alt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861CF0-2EBD-4AED-913E-13ADC6713168}"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42835778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Slide Number Placeholder 5"/>
          <p:cNvSpPr>
            <a:spLocks noGrp="1"/>
          </p:cNvSpPr>
          <p:nvPr>
            <p:ph type="sldNum" sz="quarter" idx="10"/>
          </p:nvPr>
        </p:nvSpPr>
        <p:spPr/>
        <p:txBody>
          <a:bodyPr/>
          <a:lstStyle>
            <a:lvl1pPr>
              <a:defRPr/>
            </a:lvl1pPr>
          </a:lstStyle>
          <a:p>
            <a:fld id="{B32C2336-4EED-4D28-B9F4-1BF330BD5331}" type="slidenum">
              <a:rPr lang="en-US" altLang="en-US"/>
              <a:pPr/>
              <a:t>‹#›</a:t>
            </a:fld>
            <a:endParaRPr lang="en-US" altLang="en-US"/>
          </a:p>
        </p:txBody>
      </p:sp>
    </p:spTree>
    <p:extLst>
      <p:ext uri="{BB962C8B-B14F-4D97-AF65-F5344CB8AC3E}">
        <p14:creationId xmlns:p14="http://schemas.microsoft.com/office/powerpoint/2010/main" val="1614149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642CD955-ABD0-4E6A-B7C6-38492C123C13}" type="datetimeFigureOut">
              <a:rPr lang="en-US" altLang="en-US"/>
              <a:pPr/>
              <a:t>12/2/2015</a:t>
            </a:fld>
            <a:endParaRPr lang="en-US" altLang="en-US"/>
          </a:p>
        </p:txBody>
      </p:sp>
      <p:sp>
        <p:nvSpPr>
          <p:cNvPr id="6" name="Footer Placeholder 4"/>
          <p:cNvSpPr>
            <a:spLocks noGrp="1"/>
          </p:cNvSpPr>
          <p:nvPr>
            <p:ph type="ftr" sz="quarter" idx="11"/>
          </p:nvPr>
        </p:nvSpPr>
        <p:spPr/>
        <p:txBody>
          <a:bodyPr/>
          <a:lstStyle>
            <a:lvl1pPr>
              <a:defRPr/>
            </a:lvl1pPr>
          </a:lstStyle>
          <a:p>
            <a:endParaRPr lang="en-US" altLang="en-US"/>
          </a:p>
        </p:txBody>
      </p:sp>
      <p:sp>
        <p:nvSpPr>
          <p:cNvPr id="7" name="Slide Number Placeholder 5"/>
          <p:cNvSpPr>
            <a:spLocks noGrp="1"/>
          </p:cNvSpPr>
          <p:nvPr>
            <p:ph type="sldNum" sz="quarter" idx="12"/>
          </p:nvPr>
        </p:nvSpPr>
        <p:spPr/>
        <p:txBody>
          <a:bodyPr/>
          <a:lstStyle>
            <a:lvl1pPr>
              <a:defRPr/>
            </a:lvl1pPr>
          </a:lstStyle>
          <a:p>
            <a:fld id="{E713F3C1-9EEE-4D00-B24E-2447E1F8BD42}" type="slidenum">
              <a:rPr lang="en-US" altLang="en-US"/>
              <a:pPr/>
              <a:t>‹#›</a:t>
            </a:fld>
            <a:endParaRPr lang="en-US" altLang="en-US"/>
          </a:p>
        </p:txBody>
      </p:sp>
    </p:spTree>
    <p:extLst>
      <p:ext uri="{BB962C8B-B14F-4D97-AF65-F5344CB8AC3E}">
        <p14:creationId xmlns:p14="http://schemas.microsoft.com/office/powerpoint/2010/main" val="39836400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1806C285-C6CA-425E-AB32-96E7F7340C7F}" type="datetimeFigureOut">
              <a:rPr lang="en-US" altLang="en-US"/>
              <a:pPr/>
              <a:t>12/2/2015</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D6E19C36-DF32-4FB5-9A7E-1A27754979DB}" type="slidenum">
              <a:rPr lang="en-US" altLang="en-US"/>
              <a:pPr/>
              <a:t>‹#›</a:t>
            </a:fld>
            <a:endParaRPr lang="en-US" altLang="en-US"/>
          </a:p>
        </p:txBody>
      </p:sp>
    </p:spTree>
    <p:extLst>
      <p:ext uri="{BB962C8B-B14F-4D97-AF65-F5344CB8AC3E}">
        <p14:creationId xmlns:p14="http://schemas.microsoft.com/office/powerpoint/2010/main" val="5498939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6824037B-F867-4D47-BFB5-45FE1A059A96}" type="datetimeFigureOut">
              <a:rPr lang="en-US" altLang="en-US"/>
              <a:pPr/>
              <a:t>12/2/2015</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362FCDAD-E144-47F7-A766-124944FDC78C}" type="slidenum">
              <a:rPr lang="en-US" altLang="en-US"/>
              <a:pPr/>
              <a:t>‹#›</a:t>
            </a:fld>
            <a:endParaRPr lang="en-US" altLang="en-US"/>
          </a:p>
        </p:txBody>
      </p:sp>
    </p:spTree>
    <p:extLst>
      <p:ext uri="{BB962C8B-B14F-4D97-AF65-F5344CB8AC3E}">
        <p14:creationId xmlns:p14="http://schemas.microsoft.com/office/powerpoint/2010/main" val="37116357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BE50BBED-70FF-4379-A6D4-3B3AE1E4FC20}" type="datetimeFigureOut">
              <a:rPr lang="en-US" altLang="en-US"/>
              <a:pPr/>
              <a:t>12/2/2015</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1A33461A-E4FE-47B5-84AF-2E701766F486}" type="slidenum">
              <a:rPr lang="en-US" altLang="en-US"/>
              <a:pPr/>
              <a:t>‹#›</a:t>
            </a:fld>
            <a:endParaRPr lang="en-US" altLang="en-US"/>
          </a:p>
        </p:txBody>
      </p:sp>
    </p:spTree>
    <p:extLst>
      <p:ext uri="{BB962C8B-B14F-4D97-AF65-F5344CB8AC3E}">
        <p14:creationId xmlns:p14="http://schemas.microsoft.com/office/powerpoint/2010/main" val="32089215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CED1E8FA-E379-40E0-ACC2-0D69AD279BDA}" type="datetimeFigureOut">
              <a:rPr lang="en-US" altLang="en-US"/>
              <a:pPr/>
              <a:t>12/2/2015</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45D5153-C54A-4214-801B-7AE9A8368B3D}" type="slidenum">
              <a:rPr lang="en-US" altLang="en-US"/>
              <a:pPr/>
              <a:t>‹#›</a:t>
            </a:fld>
            <a:endParaRPr lang="en-US" altLang="en-US"/>
          </a:p>
        </p:txBody>
      </p:sp>
    </p:spTree>
    <p:extLst>
      <p:ext uri="{BB962C8B-B14F-4D97-AF65-F5344CB8AC3E}">
        <p14:creationId xmlns:p14="http://schemas.microsoft.com/office/powerpoint/2010/main" val="42012394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214516F8-0498-4B41-9463-BBB05FE5A334}" type="datetimeFigureOut">
              <a:rPr lang="en-US" altLang="en-US"/>
              <a:pPr/>
              <a:t>12/2/2015</a:t>
            </a:fld>
            <a:endParaRPr lang="en-US" altLang="en-US"/>
          </a:p>
        </p:txBody>
      </p:sp>
      <p:sp>
        <p:nvSpPr>
          <p:cNvPr id="6" name="Footer Placeholder 4"/>
          <p:cNvSpPr>
            <a:spLocks noGrp="1"/>
          </p:cNvSpPr>
          <p:nvPr>
            <p:ph type="ftr" sz="quarter" idx="11"/>
          </p:nvPr>
        </p:nvSpPr>
        <p:spPr/>
        <p:txBody>
          <a:bodyPr/>
          <a:lstStyle>
            <a:lvl1pPr>
              <a:defRPr/>
            </a:lvl1pPr>
          </a:lstStyle>
          <a:p>
            <a:endParaRPr lang="en-US" altLang="en-US"/>
          </a:p>
        </p:txBody>
      </p:sp>
      <p:sp>
        <p:nvSpPr>
          <p:cNvPr id="7" name="Slide Number Placeholder 5"/>
          <p:cNvSpPr>
            <a:spLocks noGrp="1"/>
          </p:cNvSpPr>
          <p:nvPr>
            <p:ph type="sldNum" sz="quarter" idx="12"/>
          </p:nvPr>
        </p:nvSpPr>
        <p:spPr/>
        <p:txBody>
          <a:bodyPr/>
          <a:lstStyle>
            <a:lvl1pPr>
              <a:defRPr/>
            </a:lvl1pPr>
          </a:lstStyle>
          <a:p>
            <a:fld id="{4EAFAFD1-9388-4969-BED5-09D1A737DE4B}" type="slidenum">
              <a:rPr lang="en-US" altLang="en-US"/>
              <a:pPr/>
              <a:t>‹#›</a:t>
            </a:fld>
            <a:endParaRPr lang="en-US" altLang="en-US"/>
          </a:p>
        </p:txBody>
      </p:sp>
    </p:spTree>
    <p:extLst>
      <p:ext uri="{BB962C8B-B14F-4D97-AF65-F5344CB8AC3E}">
        <p14:creationId xmlns:p14="http://schemas.microsoft.com/office/powerpoint/2010/main" val="13244908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126B5642-AE8B-4314-B20D-D690401B9F88}" type="datetimeFigureOut">
              <a:rPr lang="en-US" altLang="en-US"/>
              <a:pPr/>
              <a:t>12/2/2015</a:t>
            </a:fld>
            <a:endParaRPr lang="en-US" altLang="en-US"/>
          </a:p>
        </p:txBody>
      </p:sp>
      <p:sp>
        <p:nvSpPr>
          <p:cNvPr id="8" name="Footer Placeholder 4"/>
          <p:cNvSpPr>
            <a:spLocks noGrp="1"/>
          </p:cNvSpPr>
          <p:nvPr>
            <p:ph type="ftr" sz="quarter" idx="11"/>
          </p:nvPr>
        </p:nvSpPr>
        <p:spPr/>
        <p:txBody>
          <a:bodyPr/>
          <a:lstStyle>
            <a:lvl1pPr>
              <a:defRPr/>
            </a:lvl1pPr>
          </a:lstStyle>
          <a:p>
            <a:endParaRPr lang="en-US" altLang="en-US"/>
          </a:p>
        </p:txBody>
      </p:sp>
      <p:sp>
        <p:nvSpPr>
          <p:cNvPr id="9" name="Slide Number Placeholder 5"/>
          <p:cNvSpPr>
            <a:spLocks noGrp="1"/>
          </p:cNvSpPr>
          <p:nvPr>
            <p:ph type="sldNum" sz="quarter" idx="12"/>
          </p:nvPr>
        </p:nvSpPr>
        <p:spPr/>
        <p:txBody>
          <a:bodyPr/>
          <a:lstStyle>
            <a:lvl1pPr>
              <a:defRPr/>
            </a:lvl1pPr>
          </a:lstStyle>
          <a:p>
            <a:fld id="{DF79C314-87B7-4957-AD17-D68818BA5C9F}" type="slidenum">
              <a:rPr lang="en-US" altLang="en-US"/>
              <a:pPr/>
              <a:t>‹#›</a:t>
            </a:fld>
            <a:endParaRPr lang="en-US" altLang="en-US"/>
          </a:p>
        </p:txBody>
      </p:sp>
    </p:spTree>
    <p:extLst>
      <p:ext uri="{BB962C8B-B14F-4D97-AF65-F5344CB8AC3E}">
        <p14:creationId xmlns:p14="http://schemas.microsoft.com/office/powerpoint/2010/main" val="1944751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AD5D23E3-FF59-4EA6-BAE6-7DCE89188B96}" type="datetimeFigureOut">
              <a:rPr lang="en-US" altLang="en-US"/>
              <a:pPr/>
              <a:t>12/2/2015</a:t>
            </a:fld>
            <a:endParaRPr lang="en-US" altLang="en-US"/>
          </a:p>
        </p:txBody>
      </p:sp>
      <p:sp>
        <p:nvSpPr>
          <p:cNvPr id="4" name="Footer Placeholder 4"/>
          <p:cNvSpPr>
            <a:spLocks noGrp="1"/>
          </p:cNvSpPr>
          <p:nvPr>
            <p:ph type="ftr" sz="quarter" idx="11"/>
          </p:nvPr>
        </p:nvSpPr>
        <p:spPr/>
        <p:txBody>
          <a:bodyPr/>
          <a:lstStyle>
            <a:lvl1pPr>
              <a:defRPr/>
            </a:lvl1pPr>
          </a:lstStyle>
          <a:p>
            <a:endParaRPr lang="en-US" altLang="en-US"/>
          </a:p>
        </p:txBody>
      </p:sp>
      <p:sp>
        <p:nvSpPr>
          <p:cNvPr id="5" name="Slide Number Placeholder 5"/>
          <p:cNvSpPr>
            <a:spLocks noGrp="1"/>
          </p:cNvSpPr>
          <p:nvPr>
            <p:ph type="sldNum" sz="quarter" idx="12"/>
          </p:nvPr>
        </p:nvSpPr>
        <p:spPr/>
        <p:txBody>
          <a:bodyPr/>
          <a:lstStyle>
            <a:lvl1pPr>
              <a:defRPr/>
            </a:lvl1pPr>
          </a:lstStyle>
          <a:p>
            <a:fld id="{990D6E02-3B20-4818-8168-7941115DF8B1}" type="slidenum">
              <a:rPr lang="en-US" altLang="en-US"/>
              <a:pPr/>
              <a:t>‹#›</a:t>
            </a:fld>
            <a:endParaRPr lang="en-US" altLang="en-US"/>
          </a:p>
        </p:txBody>
      </p:sp>
    </p:spTree>
    <p:extLst>
      <p:ext uri="{BB962C8B-B14F-4D97-AF65-F5344CB8AC3E}">
        <p14:creationId xmlns:p14="http://schemas.microsoft.com/office/powerpoint/2010/main" val="8055999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9C43103F-C99A-4B44-B13C-3615E38199F2}" type="datetimeFigureOut">
              <a:rPr lang="en-US" altLang="en-US"/>
              <a:pPr/>
              <a:t>12/2/2015</a:t>
            </a:fld>
            <a:endParaRPr lang="en-US" altLang="en-US"/>
          </a:p>
        </p:txBody>
      </p:sp>
      <p:sp>
        <p:nvSpPr>
          <p:cNvPr id="3" name="Footer Placeholder 4"/>
          <p:cNvSpPr>
            <a:spLocks noGrp="1"/>
          </p:cNvSpPr>
          <p:nvPr>
            <p:ph type="ftr" sz="quarter" idx="11"/>
          </p:nvPr>
        </p:nvSpPr>
        <p:spPr/>
        <p:txBody>
          <a:bodyPr/>
          <a:lstStyle>
            <a:lvl1pPr>
              <a:defRPr/>
            </a:lvl1pPr>
          </a:lstStyle>
          <a:p>
            <a:endParaRPr lang="en-US" altLang="en-US"/>
          </a:p>
        </p:txBody>
      </p:sp>
      <p:sp>
        <p:nvSpPr>
          <p:cNvPr id="4" name="Slide Number Placeholder 5"/>
          <p:cNvSpPr>
            <a:spLocks noGrp="1"/>
          </p:cNvSpPr>
          <p:nvPr>
            <p:ph type="sldNum" sz="quarter" idx="12"/>
          </p:nvPr>
        </p:nvSpPr>
        <p:spPr/>
        <p:txBody>
          <a:bodyPr/>
          <a:lstStyle>
            <a:lvl1pPr>
              <a:defRPr/>
            </a:lvl1pPr>
          </a:lstStyle>
          <a:p>
            <a:fld id="{4E0F4E73-1FC6-493C-95BC-F607A2B3222E}" type="slidenum">
              <a:rPr lang="en-US" altLang="en-US"/>
              <a:pPr/>
              <a:t>‹#›</a:t>
            </a:fld>
            <a:endParaRPr lang="en-US" altLang="en-US"/>
          </a:p>
        </p:txBody>
      </p:sp>
    </p:spTree>
    <p:extLst>
      <p:ext uri="{BB962C8B-B14F-4D97-AF65-F5344CB8AC3E}">
        <p14:creationId xmlns:p14="http://schemas.microsoft.com/office/powerpoint/2010/main" val="4269502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9C43103F-C99A-4B44-B13C-3615E38199F2}" type="datetimeFigureOut">
              <a:rPr lang="en-US" altLang="en-US"/>
              <a:pPr/>
              <a:t>12/2/2015</a:t>
            </a:fld>
            <a:endParaRPr lang="en-US" altLang="en-US"/>
          </a:p>
        </p:txBody>
      </p:sp>
      <p:sp>
        <p:nvSpPr>
          <p:cNvPr id="3" name="Footer Placeholder 4"/>
          <p:cNvSpPr>
            <a:spLocks noGrp="1"/>
          </p:cNvSpPr>
          <p:nvPr>
            <p:ph type="ftr" sz="quarter" idx="11"/>
          </p:nvPr>
        </p:nvSpPr>
        <p:spPr/>
        <p:txBody>
          <a:bodyPr/>
          <a:lstStyle>
            <a:lvl1pPr>
              <a:defRPr/>
            </a:lvl1pPr>
          </a:lstStyle>
          <a:p>
            <a:endParaRPr lang="en-US" altLang="en-US"/>
          </a:p>
        </p:txBody>
      </p:sp>
      <p:sp>
        <p:nvSpPr>
          <p:cNvPr id="4" name="Slide Number Placeholder 5"/>
          <p:cNvSpPr>
            <a:spLocks noGrp="1"/>
          </p:cNvSpPr>
          <p:nvPr>
            <p:ph type="sldNum" sz="quarter" idx="12"/>
          </p:nvPr>
        </p:nvSpPr>
        <p:spPr/>
        <p:txBody>
          <a:bodyPr/>
          <a:lstStyle>
            <a:lvl1pPr>
              <a:defRPr/>
            </a:lvl1pPr>
          </a:lstStyle>
          <a:p>
            <a:fld id="{4E0F4E73-1FC6-493C-95BC-F607A2B3222E}" type="slidenum">
              <a:rPr lang="en-US" altLang="en-US"/>
              <a:pPr/>
              <a:t>‹#›</a:t>
            </a:fld>
            <a:endParaRPr lang="en-US" altLang="en-US"/>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5542" y="0"/>
            <a:ext cx="8341179" cy="6858000"/>
          </a:xfrm>
          <a:prstGeom prst="rect">
            <a:avLst/>
          </a:prstGeom>
        </p:spPr>
      </p:pic>
    </p:spTree>
    <p:extLst>
      <p:ext uri="{BB962C8B-B14F-4D97-AF65-F5344CB8AC3E}">
        <p14:creationId xmlns:p14="http://schemas.microsoft.com/office/powerpoint/2010/main" val="7269460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E893FFE1-090F-4F6F-96D9-6DC9A40C1C5A}" type="datetimeFigureOut">
              <a:rPr lang="en-US" altLang="en-US"/>
              <a:pPr/>
              <a:t>12/2/2015</a:t>
            </a:fld>
            <a:endParaRPr lang="en-US" altLang="en-US"/>
          </a:p>
        </p:txBody>
      </p:sp>
      <p:sp>
        <p:nvSpPr>
          <p:cNvPr id="6" name="Footer Placeholder 4"/>
          <p:cNvSpPr>
            <a:spLocks noGrp="1"/>
          </p:cNvSpPr>
          <p:nvPr>
            <p:ph type="ftr" sz="quarter" idx="11"/>
          </p:nvPr>
        </p:nvSpPr>
        <p:spPr/>
        <p:txBody>
          <a:bodyPr/>
          <a:lstStyle>
            <a:lvl1pPr>
              <a:defRPr/>
            </a:lvl1pPr>
          </a:lstStyle>
          <a:p>
            <a:endParaRPr lang="en-US" altLang="en-US"/>
          </a:p>
        </p:txBody>
      </p:sp>
      <p:sp>
        <p:nvSpPr>
          <p:cNvPr id="7" name="Slide Number Placeholder 5"/>
          <p:cNvSpPr>
            <a:spLocks noGrp="1"/>
          </p:cNvSpPr>
          <p:nvPr>
            <p:ph type="sldNum" sz="quarter" idx="12"/>
          </p:nvPr>
        </p:nvSpPr>
        <p:spPr/>
        <p:txBody>
          <a:bodyPr/>
          <a:lstStyle>
            <a:lvl1pPr>
              <a:defRPr/>
            </a:lvl1pPr>
          </a:lstStyle>
          <a:p>
            <a:fld id="{1EC23A3B-6AAB-4F88-AF34-0AD536545F36}" type="slidenum">
              <a:rPr lang="en-US" altLang="en-US"/>
              <a:pPr/>
              <a:t>‹#›</a:t>
            </a:fld>
            <a:endParaRPr lang="en-US" altLang="en-US"/>
          </a:p>
        </p:txBody>
      </p:sp>
    </p:spTree>
    <p:extLst>
      <p:ext uri="{BB962C8B-B14F-4D97-AF65-F5344CB8AC3E}">
        <p14:creationId xmlns:p14="http://schemas.microsoft.com/office/powerpoint/2010/main" val="10309934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2000" b="-2000"/>
          </a:stretch>
        </a:blipFill>
        <a:effectLst/>
      </p:bgPr>
    </p:bg>
    <p:spTree>
      <p:nvGrpSpPr>
        <p:cNvPr id="1" name=""/>
        <p:cNvGrpSpPr/>
        <p:nvPr/>
      </p:nvGrpSpPr>
      <p:grpSpPr>
        <a:xfrm>
          <a:off x="0" y="0"/>
          <a:ext cx="0" cy="0"/>
          <a:chOff x="0" y="0"/>
          <a:chExt cx="0" cy="0"/>
        </a:xfrm>
      </p:grpSpPr>
      <p:sp>
        <p:nvSpPr>
          <p:cNvPr id="1027" name="Title Placeholder 1"/>
          <p:cNvSpPr>
            <a:spLocks noGrp="1"/>
          </p:cNvSpPr>
          <p:nvPr>
            <p:ph type="title"/>
          </p:nvPr>
        </p:nvSpPr>
        <p:spPr bwMode="auto">
          <a:xfrm>
            <a:off x="2057400" y="274638"/>
            <a:ext cx="6629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1028"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D88AC36D-3922-4296-9B31-07F43E301253}" type="datetimeFigureOut">
              <a:rPr lang="en-US" altLang="en-US"/>
              <a:pPr/>
              <a:t>12/2/2015</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defRPr>
            </a:lvl1pPr>
          </a:lstStyle>
          <a:p>
            <a:endParaRPr lang="en-US" alt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959DC382-9789-49B9-AB23-44118785B38E}"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31" r:id="rId1"/>
    <p:sldLayoutId id="2147483721" r:id="rId2"/>
    <p:sldLayoutId id="2147483722" r:id="rId3"/>
    <p:sldLayoutId id="2147483723" r:id="rId4"/>
    <p:sldLayoutId id="2147483724" r:id="rId5"/>
    <p:sldLayoutId id="2147483725" r:id="rId6"/>
    <p:sldLayoutId id="2147483726" r:id="rId7"/>
    <p:sldLayoutId id="2147483762" r:id="rId8"/>
    <p:sldLayoutId id="2147483727" r:id="rId9"/>
    <p:sldLayoutId id="2147483728" r:id="rId10"/>
    <p:sldLayoutId id="2147483729" r:id="rId11"/>
    <p:sldLayoutId id="2147483730" r:id="rId12"/>
  </p:sldLayoutIdLst>
  <p:txStyles>
    <p:titleStyle>
      <a:lvl1pPr algn="l" rtl="0" fontAlgn="base">
        <a:spcBef>
          <a:spcPct val="0"/>
        </a:spcBef>
        <a:spcAft>
          <a:spcPct val="0"/>
        </a:spcAft>
        <a:defRPr sz="4000" kern="1200">
          <a:solidFill>
            <a:schemeClr val="tx1"/>
          </a:solidFill>
          <a:latin typeface="Verdana" panose="020B0604030504040204" pitchFamily="34" charset="0"/>
          <a:ea typeface="+mj-ea"/>
          <a:cs typeface="+mj-cs"/>
        </a:defRPr>
      </a:lvl1pPr>
      <a:lvl2pPr algn="ctr" rtl="0" fontAlgn="base">
        <a:spcBef>
          <a:spcPct val="0"/>
        </a:spcBef>
        <a:spcAft>
          <a:spcPct val="0"/>
        </a:spcAft>
        <a:defRPr sz="4000">
          <a:solidFill>
            <a:schemeClr val="bg1"/>
          </a:solidFill>
          <a:latin typeface="Verdana" pitchFamily="34" charset="0"/>
        </a:defRPr>
      </a:lvl2pPr>
      <a:lvl3pPr algn="ctr" rtl="0" fontAlgn="base">
        <a:spcBef>
          <a:spcPct val="0"/>
        </a:spcBef>
        <a:spcAft>
          <a:spcPct val="0"/>
        </a:spcAft>
        <a:defRPr sz="4000">
          <a:solidFill>
            <a:schemeClr val="bg1"/>
          </a:solidFill>
          <a:latin typeface="Verdana" pitchFamily="34" charset="0"/>
        </a:defRPr>
      </a:lvl3pPr>
      <a:lvl4pPr algn="ctr" rtl="0" fontAlgn="base">
        <a:spcBef>
          <a:spcPct val="0"/>
        </a:spcBef>
        <a:spcAft>
          <a:spcPct val="0"/>
        </a:spcAft>
        <a:defRPr sz="4000">
          <a:solidFill>
            <a:schemeClr val="bg1"/>
          </a:solidFill>
          <a:latin typeface="Verdana" pitchFamily="34" charset="0"/>
        </a:defRPr>
      </a:lvl4pPr>
      <a:lvl5pPr algn="ctr" rtl="0" fontAlgn="base">
        <a:spcBef>
          <a:spcPct val="0"/>
        </a:spcBef>
        <a:spcAft>
          <a:spcPct val="0"/>
        </a:spcAft>
        <a:defRPr sz="4000">
          <a:solidFill>
            <a:schemeClr val="bg1"/>
          </a:solidFill>
          <a:latin typeface="Verdana" pitchFamily="34" charset="0"/>
        </a:defRPr>
      </a:lvl5pPr>
      <a:lvl6pPr marL="457200" algn="ctr" rtl="0" fontAlgn="base">
        <a:spcBef>
          <a:spcPct val="0"/>
        </a:spcBef>
        <a:spcAft>
          <a:spcPct val="0"/>
        </a:spcAft>
        <a:defRPr sz="4000">
          <a:solidFill>
            <a:schemeClr val="bg1"/>
          </a:solidFill>
          <a:latin typeface="Verdana" pitchFamily="34" charset="0"/>
        </a:defRPr>
      </a:lvl6pPr>
      <a:lvl7pPr marL="914400" algn="ctr" rtl="0" fontAlgn="base">
        <a:spcBef>
          <a:spcPct val="0"/>
        </a:spcBef>
        <a:spcAft>
          <a:spcPct val="0"/>
        </a:spcAft>
        <a:defRPr sz="4000">
          <a:solidFill>
            <a:schemeClr val="bg1"/>
          </a:solidFill>
          <a:latin typeface="Verdana" pitchFamily="34" charset="0"/>
        </a:defRPr>
      </a:lvl7pPr>
      <a:lvl8pPr marL="1371600" algn="ctr" rtl="0" fontAlgn="base">
        <a:spcBef>
          <a:spcPct val="0"/>
        </a:spcBef>
        <a:spcAft>
          <a:spcPct val="0"/>
        </a:spcAft>
        <a:defRPr sz="4000">
          <a:solidFill>
            <a:schemeClr val="bg1"/>
          </a:solidFill>
          <a:latin typeface="Verdana" pitchFamily="34" charset="0"/>
        </a:defRPr>
      </a:lvl8pPr>
      <a:lvl9pPr marL="1828800" algn="ctr" rtl="0" fontAlgn="base">
        <a:spcBef>
          <a:spcPct val="0"/>
        </a:spcBef>
        <a:spcAft>
          <a:spcPct val="0"/>
        </a:spcAft>
        <a:defRPr sz="4000">
          <a:solidFill>
            <a:schemeClr val="bg1"/>
          </a:solidFill>
          <a:latin typeface="Verdana"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Verdana" panose="020B0604030504040204" pitchFamily="34" charset="0"/>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Verdana" panose="020B0604030504040204" pitchFamily="34" charset="0"/>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Verdana" panose="020B0604030504040204" pitchFamily="34" charset="0"/>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Verdana" panose="020B0604030504040204" pitchFamily="34" charset="0"/>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Verdana" panose="020B060403050404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8.xml"/><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8.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46.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48.emf"/></Relationships>
</file>

<file path=ppt/slides/_rels/slide2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3.jpeg"/><Relationship Id="rId7" Type="http://schemas.openxmlformats.org/officeDocument/2006/relationships/diagramColors" Target="../diagrams/colors1.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55.emf"/></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57.emf"/><Relationship Id="rId5" Type="http://schemas.openxmlformats.org/officeDocument/2006/relationships/oleObject" Target="../embeddings/oleObject5.bin"/><Relationship Id="rId4" Type="http://schemas.openxmlformats.org/officeDocument/2006/relationships/image" Target="../media/image56.wmf"/></Relationships>
</file>

<file path=ppt/slides/_rels/slide3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43.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jp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g"/><Relationship Id="rId4" Type="http://schemas.openxmlformats.org/officeDocument/2006/relationships/image" Target="../media/image6.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hyperlink" Target="mailto:Nancy.omalley@acgov.org" TargetMode="External"/><Relationship Id="rId2" Type="http://schemas.openxmlformats.org/officeDocument/2006/relationships/hyperlink" Target="mailto:Jennifer.Madden@acgov.org"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8.xml"/><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3"/>
          <p:cNvSpPr txBox="1">
            <a:spLocks noChangeArrowheads="1"/>
          </p:cNvSpPr>
          <p:nvPr/>
        </p:nvSpPr>
        <p:spPr bwMode="auto">
          <a:xfrm>
            <a:off x="-152400" y="4953000"/>
            <a:ext cx="9296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Verdana" pitchFamily="34" charset="0"/>
              </a:defRPr>
            </a:lvl1pPr>
            <a:lvl2pPr marL="742950" indent="-285750">
              <a:spcBef>
                <a:spcPct val="20000"/>
              </a:spcBef>
              <a:buFont typeface="Arial" charset="0"/>
              <a:buChar char="–"/>
              <a:defRPr sz="2800">
                <a:solidFill>
                  <a:schemeClr val="tx1"/>
                </a:solidFill>
                <a:latin typeface="Verdana" pitchFamily="34" charset="0"/>
              </a:defRPr>
            </a:lvl2pPr>
            <a:lvl3pPr marL="1143000" indent="-228600">
              <a:spcBef>
                <a:spcPct val="20000"/>
              </a:spcBef>
              <a:buFont typeface="Arial" charset="0"/>
              <a:buChar char="•"/>
              <a:defRPr sz="2400">
                <a:solidFill>
                  <a:schemeClr val="tx1"/>
                </a:solidFill>
                <a:latin typeface="Verdana" pitchFamily="34" charset="0"/>
              </a:defRPr>
            </a:lvl3pPr>
            <a:lvl4pPr marL="1600200" indent="-228600">
              <a:spcBef>
                <a:spcPct val="20000"/>
              </a:spcBef>
              <a:buFont typeface="Arial" charset="0"/>
              <a:buChar char="–"/>
              <a:defRPr sz="2000">
                <a:solidFill>
                  <a:schemeClr val="tx1"/>
                </a:solidFill>
                <a:latin typeface="Verdana" pitchFamily="34" charset="0"/>
              </a:defRPr>
            </a:lvl4pPr>
            <a:lvl5pPr marL="2057400" indent="-228600">
              <a:spcBef>
                <a:spcPct val="20000"/>
              </a:spcBef>
              <a:buFont typeface="Arial" charset="0"/>
              <a:buChar char="»"/>
              <a:defRPr sz="2000">
                <a:solidFill>
                  <a:schemeClr val="tx1"/>
                </a:solidFill>
                <a:latin typeface="Verdana" pitchFamily="34" charset="0"/>
              </a:defRPr>
            </a:lvl5pPr>
            <a:lvl6pPr marL="2514600" indent="-228600" fontAlgn="base">
              <a:spcBef>
                <a:spcPct val="20000"/>
              </a:spcBef>
              <a:spcAft>
                <a:spcPct val="0"/>
              </a:spcAft>
              <a:buFont typeface="Arial" charset="0"/>
              <a:buChar char="»"/>
              <a:defRPr sz="2000">
                <a:solidFill>
                  <a:schemeClr val="tx1"/>
                </a:solidFill>
                <a:latin typeface="Verdana" pitchFamily="34" charset="0"/>
              </a:defRPr>
            </a:lvl6pPr>
            <a:lvl7pPr marL="2971800" indent="-228600" fontAlgn="base">
              <a:spcBef>
                <a:spcPct val="20000"/>
              </a:spcBef>
              <a:spcAft>
                <a:spcPct val="0"/>
              </a:spcAft>
              <a:buFont typeface="Arial" charset="0"/>
              <a:buChar char="»"/>
              <a:defRPr sz="2000">
                <a:solidFill>
                  <a:schemeClr val="tx1"/>
                </a:solidFill>
                <a:latin typeface="Verdana" pitchFamily="34" charset="0"/>
              </a:defRPr>
            </a:lvl7pPr>
            <a:lvl8pPr marL="3429000" indent="-228600" fontAlgn="base">
              <a:spcBef>
                <a:spcPct val="20000"/>
              </a:spcBef>
              <a:spcAft>
                <a:spcPct val="0"/>
              </a:spcAft>
              <a:buFont typeface="Arial" charset="0"/>
              <a:buChar char="»"/>
              <a:defRPr sz="2000">
                <a:solidFill>
                  <a:schemeClr val="tx1"/>
                </a:solidFill>
                <a:latin typeface="Verdana" pitchFamily="34" charset="0"/>
              </a:defRPr>
            </a:lvl8pPr>
            <a:lvl9pPr marL="3886200" indent="-228600" fontAlgn="base">
              <a:spcBef>
                <a:spcPct val="20000"/>
              </a:spcBef>
              <a:spcAft>
                <a:spcPct val="0"/>
              </a:spcAft>
              <a:buFont typeface="Arial" charset="0"/>
              <a:buChar char="»"/>
              <a:defRPr sz="2000">
                <a:solidFill>
                  <a:schemeClr val="tx1"/>
                </a:solidFill>
                <a:latin typeface="Verdana" pitchFamily="34" charset="0"/>
              </a:defRPr>
            </a:lvl9pPr>
          </a:lstStyle>
          <a:p>
            <a:pPr algn="ctr">
              <a:buFont typeface="Arial" charset="0"/>
              <a:buNone/>
            </a:pPr>
            <a:r>
              <a:rPr lang="en-US" altLang="en-US" sz="2000" b="1" dirty="0" smtClean="0"/>
              <a:t>Nancy E. O’Malley, District Attorney, Alameda County</a:t>
            </a:r>
          </a:p>
          <a:p>
            <a:pPr algn="ctr">
              <a:buFont typeface="Arial" charset="0"/>
              <a:buNone/>
            </a:pPr>
            <a:r>
              <a:rPr lang="en-US" altLang="en-US" sz="2000" b="1" dirty="0" smtClean="0"/>
              <a:t>Jennifer Madden, Asst. District Attorney, Alameda County</a:t>
            </a:r>
          </a:p>
          <a:p>
            <a:pPr algn="ctr">
              <a:buFont typeface="Arial" charset="0"/>
              <a:buNone/>
            </a:pPr>
            <a:endParaRPr lang="en-US" altLang="en-US" sz="1800" b="1" dirty="0"/>
          </a:p>
        </p:txBody>
      </p:sp>
      <p:sp>
        <p:nvSpPr>
          <p:cNvPr id="2" name="Title 1"/>
          <p:cNvSpPr>
            <a:spLocks noGrp="1"/>
          </p:cNvSpPr>
          <p:nvPr>
            <p:ph type="ctrTitle"/>
          </p:nvPr>
        </p:nvSpPr>
        <p:spPr>
          <a:xfrm>
            <a:off x="126886" y="2209800"/>
            <a:ext cx="9169514" cy="1678858"/>
          </a:xfrm>
        </p:spPr>
        <p:txBody>
          <a:bodyPr/>
          <a:lstStyle/>
          <a:p>
            <a:pPr algn="ctr"/>
            <a:r>
              <a:rPr lang="en-US" b="1" dirty="0" smtClean="0"/>
              <a:t>H.E.A.T. Watch: </a:t>
            </a:r>
            <a:br>
              <a:rPr lang="en-US" b="1" dirty="0" smtClean="0"/>
            </a:br>
            <a:r>
              <a:rPr lang="en-US" b="1" dirty="0" smtClean="0"/>
              <a:t/>
            </a:r>
            <a:br>
              <a:rPr lang="en-US" b="1" dirty="0" smtClean="0"/>
            </a:br>
            <a:r>
              <a:rPr lang="en-US" sz="4400" b="1" dirty="0" smtClean="0"/>
              <a:t>Systems </a:t>
            </a:r>
            <a:r>
              <a:rPr lang="en-US" sz="4400" b="1" dirty="0"/>
              <a:t>Leading </a:t>
            </a:r>
            <a:r>
              <a:rPr lang="en-US" sz="4400" b="1" dirty="0" smtClean="0"/>
              <a:t>the Way</a:t>
            </a:r>
            <a:br>
              <a:rPr lang="en-US" sz="4400" b="1" dirty="0" smtClean="0"/>
            </a:br>
            <a:r>
              <a:rPr lang="en-US" sz="4400" b="1" dirty="0" smtClean="0"/>
              <a:t/>
            </a:r>
            <a:br>
              <a:rPr lang="en-US" sz="4400" b="1" dirty="0" smtClean="0"/>
            </a:br>
            <a:r>
              <a:rPr lang="en-US" b="1" dirty="0" smtClean="0"/>
              <a:t>A </a:t>
            </a:r>
            <a:r>
              <a:rPr lang="en-US" b="1" dirty="0"/>
              <a:t>Model</a:t>
            </a:r>
            <a:r>
              <a:rPr lang="en-US" b="1" dirty="0" smtClean="0"/>
              <a:t> </a:t>
            </a:r>
            <a:r>
              <a:rPr lang="en-US" sz="3600" b="1" dirty="0" smtClean="0"/>
              <a:t>of </a:t>
            </a:r>
            <a:br>
              <a:rPr lang="en-US" sz="3600" b="1" dirty="0" smtClean="0"/>
            </a:br>
            <a:r>
              <a:rPr lang="en-US" sz="3600" b="1" dirty="0" smtClean="0"/>
              <a:t>Care and Collaboration</a:t>
            </a:r>
            <a:br>
              <a:rPr lang="en-US" sz="3600" b="1" dirty="0" smtClean="0"/>
            </a:br>
            <a:r>
              <a:rPr lang="en-US" b="1" dirty="0" smtClean="0"/>
              <a:t/>
            </a:r>
            <a:br>
              <a:rPr lang="en-US" b="1" dirty="0" smtClean="0"/>
            </a:br>
            <a:endParaRPr lang="en-US" sz="2000" dirty="0">
              <a:solidFill>
                <a:srgbClr val="C0000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2821" y="0"/>
            <a:ext cx="8341179" cy="685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821" y="0"/>
            <a:ext cx="8341179" cy="6858000"/>
          </a:xfrm>
          <a:prstGeom prst="rect">
            <a:avLst/>
          </a:prstGeom>
        </p:spPr>
      </p:pic>
      <p:sp>
        <p:nvSpPr>
          <p:cNvPr id="7" name="TextBox 6"/>
          <p:cNvSpPr txBox="1"/>
          <p:nvPr/>
        </p:nvSpPr>
        <p:spPr>
          <a:xfrm>
            <a:off x="6019800" y="1008965"/>
            <a:ext cx="2720873" cy="646331"/>
          </a:xfrm>
          <a:prstGeom prst="rect">
            <a:avLst/>
          </a:prstGeom>
          <a:noFill/>
        </p:spPr>
        <p:txBody>
          <a:bodyPr wrap="none" rtlCol="0">
            <a:spAutoFit/>
          </a:bodyPr>
          <a:lstStyle/>
          <a:p>
            <a:pPr fontAlgn="auto">
              <a:spcBef>
                <a:spcPts val="0"/>
              </a:spcBef>
              <a:spcAft>
                <a:spcPts val="0"/>
              </a:spcAft>
            </a:pPr>
            <a:r>
              <a:rPr lang="en-US" b="1" dirty="0" smtClean="0">
                <a:solidFill>
                  <a:srgbClr val="897D77"/>
                </a:solidFill>
                <a:latin typeface="Calibri"/>
              </a:rPr>
              <a:t>Family Justice Centers</a:t>
            </a:r>
          </a:p>
          <a:p>
            <a:pPr fontAlgn="auto">
              <a:spcBef>
                <a:spcPts val="0"/>
              </a:spcBef>
              <a:spcAft>
                <a:spcPts val="0"/>
              </a:spcAft>
            </a:pPr>
            <a:r>
              <a:rPr lang="en-US" b="1" dirty="0">
                <a:solidFill>
                  <a:srgbClr val="897D77"/>
                </a:solidFill>
                <a:latin typeface="Calibri"/>
              </a:rPr>
              <a:t>w</a:t>
            </a:r>
            <a:r>
              <a:rPr lang="en-US" b="1" dirty="0" smtClean="0">
                <a:solidFill>
                  <a:srgbClr val="897D77"/>
                </a:solidFill>
                <a:latin typeface="Calibri"/>
              </a:rPr>
              <a:t>ith CSEC-specific services</a:t>
            </a:r>
            <a:endParaRPr lang="en-US" b="1" dirty="0">
              <a:solidFill>
                <a:srgbClr val="897D77"/>
              </a:solidFill>
              <a:latin typeface="Calibri"/>
            </a:endParaRPr>
          </a:p>
        </p:txBody>
      </p:sp>
      <p:sp>
        <p:nvSpPr>
          <p:cNvPr id="8" name="TextBox 7"/>
          <p:cNvSpPr txBox="1"/>
          <p:nvPr/>
        </p:nvSpPr>
        <p:spPr>
          <a:xfrm>
            <a:off x="685799" y="5334000"/>
            <a:ext cx="3553473" cy="830997"/>
          </a:xfrm>
          <a:prstGeom prst="rect">
            <a:avLst/>
          </a:prstGeom>
          <a:noFill/>
        </p:spPr>
        <p:txBody>
          <a:bodyPr wrap="none" rtlCol="0">
            <a:spAutoFit/>
          </a:bodyPr>
          <a:lstStyle/>
          <a:p>
            <a:pPr fontAlgn="auto">
              <a:spcBef>
                <a:spcPts val="0"/>
              </a:spcBef>
              <a:spcAft>
                <a:spcPts val="0"/>
              </a:spcAft>
            </a:pPr>
            <a:r>
              <a:rPr lang="en-US" sz="4800" dirty="0" smtClean="0">
                <a:solidFill>
                  <a:srgbClr val="897D77"/>
                </a:solidFill>
                <a:latin typeface="Calibri"/>
              </a:rPr>
              <a:t>Collaboration</a:t>
            </a:r>
            <a:endParaRPr lang="en-US" sz="4800" dirty="0">
              <a:solidFill>
                <a:srgbClr val="897D77"/>
              </a:solidFill>
              <a:latin typeface="Calibri"/>
            </a:endParaRPr>
          </a:p>
        </p:txBody>
      </p:sp>
      <p:sp>
        <p:nvSpPr>
          <p:cNvPr id="9" name="TextBox 8"/>
          <p:cNvSpPr txBox="1"/>
          <p:nvPr/>
        </p:nvSpPr>
        <p:spPr>
          <a:xfrm>
            <a:off x="6089195" y="2069068"/>
            <a:ext cx="2271199" cy="369332"/>
          </a:xfrm>
          <a:prstGeom prst="rect">
            <a:avLst/>
          </a:prstGeom>
          <a:noFill/>
        </p:spPr>
        <p:txBody>
          <a:bodyPr wrap="none" rtlCol="0">
            <a:spAutoFit/>
          </a:bodyPr>
          <a:lstStyle/>
          <a:p>
            <a:pPr fontAlgn="auto">
              <a:spcBef>
                <a:spcPts val="0"/>
              </a:spcBef>
              <a:spcAft>
                <a:spcPts val="0"/>
              </a:spcAft>
            </a:pPr>
            <a:r>
              <a:rPr lang="en-US" b="1" dirty="0" smtClean="0">
                <a:solidFill>
                  <a:srgbClr val="897D77"/>
                </a:solidFill>
                <a:latin typeface="Calibri"/>
              </a:rPr>
              <a:t>Family Justice Centers</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20030" y="1062002"/>
            <a:ext cx="436508" cy="461998"/>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52687" y="1981200"/>
            <a:ext cx="436508" cy="461998"/>
          </a:xfrm>
          <a:prstGeom prst="rect">
            <a:avLst/>
          </a:prstGeom>
        </p:spPr>
      </p:pic>
    </p:spTree>
    <p:extLst>
      <p:ext uri="{BB962C8B-B14F-4D97-AF65-F5344CB8AC3E}">
        <p14:creationId xmlns:p14="http://schemas.microsoft.com/office/powerpoint/2010/main" val="1750942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1000"/>
                            </p:stCondLst>
                            <p:childTnLst>
                              <p:par>
                                <p:cTn id="9" presetID="10" presetClass="entr" presetSubtype="0" fill="hold" grpId="0" nodeType="afterEffect">
                                  <p:stCondLst>
                                    <p:cond delay="50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0" presetClass="entr" presetSubtype="0" fill="hold" nodeType="withEffect">
                                  <p:stCondLst>
                                    <p:cond delay="50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par>
                          <p:cTn id="15" fill="hold">
                            <p:stCondLst>
                              <p:cond delay="2000"/>
                            </p:stCondLst>
                            <p:childTnLst>
                              <p:par>
                                <p:cTn id="16" presetID="10" presetClass="entr" presetSubtype="0" fill="hold" nodeType="afterEffect">
                                  <p:stCondLst>
                                    <p:cond delay="50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par>
                          <p:cTn id="19" fill="hold">
                            <p:stCondLst>
                              <p:cond delay="3000"/>
                            </p:stCondLst>
                            <p:childTnLst>
                              <p:par>
                                <p:cTn id="20" presetID="10" presetClass="entr" presetSubtype="0" fill="hold" grpId="0" nodeType="afterEffect">
                                  <p:stCondLst>
                                    <p:cond delay="50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nodeType="withEffect">
                                  <p:stCondLst>
                                    <p:cond delay="50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821" y="0"/>
            <a:ext cx="8341179" cy="6858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2821" y="0"/>
            <a:ext cx="8341179" cy="6858000"/>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2821" y="0"/>
            <a:ext cx="8341179" cy="6858000"/>
          </a:xfrm>
          <a:prstGeom prst="rect">
            <a:avLst/>
          </a:prstGeom>
        </p:spPr>
      </p:pic>
      <p:sp>
        <p:nvSpPr>
          <p:cNvPr id="3" name="TextBox 2"/>
          <p:cNvSpPr txBox="1"/>
          <p:nvPr/>
        </p:nvSpPr>
        <p:spPr>
          <a:xfrm>
            <a:off x="6477000" y="457199"/>
            <a:ext cx="1824538" cy="830997"/>
          </a:xfrm>
          <a:prstGeom prst="rect">
            <a:avLst/>
          </a:prstGeom>
          <a:noFill/>
        </p:spPr>
        <p:txBody>
          <a:bodyPr wrap="none" rtlCol="0">
            <a:spAutoFit/>
          </a:bodyPr>
          <a:lstStyle/>
          <a:p>
            <a:pPr fontAlgn="auto">
              <a:spcBef>
                <a:spcPts val="0"/>
              </a:spcBef>
              <a:spcAft>
                <a:spcPts val="0"/>
              </a:spcAft>
            </a:pPr>
            <a:r>
              <a:rPr lang="en-US" sz="4800" dirty="0" smtClean="0">
                <a:solidFill>
                  <a:srgbClr val="897D77"/>
                </a:solidFill>
                <a:latin typeface="Calibri"/>
              </a:rPr>
              <a:t>Courts</a:t>
            </a:r>
            <a:endParaRPr lang="en-US" sz="4800" dirty="0">
              <a:solidFill>
                <a:srgbClr val="897D77"/>
              </a:solidFill>
              <a:latin typeface="Calibri"/>
            </a:endParaRPr>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7290" y="2071521"/>
            <a:ext cx="1304925" cy="1381125"/>
          </a:xfrm>
          <a:prstGeom prst="rect">
            <a:avLst/>
          </a:prstGeom>
        </p:spPr>
      </p:pic>
      <p:sp>
        <p:nvSpPr>
          <p:cNvPr id="6" name="TextBox 5"/>
          <p:cNvSpPr txBox="1"/>
          <p:nvPr/>
        </p:nvSpPr>
        <p:spPr>
          <a:xfrm>
            <a:off x="1872215" y="2523958"/>
            <a:ext cx="1200970" cy="369332"/>
          </a:xfrm>
          <a:prstGeom prst="rect">
            <a:avLst/>
          </a:prstGeom>
          <a:noFill/>
        </p:spPr>
        <p:txBody>
          <a:bodyPr wrap="none" rtlCol="0">
            <a:spAutoFit/>
          </a:bodyPr>
          <a:lstStyle/>
          <a:p>
            <a:pPr fontAlgn="auto">
              <a:spcBef>
                <a:spcPts val="0"/>
              </a:spcBef>
              <a:spcAft>
                <a:spcPts val="0"/>
              </a:spcAft>
            </a:pPr>
            <a:r>
              <a:rPr lang="en-US" b="1" dirty="0" smtClean="0">
                <a:solidFill>
                  <a:srgbClr val="897D77"/>
                </a:solidFill>
                <a:latin typeface="Calibri"/>
              </a:rPr>
              <a:t>Girls Court</a:t>
            </a:r>
            <a:endParaRPr lang="en-US" b="1" dirty="0">
              <a:solidFill>
                <a:srgbClr val="897D77"/>
              </a:solidFill>
              <a:latin typeface="Calibri"/>
            </a:endParaRPr>
          </a:p>
        </p:txBody>
      </p:sp>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3558" y="3124200"/>
            <a:ext cx="1304925" cy="1381125"/>
          </a:xfrm>
          <a:prstGeom prst="rect">
            <a:avLst/>
          </a:prstGeom>
        </p:spPr>
      </p:pic>
      <p:sp>
        <p:nvSpPr>
          <p:cNvPr id="9" name="TextBox 8"/>
          <p:cNvSpPr txBox="1"/>
          <p:nvPr/>
        </p:nvSpPr>
        <p:spPr>
          <a:xfrm>
            <a:off x="1872215" y="3510547"/>
            <a:ext cx="1218988" cy="369332"/>
          </a:xfrm>
          <a:prstGeom prst="rect">
            <a:avLst/>
          </a:prstGeom>
          <a:noFill/>
        </p:spPr>
        <p:txBody>
          <a:bodyPr wrap="none" rtlCol="0">
            <a:spAutoFit/>
          </a:bodyPr>
          <a:lstStyle/>
          <a:p>
            <a:pPr fontAlgn="auto">
              <a:spcBef>
                <a:spcPts val="0"/>
              </a:spcBef>
              <a:spcAft>
                <a:spcPts val="0"/>
              </a:spcAft>
            </a:pPr>
            <a:r>
              <a:rPr lang="en-US" b="1" dirty="0" smtClean="0">
                <a:solidFill>
                  <a:srgbClr val="897D77"/>
                </a:solidFill>
                <a:latin typeface="Calibri"/>
              </a:rPr>
              <a:t>Boys Court</a:t>
            </a:r>
            <a:endParaRPr lang="en-US" b="1" dirty="0">
              <a:solidFill>
                <a:srgbClr val="897D77"/>
              </a:solidFill>
              <a:latin typeface="Calibri"/>
            </a:endParaRPr>
          </a:p>
        </p:txBody>
      </p:sp>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9653" y="4211712"/>
            <a:ext cx="1304925" cy="1381125"/>
          </a:xfrm>
          <a:prstGeom prst="rect">
            <a:avLst/>
          </a:prstGeom>
        </p:spPr>
      </p:pic>
      <p:sp>
        <p:nvSpPr>
          <p:cNvPr id="12" name="TextBox 11"/>
          <p:cNvSpPr txBox="1"/>
          <p:nvPr/>
        </p:nvSpPr>
        <p:spPr>
          <a:xfrm>
            <a:off x="1872215" y="4609431"/>
            <a:ext cx="1229632" cy="369332"/>
          </a:xfrm>
          <a:prstGeom prst="rect">
            <a:avLst/>
          </a:prstGeom>
          <a:noFill/>
        </p:spPr>
        <p:txBody>
          <a:bodyPr wrap="none" rtlCol="0">
            <a:spAutoFit/>
          </a:bodyPr>
          <a:lstStyle/>
          <a:p>
            <a:pPr fontAlgn="auto">
              <a:spcBef>
                <a:spcPts val="0"/>
              </a:spcBef>
              <a:spcAft>
                <a:spcPts val="0"/>
              </a:spcAft>
            </a:pPr>
            <a:r>
              <a:rPr lang="en-US" b="1" dirty="0" smtClean="0">
                <a:solidFill>
                  <a:srgbClr val="897D77"/>
                </a:solidFill>
                <a:latin typeface="Calibri"/>
              </a:rPr>
              <a:t>CSEC Court</a:t>
            </a:r>
            <a:endParaRPr lang="en-US" b="1" dirty="0">
              <a:solidFill>
                <a:srgbClr val="897D77"/>
              </a:solidFill>
              <a:latin typeface="Calibri"/>
            </a:endParaRPr>
          </a:p>
        </p:txBody>
      </p:sp>
    </p:spTree>
    <p:extLst>
      <p:ext uri="{BB962C8B-B14F-4D97-AF65-F5344CB8AC3E}">
        <p14:creationId xmlns:p14="http://schemas.microsoft.com/office/powerpoint/2010/main" val="740971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5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par>
                          <p:cTn id="25" fill="hold">
                            <p:stCondLst>
                              <p:cond delay="3000"/>
                            </p:stCondLst>
                            <p:childTnLst>
                              <p:par>
                                <p:cTn id="26" presetID="10" presetClass="entr" presetSubtype="0" fill="hold"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par>
                          <p:cTn id="29" fill="hold">
                            <p:stCondLst>
                              <p:cond delay="3500"/>
                            </p:stCondLst>
                            <p:childTnLst>
                              <p:par>
                                <p:cTn id="30" presetID="10" presetClass="entr" presetSubtype="0"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par>
                                <p:cTn id="33" presetID="10"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2821" y="0"/>
            <a:ext cx="8341179" cy="68580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821" y="0"/>
            <a:ext cx="8341179" cy="6858000"/>
          </a:xfrm>
          <a:prstGeom prst="rect">
            <a:avLst/>
          </a:prstGeom>
        </p:spPr>
      </p:pic>
      <p:sp>
        <p:nvSpPr>
          <p:cNvPr id="2" name="TextBox 1"/>
          <p:cNvSpPr txBox="1"/>
          <p:nvPr/>
        </p:nvSpPr>
        <p:spPr>
          <a:xfrm>
            <a:off x="6477000" y="457199"/>
            <a:ext cx="2212465" cy="830997"/>
          </a:xfrm>
          <a:prstGeom prst="rect">
            <a:avLst/>
          </a:prstGeom>
          <a:noFill/>
        </p:spPr>
        <p:txBody>
          <a:bodyPr wrap="none" rtlCol="0">
            <a:spAutoFit/>
          </a:bodyPr>
          <a:lstStyle/>
          <a:p>
            <a:pPr fontAlgn="auto">
              <a:spcBef>
                <a:spcPts val="0"/>
              </a:spcBef>
              <a:spcAft>
                <a:spcPts val="0"/>
              </a:spcAft>
            </a:pPr>
            <a:r>
              <a:rPr lang="en-US" sz="4800" dirty="0" smtClean="0">
                <a:solidFill>
                  <a:srgbClr val="897D77"/>
                </a:solidFill>
                <a:latin typeface="Calibri"/>
              </a:rPr>
              <a:t>Housing</a:t>
            </a:r>
            <a:endParaRPr lang="en-US" sz="4800" dirty="0">
              <a:solidFill>
                <a:srgbClr val="897D77"/>
              </a:solidFill>
              <a:latin typeface="Calibri"/>
            </a:endParaRPr>
          </a:p>
        </p:txBody>
      </p:sp>
      <p:sp>
        <p:nvSpPr>
          <p:cNvPr id="3" name="TextBox 2"/>
          <p:cNvSpPr txBox="1"/>
          <p:nvPr/>
        </p:nvSpPr>
        <p:spPr>
          <a:xfrm>
            <a:off x="1295400" y="2339292"/>
            <a:ext cx="2013756" cy="369332"/>
          </a:xfrm>
          <a:prstGeom prst="rect">
            <a:avLst/>
          </a:prstGeom>
          <a:noFill/>
        </p:spPr>
        <p:txBody>
          <a:bodyPr wrap="none" rtlCol="0">
            <a:spAutoFit/>
          </a:bodyPr>
          <a:lstStyle/>
          <a:p>
            <a:pPr fontAlgn="auto">
              <a:spcBef>
                <a:spcPts val="0"/>
              </a:spcBef>
              <a:spcAft>
                <a:spcPts val="0"/>
              </a:spcAft>
            </a:pPr>
            <a:r>
              <a:rPr lang="en-US" b="1" dirty="0" smtClean="0">
                <a:solidFill>
                  <a:srgbClr val="897D77"/>
                </a:solidFill>
                <a:latin typeface="Calibri"/>
              </a:rPr>
              <a:t>Temporary housing</a:t>
            </a:r>
            <a:endParaRPr lang="en-US" b="1" dirty="0">
              <a:solidFill>
                <a:srgbClr val="897D77"/>
              </a:solidFill>
              <a:latin typeface="Calibri"/>
            </a:endParaRPr>
          </a:p>
        </p:txBody>
      </p:sp>
      <p:sp>
        <p:nvSpPr>
          <p:cNvPr id="4" name="TextBox 3"/>
          <p:cNvSpPr txBox="1"/>
          <p:nvPr/>
        </p:nvSpPr>
        <p:spPr>
          <a:xfrm>
            <a:off x="1295400" y="2946264"/>
            <a:ext cx="2046329" cy="369332"/>
          </a:xfrm>
          <a:prstGeom prst="rect">
            <a:avLst/>
          </a:prstGeom>
          <a:noFill/>
        </p:spPr>
        <p:txBody>
          <a:bodyPr wrap="none" rtlCol="0">
            <a:spAutoFit/>
          </a:bodyPr>
          <a:lstStyle/>
          <a:p>
            <a:pPr fontAlgn="auto">
              <a:spcBef>
                <a:spcPts val="0"/>
              </a:spcBef>
              <a:spcAft>
                <a:spcPts val="0"/>
              </a:spcAft>
            </a:pPr>
            <a:r>
              <a:rPr lang="en-US" b="1" dirty="0" smtClean="0">
                <a:solidFill>
                  <a:srgbClr val="897D77"/>
                </a:solidFill>
                <a:latin typeface="Calibri"/>
              </a:rPr>
              <a:t>Permanent housing</a:t>
            </a:r>
            <a:endParaRPr lang="en-US" b="1" dirty="0">
              <a:solidFill>
                <a:srgbClr val="897D77"/>
              </a:solidFill>
              <a:latin typeface="Calibri"/>
            </a:endParaRPr>
          </a:p>
        </p:txBody>
      </p:sp>
      <p:sp>
        <p:nvSpPr>
          <p:cNvPr id="5" name="TextBox 4"/>
          <p:cNvSpPr txBox="1"/>
          <p:nvPr/>
        </p:nvSpPr>
        <p:spPr>
          <a:xfrm>
            <a:off x="1295400" y="3553236"/>
            <a:ext cx="1709507" cy="369332"/>
          </a:xfrm>
          <a:prstGeom prst="rect">
            <a:avLst/>
          </a:prstGeom>
          <a:noFill/>
        </p:spPr>
        <p:txBody>
          <a:bodyPr wrap="none" rtlCol="0">
            <a:spAutoFit/>
          </a:bodyPr>
          <a:lstStyle/>
          <a:p>
            <a:pPr fontAlgn="auto">
              <a:spcBef>
                <a:spcPts val="0"/>
              </a:spcBef>
              <a:spcAft>
                <a:spcPts val="0"/>
              </a:spcAft>
            </a:pPr>
            <a:r>
              <a:rPr lang="en-US" b="1" dirty="0" smtClean="0">
                <a:solidFill>
                  <a:srgbClr val="897D77"/>
                </a:solidFill>
                <a:latin typeface="Calibri"/>
              </a:rPr>
              <a:t>Boarding school</a:t>
            </a:r>
            <a:endParaRPr lang="en-US" b="1" dirty="0">
              <a:solidFill>
                <a:srgbClr val="897D77"/>
              </a:solidFill>
              <a:latin typeface="Calibri"/>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 y="2133600"/>
            <a:ext cx="652463" cy="690563"/>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800" y="2749178"/>
            <a:ext cx="652463" cy="690563"/>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05777" y="990599"/>
            <a:ext cx="215988" cy="228601"/>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5800" y="3439740"/>
            <a:ext cx="652463" cy="690563"/>
          </a:xfrm>
          <a:prstGeom prst="rect">
            <a:avLst/>
          </a:prstGeom>
        </p:spPr>
      </p:pic>
    </p:spTree>
    <p:extLst>
      <p:ext uri="{BB962C8B-B14F-4D97-AF65-F5344CB8AC3E}">
        <p14:creationId xmlns:p14="http://schemas.microsoft.com/office/powerpoint/2010/main" val="3856221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50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10" presetClass="entr" presetSubtype="0" fill="hold" nodeType="withEffect">
                                  <p:stCondLst>
                                    <p:cond delay="5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childTnLst>
                                </p:cTn>
                              </p:par>
                            </p:childTnLst>
                          </p:cTn>
                        </p:par>
                        <p:par>
                          <p:cTn id="15" fill="hold">
                            <p:stCondLst>
                              <p:cond delay="2000"/>
                            </p:stCondLst>
                            <p:childTnLst>
                              <p:par>
                                <p:cTn id="16" presetID="10" presetClass="entr" presetSubtype="0" fill="hold" nodeType="afterEffect">
                                  <p:stCondLst>
                                    <p:cond delay="50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par>
                          <p:cTn id="19" fill="hold">
                            <p:stCondLst>
                              <p:cond delay="3000"/>
                            </p:stCondLst>
                            <p:childTnLst>
                              <p:par>
                                <p:cTn id="20" presetID="10" presetClass="entr" presetSubtype="0" fill="hold" grpId="0" nodeType="afterEffect">
                                  <p:stCondLst>
                                    <p:cond delay="50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par>
                                <p:cTn id="23" presetID="10" presetClass="entr" presetSubtype="0" fill="hold" nodeType="withEffect">
                                  <p:stCondLst>
                                    <p:cond delay="50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childTnLst>
                                </p:cTn>
                              </p:par>
                            </p:childTnLst>
                          </p:cTn>
                        </p:par>
                        <p:par>
                          <p:cTn id="26" fill="hold">
                            <p:stCondLst>
                              <p:cond delay="4500"/>
                            </p:stCondLst>
                            <p:childTnLst>
                              <p:par>
                                <p:cTn id="27" presetID="10" presetClass="entr" presetSubtype="0" fill="hold" nodeType="afterEffect">
                                  <p:stCondLst>
                                    <p:cond delay="50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childTnLst>
                          </p:cTn>
                        </p:par>
                        <p:par>
                          <p:cTn id="30" fill="hold">
                            <p:stCondLst>
                              <p:cond delay="5500"/>
                            </p:stCondLst>
                            <p:childTnLst>
                              <p:par>
                                <p:cTn id="31" presetID="10" presetClass="entr" presetSubtype="0" fill="hold" grpId="0" nodeType="afterEffect">
                                  <p:stCondLst>
                                    <p:cond delay="50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par>
                                <p:cTn id="34" presetID="10" presetClass="entr" presetSubtype="0" fill="hold" nodeType="withEffect">
                                  <p:stCondLst>
                                    <p:cond delay="50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2821" y="0"/>
            <a:ext cx="8341179" cy="6858000"/>
          </a:xfrm>
          <a:prstGeom prst="rect">
            <a:avLst/>
          </a:prstGeom>
        </p:spPr>
      </p:pic>
      <p:sp>
        <p:nvSpPr>
          <p:cNvPr id="2" name="TextBox 1"/>
          <p:cNvSpPr txBox="1"/>
          <p:nvPr/>
        </p:nvSpPr>
        <p:spPr>
          <a:xfrm>
            <a:off x="6096000" y="457198"/>
            <a:ext cx="2665473" cy="830997"/>
          </a:xfrm>
          <a:prstGeom prst="rect">
            <a:avLst/>
          </a:prstGeom>
          <a:noFill/>
        </p:spPr>
        <p:txBody>
          <a:bodyPr wrap="none" rtlCol="0">
            <a:spAutoFit/>
          </a:bodyPr>
          <a:lstStyle/>
          <a:p>
            <a:pPr fontAlgn="auto">
              <a:spcBef>
                <a:spcPts val="0"/>
              </a:spcBef>
              <a:spcAft>
                <a:spcPts val="0"/>
              </a:spcAft>
            </a:pPr>
            <a:r>
              <a:rPr lang="en-US" sz="4800" dirty="0" smtClean="0">
                <a:solidFill>
                  <a:srgbClr val="897D77"/>
                </a:solidFill>
                <a:latin typeface="Calibri"/>
              </a:rPr>
              <a:t>Education</a:t>
            </a:r>
            <a:endParaRPr lang="en-US" sz="4800" dirty="0">
              <a:solidFill>
                <a:srgbClr val="897D77"/>
              </a:solidFill>
              <a:latin typeface="Calibri"/>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076" y="3851673"/>
            <a:ext cx="1304925" cy="1381125"/>
          </a:xfrm>
          <a:prstGeom prst="rect">
            <a:avLst/>
          </a:prstGeom>
        </p:spPr>
      </p:pic>
      <p:sp>
        <p:nvSpPr>
          <p:cNvPr id="5" name="TextBox 4"/>
          <p:cNvSpPr txBox="1"/>
          <p:nvPr/>
        </p:nvSpPr>
        <p:spPr>
          <a:xfrm>
            <a:off x="1905000" y="4232674"/>
            <a:ext cx="2257028" cy="646331"/>
          </a:xfrm>
          <a:prstGeom prst="rect">
            <a:avLst/>
          </a:prstGeom>
          <a:noFill/>
        </p:spPr>
        <p:txBody>
          <a:bodyPr wrap="none" rtlCol="0">
            <a:spAutoFit/>
          </a:bodyPr>
          <a:lstStyle/>
          <a:p>
            <a:pPr fontAlgn="auto">
              <a:spcBef>
                <a:spcPts val="0"/>
              </a:spcBef>
              <a:spcAft>
                <a:spcPts val="0"/>
              </a:spcAft>
            </a:pPr>
            <a:r>
              <a:rPr lang="en-US" b="1" dirty="0" smtClean="0">
                <a:solidFill>
                  <a:srgbClr val="897D77"/>
                </a:solidFill>
                <a:latin typeface="Calibri"/>
              </a:rPr>
              <a:t>Educational programs</a:t>
            </a:r>
          </a:p>
          <a:p>
            <a:pPr fontAlgn="auto">
              <a:spcBef>
                <a:spcPts val="0"/>
              </a:spcBef>
              <a:spcAft>
                <a:spcPts val="0"/>
              </a:spcAft>
            </a:pPr>
            <a:r>
              <a:rPr lang="en-US" b="1" dirty="0" smtClean="0">
                <a:solidFill>
                  <a:srgbClr val="897D77"/>
                </a:solidFill>
                <a:latin typeface="Calibri"/>
              </a:rPr>
              <a:t>in schools</a:t>
            </a:r>
          </a:p>
        </p:txBody>
      </p:sp>
    </p:spTree>
    <p:extLst>
      <p:ext uri="{BB962C8B-B14F-4D97-AF65-F5344CB8AC3E}">
        <p14:creationId xmlns:p14="http://schemas.microsoft.com/office/powerpoint/2010/main" val="3955586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10"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2133600" y="228600"/>
            <a:ext cx="6553200" cy="1219200"/>
          </a:xfrm>
        </p:spPr>
        <p:txBody>
          <a:bodyPr/>
          <a:lstStyle/>
          <a:p>
            <a:r>
              <a:rPr lang="en-US" altLang="en-US" sz="3200" dirty="0" smtClean="0"/>
              <a:t>How Does It Occur?</a:t>
            </a:r>
            <a:endParaRPr lang="en-US" altLang="en-US" sz="4000" dirty="0" smtClean="0"/>
          </a:p>
        </p:txBody>
      </p:sp>
      <p:sp>
        <p:nvSpPr>
          <p:cNvPr id="6147" name="Content Placeholder 2"/>
          <p:cNvSpPr>
            <a:spLocks noGrp="1"/>
          </p:cNvSpPr>
          <p:nvPr>
            <p:ph idx="1"/>
          </p:nvPr>
        </p:nvSpPr>
        <p:spPr>
          <a:xfrm>
            <a:off x="685800" y="1447800"/>
            <a:ext cx="7772400" cy="5410200"/>
          </a:xfrm>
        </p:spPr>
        <p:txBody>
          <a:bodyPr/>
          <a:lstStyle/>
          <a:p>
            <a:r>
              <a:rPr lang="en-US" altLang="en-US" sz="2800" dirty="0" smtClean="0"/>
              <a:t>Recruited from group homes</a:t>
            </a:r>
          </a:p>
          <a:p>
            <a:r>
              <a:rPr lang="en-US" altLang="en-US" sz="2800" dirty="0" smtClean="0"/>
              <a:t>Kidnapped from the streets (Gorilla Pimps)</a:t>
            </a:r>
          </a:p>
          <a:p>
            <a:r>
              <a:rPr lang="en-US" altLang="en-US" sz="2800" dirty="0" smtClean="0"/>
              <a:t>Forced by “boyfriends” (Romeo Pimps)</a:t>
            </a:r>
          </a:p>
          <a:p>
            <a:r>
              <a:rPr lang="en-US" altLang="en-US" sz="2800" dirty="0" smtClean="0"/>
              <a:t>Recruited at school</a:t>
            </a:r>
          </a:p>
          <a:p>
            <a:r>
              <a:rPr lang="en-US" altLang="en-US" sz="2800" dirty="0" smtClean="0"/>
              <a:t>Criminals have moved from running drugs and guns to exploiting women and children</a:t>
            </a:r>
          </a:p>
          <a:p>
            <a:r>
              <a:rPr lang="en-US" altLang="en-US" sz="2800" dirty="0" smtClean="0"/>
              <a:t>Most are particularly vulnerable because of previous trauma</a:t>
            </a:r>
          </a:p>
        </p:txBody>
      </p:sp>
    </p:spTree>
    <p:extLst>
      <p:ext uri="{BB962C8B-B14F-4D97-AF65-F5344CB8AC3E}">
        <p14:creationId xmlns:p14="http://schemas.microsoft.com/office/powerpoint/2010/main" val="23902910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 calcmode="lin" valueType="num">
                                      <p:cBhvr additive="base">
                                        <p:cTn id="7" dur="500" fill="hold"/>
                                        <p:tgtEl>
                                          <p:spTgt spid="614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14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147">
                                            <p:txEl>
                                              <p:pRg st="1" end="1"/>
                                            </p:txEl>
                                          </p:spTgt>
                                        </p:tgtEl>
                                        <p:attrNameLst>
                                          <p:attrName>style.visibility</p:attrName>
                                        </p:attrNameLst>
                                      </p:cBhvr>
                                      <p:to>
                                        <p:strVal val="visible"/>
                                      </p:to>
                                    </p:set>
                                    <p:anim calcmode="lin" valueType="num">
                                      <p:cBhvr additive="base">
                                        <p:cTn id="13" dur="500" fill="hold"/>
                                        <p:tgtEl>
                                          <p:spTgt spid="614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14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147">
                                            <p:txEl>
                                              <p:pRg st="2" end="2"/>
                                            </p:txEl>
                                          </p:spTgt>
                                        </p:tgtEl>
                                        <p:attrNameLst>
                                          <p:attrName>style.visibility</p:attrName>
                                        </p:attrNameLst>
                                      </p:cBhvr>
                                      <p:to>
                                        <p:strVal val="visible"/>
                                      </p:to>
                                    </p:set>
                                    <p:anim calcmode="lin" valueType="num">
                                      <p:cBhvr additive="base">
                                        <p:cTn id="19" dur="500" fill="hold"/>
                                        <p:tgtEl>
                                          <p:spTgt spid="614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14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147">
                                            <p:txEl>
                                              <p:pRg st="3" end="3"/>
                                            </p:txEl>
                                          </p:spTgt>
                                        </p:tgtEl>
                                        <p:attrNameLst>
                                          <p:attrName>style.visibility</p:attrName>
                                        </p:attrNameLst>
                                      </p:cBhvr>
                                      <p:to>
                                        <p:strVal val="visible"/>
                                      </p:to>
                                    </p:set>
                                    <p:anim calcmode="lin" valueType="num">
                                      <p:cBhvr additive="base">
                                        <p:cTn id="25" dur="500" fill="hold"/>
                                        <p:tgtEl>
                                          <p:spTgt spid="614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14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147">
                                            <p:txEl>
                                              <p:pRg st="4" end="4"/>
                                            </p:txEl>
                                          </p:spTgt>
                                        </p:tgtEl>
                                        <p:attrNameLst>
                                          <p:attrName>style.visibility</p:attrName>
                                        </p:attrNameLst>
                                      </p:cBhvr>
                                      <p:to>
                                        <p:strVal val="visible"/>
                                      </p:to>
                                    </p:set>
                                    <p:anim calcmode="lin" valueType="num">
                                      <p:cBhvr additive="base">
                                        <p:cTn id="31" dur="500" fill="hold"/>
                                        <p:tgtEl>
                                          <p:spTgt spid="614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14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147">
                                            <p:txEl>
                                              <p:pRg st="5" end="5"/>
                                            </p:txEl>
                                          </p:spTgt>
                                        </p:tgtEl>
                                        <p:attrNameLst>
                                          <p:attrName>style.visibility</p:attrName>
                                        </p:attrNameLst>
                                      </p:cBhvr>
                                      <p:to>
                                        <p:strVal val="visible"/>
                                      </p:to>
                                    </p:set>
                                    <p:anim calcmode="lin" valueType="num">
                                      <p:cBhvr additive="base">
                                        <p:cTn id="37" dur="500" fill="hold"/>
                                        <p:tgtEl>
                                          <p:spTgt spid="614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14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447800"/>
            <a:ext cx="6629400" cy="3962400"/>
          </a:xfrm>
        </p:spPr>
        <p:txBody>
          <a:bodyPr/>
          <a:lstStyle/>
          <a:p>
            <a:pPr algn="ctr"/>
            <a:r>
              <a:rPr lang="en-US" sz="4800" i="1" dirty="0" smtClean="0"/>
              <a:t>Who Are The Exploiters and Purchasers/Child Rapists?</a:t>
            </a:r>
            <a:endParaRPr lang="en-US" sz="4800" i="1" dirty="0"/>
          </a:p>
        </p:txBody>
      </p:sp>
    </p:spTree>
    <p:extLst>
      <p:ext uri="{BB962C8B-B14F-4D97-AF65-F5344CB8AC3E}">
        <p14:creationId xmlns:p14="http://schemas.microsoft.com/office/powerpoint/2010/main" val="27641125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defenda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6781800" y="2438400"/>
            <a:ext cx="2209800" cy="1905000"/>
          </a:xfrm>
          <a:prstGeom prst="rect">
            <a:avLst/>
          </a:prstGeom>
          <a:noFill/>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4343400"/>
            <a:ext cx="4724400"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6200" y="2362200"/>
            <a:ext cx="24384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2800" y="381000"/>
            <a:ext cx="31242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13" descr="read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9400" y="533400"/>
            <a:ext cx="23622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5"/>
          <p:cNvSpPr txBox="1">
            <a:spLocks noChangeArrowheads="1"/>
          </p:cNvSpPr>
          <p:nvPr/>
        </p:nvSpPr>
        <p:spPr>
          <a:xfrm>
            <a:off x="152400" y="1524000"/>
            <a:ext cx="2971800" cy="5051791"/>
          </a:xfrm>
          <a:prstGeom prst="rect">
            <a:avLst/>
          </a:prstGeom>
          <a:noFill/>
        </p:spPr>
        <p:txBody>
          <a:bodyPr/>
          <a:lstStyle>
            <a:lvl1pPr marL="342900" indent="-342900" algn="l" rtl="0" fontAlgn="base">
              <a:spcBef>
                <a:spcPct val="20000"/>
              </a:spcBef>
              <a:spcAft>
                <a:spcPct val="0"/>
              </a:spcAft>
              <a:buFont typeface="Arial" charset="0"/>
              <a:buChar char="•"/>
              <a:defRPr sz="3200" kern="1200">
                <a:solidFill>
                  <a:schemeClr val="tx1"/>
                </a:solidFill>
                <a:latin typeface="Verdana" panose="020B0604030504040204" pitchFamily="34" charset="0"/>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Verdana" panose="020B0604030504040204" pitchFamily="34" charset="0"/>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Verdana" panose="020B0604030504040204" pitchFamily="34" charset="0"/>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Verdana" panose="020B0604030504040204" pitchFamily="34" charset="0"/>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Verdana" panose="020B060403050404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defRPr/>
            </a:pPr>
            <a:r>
              <a:rPr lang="en-US" sz="2000" b="1" dirty="0" smtClean="0"/>
              <a:t>Predatory purchasers</a:t>
            </a:r>
          </a:p>
          <a:p>
            <a:pPr>
              <a:defRPr/>
            </a:pPr>
            <a:r>
              <a:rPr lang="en-US" sz="2000" b="1" dirty="0" smtClean="0"/>
              <a:t>Sex tourists </a:t>
            </a:r>
          </a:p>
          <a:p>
            <a:pPr>
              <a:defRPr/>
            </a:pPr>
            <a:r>
              <a:rPr lang="en-US" sz="2000" b="1" dirty="0" smtClean="0"/>
              <a:t>Sex traffickers</a:t>
            </a:r>
          </a:p>
          <a:p>
            <a:pPr>
              <a:defRPr/>
            </a:pPr>
            <a:r>
              <a:rPr lang="en-US" sz="2000" b="1" dirty="0" smtClean="0"/>
              <a:t>Pimps </a:t>
            </a:r>
          </a:p>
          <a:p>
            <a:pPr>
              <a:defRPr/>
            </a:pPr>
            <a:r>
              <a:rPr lang="en-US" sz="2000" b="1" dirty="0" smtClean="0"/>
              <a:t>Madams</a:t>
            </a:r>
          </a:p>
          <a:p>
            <a:pPr>
              <a:defRPr/>
            </a:pPr>
            <a:r>
              <a:rPr lang="en-US" sz="2000" b="1" dirty="0" smtClean="0"/>
              <a:t>Street gangs</a:t>
            </a:r>
          </a:p>
          <a:p>
            <a:pPr>
              <a:defRPr/>
            </a:pPr>
            <a:r>
              <a:rPr lang="en-US" sz="2000" b="1" dirty="0" smtClean="0"/>
              <a:t>Sex offenders </a:t>
            </a:r>
          </a:p>
          <a:p>
            <a:pPr>
              <a:defRPr/>
            </a:pPr>
            <a:r>
              <a:rPr lang="en-US" sz="2000" b="1" dirty="0" smtClean="0"/>
              <a:t>Pedophiles</a:t>
            </a:r>
          </a:p>
          <a:p>
            <a:pPr>
              <a:defRPr/>
            </a:pPr>
            <a:r>
              <a:rPr lang="en-US" sz="2000" b="1" dirty="0" smtClean="0"/>
              <a:t>Operators of the sex industry</a:t>
            </a:r>
            <a:endParaRPr lang="en-US" sz="2000" dirty="0" smtClean="0"/>
          </a:p>
          <a:p>
            <a:pPr>
              <a:defRPr/>
            </a:pPr>
            <a:endParaRPr lang="en-US" sz="2000" dirty="0" smtClean="0"/>
          </a:p>
        </p:txBody>
      </p:sp>
    </p:spTree>
    <p:extLst>
      <p:ext uri="{BB962C8B-B14F-4D97-AF65-F5344CB8AC3E}">
        <p14:creationId xmlns:p14="http://schemas.microsoft.com/office/powerpoint/2010/main" val="20573276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Challenges to Identifying Victims of CSEC</a:t>
            </a:r>
            <a:endParaRPr lang="en-US" sz="3600" dirty="0"/>
          </a:p>
        </p:txBody>
      </p:sp>
      <p:sp>
        <p:nvSpPr>
          <p:cNvPr id="3" name="Content Placeholder 2"/>
          <p:cNvSpPr>
            <a:spLocks noGrp="1"/>
          </p:cNvSpPr>
          <p:nvPr>
            <p:ph idx="1"/>
          </p:nvPr>
        </p:nvSpPr>
        <p:spPr/>
        <p:txBody>
          <a:bodyPr/>
          <a:lstStyle/>
          <a:p>
            <a:r>
              <a:rPr lang="en-US" dirty="0" smtClean="0"/>
              <a:t>Hidden nature of the crime</a:t>
            </a:r>
          </a:p>
          <a:p>
            <a:r>
              <a:rPr lang="en-US" dirty="0" smtClean="0"/>
              <a:t>Lack of self-identification caused by brain-washing/control techniques of the exploiter (Stockholm Syndrome)</a:t>
            </a:r>
          </a:p>
          <a:p>
            <a:r>
              <a:rPr lang="en-US" dirty="0" smtClean="0"/>
              <a:t>Lack of awareness by professionals who may interact with the victims</a:t>
            </a:r>
          </a:p>
          <a:p>
            <a:r>
              <a:rPr lang="en-US" dirty="0" smtClean="0"/>
              <a:t>Lack of awareness by the general public</a:t>
            </a:r>
          </a:p>
          <a:p>
            <a:endParaRPr lang="en-US" dirty="0"/>
          </a:p>
        </p:txBody>
      </p:sp>
    </p:spTree>
    <p:extLst>
      <p:ext uri="{BB962C8B-B14F-4D97-AF65-F5344CB8AC3E}">
        <p14:creationId xmlns:p14="http://schemas.microsoft.com/office/powerpoint/2010/main" val="1409489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Is At Risk For Exploitation?</a:t>
            </a:r>
            <a:endParaRPr lang="en-US" dirty="0"/>
          </a:p>
        </p:txBody>
      </p:sp>
      <p:sp>
        <p:nvSpPr>
          <p:cNvPr id="3" name="Content Placeholder 2"/>
          <p:cNvSpPr>
            <a:spLocks noGrp="1"/>
          </p:cNvSpPr>
          <p:nvPr>
            <p:ph idx="1"/>
          </p:nvPr>
        </p:nvSpPr>
        <p:spPr/>
        <p:txBody>
          <a:bodyPr/>
          <a:lstStyle/>
          <a:p>
            <a:endParaRPr lang="en-US" sz="2800" dirty="0" smtClean="0"/>
          </a:p>
          <a:p>
            <a:r>
              <a:rPr lang="en-US" sz="2800" dirty="0" smtClean="0"/>
              <a:t>Runaway Youth are at high-risk</a:t>
            </a:r>
          </a:p>
          <a:p>
            <a:r>
              <a:rPr lang="en-US" sz="2800" dirty="0" smtClean="0"/>
              <a:t>Children in Foster Care are Vulnerable</a:t>
            </a:r>
          </a:p>
          <a:p>
            <a:r>
              <a:rPr lang="en-US" sz="2800" dirty="0" smtClean="0"/>
              <a:t>Victims of other forms of abuse such as physical or sexual violence are easy targets </a:t>
            </a:r>
          </a:p>
          <a:p>
            <a:r>
              <a:rPr lang="en-US" sz="2800" dirty="0" smtClean="0"/>
              <a:t>Any child, regardless of ethnicity or socioeconomic background, is at-risk</a:t>
            </a:r>
            <a:endParaRPr lang="en-US" sz="2800" dirty="0"/>
          </a:p>
        </p:txBody>
      </p:sp>
    </p:spTree>
    <p:extLst>
      <p:ext uri="{BB962C8B-B14F-4D97-AF65-F5344CB8AC3E}">
        <p14:creationId xmlns:p14="http://schemas.microsoft.com/office/powerpoint/2010/main" val="33834337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274638"/>
            <a:ext cx="6629400" cy="106362"/>
          </a:xfrm>
        </p:spPr>
        <p:txBody>
          <a:bodyPr/>
          <a:lstStyle/>
          <a:p>
            <a:endParaRPr lang="en-US" dirty="0"/>
          </a:p>
        </p:txBody>
      </p:sp>
      <p:sp>
        <p:nvSpPr>
          <p:cNvPr id="3" name="Content Placeholder 2"/>
          <p:cNvSpPr>
            <a:spLocks noGrp="1"/>
          </p:cNvSpPr>
          <p:nvPr>
            <p:ph idx="1"/>
          </p:nvPr>
        </p:nvSpPr>
        <p:spPr/>
        <p:txBody>
          <a:bodyPr/>
          <a:lstStyle/>
          <a:p>
            <a:pPr marL="0" indent="0" algn="ctr">
              <a:buNone/>
            </a:pPr>
            <a:endParaRPr lang="en-US" altLang="en-US" sz="4000" i="1" dirty="0" smtClean="0"/>
          </a:p>
          <a:p>
            <a:pPr marL="0" indent="0" algn="ctr">
              <a:buNone/>
            </a:pPr>
            <a:r>
              <a:rPr lang="en-US" altLang="en-US" sz="4000" i="1" dirty="0" smtClean="0"/>
              <a:t>WHAT </a:t>
            </a:r>
            <a:r>
              <a:rPr lang="en-US" altLang="en-US" sz="4000" i="1" dirty="0"/>
              <a:t>CAN </a:t>
            </a:r>
            <a:r>
              <a:rPr lang="en-US" altLang="en-US" sz="4000" i="1" dirty="0" smtClean="0"/>
              <a:t>SYSTEMS AND COMMUNITIES </a:t>
            </a:r>
            <a:r>
              <a:rPr lang="en-US" altLang="en-US" sz="4000" i="1" dirty="0"/>
              <a:t>DO TO COMBAT HUMAN EXPLOITATION &amp; TRAFFICKING?</a:t>
            </a:r>
          </a:p>
          <a:p>
            <a:endParaRPr lang="en-US" i="1" dirty="0"/>
          </a:p>
        </p:txBody>
      </p:sp>
    </p:spTree>
    <p:extLst>
      <p:ext uri="{BB962C8B-B14F-4D97-AF65-F5344CB8AC3E}">
        <p14:creationId xmlns:p14="http://schemas.microsoft.com/office/powerpoint/2010/main" val="14364497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981200" y="304800"/>
            <a:ext cx="6629400" cy="1143000"/>
          </a:xfrm>
        </p:spPr>
        <p:txBody>
          <a:bodyPr/>
          <a:lstStyle/>
          <a:p>
            <a:r>
              <a:rPr lang="en-US" altLang="en-US" sz="3600" dirty="0" smtClean="0"/>
              <a:t>What Is Human Trafficking?</a:t>
            </a:r>
          </a:p>
        </p:txBody>
      </p:sp>
      <p:sp>
        <p:nvSpPr>
          <p:cNvPr id="3" name="Content Placeholder 2"/>
          <p:cNvSpPr>
            <a:spLocks noGrp="1"/>
          </p:cNvSpPr>
          <p:nvPr>
            <p:ph idx="1"/>
          </p:nvPr>
        </p:nvSpPr>
        <p:spPr>
          <a:xfrm>
            <a:off x="685800" y="1524000"/>
            <a:ext cx="7772400" cy="4800600"/>
          </a:xfrm>
        </p:spPr>
        <p:txBody>
          <a:bodyPr/>
          <a:lstStyle/>
          <a:p>
            <a:pPr>
              <a:defRPr/>
            </a:pPr>
            <a:r>
              <a:rPr lang="en-US" altLang="en-US" sz="2000" dirty="0" smtClean="0"/>
              <a:t>Human Trafficking is </a:t>
            </a:r>
            <a:r>
              <a:rPr lang="en-US" altLang="en-US" sz="2000" b="1" dirty="0" smtClean="0"/>
              <a:t>MODERN DAY SLAVERY </a:t>
            </a:r>
            <a:r>
              <a:rPr lang="en-US" altLang="en-US" sz="2000" dirty="0" smtClean="0"/>
              <a:t>and includes both labor and sex trafficking.</a:t>
            </a:r>
          </a:p>
          <a:p>
            <a:pPr>
              <a:defRPr/>
            </a:pPr>
            <a:endParaRPr lang="en-US" altLang="en-US" sz="2000" dirty="0" smtClean="0"/>
          </a:p>
          <a:p>
            <a:pPr>
              <a:defRPr/>
            </a:pPr>
            <a:r>
              <a:rPr lang="en-US" altLang="en-US" sz="2000" dirty="0" smtClean="0"/>
              <a:t>Human trafficking is a criminal business that profits from enslaving people for sexual servitude and forced labor. It is the fastest growing and second largest criminal industry in the world today (second only to drug trafficking and tied with illegal arms), according to the U.S. Department of Health and Human Services. </a:t>
            </a:r>
          </a:p>
          <a:p>
            <a:pPr>
              <a:defRPr/>
            </a:pPr>
            <a:endParaRPr lang="en-US" altLang="en-US" sz="2000" dirty="0" smtClean="0"/>
          </a:p>
          <a:p>
            <a:pPr>
              <a:defRPr/>
            </a:pPr>
            <a:r>
              <a:rPr lang="en-US" altLang="en-US" sz="2000" dirty="0" smtClean="0"/>
              <a:t>CSEC is defined as the sexual abuse of a minor entirely or primarily for financial or other economic reasons. Economic exchanges may involve monetary or non-monetary (food, shelter or drugs)</a:t>
            </a:r>
          </a:p>
          <a:p>
            <a:pPr marL="0" indent="0">
              <a:buFontTx/>
              <a:buNone/>
              <a:defRPr/>
            </a:pPr>
            <a:r>
              <a:rPr lang="en-US" altLang="en-US" sz="2000" dirty="0" smtClean="0"/>
              <a:t> </a:t>
            </a:r>
          </a:p>
          <a:p>
            <a:pPr marL="457200" lvl="1" indent="0">
              <a:buFontTx/>
              <a:buNone/>
              <a:defRPr/>
            </a:pPr>
            <a:endParaRPr lang="en-US" altLang="en-US" sz="2400" dirty="0" smtClean="0"/>
          </a:p>
          <a:p>
            <a:pPr>
              <a:defRPr/>
            </a:pPr>
            <a:endParaRPr lang="en-US" altLang="en-US" dirty="0" smtClean="0"/>
          </a:p>
        </p:txBody>
      </p:sp>
    </p:spTree>
    <p:extLst>
      <p:ext uri="{BB962C8B-B14F-4D97-AF65-F5344CB8AC3E}">
        <p14:creationId xmlns:p14="http://schemas.microsoft.com/office/powerpoint/2010/main" val="29021485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left)">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ipe(left)">
                                      <p:cBhvr>
                                        <p:cTn id="17" dur="500"/>
                                        <p:tgtEl>
                                          <p:spTgt spid="3">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wipe(left)">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0"/>
            <a:ext cx="6629400" cy="2133600"/>
          </a:xfrm>
        </p:spPr>
        <p:txBody>
          <a:bodyPr/>
          <a:lstStyle/>
          <a:p>
            <a:r>
              <a:rPr lang="en-US" sz="3200" dirty="0" smtClean="0"/>
              <a:t>The H.E.A.T. Unit at the Alameda County District Attorney’s Office in 2005</a:t>
            </a:r>
            <a:endParaRPr lang="en-US" sz="3200" dirty="0"/>
          </a:p>
        </p:txBody>
      </p:sp>
      <p:sp>
        <p:nvSpPr>
          <p:cNvPr id="3" name="Content Placeholder 2"/>
          <p:cNvSpPr>
            <a:spLocks noGrp="1"/>
          </p:cNvSpPr>
          <p:nvPr>
            <p:ph idx="1"/>
          </p:nvPr>
        </p:nvSpPr>
        <p:spPr>
          <a:xfrm>
            <a:off x="457200" y="1828800"/>
            <a:ext cx="8229600" cy="4297363"/>
          </a:xfrm>
        </p:spPr>
        <p:txBody>
          <a:bodyPr/>
          <a:lstStyle/>
          <a:p>
            <a:pPr marL="0" indent="0">
              <a:buNone/>
            </a:pPr>
            <a:endParaRPr lang="en-US" dirty="0" smtClean="0"/>
          </a:p>
          <a:p>
            <a:pPr marL="0" indent="0">
              <a:buNone/>
            </a:pPr>
            <a:r>
              <a:rPr lang="en-US" dirty="0" smtClean="0"/>
              <a:t>-Identified </a:t>
            </a:r>
            <a:r>
              <a:rPr lang="en-US" dirty="0"/>
              <a:t>Human Trafficking as a priority within our </a:t>
            </a:r>
            <a:r>
              <a:rPr lang="en-US" dirty="0" smtClean="0"/>
              <a:t>office;</a:t>
            </a:r>
            <a:endParaRPr lang="en-US" dirty="0"/>
          </a:p>
          <a:p>
            <a:pPr marL="0" indent="0">
              <a:buNone/>
            </a:pPr>
            <a:r>
              <a:rPr lang="en-US" dirty="0" smtClean="0"/>
              <a:t>-Began protocols for how victims of Human Trafficking were treated within the judicial process;</a:t>
            </a:r>
          </a:p>
          <a:p>
            <a:pPr marL="0" indent="0">
              <a:buNone/>
            </a:pPr>
            <a:r>
              <a:rPr lang="en-US" dirty="0" smtClean="0"/>
              <a:t>-Established protocols for </a:t>
            </a:r>
            <a:r>
              <a:rPr lang="en-US" b="1" dirty="0" smtClean="0"/>
              <a:t>vertical prosecution of </a:t>
            </a:r>
            <a:r>
              <a:rPr lang="en-US" dirty="0" smtClean="0"/>
              <a:t>traffickers.</a:t>
            </a:r>
          </a:p>
          <a:p>
            <a:pPr marL="0" indent="0">
              <a:buNone/>
            </a:pPr>
            <a:endParaRPr lang="en-US" dirty="0"/>
          </a:p>
        </p:txBody>
      </p:sp>
    </p:spTree>
    <p:extLst>
      <p:ext uri="{BB962C8B-B14F-4D97-AF65-F5344CB8AC3E}">
        <p14:creationId xmlns:p14="http://schemas.microsoft.com/office/powerpoint/2010/main" val="262518129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H.E.A.T Unit </a:t>
            </a:r>
            <a:endParaRPr lang="en-US" dirty="0"/>
          </a:p>
        </p:txBody>
      </p:sp>
      <p:sp>
        <p:nvSpPr>
          <p:cNvPr id="3" name="Content Placeholder 2"/>
          <p:cNvSpPr>
            <a:spLocks noGrp="1"/>
          </p:cNvSpPr>
          <p:nvPr>
            <p:ph idx="1"/>
          </p:nvPr>
        </p:nvSpPr>
        <p:spPr>
          <a:xfrm>
            <a:off x="457200" y="1752600"/>
            <a:ext cx="8229600" cy="4754563"/>
          </a:xfrm>
        </p:spPr>
        <p:txBody>
          <a:bodyPr/>
          <a:lstStyle/>
          <a:p>
            <a:r>
              <a:rPr lang="en-US" dirty="0" smtClean="0"/>
              <a:t>Dedicated prosecutors who prosecute traffickers and care for victims in a trauma-informed manner;</a:t>
            </a:r>
          </a:p>
          <a:p>
            <a:r>
              <a:rPr lang="en-US" dirty="0" smtClean="0"/>
              <a:t>Dedicated victim witness advocates and dedicated inspectors assist with support and trial preparation;</a:t>
            </a:r>
          </a:p>
          <a:p>
            <a:r>
              <a:rPr lang="en-US" dirty="0" smtClean="0"/>
              <a:t>Staff who educates the legal community and the public </a:t>
            </a:r>
            <a:endParaRPr lang="en-US" dirty="0"/>
          </a:p>
        </p:txBody>
      </p:sp>
    </p:spTree>
    <p:extLst>
      <p:ext uri="{BB962C8B-B14F-4D97-AF65-F5344CB8AC3E}">
        <p14:creationId xmlns:p14="http://schemas.microsoft.com/office/powerpoint/2010/main" val="327299577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522563597"/>
              </p:ext>
            </p:extLst>
          </p:nvPr>
        </p:nvGraphicFramePr>
        <p:xfrm>
          <a:off x="2590800" y="182939"/>
          <a:ext cx="4044950" cy="6658001"/>
        </p:xfrm>
        <a:graphic>
          <a:graphicData uri="http://schemas.openxmlformats.org/presentationml/2006/ole">
            <mc:AlternateContent xmlns:mc="http://schemas.openxmlformats.org/markup-compatibility/2006">
              <mc:Choice xmlns:v="urn:schemas-microsoft-com:vml" Requires="v">
                <p:oleObj spid="_x0000_s6176" name="Acrobat Document" r:id="rId3" imgW="4663440" imgH="7680960" progId="AcroExch.Document.11">
                  <p:embed/>
                </p:oleObj>
              </mc:Choice>
              <mc:Fallback>
                <p:oleObj name="Acrobat Document" r:id="rId3" imgW="4663440" imgH="7680960" progId="AcroExch.Document.11">
                  <p:embed/>
                  <p:pic>
                    <p:nvPicPr>
                      <p:cNvPr id="0" name=""/>
                      <p:cNvPicPr/>
                      <p:nvPr/>
                    </p:nvPicPr>
                    <p:blipFill>
                      <a:blip r:embed="rId4"/>
                      <a:stretch>
                        <a:fillRect/>
                      </a:stretch>
                    </p:blipFill>
                    <p:spPr>
                      <a:xfrm>
                        <a:off x="2590800" y="182939"/>
                        <a:ext cx="4044950" cy="6658001"/>
                      </a:xfrm>
                      <a:prstGeom prst="rect">
                        <a:avLst/>
                      </a:prstGeom>
                    </p:spPr>
                  </p:pic>
                </p:oleObj>
              </mc:Fallback>
            </mc:AlternateContent>
          </a:graphicData>
        </a:graphic>
      </p:graphicFrame>
    </p:spTree>
    <p:extLst>
      <p:ext uri="{BB962C8B-B14F-4D97-AF65-F5344CB8AC3E}">
        <p14:creationId xmlns:p14="http://schemas.microsoft.com/office/powerpoint/2010/main" val="29144342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smtClean="0"/>
              <a:t>W&amp;I 18259 et </a:t>
            </a:r>
            <a:r>
              <a:rPr lang="en-US" dirty="0" err="1" smtClean="0"/>
              <a:t>seq</a:t>
            </a:r>
            <a:endParaRPr lang="en-US" dirty="0"/>
          </a:p>
        </p:txBody>
      </p:sp>
      <p:sp>
        <p:nvSpPr>
          <p:cNvPr id="4" name="Content Placeholder 3"/>
          <p:cNvSpPr>
            <a:spLocks noGrp="1"/>
          </p:cNvSpPr>
          <p:nvPr>
            <p:ph idx="1"/>
          </p:nvPr>
        </p:nvSpPr>
        <p:spPr/>
        <p:txBody>
          <a:bodyPr/>
          <a:lstStyle/>
          <a:p>
            <a:r>
              <a:rPr lang="en-US" dirty="0" smtClean="0"/>
              <a:t>Alameda County Pilot Program</a:t>
            </a:r>
          </a:p>
          <a:p>
            <a:r>
              <a:rPr lang="en-US" dirty="0" smtClean="0"/>
              <a:t>Report to Legislature 4/2016</a:t>
            </a:r>
          </a:p>
          <a:p>
            <a:r>
              <a:rPr lang="en-US" dirty="0" smtClean="0"/>
              <a:t>Identified CSEC who are</a:t>
            </a:r>
          </a:p>
          <a:p>
            <a:pPr lvl="1"/>
            <a:r>
              <a:rPr lang="en-US" dirty="0" smtClean="0"/>
              <a:t>Detained for a violation of the law;</a:t>
            </a:r>
          </a:p>
          <a:p>
            <a:pPr lvl="1"/>
            <a:r>
              <a:rPr lang="en-US" dirty="0" smtClean="0"/>
              <a:t>Placed in </a:t>
            </a:r>
            <a:r>
              <a:rPr lang="en-US" dirty="0"/>
              <a:t>C</a:t>
            </a:r>
            <a:r>
              <a:rPr lang="en-US" dirty="0" smtClean="0"/>
              <a:t>ivil Protective Custody on a safety hold based on a violation of 674(a)or (b) or 653.22(a)</a:t>
            </a:r>
          </a:p>
          <a:p>
            <a:pPr lvl="2"/>
            <a:r>
              <a:rPr lang="en-US" dirty="0" smtClean="0"/>
              <a:t>Kept separated from detained minors</a:t>
            </a:r>
          </a:p>
        </p:txBody>
      </p:sp>
    </p:spTree>
    <p:extLst>
      <p:ext uri="{BB962C8B-B14F-4D97-AF65-F5344CB8AC3E}">
        <p14:creationId xmlns:p14="http://schemas.microsoft.com/office/powerpoint/2010/main" val="189909301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ey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06" y="2061172"/>
            <a:ext cx="5943600" cy="4507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981200" y="228600"/>
            <a:ext cx="5867400" cy="1524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rPr>
              <a:t>Created H.E.A.T. Watch, a 5-prong Community Blueprint to combat Human Trafficking of all forms</a:t>
            </a:r>
            <a:endParaRPr lang="en-US" sz="2800" b="1" dirty="0">
              <a:solidFill>
                <a:schemeClr val="tx1"/>
              </a:solidFill>
            </a:endParaRPr>
          </a:p>
        </p:txBody>
      </p:sp>
      <p:sp>
        <p:nvSpPr>
          <p:cNvPr id="3" name="Rectangle 2"/>
          <p:cNvSpPr/>
          <p:nvPr/>
        </p:nvSpPr>
        <p:spPr>
          <a:xfrm>
            <a:off x="6324600" y="2061172"/>
            <a:ext cx="2590800" cy="433962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AutoNum type="arabicPeriod"/>
            </a:pPr>
            <a:r>
              <a:rPr lang="en-US" b="1" dirty="0" smtClean="0">
                <a:solidFill>
                  <a:schemeClr val="tx1"/>
                </a:solidFill>
              </a:rPr>
              <a:t>Train Law Enforcement</a:t>
            </a:r>
          </a:p>
          <a:p>
            <a:pPr marL="342900" indent="-342900">
              <a:buAutoNum type="arabicPeriod"/>
            </a:pPr>
            <a:r>
              <a:rPr lang="en-US" b="1" dirty="0" smtClean="0">
                <a:solidFill>
                  <a:schemeClr val="tx1"/>
                </a:solidFill>
              </a:rPr>
              <a:t>Vigorous Prosecution of Traffickers &amp; Purchasers</a:t>
            </a:r>
          </a:p>
          <a:p>
            <a:pPr marL="342900" indent="-342900">
              <a:buAutoNum type="arabicPeriod"/>
            </a:pPr>
            <a:r>
              <a:rPr lang="en-US" b="1" dirty="0" smtClean="0">
                <a:solidFill>
                  <a:schemeClr val="tx1"/>
                </a:solidFill>
              </a:rPr>
              <a:t>Create and increase strong Community-based and victim services and providers</a:t>
            </a:r>
          </a:p>
          <a:p>
            <a:pPr marL="342900" indent="-342900">
              <a:buAutoNum type="arabicPeriod"/>
            </a:pPr>
            <a:r>
              <a:rPr lang="en-US" b="1" dirty="0" smtClean="0">
                <a:solidFill>
                  <a:schemeClr val="tx1"/>
                </a:solidFill>
              </a:rPr>
              <a:t>Educate Policy Makers &amp; Advocate for change</a:t>
            </a:r>
          </a:p>
          <a:p>
            <a:pPr marL="342900" indent="-342900">
              <a:buAutoNum type="arabicPeriod"/>
            </a:pPr>
            <a:r>
              <a:rPr lang="en-US" b="1" dirty="0" smtClean="0">
                <a:solidFill>
                  <a:schemeClr val="tx1"/>
                </a:solidFill>
              </a:rPr>
              <a:t>Engage the Community</a:t>
            </a:r>
            <a:endParaRPr lang="en-US" b="1" dirty="0">
              <a:solidFill>
                <a:schemeClr val="tx1"/>
              </a:solidFill>
            </a:endParaRPr>
          </a:p>
        </p:txBody>
      </p:sp>
    </p:spTree>
    <p:extLst>
      <p:ext uri="{BB962C8B-B14F-4D97-AF65-F5344CB8AC3E}">
        <p14:creationId xmlns:p14="http://schemas.microsoft.com/office/powerpoint/2010/main" val="252128582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172254895"/>
              </p:ext>
            </p:extLst>
          </p:nvPr>
        </p:nvGraphicFramePr>
        <p:xfrm>
          <a:off x="2590800" y="152400"/>
          <a:ext cx="4648200" cy="6705600"/>
        </p:xfrm>
        <a:graphic>
          <a:graphicData uri="http://schemas.openxmlformats.org/presentationml/2006/ole">
            <mc:AlternateContent xmlns:mc="http://schemas.openxmlformats.org/markup-compatibility/2006">
              <mc:Choice xmlns:v="urn:schemas-microsoft-com:vml" Requires="v">
                <p:oleObj spid="_x0000_s7195" name="Acrobat Document" r:id="rId3" imgW="4663440" imgH="7680960" progId="AcroExch.Document.11">
                  <p:embed/>
                </p:oleObj>
              </mc:Choice>
              <mc:Fallback>
                <p:oleObj name="Acrobat Document" r:id="rId3" imgW="4663440" imgH="7680960" progId="AcroExch.Document.11">
                  <p:embed/>
                  <p:pic>
                    <p:nvPicPr>
                      <p:cNvPr id="0" name=""/>
                      <p:cNvPicPr/>
                      <p:nvPr/>
                    </p:nvPicPr>
                    <p:blipFill>
                      <a:blip r:embed="rId4"/>
                      <a:stretch>
                        <a:fillRect/>
                      </a:stretch>
                    </p:blipFill>
                    <p:spPr>
                      <a:xfrm>
                        <a:off x="2590800" y="152400"/>
                        <a:ext cx="4648200" cy="6705600"/>
                      </a:xfrm>
                      <a:prstGeom prst="rect">
                        <a:avLst/>
                      </a:prstGeom>
                    </p:spPr>
                  </p:pic>
                </p:oleObj>
              </mc:Fallback>
            </mc:AlternateContent>
          </a:graphicData>
        </a:graphic>
      </p:graphicFrame>
    </p:spTree>
    <p:extLst>
      <p:ext uri="{BB962C8B-B14F-4D97-AF65-F5344CB8AC3E}">
        <p14:creationId xmlns:p14="http://schemas.microsoft.com/office/powerpoint/2010/main" val="103839982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2057400" y="274638"/>
            <a:ext cx="6781800" cy="868362"/>
          </a:xfrm>
        </p:spPr>
        <p:txBody>
          <a:bodyPr/>
          <a:lstStyle/>
          <a:p>
            <a:r>
              <a:rPr lang="en-US" altLang="en-US" sz="2800" dirty="0" smtClean="0"/>
              <a:t>H.E.A.T. Watch Billboard Campaign</a:t>
            </a:r>
          </a:p>
        </p:txBody>
      </p:sp>
      <p:pic>
        <p:nvPicPr>
          <p:cNvPr id="7"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2331600" y="1143000"/>
            <a:ext cx="46788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286000" y="-6450627"/>
            <a:ext cx="4572000" cy="5078313"/>
          </a:xfrm>
          <a:prstGeom prst="rect">
            <a:avLst/>
          </a:prstGeom>
        </p:spPr>
        <p:txBody>
          <a:bodyPr>
            <a:spAutoFit/>
          </a:bodyPr>
          <a:lstStyle/>
          <a:p>
            <a:r>
              <a:rPr lang="en-US" dirty="0"/>
              <a:t>Human Exploitation and Trafficking</a:t>
            </a:r>
          </a:p>
          <a:p>
            <a:r>
              <a:rPr lang="en-US" dirty="0"/>
              <a:t>(H.E.A.T.) Watch Blueprint</a:t>
            </a:r>
          </a:p>
          <a:p>
            <a:r>
              <a:rPr lang="en-US" dirty="0"/>
              <a:t>1 2</a:t>
            </a:r>
          </a:p>
          <a:p>
            <a:r>
              <a:rPr lang="en-US" dirty="0"/>
              <a:t>3</a:t>
            </a:r>
          </a:p>
          <a:p>
            <a:r>
              <a:rPr lang="en-US" dirty="0"/>
              <a:t>4</a:t>
            </a:r>
          </a:p>
          <a:p>
            <a:r>
              <a:rPr lang="en-US" dirty="0"/>
              <a:t>5</a:t>
            </a:r>
          </a:p>
          <a:p>
            <a:r>
              <a:rPr lang="en-US" dirty="0"/>
              <a:t>Five Point Strategy</a:t>
            </a:r>
          </a:p>
          <a:p>
            <a:r>
              <a:rPr lang="en-US" dirty="0"/>
              <a:t>We empower the community by</a:t>
            </a:r>
          </a:p>
          <a:p>
            <a:r>
              <a:rPr lang="en-US" dirty="0"/>
              <a:t>dispelling myths &amp; misconceptions</a:t>
            </a:r>
          </a:p>
          <a:p>
            <a:r>
              <a:rPr lang="en-US" dirty="0"/>
              <a:t>about this form of child abuse. We</a:t>
            </a:r>
          </a:p>
          <a:p>
            <a:r>
              <a:rPr lang="en-US" dirty="0"/>
              <a:t>also teach them how to identify &amp;</a:t>
            </a:r>
          </a:p>
          <a:p>
            <a:r>
              <a:rPr lang="en-US" dirty="0"/>
              <a:t>report human trafficking. Our</a:t>
            </a:r>
          </a:p>
          <a:p>
            <a:r>
              <a:rPr lang="en-US" dirty="0"/>
              <a:t>community programs include</a:t>
            </a:r>
          </a:p>
          <a:p>
            <a:r>
              <a:rPr lang="en-US" dirty="0"/>
              <a:t>H.E.A.T. Watch Radio &amp;</a:t>
            </a:r>
          </a:p>
          <a:p>
            <a:r>
              <a:rPr lang="en-US" dirty="0"/>
              <a:t>Neighborhood H.E.A.T. Watch.</a:t>
            </a:r>
          </a:p>
          <a:p>
            <a:r>
              <a:rPr lang="en-US" dirty="0"/>
              <a:t>Our Office has trained law enforcement</a:t>
            </a:r>
          </a:p>
          <a:p>
            <a:r>
              <a:rPr lang="en-US" dirty="0"/>
              <a:t>officers from Alameda County agency,</a:t>
            </a:r>
          </a:p>
          <a:p>
            <a:r>
              <a:rPr lang="en-US" dirty="0"/>
              <a:t>along </a:t>
            </a:r>
            <a:r>
              <a:rPr lang="en-US" b="1" dirty="0" err="1" smtClean="0"/>
              <a:t>eness</a:t>
            </a:r>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Autofit/>
          </a:bodyPr>
          <a:lstStyle/>
          <a:p>
            <a:pPr fontAlgn="auto">
              <a:spcAft>
                <a:spcPts val="0"/>
              </a:spcAft>
              <a:defRPr/>
            </a:pPr>
            <a:r>
              <a:rPr lang="en-US" sz="3000" dirty="0" smtClean="0"/>
              <a:t>Protect Oakland Kids </a:t>
            </a:r>
            <a:br>
              <a:rPr lang="en-US" sz="3000" dirty="0" smtClean="0"/>
            </a:br>
            <a:r>
              <a:rPr lang="en-US" sz="3000" dirty="0" smtClean="0"/>
              <a:t>Billboard (Community) Campaign</a:t>
            </a:r>
          </a:p>
        </p:txBody>
      </p:sp>
      <p:pic>
        <p:nvPicPr>
          <p:cNvPr id="1638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913" y="1600200"/>
            <a:ext cx="9005887" cy="441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35527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2" name="Slide Number Placeholder 1"/>
          <p:cNvSpPr>
            <a:spLocks noGrp="1"/>
          </p:cNvSpPr>
          <p:nvPr>
            <p:ph type="sldNum" sz="quarter" idx="12"/>
          </p:nvPr>
        </p:nvSpPr>
        <p:spPr/>
        <p:txBody>
          <a:bodyPr/>
          <a:lstStyle/>
          <a:p>
            <a:fld id="{37179FCB-D066-4E83-BFC7-AAFAF873ACF7}" type="slidenum">
              <a:rPr lang="en-US" smtClean="0">
                <a:solidFill>
                  <a:prstClr val="black">
                    <a:tint val="75000"/>
                  </a:prstClr>
                </a:solidFill>
              </a:rPr>
              <a:pPr/>
              <a:t>28</a:t>
            </a:fld>
            <a:endParaRPr lang="en-US">
              <a:solidFill>
                <a:prstClr val="black">
                  <a:tint val="75000"/>
                </a:prstClr>
              </a:solidFill>
            </a:endParaRPr>
          </a:p>
        </p:txBody>
      </p:sp>
      <p:pic>
        <p:nvPicPr>
          <p:cNvPr id="5122" name="Picture 2" descr="C:\Users\nomalley\AppData\Local\Microsoft\Windows\Temporary Internet Files\Content.Outlook\IJECL8NE\digital no child prostitut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98437"/>
            <a:ext cx="9144000" cy="4061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042225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2" name="Slide Number Placeholder 1"/>
          <p:cNvSpPr>
            <a:spLocks noGrp="1"/>
          </p:cNvSpPr>
          <p:nvPr>
            <p:ph type="sldNum" sz="quarter" idx="12"/>
          </p:nvPr>
        </p:nvSpPr>
        <p:spPr/>
        <p:txBody>
          <a:bodyPr/>
          <a:lstStyle/>
          <a:p>
            <a:fld id="{37179FCB-D066-4E83-BFC7-AAFAF873ACF7}" type="slidenum">
              <a:rPr lang="en-US" smtClean="0">
                <a:solidFill>
                  <a:prstClr val="black">
                    <a:tint val="75000"/>
                  </a:prstClr>
                </a:solidFill>
              </a:rPr>
              <a:pPr/>
              <a:t>29</a:t>
            </a:fld>
            <a:endParaRPr lang="en-US">
              <a:solidFill>
                <a:prstClr val="black">
                  <a:tint val="75000"/>
                </a:prstClr>
              </a:solidFill>
            </a:endParaRPr>
          </a:p>
        </p:txBody>
      </p:sp>
      <p:pic>
        <p:nvPicPr>
          <p:cNvPr id="7170" name="Picture 2" descr="C:\Users\nomalley\AppData\Local\Microsoft\Windows\Temporary Internet Files\Content.Outlook\IJECL8NE\digital john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98437"/>
            <a:ext cx="9144000" cy="4061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72892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981200" y="304800"/>
            <a:ext cx="6629400" cy="1143000"/>
          </a:xfrm>
        </p:spPr>
        <p:txBody>
          <a:bodyPr/>
          <a:lstStyle/>
          <a:p>
            <a:r>
              <a:rPr lang="en-US" altLang="en-US" sz="3600" dirty="0" smtClean="0"/>
              <a:t>What Is Human Trafficking?</a:t>
            </a:r>
          </a:p>
        </p:txBody>
      </p:sp>
      <p:sp>
        <p:nvSpPr>
          <p:cNvPr id="3" name="Content Placeholder 2"/>
          <p:cNvSpPr>
            <a:spLocks noGrp="1"/>
          </p:cNvSpPr>
          <p:nvPr>
            <p:ph idx="1"/>
          </p:nvPr>
        </p:nvSpPr>
        <p:spPr>
          <a:xfrm>
            <a:off x="685800" y="1524000"/>
            <a:ext cx="7772400" cy="4800600"/>
          </a:xfrm>
        </p:spPr>
        <p:txBody>
          <a:bodyPr/>
          <a:lstStyle/>
          <a:p>
            <a:pPr>
              <a:defRPr/>
            </a:pPr>
            <a:r>
              <a:rPr lang="en-US" altLang="en-US" sz="2800" dirty="0" smtClean="0"/>
              <a:t>Labor Trafficking can involve debt bondage:</a:t>
            </a:r>
          </a:p>
          <a:p>
            <a:pPr lvl="1">
              <a:defRPr/>
            </a:pPr>
            <a:r>
              <a:rPr lang="en-US" altLang="en-US" sz="2000" dirty="0" smtClean="0"/>
              <a:t>Working in the homes without pay</a:t>
            </a:r>
          </a:p>
          <a:p>
            <a:pPr lvl="1">
              <a:defRPr/>
            </a:pPr>
            <a:r>
              <a:rPr lang="en-US" altLang="en-US" sz="2000" dirty="0" smtClean="0"/>
              <a:t>Working in restaurants, salons and other industries without pay</a:t>
            </a:r>
          </a:p>
          <a:p>
            <a:pPr>
              <a:defRPr/>
            </a:pPr>
            <a:r>
              <a:rPr lang="en-US" altLang="en-US" sz="2800" dirty="0" smtClean="0"/>
              <a:t>Labor Trafficking can involve:</a:t>
            </a:r>
          </a:p>
          <a:p>
            <a:pPr lvl="1">
              <a:defRPr/>
            </a:pPr>
            <a:r>
              <a:rPr lang="en-US" altLang="en-US" sz="2000" dirty="0" smtClean="0"/>
              <a:t>Working in construction, agricultural and other jobs where extortion occurs by employers against employees for under pay or no pay</a:t>
            </a:r>
          </a:p>
          <a:p>
            <a:pPr marL="0" indent="0">
              <a:buNone/>
              <a:defRPr/>
            </a:pPr>
            <a:endParaRPr lang="en-US" altLang="en-US" sz="2400" dirty="0" smtClean="0"/>
          </a:p>
          <a:p>
            <a:pPr marL="0" indent="0" algn="ctr">
              <a:buNone/>
              <a:defRPr/>
            </a:pPr>
            <a:r>
              <a:rPr lang="en-US" altLang="en-US" sz="2800" b="1" dirty="0" smtClean="0"/>
              <a:t>Today, we will focus on Child </a:t>
            </a:r>
          </a:p>
          <a:p>
            <a:pPr marL="0" indent="0" algn="ctr">
              <a:buNone/>
              <a:defRPr/>
            </a:pPr>
            <a:r>
              <a:rPr lang="en-US" altLang="en-US" sz="2800" b="1" dirty="0" smtClean="0"/>
              <a:t>Sex Trafficking</a:t>
            </a:r>
          </a:p>
          <a:p>
            <a:pPr marL="457200" lvl="1" indent="0">
              <a:buFontTx/>
              <a:buNone/>
              <a:defRPr/>
            </a:pPr>
            <a:endParaRPr lang="en-US" altLang="en-US" sz="2400" dirty="0" smtClean="0"/>
          </a:p>
          <a:p>
            <a:pPr>
              <a:defRPr/>
            </a:pPr>
            <a:endParaRPr lang="en-US" altLang="en-US" dirty="0" smtClean="0"/>
          </a:p>
        </p:txBody>
      </p:sp>
    </p:spTree>
    <p:extLst>
      <p:ext uri="{BB962C8B-B14F-4D97-AF65-F5344CB8AC3E}">
        <p14:creationId xmlns:p14="http://schemas.microsoft.com/office/powerpoint/2010/main" val="29866371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500"/>
                                        <p:tgtEl>
                                          <p:spTgt spid="3">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left)">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left)">
                                      <p:cBhvr>
                                        <p:cTn id="18" dur="500"/>
                                        <p:tgtEl>
                                          <p:spTgt spid="3">
                                            <p:txEl>
                                              <p:pRg st="3" end="3"/>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wipe(left)">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wipe(left)">
                                      <p:cBhvr>
                                        <p:cTn id="26" dur="500"/>
                                        <p:tgtEl>
                                          <p:spTgt spid="3">
                                            <p:txEl>
                                              <p:pRg st="6" end="6"/>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Effect transition="in" filter="wipe(left)">
                                      <p:cBhvr>
                                        <p:cTn id="31"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Rectangle 2"/>
          <p:cNvSpPr>
            <a:spLocks noGrp="1" noChangeArrowheads="1"/>
          </p:cNvSpPr>
          <p:nvPr>
            <p:ph type="title" idx="4294967295"/>
          </p:nvPr>
        </p:nvSpPr>
        <p:spPr>
          <a:xfrm>
            <a:off x="2133600" y="304800"/>
            <a:ext cx="6553200" cy="838200"/>
          </a:xfrm>
        </p:spPr>
        <p:txBody>
          <a:bodyPr/>
          <a:lstStyle/>
          <a:p>
            <a:pPr eaLnBrk="1" hangingPunct="1"/>
            <a:r>
              <a:rPr lang="en-US" altLang="en-US" sz="4000" dirty="0" smtClean="0"/>
              <a:t>Coordinated Response</a:t>
            </a:r>
          </a:p>
        </p:txBody>
      </p:sp>
      <p:pic>
        <p:nvPicPr>
          <p:cNvPr id="30725" name="Picture 3" descr="N:\Outreach\Images\learn_20100923_sweden_human_traffick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4675" y="2209800"/>
            <a:ext cx="56388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8" name="Diagram 17"/>
          <p:cNvGraphicFramePr/>
          <p:nvPr>
            <p:extLst>
              <p:ext uri="{D42A27DB-BD31-4B8C-83A1-F6EECF244321}">
                <p14:modId xmlns:p14="http://schemas.microsoft.com/office/powerpoint/2010/main" val="3596774670"/>
              </p:ext>
            </p:extLst>
          </p:nvPr>
        </p:nvGraphicFramePr>
        <p:xfrm>
          <a:off x="304800" y="1440142"/>
          <a:ext cx="8305800" cy="539509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07839976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normAutofit fontScale="90000"/>
          </a:bodyPr>
          <a:lstStyle/>
          <a:p>
            <a:r>
              <a:rPr lang="en-US" altLang="en-US" sz="3600" dirty="0" smtClean="0">
                <a:cs typeface="Times New Roman" pitchFamily="18" charset="0"/>
              </a:rPr>
              <a:t>Juvenile Court as a Model for Connecting Services</a:t>
            </a:r>
            <a:endParaRPr lang="en-US" altLang="en-US" sz="3600" dirty="0" smtClean="0"/>
          </a:p>
        </p:txBody>
      </p:sp>
      <p:sp>
        <p:nvSpPr>
          <p:cNvPr id="10243" name="Content Placeholder 2"/>
          <p:cNvSpPr>
            <a:spLocks noGrp="1"/>
          </p:cNvSpPr>
          <p:nvPr>
            <p:ph idx="1"/>
          </p:nvPr>
        </p:nvSpPr>
        <p:spPr>
          <a:xfrm>
            <a:off x="381000" y="1828801"/>
            <a:ext cx="5181600" cy="4419599"/>
          </a:xfrm>
        </p:spPr>
        <p:txBody>
          <a:bodyPr/>
          <a:lstStyle/>
          <a:p>
            <a:r>
              <a:rPr lang="en-US" sz="2200" dirty="0"/>
              <a:t>D</a:t>
            </a:r>
            <a:r>
              <a:rPr lang="en-US" sz="2200" dirty="0" smtClean="0"/>
              <a:t>edicated prosecutor and public defender assigned </a:t>
            </a:r>
            <a:r>
              <a:rPr lang="en-US" sz="2200" dirty="0"/>
              <a:t>to </a:t>
            </a:r>
            <a:r>
              <a:rPr lang="en-US" sz="2200" dirty="0" smtClean="0"/>
              <a:t>juvenile </a:t>
            </a:r>
            <a:r>
              <a:rPr lang="en-US" sz="2200" dirty="0"/>
              <a:t>division to address the needs of </a:t>
            </a:r>
            <a:r>
              <a:rPr lang="en-US" sz="2200" dirty="0" smtClean="0"/>
              <a:t>CSEC </a:t>
            </a:r>
            <a:r>
              <a:rPr lang="en-US" sz="2200" dirty="0"/>
              <a:t>and those identified </a:t>
            </a:r>
            <a:r>
              <a:rPr lang="en-US" sz="2200" dirty="0" smtClean="0"/>
              <a:t>as at-risk</a:t>
            </a:r>
          </a:p>
          <a:p>
            <a:r>
              <a:rPr lang="en-US" sz="2200" dirty="0" smtClean="0"/>
              <a:t>Dedicated Judges</a:t>
            </a:r>
            <a:endParaRPr lang="en-US" sz="2200" dirty="0"/>
          </a:p>
          <a:p>
            <a:r>
              <a:rPr lang="en-US" sz="2200" dirty="0" smtClean="0"/>
              <a:t>Connects identified </a:t>
            </a:r>
            <a:r>
              <a:rPr lang="en-US" sz="2200" dirty="0"/>
              <a:t>youth to </a:t>
            </a:r>
            <a:r>
              <a:rPr lang="en-US" sz="2200" dirty="0" smtClean="0"/>
              <a:t>services, </a:t>
            </a:r>
            <a:r>
              <a:rPr lang="en-US" sz="2200" dirty="0"/>
              <a:t>whether they are detained or in the community</a:t>
            </a:r>
          </a:p>
          <a:p>
            <a:r>
              <a:rPr lang="en-US" sz="2200" dirty="0" smtClean="0"/>
              <a:t>Works </a:t>
            </a:r>
            <a:r>
              <a:rPr lang="en-US" sz="2200" dirty="0"/>
              <a:t>closely with </a:t>
            </a:r>
            <a:r>
              <a:rPr lang="en-US" sz="2200" dirty="0" smtClean="0"/>
              <a:t>community based organizations working with the youth</a:t>
            </a:r>
            <a:endParaRPr lang="en-US" sz="2200" dirty="0"/>
          </a:p>
        </p:txBody>
      </p:sp>
      <p:pic>
        <p:nvPicPr>
          <p:cNvPr id="6" name="Picture 1"/>
          <p:cNvPicPr>
            <a:picLocks noChangeAspect="1"/>
          </p:cNvPicPr>
          <p:nvPr/>
        </p:nvPicPr>
        <p:blipFill rotWithShape="1">
          <a:blip r:embed="rId2">
            <a:extLst>
              <a:ext uri="{28A0092B-C50C-407E-A947-70E740481C1C}">
                <a14:useLocalDpi xmlns:a14="http://schemas.microsoft.com/office/drawing/2010/main" val="0"/>
              </a:ext>
            </a:extLst>
          </a:blip>
          <a:srcRect l="19019"/>
          <a:stretch/>
        </p:blipFill>
        <p:spPr bwMode="auto">
          <a:xfrm>
            <a:off x="5576848" y="2286000"/>
            <a:ext cx="3103343"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cs typeface="Times New Roman" pitchFamily="18" charset="0"/>
              </a:rPr>
              <a:t>Girls Court: Model of Care and Best Practice</a:t>
            </a:r>
            <a:endParaRPr lang="en-US" sz="3600" dirty="0"/>
          </a:p>
        </p:txBody>
      </p:sp>
      <p:sp>
        <p:nvSpPr>
          <p:cNvPr id="3" name="Content Placeholder 2"/>
          <p:cNvSpPr>
            <a:spLocks noGrp="1"/>
          </p:cNvSpPr>
          <p:nvPr>
            <p:ph idx="1"/>
          </p:nvPr>
        </p:nvSpPr>
        <p:spPr>
          <a:xfrm>
            <a:off x="457200" y="1600200"/>
            <a:ext cx="8229600" cy="4525963"/>
          </a:xfrm>
        </p:spPr>
        <p:txBody>
          <a:bodyPr/>
          <a:lstStyle/>
          <a:p>
            <a:r>
              <a:rPr lang="en-US" altLang="en-US" sz="2600" b="1" dirty="0" smtClean="0">
                <a:solidFill>
                  <a:srgbClr val="C00000"/>
                </a:solidFill>
              </a:rPr>
              <a:t>Girls </a:t>
            </a:r>
            <a:r>
              <a:rPr lang="en-US" altLang="en-US" sz="2600" b="1" dirty="0">
                <a:solidFill>
                  <a:srgbClr val="C00000"/>
                </a:solidFill>
              </a:rPr>
              <a:t>Court </a:t>
            </a:r>
            <a:r>
              <a:rPr lang="en-US" altLang="en-US" sz="2600" dirty="0"/>
              <a:t>– </a:t>
            </a:r>
            <a:r>
              <a:rPr lang="en-US" sz="2600" dirty="0" smtClean="0"/>
              <a:t>Began 2011 </a:t>
            </a:r>
            <a:r>
              <a:rPr lang="en-US" sz="2600" dirty="0"/>
              <a:t>as a gender-specific calendar to address the needs of </a:t>
            </a:r>
            <a:r>
              <a:rPr lang="en-US" sz="2600" dirty="0" smtClean="0"/>
              <a:t>CSEC, at risk, </a:t>
            </a:r>
            <a:r>
              <a:rPr lang="en-US" sz="2600" dirty="0"/>
              <a:t>and other high-risk girls on probation</a:t>
            </a:r>
          </a:p>
          <a:p>
            <a:r>
              <a:rPr lang="en-US" sz="2600" dirty="0" smtClean="0"/>
              <a:t>Streamlines </a:t>
            </a:r>
            <a:r>
              <a:rPr lang="en-US" sz="2600" dirty="0"/>
              <a:t>services to the </a:t>
            </a:r>
            <a:r>
              <a:rPr lang="en-US" sz="2600" dirty="0" smtClean="0"/>
              <a:t>youth </a:t>
            </a:r>
            <a:r>
              <a:rPr lang="en-US" sz="2600" dirty="0"/>
              <a:t>and creates </a:t>
            </a:r>
            <a:r>
              <a:rPr lang="en-US" sz="2600" dirty="0" smtClean="0"/>
              <a:t>more </a:t>
            </a:r>
            <a:r>
              <a:rPr lang="en-US" sz="2600" dirty="0"/>
              <a:t>collaboration between service </a:t>
            </a:r>
            <a:r>
              <a:rPr lang="en-US" sz="2600" dirty="0" smtClean="0"/>
              <a:t>providers</a:t>
            </a:r>
          </a:p>
          <a:p>
            <a:r>
              <a:rPr lang="en-US" sz="2600" dirty="0" smtClean="0"/>
              <a:t>Complemented by quarterly Girls Court Committee Meetings to address ways to improve and to collaborate with stakeholders</a:t>
            </a:r>
            <a:endParaRPr lang="en-US" sz="2600" dirty="0"/>
          </a:p>
        </p:txBody>
      </p:sp>
    </p:spTree>
    <p:extLst>
      <p:ext uri="{BB962C8B-B14F-4D97-AF65-F5344CB8AC3E}">
        <p14:creationId xmlns:p14="http://schemas.microsoft.com/office/powerpoint/2010/main" val="1835555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err="1" smtClean="0">
                <a:cs typeface="Times New Roman" pitchFamily="18" charset="0"/>
              </a:rPr>
              <a:t>SafetyNet</a:t>
            </a:r>
            <a:endParaRPr lang="en-US" sz="3600" dirty="0"/>
          </a:p>
        </p:txBody>
      </p:sp>
      <p:sp>
        <p:nvSpPr>
          <p:cNvPr id="3" name="Content Placeholder 2"/>
          <p:cNvSpPr>
            <a:spLocks noGrp="1"/>
          </p:cNvSpPr>
          <p:nvPr>
            <p:ph idx="1"/>
          </p:nvPr>
        </p:nvSpPr>
        <p:spPr>
          <a:xfrm>
            <a:off x="381000" y="1600200"/>
            <a:ext cx="8382000" cy="4525963"/>
          </a:xfrm>
        </p:spPr>
        <p:txBody>
          <a:bodyPr/>
          <a:lstStyle/>
          <a:p>
            <a:r>
              <a:rPr lang="en-US" altLang="en-US" sz="2500" b="1" dirty="0" err="1" smtClean="0">
                <a:solidFill>
                  <a:srgbClr val="C00000"/>
                </a:solidFill>
              </a:rPr>
              <a:t>SafetyNet</a:t>
            </a:r>
            <a:r>
              <a:rPr lang="en-US" altLang="en-US" sz="2500" b="1" dirty="0" smtClean="0">
                <a:solidFill>
                  <a:srgbClr val="C00000"/>
                </a:solidFill>
              </a:rPr>
              <a:t> </a:t>
            </a:r>
            <a:r>
              <a:rPr lang="en-US" altLang="en-US" sz="2500" dirty="0"/>
              <a:t>– a weekly MDT meeting to review cases of at-risk and involved CSEC. Stabilization and support services are </a:t>
            </a:r>
            <a:r>
              <a:rPr lang="en-US" altLang="en-US" sz="2500" dirty="0" smtClean="0"/>
              <a:t>offered.</a:t>
            </a:r>
          </a:p>
          <a:p>
            <a:r>
              <a:rPr lang="en-US" sz="2500" dirty="0" smtClean="0"/>
              <a:t>Began 2011. </a:t>
            </a:r>
            <a:r>
              <a:rPr lang="en-US" sz="2500" smtClean="0"/>
              <a:t>Reviewed 514 </a:t>
            </a:r>
            <a:r>
              <a:rPr lang="en-US" sz="2500" dirty="0" smtClean="0"/>
              <a:t>cases to date</a:t>
            </a:r>
          </a:p>
          <a:p>
            <a:r>
              <a:rPr lang="en-US" sz="2500" dirty="0" smtClean="0"/>
              <a:t>Currently, 12 </a:t>
            </a:r>
            <a:r>
              <a:rPr lang="en-US" sz="2500" dirty="0"/>
              <a:t>agencies </a:t>
            </a:r>
            <a:r>
              <a:rPr lang="en-US" sz="2500" dirty="0" smtClean="0"/>
              <a:t>participate on a weekly basis (District </a:t>
            </a:r>
            <a:r>
              <a:rPr lang="en-US" sz="2500" dirty="0"/>
              <a:t>Attorney, Public Defender, Social Services, </a:t>
            </a:r>
            <a:r>
              <a:rPr lang="en-US" sz="2500" dirty="0" smtClean="0"/>
              <a:t>Community </a:t>
            </a:r>
            <a:r>
              <a:rPr lang="en-US" sz="2500" dirty="0"/>
              <a:t>A</a:t>
            </a:r>
            <a:r>
              <a:rPr lang="en-US" sz="2500" dirty="0" smtClean="0"/>
              <a:t>dvocates </a:t>
            </a:r>
            <a:r>
              <a:rPr lang="en-US" sz="2500" dirty="0"/>
              <a:t>and </a:t>
            </a:r>
            <a:r>
              <a:rPr lang="en-US" sz="2500" dirty="0" smtClean="0"/>
              <a:t>Probation)</a:t>
            </a:r>
            <a:endParaRPr lang="en-US" sz="2500" dirty="0"/>
          </a:p>
          <a:p>
            <a:r>
              <a:rPr lang="en-US" sz="2500" dirty="0" smtClean="0"/>
              <a:t>Governed </a:t>
            </a:r>
            <a:r>
              <a:rPr lang="en-US" sz="2500" dirty="0"/>
              <a:t>by an </a:t>
            </a:r>
            <a:r>
              <a:rPr lang="en-US" sz="2500" dirty="0" smtClean="0"/>
              <a:t>MOU/Confidentiality Agreement to promote trust and share information in </a:t>
            </a:r>
            <a:r>
              <a:rPr lang="en-US" sz="2500" dirty="0"/>
              <a:t>the best interest of the </a:t>
            </a:r>
            <a:r>
              <a:rPr lang="en-US" sz="2500" dirty="0" smtClean="0"/>
              <a:t>youth</a:t>
            </a:r>
            <a:endParaRPr lang="en-US" sz="2500" dirty="0"/>
          </a:p>
        </p:txBody>
      </p:sp>
    </p:spTree>
    <p:extLst>
      <p:ext uri="{BB962C8B-B14F-4D97-AF65-F5344CB8AC3E}">
        <p14:creationId xmlns:p14="http://schemas.microsoft.com/office/powerpoint/2010/main" val="84134356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1726290419"/>
              </p:ext>
            </p:extLst>
          </p:nvPr>
        </p:nvGraphicFramePr>
        <p:xfrm>
          <a:off x="2286000" y="0"/>
          <a:ext cx="4800600" cy="7901804"/>
        </p:xfrm>
        <a:graphic>
          <a:graphicData uri="http://schemas.openxmlformats.org/presentationml/2006/ole">
            <mc:AlternateContent xmlns:mc="http://schemas.openxmlformats.org/markup-compatibility/2006">
              <mc:Choice xmlns:v="urn:schemas-microsoft-com:vml" Requires="v">
                <p:oleObj spid="_x0000_s4129" name="Acrobat Document" r:id="rId3" imgW="4663440" imgH="7680960" progId="AcroExch.Document.11">
                  <p:embed/>
                </p:oleObj>
              </mc:Choice>
              <mc:Fallback>
                <p:oleObj name="Acrobat Document" r:id="rId3" imgW="4663440" imgH="7680960" progId="AcroExch.Document.11">
                  <p:embed/>
                  <p:pic>
                    <p:nvPicPr>
                      <p:cNvPr id="0" name=""/>
                      <p:cNvPicPr/>
                      <p:nvPr/>
                    </p:nvPicPr>
                    <p:blipFill>
                      <a:blip r:embed="rId4"/>
                      <a:stretch>
                        <a:fillRect/>
                      </a:stretch>
                    </p:blipFill>
                    <p:spPr>
                      <a:xfrm>
                        <a:off x="2286000" y="0"/>
                        <a:ext cx="4800600" cy="7901804"/>
                      </a:xfrm>
                      <a:prstGeom prst="rect">
                        <a:avLst/>
                      </a:prstGeom>
                    </p:spPr>
                  </p:pic>
                </p:oleObj>
              </mc:Fallback>
            </mc:AlternateContent>
          </a:graphicData>
        </a:graphic>
      </p:graphicFrame>
    </p:spTree>
    <p:extLst>
      <p:ext uri="{BB962C8B-B14F-4D97-AF65-F5344CB8AC3E}">
        <p14:creationId xmlns:p14="http://schemas.microsoft.com/office/powerpoint/2010/main" val="206853617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2651903866"/>
              </p:ext>
            </p:extLst>
          </p:nvPr>
        </p:nvGraphicFramePr>
        <p:xfrm>
          <a:off x="2362200" y="-685800"/>
          <a:ext cx="4664075" cy="7680326"/>
        </p:xfrm>
        <a:graphic>
          <a:graphicData uri="http://schemas.openxmlformats.org/presentationml/2006/ole">
            <mc:AlternateContent xmlns:mc="http://schemas.openxmlformats.org/markup-compatibility/2006">
              <mc:Choice xmlns:v="urn:schemas-microsoft-com:vml" Requires="v">
                <p:oleObj spid="_x0000_s5177" name="Acrobat Document" r:id="rId3" imgW="4663440" imgH="7680960" progId="AcroExch.Document.11">
                  <p:embed/>
                </p:oleObj>
              </mc:Choice>
              <mc:Fallback>
                <p:oleObj name="Acrobat Document" r:id="rId3" imgW="4663440" imgH="7680960" progId="AcroExch.Document.11">
                  <p:embed/>
                  <p:pic>
                    <p:nvPicPr>
                      <p:cNvPr id="0" name=""/>
                      <p:cNvPicPr/>
                      <p:nvPr/>
                    </p:nvPicPr>
                    <p:blipFill>
                      <a:blip r:embed="rId4"/>
                      <a:stretch>
                        <a:fillRect/>
                      </a:stretch>
                    </p:blipFill>
                    <p:spPr>
                      <a:xfrm>
                        <a:off x="2362200" y="-685800"/>
                        <a:ext cx="4664075" cy="7680326"/>
                      </a:xfrm>
                      <a:prstGeom prst="rect">
                        <a:avLst/>
                      </a:prstGeom>
                    </p:spPr>
                  </p:pic>
                </p:oleObj>
              </mc:Fallback>
            </mc:AlternateContent>
          </a:graphicData>
        </a:graphic>
      </p:graphicFrame>
      <p:sp>
        <p:nvSpPr>
          <p:cNvPr id="3" name="Rectangle 2"/>
          <p:cNvSpPr/>
          <p:nvPr/>
        </p:nvSpPr>
        <p:spPr>
          <a:xfrm>
            <a:off x="2819400" y="-5943600"/>
            <a:ext cx="4572000" cy="2862322"/>
          </a:xfrm>
          <a:prstGeom prst="rect">
            <a:avLst/>
          </a:prstGeom>
        </p:spPr>
        <p:txBody>
          <a:bodyPr>
            <a:spAutoFit/>
          </a:bodyPr>
          <a:lstStyle/>
          <a:p>
            <a:r>
              <a:rPr lang="en-US" dirty="0"/>
              <a:t>Human Exploitation and Trafficking</a:t>
            </a:r>
          </a:p>
          <a:p>
            <a:r>
              <a:rPr lang="en-US" dirty="0"/>
              <a:t>(H.E.A.T.) Watch Blueprint</a:t>
            </a:r>
          </a:p>
          <a:p>
            <a:r>
              <a:rPr lang="en-US" dirty="0"/>
              <a:t>1 2</a:t>
            </a:r>
          </a:p>
          <a:p>
            <a:r>
              <a:rPr lang="en-US" dirty="0"/>
              <a:t>3</a:t>
            </a:r>
          </a:p>
          <a:p>
            <a:r>
              <a:rPr lang="en-US" dirty="0"/>
              <a:t>4</a:t>
            </a:r>
          </a:p>
          <a:p>
            <a:r>
              <a:rPr lang="en-US" dirty="0"/>
              <a:t>5</a:t>
            </a:r>
          </a:p>
          <a:p>
            <a:r>
              <a:rPr lang="en-US" dirty="0"/>
              <a:t>Five Point </a:t>
            </a:r>
            <a:r>
              <a:rPr lang="en-US" dirty="0" err="1" smtClean="0"/>
              <a:t>StrategyOur</a:t>
            </a:r>
            <a:r>
              <a:rPr lang="en-US" dirty="0" smtClean="0"/>
              <a:t> </a:t>
            </a:r>
            <a:r>
              <a:rPr lang="en-US" dirty="0"/>
              <a:t>vertical H.E.A.T. Unit consists</a:t>
            </a:r>
          </a:p>
          <a:p>
            <a:r>
              <a:rPr lang="en-US" dirty="0"/>
              <a:t>of two District Attorneys, a </a:t>
            </a:r>
            <a:r>
              <a:rPr lang="en-US" dirty="0" err="1"/>
              <a:t>victimwitness</a:t>
            </a:r>
            <a:endParaRPr lang="en-US" dirty="0"/>
          </a:p>
          <a:p>
            <a:r>
              <a:rPr lang="en-US" dirty="0"/>
              <a:t>advocate &amp; an inspector</a:t>
            </a:r>
            <a:r>
              <a:rPr lang="en-US" dirty="0" smtClean="0"/>
              <a:t>.</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4278915056"/>
              </p:ext>
            </p:extLst>
          </p:nvPr>
        </p:nvGraphicFramePr>
        <p:xfrm>
          <a:off x="2841523" y="304800"/>
          <a:ext cx="3892550" cy="6407150"/>
        </p:xfrm>
        <a:graphic>
          <a:graphicData uri="http://schemas.openxmlformats.org/presentationml/2006/ole">
            <mc:AlternateContent xmlns:mc="http://schemas.openxmlformats.org/markup-compatibility/2006">
              <mc:Choice xmlns:v="urn:schemas-microsoft-com:vml" Requires="v">
                <p:oleObj spid="_x0000_s5178" name="Acrobat Document" r:id="rId5" imgW="4663440" imgH="7680960" progId="AcroExch.Document.11">
                  <p:embed/>
                </p:oleObj>
              </mc:Choice>
              <mc:Fallback>
                <p:oleObj name="Acrobat Document" r:id="rId5" imgW="4663440" imgH="7680960" progId="AcroExch.Document.11">
                  <p:embed/>
                  <p:pic>
                    <p:nvPicPr>
                      <p:cNvPr id="0" name=""/>
                      <p:cNvPicPr/>
                      <p:nvPr/>
                    </p:nvPicPr>
                    <p:blipFill>
                      <a:blip r:embed="rId6"/>
                      <a:stretch>
                        <a:fillRect/>
                      </a:stretch>
                    </p:blipFill>
                    <p:spPr>
                      <a:xfrm>
                        <a:off x="2841523" y="304800"/>
                        <a:ext cx="3892550" cy="6407150"/>
                      </a:xfrm>
                      <a:prstGeom prst="rect">
                        <a:avLst/>
                      </a:prstGeom>
                    </p:spPr>
                  </p:pic>
                </p:oleObj>
              </mc:Fallback>
            </mc:AlternateContent>
          </a:graphicData>
        </a:graphic>
      </p:graphicFrame>
    </p:spTree>
    <p:extLst>
      <p:ext uri="{BB962C8B-B14F-4D97-AF65-F5344CB8AC3E}">
        <p14:creationId xmlns:p14="http://schemas.microsoft.com/office/powerpoint/2010/main" val="14321558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cs typeface="Times New Roman" pitchFamily="18" charset="0"/>
              </a:rPr>
              <a:t>Educational and Therapeutic Enrichment</a:t>
            </a:r>
            <a:endParaRPr lang="en-US" sz="3200" dirty="0"/>
          </a:p>
        </p:txBody>
      </p:sp>
      <p:sp>
        <p:nvSpPr>
          <p:cNvPr id="3" name="Content Placeholder 2"/>
          <p:cNvSpPr>
            <a:spLocks noGrp="1"/>
          </p:cNvSpPr>
          <p:nvPr>
            <p:ph idx="1"/>
          </p:nvPr>
        </p:nvSpPr>
        <p:spPr>
          <a:xfrm>
            <a:off x="457200" y="1600200"/>
            <a:ext cx="4953000" cy="4525963"/>
          </a:xfrm>
        </p:spPr>
        <p:txBody>
          <a:bodyPr/>
          <a:lstStyle/>
          <a:p>
            <a:r>
              <a:rPr lang="en-US" altLang="en-US" sz="2400" b="1" dirty="0">
                <a:solidFill>
                  <a:srgbClr val="C00000"/>
                </a:solidFill>
              </a:rPr>
              <a:t>Young Women’s Saturday Program </a:t>
            </a:r>
            <a:r>
              <a:rPr lang="en-US" altLang="en-US" sz="2400" dirty="0" smtClean="0"/>
              <a:t>- </a:t>
            </a:r>
            <a:r>
              <a:rPr lang="en-US" sz="2400" dirty="0" smtClean="0"/>
              <a:t>16 </a:t>
            </a:r>
            <a:r>
              <a:rPr lang="en-US" sz="2400" dirty="0"/>
              <a:t>week educational and therapeutic program started in 2011 </a:t>
            </a:r>
            <a:endParaRPr lang="en-US" sz="2400" dirty="0" smtClean="0"/>
          </a:p>
          <a:p>
            <a:endParaRPr lang="en-US" sz="2400" dirty="0" smtClean="0"/>
          </a:p>
          <a:p>
            <a:r>
              <a:rPr lang="en-US" sz="2400" dirty="0" smtClean="0"/>
              <a:t>Includes youth who are in the delinquency system as well as youth in the dependency system (foster care or group homes)</a:t>
            </a:r>
            <a:endParaRPr lang="en-US" sz="2400" dirty="0"/>
          </a:p>
          <a:p>
            <a:endParaRPr lang="en-US" sz="2400" dirty="0"/>
          </a:p>
        </p:txBody>
      </p:sp>
      <p:pic>
        <p:nvPicPr>
          <p:cNvPr id="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2438400"/>
            <a:ext cx="3082677"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954104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 the Horizon</a:t>
            </a:r>
            <a:endParaRPr lang="en-US" dirty="0"/>
          </a:p>
        </p:txBody>
      </p:sp>
      <p:sp>
        <p:nvSpPr>
          <p:cNvPr id="3" name="Content Placeholder 2"/>
          <p:cNvSpPr>
            <a:spLocks noGrp="1"/>
          </p:cNvSpPr>
          <p:nvPr>
            <p:ph idx="1"/>
          </p:nvPr>
        </p:nvSpPr>
        <p:spPr/>
        <p:txBody>
          <a:bodyPr/>
          <a:lstStyle/>
          <a:p>
            <a:r>
              <a:rPr lang="en-US" dirty="0" smtClean="0"/>
              <a:t>California Social Services CSEC Protocol</a:t>
            </a:r>
          </a:p>
          <a:p>
            <a:pPr marL="457200" lvl="1" indent="0">
              <a:buNone/>
            </a:pPr>
            <a:r>
              <a:rPr lang="en-US" dirty="0" smtClean="0"/>
              <a:t>-Welfare and Institutions Code, section 300(b)(2)</a:t>
            </a:r>
          </a:p>
          <a:p>
            <a:pPr marL="457200" lvl="1" indent="0">
              <a:buNone/>
            </a:pPr>
            <a:r>
              <a:rPr lang="en-US" dirty="0" smtClean="0"/>
              <a:t>-Funding for specially trained Child Welfare Workers</a:t>
            </a:r>
          </a:p>
          <a:p>
            <a:pPr marL="457200" lvl="1" indent="0">
              <a:buNone/>
            </a:pPr>
            <a:r>
              <a:rPr lang="en-US" dirty="0" smtClean="0"/>
              <a:t>-CSEC specific foster care</a:t>
            </a:r>
          </a:p>
        </p:txBody>
      </p:sp>
    </p:spTree>
    <p:extLst>
      <p:ext uri="{BB962C8B-B14F-4D97-AF65-F5344CB8AC3E}">
        <p14:creationId xmlns:p14="http://schemas.microsoft.com/office/powerpoint/2010/main" val="30669491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What Does “Success” Look Like?</a:t>
            </a:r>
            <a:endParaRPr lang="en-US" dirty="0"/>
          </a:p>
        </p:txBody>
      </p:sp>
      <p:sp>
        <p:nvSpPr>
          <p:cNvPr id="3" name="Content Placeholder 2"/>
          <p:cNvSpPr>
            <a:spLocks noGrp="1"/>
          </p:cNvSpPr>
          <p:nvPr>
            <p:ph idx="1"/>
          </p:nvPr>
        </p:nvSpPr>
        <p:spPr/>
        <p:txBody>
          <a:bodyPr/>
          <a:lstStyle/>
          <a:p>
            <a:r>
              <a:rPr lang="en-US" dirty="0" smtClean="0"/>
              <a:t>Healthy Relationships</a:t>
            </a:r>
          </a:p>
          <a:p>
            <a:r>
              <a:rPr lang="en-US" dirty="0" smtClean="0"/>
              <a:t>Stable Housing</a:t>
            </a:r>
          </a:p>
          <a:p>
            <a:r>
              <a:rPr lang="en-US" dirty="0" smtClean="0"/>
              <a:t>Opportunities for Academic Success</a:t>
            </a:r>
          </a:p>
          <a:p>
            <a:r>
              <a:rPr lang="en-US" dirty="0" smtClean="0"/>
              <a:t>Employment Opportunities</a:t>
            </a:r>
          </a:p>
          <a:p>
            <a:r>
              <a:rPr lang="en-US" dirty="0" smtClean="0"/>
              <a:t>Sustained Relationships with Support Persons</a:t>
            </a:r>
            <a:endParaRPr lang="en-US" dirty="0"/>
          </a:p>
        </p:txBody>
      </p:sp>
    </p:spTree>
    <p:extLst>
      <p:ext uri="{BB962C8B-B14F-4D97-AF65-F5344CB8AC3E}">
        <p14:creationId xmlns:p14="http://schemas.microsoft.com/office/powerpoint/2010/main" val="165106286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lgn="ctr">
              <a:buNone/>
            </a:pPr>
            <a:r>
              <a:rPr lang="en-US" i="1" dirty="0" smtClean="0"/>
              <a:t>“Nancy’s work in Alameda County inspires my own work in Washington and [their] impressive model is one that deserves to be replicated throughout the state and country.”</a:t>
            </a:r>
          </a:p>
          <a:p>
            <a:pPr marL="0" indent="0" algn="ctr">
              <a:buNone/>
            </a:pPr>
            <a:endParaRPr lang="en-US" dirty="0"/>
          </a:p>
          <a:p>
            <a:pPr marL="0" indent="0" algn="ctr">
              <a:buNone/>
            </a:pPr>
            <a:r>
              <a:rPr lang="en-US" sz="2800" dirty="0" smtClean="0"/>
              <a:t>Senator Dianne Feinstein, 11/2015</a:t>
            </a:r>
            <a:endParaRPr lang="en-US" sz="2800" dirty="0"/>
          </a:p>
        </p:txBody>
      </p:sp>
    </p:spTree>
    <p:extLst>
      <p:ext uri="{BB962C8B-B14F-4D97-AF65-F5344CB8AC3E}">
        <p14:creationId xmlns:p14="http://schemas.microsoft.com/office/powerpoint/2010/main" val="2431950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Rot="1" noChangeArrowheads="1"/>
          </p:cNvSpPr>
          <p:nvPr/>
        </p:nvSpPr>
        <p:spPr>
          <a:xfrm>
            <a:off x="2057400" y="457200"/>
            <a:ext cx="6705600" cy="1066800"/>
          </a:xfrm>
          <a:prstGeom prst="rect">
            <a:avLst/>
          </a:prstGeom>
        </p:spPr>
        <p:txBody>
          <a:bodyPr/>
          <a:lstStyle>
            <a:lvl1pPr algn="l" rtl="0" fontAlgn="base">
              <a:spcBef>
                <a:spcPct val="0"/>
              </a:spcBef>
              <a:spcAft>
                <a:spcPct val="0"/>
              </a:spcAft>
              <a:defRPr sz="4000" kern="1200">
                <a:solidFill>
                  <a:schemeClr val="tx1"/>
                </a:solidFill>
                <a:latin typeface="Verdana" panose="020B0604030504040204" pitchFamily="34" charset="0"/>
                <a:ea typeface="+mj-ea"/>
                <a:cs typeface="+mj-cs"/>
              </a:defRPr>
            </a:lvl1pPr>
            <a:lvl2pPr algn="ctr" rtl="0" fontAlgn="base">
              <a:spcBef>
                <a:spcPct val="0"/>
              </a:spcBef>
              <a:spcAft>
                <a:spcPct val="0"/>
              </a:spcAft>
              <a:defRPr sz="4000">
                <a:solidFill>
                  <a:schemeClr val="bg1"/>
                </a:solidFill>
                <a:latin typeface="Verdana" pitchFamily="34" charset="0"/>
              </a:defRPr>
            </a:lvl2pPr>
            <a:lvl3pPr algn="ctr" rtl="0" fontAlgn="base">
              <a:spcBef>
                <a:spcPct val="0"/>
              </a:spcBef>
              <a:spcAft>
                <a:spcPct val="0"/>
              </a:spcAft>
              <a:defRPr sz="4000">
                <a:solidFill>
                  <a:schemeClr val="bg1"/>
                </a:solidFill>
                <a:latin typeface="Verdana" pitchFamily="34" charset="0"/>
              </a:defRPr>
            </a:lvl3pPr>
            <a:lvl4pPr algn="ctr" rtl="0" fontAlgn="base">
              <a:spcBef>
                <a:spcPct val="0"/>
              </a:spcBef>
              <a:spcAft>
                <a:spcPct val="0"/>
              </a:spcAft>
              <a:defRPr sz="4000">
                <a:solidFill>
                  <a:schemeClr val="bg1"/>
                </a:solidFill>
                <a:latin typeface="Verdana" pitchFamily="34" charset="0"/>
              </a:defRPr>
            </a:lvl4pPr>
            <a:lvl5pPr algn="ctr" rtl="0" fontAlgn="base">
              <a:spcBef>
                <a:spcPct val="0"/>
              </a:spcBef>
              <a:spcAft>
                <a:spcPct val="0"/>
              </a:spcAft>
              <a:defRPr sz="4000">
                <a:solidFill>
                  <a:schemeClr val="bg1"/>
                </a:solidFill>
                <a:latin typeface="Verdana" pitchFamily="34" charset="0"/>
              </a:defRPr>
            </a:lvl5pPr>
            <a:lvl6pPr marL="457200" algn="ctr" rtl="0" fontAlgn="base">
              <a:spcBef>
                <a:spcPct val="0"/>
              </a:spcBef>
              <a:spcAft>
                <a:spcPct val="0"/>
              </a:spcAft>
              <a:defRPr sz="4000">
                <a:solidFill>
                  <a:schemeClr val="bg1"/>
                </a:solidFill>
                <a:latin typeface="Verdana" pitchFamily="34" charset="0"/>
              </a:defRPr>
            </a:lvl6pPr>
            <a:lvl7pPr marL="914400" algn="ctr" rtl="0" fontAlgn="base">
              <a:spcBef>
                <a:spcPct val="0"/>
              </a:spcBef>
              <a:spcAft>
                <a:spcPct val="0"/>
              </a:spcAft>
              <a:defRPr sz="4000">
                <a:solidFill>
                  <a:schemeClr val="bg1"/>
                </a:solidFill>
                <a:latin typeface="Verdana" pitchFamily="34" charset="0"/>
              </a:defRPr>
            </a:lvl7pPr>
            <a:lvl8pPr marL="1371600" algn="ctr" rtl="0" fontAlgn="base">
              <a:spcBef>
                <a:spcPct val="0"/>
              </a:spcBef>
              <a:spcAft>
                <a:spcPct val="0"/>
              </a:spcAft>
              <a:defRPr sz="4000">
                <a:solidFill>
                  <a:schemeClr val="bg1"/>
                </a:solidFill>
                <a:latin typeface="Verdana" pitchFamily="34" charset="0"/>
              </a:defRPr>
            </a:lvl8pPr>
            <a:lvl9pPr marL="1828800" algn="ctr" rtl="0" fontAlgn="base">
              <a:spcBef>
                <a:spcPct val="0"/>
              </a:spcBef>
              <a:spcAft>
                <a:spcPct val="0"/>
              </a:spcAft>
              <a:defRPr sz="4000">
                <a:solidFill>
                  <a:schemeClr val="bg1"/>
                </a:solidFill>
                <a:latin typeface="Verdana" pitchFamily="34" charset="0"/>
              </a:defRPr>
            </a:lvl9pPr>
          </a:lstStyle>
          <a:p>
            <a:r>
              <a:rPr lang="en-US" altLang="en-US" sz="2800" dirty="0" smtClean="0"/>
              <a:t>FBI Identified 13 Cities as High Intensity Child Prostitution Areas</a:t>
            </a:r>
            <a:br>
              <a:rPr lang="en-US" altLang="en-US" sz="2800" dirty="0" smtClean="0"/>
            </a:br>
            <a:r>
              <a:rPr lang="en-US" altLang="en-US" sz="2800" dirty="0" smtClean="0"/>
              <a:t>(HICPA)</a:t>
            </a:r>
          </a:p>
        </p:txBody>
      </p:sp>
      <p:pic>
        <p:nvPicPr>
          <p:cNvPr id="3" name="Picture 4" descr="map"/>
          <p:cNvPicPr>
            <a:picLocks noChangeAspect="1" noChangeArrowheads="1"/>
          </p:cNvPicPr>
          <p:nvPr/>
        </p:nvPicPr>
        <p:blipFill>
          <a:blip r:embed="rId2">
            <a:extLst>
              <a:ext uri="{28A0092B-C50C-407E-A947-70E740481C1C}">
                <a14:useLocalDpi xmlns:a14="http://schemas.microsoft.com/office/drawing/2010/main" val="0"/>
              </a:ext>
            </a:extLst>
          </a:blip>
          <a:srcRect l="5319" t="4616" r="3192" b="7692"/>
          <a:stretch>
            <a:fillRect/>
          </a:stretch>
        </p:blipFill>
        <p:spPr>
          <a:xfrm>
            <a:off x="30481" y="1913782"/>
            <a:ext cx="5836920" cy="3801218"/>
          </a:xfrm>
          <a:prstGeom prst="rect">
            <a:avLst/>
          </a:prstGeo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Rectangle 5"/>
          <p:cNvSpPr>
            <a:spLocks noChangeArrowheads="1"/>
          </p:cNvSpPr>
          <p:nvPr/>
        </p:nvSpPr>
        <p:spPr bwMode="auto">
          <a:xfrm>
            <a:off x="6019800" y="1524000"/>
            <a:ext cx="3124200" cy="4954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2400" dirty="0">
                <a:effectLst>
                  <a:outerShdw blurRad="38100" dist="38100" dir="2700000" algn="tl">
                    <a:srgbClr val="000000"/>
                  </a:outerShdw>
                </a:effectLst>
              </a:rPr>
              <a:t>San Diego</a:t>
            </a:r>
          </a:p>
          <a:p>
            <a:pPr>
              <a:defRPr/>
            </a:pPr>
            <a:r>
              <a:rPr lang="en-US" sz="2400" dirty="0">
                <a:effectLst>
                  <a:outerShdw blurRad="38100" dist="38100" dir="2700000" algn="tl">
                    <a:srgbClr val="000000"/>
                  </a:outerShdw>
                </a:effectLst>
              </a:rPr>
              <a:t>Chicago</a:t>
            </a:r>
          </a:p>
          <a:p>
            <a:pPr>
              <a:defRPr/>
            </a:pPr>
            <a:r>
              <a:rPr lang="en-US" sz="2400" dirty="0">
                <a:effectLst>
                  <a:outerShdw blurRad="38100" dist="38100" dir="2700000" algn="tl">
                    <a:srgbClr val="000000"/>
                  </a:outerShdw>
                </a:effectLst>
              </a:rPr>
              <a:t>Dallas</a:t>
            </a:r>
          </a:p>
          <a:p>
            <a:pPr>
              <a:defRPr/>
            </a:pPr>
            <a:r>
              <a:rPr lang="en-US" sz="2400" dirty="0">
                <a:effectLst>
                  <a:outerShdw blurRad="38100" dist="38100" dir="2700000" algn="tl">
                    <a:srgbClr val="000000"/>
                  </a:outerShdw>
                </a:effectLst>
              </a:rPr>
              <a:t>Detroit</a:t>
            </a:r>
          </a:p>
          <a:p>
            <a:pPr>
              <a:defRPr/>
            </a:pPr>
            <a:r>
              <a:rPr lang="en-US" sz="2400" dirty="0">
                <a:effectLst>
                  <a:outerShdw blurRad="38100" dist="38100" dir="2700000" algn="tl">
                    <a:srgbClr val="000000"/>
                  </a:outerShdw>
                </a:effectLst>
              </a:rPr>
              <a:t>Las Vegas</a:t>
            </a:r>
          </a:p>
          <a:p>
            <a:pPr>
              <a:defRPr/>
            </a:pPr>
            <a:r>
              <a:rPr lang="en-US" sz="2400" dirty="0">
                <a:effectLst>
                  <a:outerShdw blurRad="38100" dist="38100" dir="2700000" algn="tl">
                    <a:srgbClr val="000000"/>
                  </a:outerShdw>
                </a:effectLst>
              </a:rPr>
              <a:t>Los Angeles</a:t>
            </a:r>
          </a:p>
          <a:p>
            <a:pPr>
              <a:defRPr/>
            </a:pPr>
            <a:r>
              <a:rPr lang="en-US" sz="2400" dirty="0">
                <a:effectLst>
                  <a:outerShdw blurRad="38100" dist="38100" dir="2700000" algn="tl">
                    <a:srgbClr val="000000"/>
                  </a:outerShdw>
                </a:effectLst>
              </a:rPr>
              <a:t>Miami</a:t>
            </a:r>
          </a:p>
          <a:p>
            <a:pPr>
              <a:defRPr/>
            </a:pPr>
            <a:r>
              <a:rPr lang="en-US" sz="2400" dirty="0">
                <a:effectLst>
                  <a:outerShdw blurRad="38100" dist="38100" dir="2700000" algn="tl">
                    <a:srgbClr val="000000"/>
                  </a:outerShdw>
                </a:effectLst>
              </a:rPr>
              <a:t>Minneapolis </a:t>
            </a:r>
          </a:p>
          <a:p>
            <a:pPr>
              <a:defRPr/>
            </a:pPr>
            <a:r>
              <a:rPr lang="en-US" sz="2400" dirty="0">
                <a:effectLst>
                  <a:outerShdw blurRad="38100" dist="38100" dir="2700000" algn="tl">
                    <a:srgbClr val="000000"/>
                  </a:outerShdw>
                </a:effectLst>
              </a:rPr>
              <a:t>New York</a:t>
            </a:r>
          </a:p>
          <a:p>
            <a:pPr>
              <a:defRPr/>
            </a:pPr>
            <a:r>
              <a:rPr lang="en-US" sz="2400" dirty="0">
                <a:effectLst>
                  <a:outerShdw blurRad="38100" dist="38100" dir="2700000" algn="tl">
                    <a:srgbClr val="000000"/>
                  </a:outerShdw>
                </a:effectLst>
              </a:rPr>
              <a:t>San Francisco Bay Area</a:t>
            </a:r>
          </a:p>
          <a:p>
            <a:pPr>
              <a:defRPr/>
            </a:pPr>
            <a:r>
              <a:rPr lang="en-US" sz="2400" dirty="0">
                <a:effectLst>
                  <a:outerShdw blurRad="38100" dist="38100" dir="2700000" algn="tl">
                    <a:srgbClr val="000000"/>
                  </a:outerShdw>
                </a:effectLst>
              </a:rPr>
              <a:t>St. Louis</a:t>
            </a:r>
          </a:p>
          <a:p>
            <a:pPr>
              <a:defRPr/>
            </a:pPr>
            <a:r>
              <a:rPr lang="en-US" sz="2400" dirty="0">
                <a:effectLst>
                  <a:outerShdw blurRad="38100" dist="38100" dir="2700000" algn="tl">
                    <a:srgbClr val="000000"/>
                  </a:outerShdw>
                </a:effectLst>
              </a:rPr>
              <a:t>Tampa</a:t>
            </a:r>
          </a:p>
          <a:p>
            <a:pPr>
              <a:defRPr/>
            </a:pPr>
            <a:r>
              <a:rPr lang="en-US" sz="2400" dirty="0">
                <a:effectLst>
                  <a:outerShdw blurRad="38100" dist="38100" dir="2700000" algn="tl">
                    <a:srgbClr val="000000"/>
                  </a:outerShdw>
                </a:effectLst>
              </a:rPr>
              <a:t>Washington, D.C.</a:t>
            </a:r>
          </a:p>
        </p:txBody>
      </p:sp>
    </p:spTree>
    <p:extLst>
      <p:ext uri="{BB962C8B-B14F-4D97-AF65-F5344CB8AC3E}">
        <p14:creationId xmlns:p14="http://schemas.microsoft.com/office/powerpoint/2010/main" val="25296608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Content Placeholder 2"/>
          <p:cNvSpPr>
            <a:spLocks noGrp="1"/>
          </p:cNvSpPr>
          <p:nvPr>
            <p:ph idx="4294967295"/>
          </p:nvPr>
        </p:nvSpPr>
        <p:spPr>
          <a:xfrm>
            <a:off x="0" y="1905000"/>
            <a:ext cx="5486400" cy="4525963"/>
          </a:xfrm>
        </p:spPr>
        <p:txBody>
          <a:bodyPr>
            <a:normAutofit/>
          </a:bodyPr>
          <a:lstStyle/>
          <a:p>
            <a:r>
              <a:rPr lang="en-US" altLang="en-US" sz="2800" b="1" dirty="0">
                <a:solidFill>
                  <a:schemeClr val="bg2">
                    <a:lumMod val="10000"/>
                  </a:schemeClr>
                </a:solidFill>
              </a:rPr>
              <a:t>Certain businesses are required by law to post the “STOP HUMAN TRAFFICKING” poster or be fined</a:t>
            </a:r>
          </a:p>
          <a:p>
            <a:r>
              <a:rPr lang="en-US" altLang="en-US" sz="2800" b="1" dirty="0" smtClean="0">
                <a:solidFill>
                  <a:schemeClr val="bg2">
                    <a:lumMod val="10000"/>
                  </a:schemeClr>
                </a:solidFill>
              </a:rPr>
              <a:t>Developed App to enforce law </a:t>
            </a:r>
            <a:r>
              <a:rPr lang="en-US" altLang="en-US" sz="2800" b="1" dirty="0">
                <a:solidFill>
                  <a:schemeClr val="bg2">
                    <a:lumMod val="10000"/>
                  </a:schemeClr>
                </a:solidFill>
              </a:rPr>
              <a:t> </a:t>
            </a:r>
            <a:r>
              <a:rPr lang="en-US" altLang="en-US" sz="2800" b="1" dirty="0" smtClean="0">
                <a:solidFill>
                  <a:schemeClr val="bg2">
                    <a:lumMod val="10000"/>
                  </a:schemeClr>
                </a:solidFill>
              </a:rPr>
              <a:t>“app-</a:t>
            </a:r>
            <a:r>
              <a:rPr lang="en-US" altLang="en-US" sz="2800" b="1" dirty="0" err="1" smtClean="0">
                <a:solidFill>
                  <a:schemeClr val="bg2">
                    <a:lumMod val="10000"/>
                  </a:schemeClr>
                </a:solidFill>
              </a:rPr>
              <a:t>solutely</a:t>
            </a:r>
            <a:r>
              <a:rPr lang="en-US" altLang="en-US" sz="2800" b="1" dirty="0" smtClean="0">
                <a:solidFill>
                  <a:schemeClr val="bg2">
                    <a:lumMod val="10000"/>
                  </a:schemeClr>
                </a:solidFill>
              </a:rPr>
              <a:t>” campaign</a:t>
            </a:r>
          </a:p>
          <a:p>
            <a:endParaRPr lang="en-US" altLang="en-US" sz="2800" b="1" dirty="0" smtClean="0">
              <a:solidFill>
                <a:schemeClr val="bg2">
                  <a:lumMod val="10000"/>
                </a:schemeClr>
              </a:solidFill>
            </a:endParaRPr>
          </a:p>
        </p:txBody>
      </p:sp>
      <p:pic>
        <p:nvPicPr>
          <p:cNvPr id="1945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79620" y="1219200"/>
            <a:ext cx="3459079"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Title 1"/>
          <p:cNvSpPr txBox="1">
            <a:spLocks/>
          </p:cNvSpPr>
          <p:nvPr/>
        </p:nvSpPr>
        <p:spPr bwMode="auto">
          <a:xfrm>
            <a:off x="2133600" y="381000"/>
            <a:ext cx="655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auto" hangingPunct="1">
              <a:spcBef>
                <a:spcPts val="0"/>
              </a:spcBef>
              <a:spcAft>
                <a:spcPts val="0"/>
              </a:spcAft>
            </a:pPr>
            <a:r>
              <a:rPr lang="en-US" altLang="en-US" sz="4400" b="1" dirty="0" smtClean="0">
                <a:solidFill>
                  <a:srgbClr val="E8DED8">
                    <a:lumMod val="10000"/>
                  </a:srgbClr>
                </a:solidFill>
                <a:latin typeface="Calibri"/>
                <a:cs typeface="Times New Roman" pitchFamily="18" charset="0"/>
              </a:rPr>
              <a:t>SB 1193 Campaign</a:t>
            </a:r>
            <a:endParaRPr lang="en-US" altLang="en-US" sz="4400" b="1" dirty="0">
              <a:solidFill>
                <a:srgbClr val="E8DED8">
                  <a:lumMod val="10000"/>
                </a:srgbClr>
              </a:solidFill>
              <a:latin typeface="Calibri"/>
            </a:endParaRPr>
          </a:p>
        </p:txBody>
      </p:sp>
    </p:spTree>
    <p:extLst>
      <p:ext uri="{BB962C8B-B14F-4D97-AF65-F5344CB8AC3E}">
        <p14:creationId xmlns:p14="http://schemas.microsoft.com/office/powerpoint/2010/main" val="166641276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1610" y="838200"/>
            <a:ext cx="7543800" cy="5829300"/>
          </a:xfrm>
          <a:prstGeom prst="rect">
            <a:avLst/>
          </a:prstGeom>
        </p:spPr>
      </p:pic>
      <p:sp>
        <p:nvSpPr>
          <p:cNvPr id="3" name="Subtitle 2"/>
          <p:cNvSpPr>
            <a:spLocks noGrp="1"/>
          </p:cNvSpPr>
          <p:nvPr>
            <p:ph type="subTitle" idx="4294967295"/>
          </p:nvPr>
        </p:nvSpPr>
        <p:spPr>
          <a:xfrm>
            <a:off x="4786313" y="152400"/>
            <a:ext cx="4357687" cy="560388"/>
          </a:xfrm>
        </p:spPr>
        <p:txBody>
          <a:bodyPr>
            <a:normAutofit lnSpcReduction="10000"/>
          </a:bodyPr>
          <a:lstStyle/>
          <a:p>
            <a:r>
              <a:rPr lang="en-US" dirty="0" smtClean="0"/>
              <a:t>A Call to Action</a:t>
            </a:r>
            <a:endParaRPr lang="en-US" dirty="0"/>
          </a:p>
        </p:txBody>
      </p:sp>
      <p:sp>
        <p:nvSpPr>
          <p:cNvPr id="7" name="TextBox 6"/>
          <p:cNvSpPr txBox="1"/>
          <p:nvPr/>
        </p:nvSpPr>
        <p:spPr>
          <a:xfrm>
            <a:off x="1153510" y="4800600"/>
            <a:ext cx="7620000" cy="584775"/>
          </a:xfrm>
          <a:prstGeom prst="rect">
            <a:avLst/>
          </a:prstGeom>
          <a:noFill/>
        </p:spPr>
        <p:txBody>
          <a:bodyPr wrap="square" rtlCol="0">
            <a:spAutoFit/>
          </a:bodyPr>
          <a:lstStyle/>
          <a:p>
            <a:pPr fontAlgn="auto">
              <a:spcBef>
                <a:spcPts val="0"/>
              </a:spcBef>
              <a:spcAft>
                <a:spcPts val="0"/>
              </a:spcAft>
            </a:pPr>
            <a:r>
              <a:rPr lang="en-US" sz="3200" dirty="0" smtClean="0">
                <a:solidFill>
                  <a:srgbClr val="1F8F81"/>
                </a:solidFill>
                <a:latin typeface="Aleo" pitchFamily="34" charset="0"/>
              </a:rPr>
              <a:t>BLUE RIBBON PANEL PRESENTATION</a:t>
            </a:r>
            <a:endParaRPr lang="en-US" sz="3200" dirty="0">
              <a:solidFill>
                <a:srgbClr val="1F8F81"/>
              </a:solidFill>
              <a:latin typeface="Aleo" pitchFamily="34" charset="0"/>
            </a:endParaRPr>
          </a:p>
        </p:txBody>
      </p:sp>
    </p:spTree>
    <p:extLst>
      <p:ext uri="{BB962C8B-B14F-4D97-AF65-F5344CB8AC3E}">
        <p14:creationId xmlns:p14="http://schemas.microsoft.com/office/powerpoint/2010/main" val="4003150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1131219" y="4302316"/>
            <a:ext cx="1447800" cy="381000"/>
          </a:xfrm>
        </p:spPr>
        <p:txBody>
          <a:bodyPr anchor="ctr">
            <a:noAutofit/>
          </a:bodyPr>
          <a:lstStyle/>
          <a:p>
            <a:pPr marL="0" indent="0" algn="ctr">
              <a:buNone/>
            </a:pPr>
            <a:r>
              <a:rPr lang="en-US" sz="1600" dirty="0" smtClean="0">
                <a:solidFill>
                  <a:srgbClr val="002060"/>
                </a:solidFill>
                <a:latin typeface="League Gothic" pitchFamily="50" charset="0"/>
              </a:rPr>
              <a:t>CHILD WELFARE</a:t>
            </a:r>
            <a:endParaRPr lang="en-US" sz="1600" dirty="0">
              <a:solidFill>
                <a:srgbClr val="002060"/>
              </a:solidFill>
              <a:latin typeface="League Gothic" pitchFamily="50" charset="0"/>
            </a:endParaRPr>
          </a:p>
        </p:txBody>
      </p:sp>
      <p:sp>
        <p:nvSpPr>
          <p:cNvPr id="4" name="TextBox 3"/>
          <p:cNvSpPr txBox="1"/>
          <p:nvPr/>
        </p:nvSpPr>
        <p:spPr>
          <a:xfrm>
            <a:off x="1371600" y="1295416"/>
            <a:ext cx="6862904" cy="830997"/>
          </a:xfrm>
          <a:prstGeom prst="rect">
            <a:avLst/>
          </a:prstGeom>
          <a:noFill/>
        </p:spPr>
        <p:txBody>
          <a:bodyPr wrap="none" rtlCol="0">
            <a:spAutoFit/>
          </a:bodyPr>
          <a:lstStyle/>
          <a:p>
            <a:pPr fontAlgn="auto">
              <a:spcBef>
                <a:spcPts val="0"/>
              </a:spcBef>
              <a:spcAft>
                <a:spcPts val="0"/>
              </a:spcAft>
            </a:pPr>
            <a:r>
              <a:rPr lang="en-US" sz="4800" b="1" dirty="0" smtClean="0">
                <a:latin typeface="Calibri"/>
              </a:rPr>
              <a:t>State Leadership is Critical</a:t>
            </a:r>
            <a:endParaRPr lang="en-US" sz="4800" b="1" dirty="0">
              <a:latin typeface="Calibri"/>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5330" y="3017095"/>
            <a:ext cx="1304925" cy="138112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05275" y="2990818"/>
            <a:ext cx="1304925" cy="1381125"/>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12654" y="2982912"/>
            <a:ext cx="1304925" cy="1381125"/>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62600" y="3024977"/>
            <a:ext cx="1304925" cy="1381125"/>
          </a:xfrm>
          <a:prstGeom prst="rect">
            <a:avLst/>
          </a:prstGeom>
        </p:spPr>
      </p:pic>
      <p:sp>
        <p:nvSpPr>
          <p:cNvPr id="9" name="Subtitle 2"/>
          <p:cNvSpPr txBox="1">
            <a:spLocks/>
          </p:cNvSpPr>
          <p:nvPr/>
        </p:nvSpPr>
        <p:spPr>
          <a:xfrm>
            <a:off x="2562337" y="4303021"/>
            <a:ext cx="1447800" cy="381000"/>
          </a:xfrm>
          <a:prstGeom prst="rect">
            <a:avLst/>
          </a:prstGeom>
        </p:spPr>
        <p:txBody>
          <a:bodyPr vert="horz" lIns="91440" tIns="45720" rIns="91440" bIns="45720" rtlCol="0" anchor="ctr">
            <a:normAutofit fontScale="77500" lnSpcReduction="20000"/>
          </a:bodyPr>
          <a:lstStyle>
            <a:lvl1pPr marL="0" indent="0" algn="r" defTabSz="914400" rtl="0" eaLnBrk="1" latinLnBrk="0" hangingPunct="1">
              <a:spcBef>
                <a:spcPct val="20000"/>
              </a:spcBef>
              <a:buFont typeface="Arial" pitchFamily="34" charset="0"/>
              <a:buNone/>
              <a:defRPr sz="2400" kern="1200">
                <a:solidFill>
                  <a:schemeClr val="tx2">
                    <a:lumMod val="60000"/>
                    <a:lumOff val="4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Calibri"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tx1"/>
              </a:buClr>
              <a:buFont typeface="Calibri"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Calibri"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tx1"/>
              </a:buClr>
              <a:buFont typeface="Calibri" pitchFamily="34" charset="0"/>
              <a:buNone/>
              <a:defRPr sz="18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tx1"/>
              </a:buClr>
              <a:buFont typeface="Calibri" pitchFamily="34" charset="0"/>
              <a:buNone/>
              <a:defRPr sz="1800" kern="1200">
                <a:solidFill>
                  <a:schemeClr val="tx1">
                    <a:tint val="75000"/>
                  </a:schemeClr>
                </a:solidFill>
                <a:latin typeface="+mn-lt"/>
                <a:ea typeface="+mn-ea"/>
                <a:cs typeface="+mn-cs"/>
              </a:defRPr>
            </a:lvl9pPr>
          </a:lstStyle>
          <a:p>
            <a:pPr algn="ctr" fontAlgn="auto">
              <a:spcAft>
                <a:spcPts val="0"/>
              </a:spcAft>
            </a:pPr>
            <a:r>
              <a:rPr lang="en-US" sz="2200" dirty="0" smtClean="0">
                <a:solidFill>
                  <a:srgbClr val="1F8F81"/>
                </a:solidFill>
                <a:latin typeface="League Gothic" pitchFamily="50" charset="0"/>
              </a:rPr>
              <a:t>EDUCATION</a:t>
            </a:r>
            <a:endParaRPr lang="en-US" sz="2200" dirty="0">
              <a:solidFill>
                <a:srgbClr val="1F8F81"/>
              </a:solidFill>
              <a:latin typeface="League Gothic" pitchFamily="50" charset="0"/>
            </a:endParaRPr>
          </a:p>
        </p:txBody>
      </p:sp>
      <p:sp>
        <p:nvSpPr>
          <p:cNvPr id="10" name="Subtitle 2"/>
          <p:cNvSpPr txBox="1">
            <a:spLocks/>
          </p:cNvSpPr>
          <p:nvPr/>
        </p:nvSpPr>
        <p:spPr>
          <a:xfrm>
            <a:off x="3953861" y="4303847"/>
            <a:ext cx="1632388" cy="380295"/>
          </a:xfrm>
          <a:prstGeom prst="rect">
            <a:avLst/>
          </a:prstGeom>
        </p:spPr>
        <p:txBody>
          <a:bodyPr vert="horz" lIns="91440" tIns="45720" rIns="91440" bIns="45720" rtlCol="0" anchor="ctr">
            <a:noAutofit/>
          </a:bodyPr>
          <a:lstStyle>
            <a:lvl1pPr marL="0" indent="0" algn="r" defTabSz="914400" rtl="0" eaLnBrk="1" latinLnBrk="0" hangingPunct="1">
              <a:spcBef>
                <a:spcPct val="20000"/>
              </a:spcBef>
              <a:buFont typeface="Arial" pitchFamily="34" charset="0"/>
              <a:buNone/>
              <a:defRPr sz="2400" kern="1200">
                <a:solidFill>
                  <a:schemeClr val="tx2">
                    <a:lumMod val="60000"/>
                    <a:lumOff val="4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Calibri"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tx1"/>
              </a:buClr>
              <a:buFont typeface="Calibri"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Calibri"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tx1"/>
              </a:buClr>
              <a:buFont typeface="Calibri" pitchFamily="34" charset="0"/>
              <a:buNone/>
              <a:defRPr sz="18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tx1"/>
              </a:buClr>
              <a:buFont typeface="Calibri" pitchFamily="34" charset="0"/>
              <a:buNone/>
              <a:defRPr sz="1800" kern="1200">
                <a:solidFill>
                  <a:schemeClr val="tx1">
                    <a:tint val="75000"/>
                  </a:schemeClr>
                </a:solidFill>
                <a:latin typeface="+mn-lt"/>
                <a:ea typeface="+mn-ea"/>
                <a:cs typeface="+mn-cs"/>
              </a:defRPr>
            </a:lvl9pPr>
          </a:lstStyle>
          <a:p>
            <a:pPr algn="ctr" fontAlgn="auto">
              <a:spcAft>
                <a:spcPts val="0"/>
              </a:spcAft>
            </a:pPr>
            <a:r>
              <a:rPr lang="en-US" sz="1600" dirty="0" smtClean="0">
                <a:solidFill>
                  <a:srgbClr val="D99937"/>
                </a:solidFill>
                <a:latin typeface="League Gothic" pitchFamily="50" charset="0"/>
              </a:rPr>
              <a:t>LAW ENFORCEMENT</a:t>
            </a:r>
            <a:endParaRPr lang="en-US" sz="1600" dirty="0">
              <a:solidFill>
                <a:srgbClr val="D99937"/>
              </a:solidFill>
              <a:latin typeface="League Gothic" pitchFamily="50" charset="0"/>
            </a:endParaRPr>
          </a:p>
        </p:txBody>
      </p:sp>
      <p:sp>
        <p:nvSpPr>
          <p:cNvPr id="11" name="Subtitle 2"/>
          <p:cNvSpPr txBox="1">
            <a:spLocks/>
          </p:cNvSpPr>
          <p:nvPr/>
        </p:nvSpPr>
        <p:spPr>
          <a:xfrm>
            <a:off x="5562600" y="4302316"/>
            <a:ext cx="1447800" cy="381000"/>
          </a:xfrm>
          <a:prstGeom prst="rect">
            <a:avLst/>
          </a:prstGeom>
        </p:spPr>
        <p:txBody>
          <a:bodyPr vert="horz" lIns="91440" tIns="45720" rIns="91440" bIns="45720" rtlCol="0" anchor="ctr">
            <a:normAutofit fontScale="92500" lnSpcReduction="10000"/>
          </a:bodyPr>
          <a:lstStyle>
            <a:lvl1pPr marL="0" indent="0" algn="r" defTabSz="914400" rtl="0" eaLnBrk="1" latinLnBrk="0" hangingPunct="1">
              <a:spcBef>
                <a:spcPct val="20000"/>
              </a:spcBef>
              <a:buFont typeface="Arial" pitchFamily="34" charset="0"/>
              <a:buNone/>
              <a:defRPr sz="2400" kern="1200">
                <a:solidFill>
                  <a:schemeClr val="tx2">
                    <a:lumMod val="60000"/>
                    <a:lumOff val="4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Calibri"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tx1"/>
              </a:buClr>
              <a:buFont typeface="Calibri"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Calibri"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tx1"/>
              </a:buClr>
              <a:buFont typeface="Calibri" pitchFamily="34" charset="0"/>
              <a:buNone/>
              <a:defRPr sz="18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tx1"/>
              </a:buClr>
              <a:buFont typeface="Calibri" pitchFamily="34" charset="0"/>
              <a:buNone/>
              <a:defRPr sz="1800" kern="1200">
                <a:solidFill>
                  <a:schemeClr val="tx1">
                    <a:tint val="75000"/>
                  </a:schemeClr>
                </a:solidFill>
                <a:latin typeface="+mn-lt"/>
                <a:ea typeface="+mn-ea"/>
                <a:cs typeface="+mn-cs"/>
              </a:defRPr>
            </a:lvl9pPr>
          </a:lstStyle>
          <a:p>
            <a:pPr algn="ctr" fontAlgn="auto">
              <a:spcAft>
                <a:spcPts val="0"/>
              </a:spcAft>
            </a:pPr>
            <a:r>
              <a:rPr lang="en-US" sz="2200" dirty="0" smtClean="0">
                <a:solidFill>
                  <a:srgbClr val="D06750"/>
                </a:solidFill>
                <a:latin typeface="League Gothic" pitchFamily="50" charset="0"/>
              </a:rPr>
              <a:t>HEALTH</a:t>
            </a:r>
            <a:endParaRPr lang="en-US" sz="2200" dirty="0">
              <a:solidFill>
                <a:srgbClr val="D06750"/>
              </a:solidFill>
              <a:latin typeface="League Gothic" pitchFamily="50" charset="0"/>
            </a:endParaRPr>
          </a:p>
        </p:txBody>
      </p:sp>
      <p:sp>
        <p:nvSpPr>
          <p:cNvPr id="12" name="Subtitle 2"/>
          <p:cNvSpPr txBox="1">
            <a:spLocks/>
          </p:cNvSpPr>
          <p:nvPr/>
        </p:nvSpPr>
        <p:spPr>
          <a:xfrm>
            <a:off x="7013770" y="4495914"/>
            <a:ext cx="2054030" cy="381000"/>
          </a:xfrm>
          <a:prstGeom prst="rect">
            <a:avLst/>
          </a:prstGeom>
        </p:spPr>
        <p:txBody>
          <a:bodyPr vert="horz" lIns="91440" tIns="45720" rIns="91440" bIns="45720" rtlCol="0" anchor="ctr">
            <a:noAutofit/>
          </a:bodyPr>
          <a:lstStyle>
            <a:lvl1pPr marL="0" indent="0" algn="r" defTabSz="914400" rtl="0" eaLnBrk="1" latinLnBrk="0" hangingPunct="1">
              <a:spcBef>
                <a:spcPct val="20000"/>
              </a:spcBef>
              <a:buFont typeface="Arial" pitchFamily="34" charset="0"/>
              <a:buNone/>
              <a:defRPr sz="2400" kern="1200">
                <a:solidFill>
                  <a:schemeClr val="tx2">
                    <a:lumMod val="60000"/>
                    <a:lumOff val="4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Calibri"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tx1"/>
              </a:buClr>
              <a:buFont typeface="Calibri"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Calibri"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tx1"/>
              </a:buClr>
              <a:buFont typeface="Calibri" pitchFamily="34" charset="0"/>
              <a:buNone/>
              <a:defRPr sz="18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tx1"/>
              </a:buClr>
              <a:buFont typeface="Calibri" pitchFamily="34" charset="0"/>
              <a:buNone/>
              <a:defRPr sz="1800" kern="1200">
                <a:solidFill>
                  <a:schemeClr val="tx1">
                    <a:tint val="75000"/>
                  </a:schemeClr>
                </a:solidFill>
                <a:latin typeface="+mn-lt"/>
                <a:ea typeface="+mn-ea"/>
                <a:cs typeface="+mn-cs"/>
              </a:defRPr>
            </a:lvl9pPr>
          </a:lstStyle>
          <a:p>
            <a:pPr algn="ctr" fontAlgn="auto">
              <a:spcAft>
                <a:spcPts val="0"/>
              </a:spcAft>
            </a:pPr>
            <a:r>
              <a:rPr lang="en-US" sz="1600" dirty="0" smtClean="0">
                <a:solidFill>
                  <a:srgbClr val="4D5B6B">
                    <a:lumMod val="50000"/>
                  </a:srgbClr>
                </a:solidFill>
                <a:latin typeface="League Gothic" pitchFamily="50" charset="0"/>
              </a:rPr>
              <a:t>NON-PROFIT &amp; GOVT VICTIM SERVICES</a:t>
            </a:r>
            <a:endParaRPr lang="en-US" sz="1600" dirty="0">
              <a:solidFill>
                <a:srgbClr val="4D5B6B">
                  <a:lumMod val="50000"/>
                </a:srgbClr>
              </a:solidFill>
              <a:latin typeface="League Gothic" pitchFamily="50" charset="0"/>
            </a:endParaRPr>
          </a:p>
        </p:txBody>
      </p:sp>
      <p:sp>
        <p:nvSpPr>
          <p:cNvPr id="13" name="TextBox 12"/>
          <p:cNvSpPr txBox="1"/>
          <p:nvPr/>
        </p:nvSpPr>
        <p:spPr>
          <a:xfrm>
            <a:off x="1143000" y="2126413"/>
            <a:ext cx="7569316" cy="584775"/>
          </a:xfrm>
          <a:prstGeom prst="rect">
            <a:avLst/>
          </a:prstGeom>
          <a:noFill/>
        </p:spPr>
        <p:txBody>
          <a:bodyPr wrap="none" rtlCol="0">
            <a:spAutoFit/>
          </a:bodyPr>
          <a:lstStyle/>
          <a:p>
            <a:pPr fontAlgn="auto">
              <a:spcBef>
                <a:spcPts val="0"/>
              </a:spcBef>
              <a:spcAft>
                <a:spcPts val="0"/>
              </a:spcAft>
            </a:pPr>
            <a:r>
              <a:rPr lang="en-US" sz="3200" b="1" i="1" dirty="0" smtClean="0">
                <a:latin typeface="Calibri"/>
              </a:rPr>
              <a:t>Multiple Systems, One Shared Commitment</a:t>
            </a:r>
            <a:endParaRPr lang="en-US" sz="3200" b="1" i="1" dirty="0">
              <a:latin typeface="Calibri"/>
            </a:endParaRPr>
          </a:p>
        </p:txBody>
      </p:sp>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29614" y="2971816"/>
            <a:ext cx="1304925" cy="1381125"/>
          </a:xfrm>
          <a:prstGeom prst="rect">
            <a:avLst/>
          </a:prstGeom>
        </p:spPr>
      </p:pic>
      <p:sp>
        <p:nvSpPr>
          <p:cNvPr id="8" name="TextBox 7"/>
          <p:cNvSpPr txBox="1"/>
          <p:nvPr/>
        </p:nvSpPr>
        <p:spPr>
          <a:xfrm>
            <a:off x="76200" y="5275643"/>
            <a:ext cx="7605876" cy="707886"/>
          </a:xfrm>
          <a:prstGeom prst="rect">
            <a:avLst/>
          </a:prstGeom>
          <a:noFill/>
        </p:spPr>
        <p:txBody>
          <a:bodyPr wrap="square" rtlCol="0">
            <a:spAutoFit/>
          </a:bodyPr>
          <a:lstStyle/>
          <a:p>
            <a:pPr algn="ctr" fontAlgn="auto">
              <a:spcBef>
                <a:spcPts val="0"/>
              </a:spcBef>
              <a:spcAft>
                <a:spcPts val="0"/>
              </a:spcAft>
            </a:pPr>
            <a:r>
              <a:rPr lang="en-US" sz="2000" b="1" i="1" dirty="0" smtClean="0">
                <a:solidFill>
                  <a:srgbClr val="4D5B6B"/>
                </a:solidFill>
                <a:latin typeface="Alex Brush" pitchFamily="50" charset="0"/>
              </a:rPr>
              <a:t>“We know we can do better by our children. </a:t>
            </a:r>
          </a:p>
          <a:p>
            <a:pPr algn="ctr" fontAlgn="auto">
              <a:spcBef>
                <a:spcPts val="0"/>
              </a:spcBef>
              <a:spcAft>
                <a:spcPts val="0"/>
              </a:spcAft>
            </a:pPr>
            <a:r>
              <a:rPr lang="en-US" sz="2000" b="1" i="1" dirty="0" smtClean="0">
                <a:solidFill>
                  <a:srgbClr val="4D5B6B"/>
                </a:solidFill>
                <a:latin typeface="Alex Brush" pitchFamily="50" charset="0"/>
              </a:rPr>
              <a:t>We must have the courage and the will to do so.” </a:t>
            </a:r>
            <a:endParaRPr lang="en-US" sz="2000" b="1" i="1" dirty="0">
              <a:solidFill>
                <a:srgbClr val="4D5B6B"/>
              </a:solidFill>
              <a:latin typeface="Alex Brush" pitchFamily="50" charset="0"/>
            </a:endParaRPr>
          </a:p>
        </p:txBody>
      </p:sp>
      <p:sp>
        <p:nvSpPr>
          <p:cNvPr id="15" name="TextBox 14"/>
          <p:cNvSpPr txBox="1"/>
          <p:nvPr/>
        </p:nvSpPr>
        <p:spPr>
          <a:xfrm>
            <a:off x="2920772" y="6291306"/>
            <a:ext cx="3673930" cy="276999"/>
          </a:xfrm>
          <a:prstGeom prst="rect">
            <a:avLst/>
          </a:prstGeom>
          <a:noFill/>
        </p:spPr>
        <p:txBody>
          <a:bodyPr wrap="square" rtlCol="0">
            <a:spAutoFit/>
          </a:bodyPr>
          <a:lstStyle/>
          <a:p>
            <a:pPr algn="r" fontAlgn="auto">
              <a:spcBef>
                <a:spcPts val="0"/>
              </a:spcBef>
              <a:spcAft>
                <a:spcPts val="0"/>
              </a:spcAft>
            </a:pPr>
            <a:r>
              <a:rPr lang="en-US" sz="1200" dirty="0" smtClean="0">
                <a:solidFill>
                  <a:srgbClr val="4D5B6B"/>
                </a:solidFill>
                <a:latin typeface="Calibri"/>
              </a:rPr>
              <a:t>Nancy E. O’Malley, Alameda </a:t>
            </a:r>
            <a:r>
              <a:rPr lang="en-US" sz="1200" dirty="0">
                <a:solidFill>
                  <a:srgbClr val="4D5B6B"/>
                </a:solidFill>
                <a:latin typeface="Calibri"/>
              </a:rPr>
              <a:t>County District </a:t>
            </a:r>
            <a:r>
              <a:rPr lang="en-US" sz="1200" dirty="0" smtClean="0">
                <a:solidFill>
                  <a:srgbClr val="4D5B6B"/>
                </a:solidFill>
                <a:latin typeface="Calibri"/>
              </a:rPr>
              <a:t>Attorney</a:t>
            </a:r>
            <a:endParaRPr lang="en-US" sz="1200" dirty="0">
              <a:solidFill>
                <a:srgbClr val="4D5B6B"/>
              </a:solidFill>
              <a:latin typeface="Calibri"/>
            </a:endParaRPr>
          </a:p>
        </p:txBody>
      </p:sp>
    </p:spTree>
    <p:extLst>
      <p:ext uri="{BB962C8B-B14F-4D97-AF65-F5344CB8AC3E}">
        <p14:creationId xmlns:p14="http://schemas.microsoft.com/office/powerpoint/2010/main" val="161985385"/>
      </p:ext>
    </p:extLst>
  </p:cSld>
  <p:clrMapOvr>
    <a:masterClrMapping/>
  </p:clrMapOvr>
  <mc:AlternateContent xmlns:mc="http://schemas.openxmlformats.org/markup-compatibility/2006" xmlns:p14="http://schemas.microsoft.com/office/powerpoint/2010/main">
    <mc:Choice Requires="p14">
      <p:transition spd="med" p14:dur="700" advClick="0" advTm="20000">
        <p:fade/>
      </p:transition>
    </mc:Choice>
    <mc:Fallback xmlns="">
      <p:transition spd="med" advClick="0"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par>
                                <p:cTn id="8" presetID="10" presetClass="entr" presetSubtype="0" fill="hold" nodeType="withEffect">
                                  <p:stCondLst>
                                    <p:cond delay="10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childTnLst>
                                </p:cTn>
                              </p:par>
                            </p:childTnLst>
                          </p:cTn>
                        </p:par>
                        <p:par>
                          <p:cTn id="11" fill="hold">
                            <p:stCondLst>
                              <p:cond delay="2000"/>
                            </p:stCondLst>
                            <p:childTnLst>
                              <p:par>
                                <p:cTn id="12" presetID="10" presetClass="entr" presetSubtype="0" fill="hold" grpId="0" nodeType="afterEffect">
                                  <p:stCondLst>
                                    <p:cond delay="50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childTnLst>
                                </p:cTn>
                              </p:par>
                              <p:par>
                                <p:cTn id="15" presetID="10" presetClass="entr" presetSubtype="0" fill="hold" nodeType="withEffect">
                                  <p:stCondLst>
                                    <p:cond delay="50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childTnLst>
                                </p:cTn>
                              </p:par>
                            </p:childTnLst>
                          </p:cTn>
                        </p:par>
                        <p:par>
                          <p:cTn id="18" fill="hold">
                            <p:stCondLst>
                              <p:cond delay="3500"/>
                            </p:stCondLst>
                            <p:childTnLst>
                              <p:par>
                                <p:cTn id="19" presetID="10" presetClass="entr" presetSubtype="0" fill="hold" grpId="0" nodeType="afterEffect">
                                  <p:stCondLst>
                                    <p:cond delay="50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childTnLst>
                                </p:cTn>
                              </p:par>
                              <p:par>
                                <p:cTn id="22" presetID="10" presetClass="entr" presetSubtype="0" fill="hold" nodeType="withEffect">
                                  <p:stCondLst>
                                    <p:cond delay="50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childTnLst>
                                </p:cTn>
                              </p:par>
                            </p:childTnLst>
                          </p:cTn>
                        </p:par>
                        <p:par>
                          <p:cTn id="25" fill="hold">
                            <p:stCondLst>
                              <p:cond delay="5000"/>
                            </p:stCondLst>
                            <p:childTnLst>
                              <p:par>
                                <p:cTn id="26" presetID="10" presetClass="entr" presetSubtype="0" fill="hold" grpId="0" nodeType="afterEffect">
                                  <p:stCondLst>
                                    <p:cond delay="50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childTnLst>
                                </p:cTn>
                              </p:par>
                              <p:par>
                                <p:cTn id="29" presetID="10" presetClass="entr" presetSubtype="0" fill="hold" nodeType="withEffect">
                                  <p:stCondLst>
                                    <p:cond delay="50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childTnLst>
                                </p:cTn>
                              </p:par>
                            </p:childTnLst>
                          </p:cTn>
                        </p:par>
                        <p:par>
                          <p:cTn id="32" fill="hold">
                            <p:stCondLst>
                              <p:cond delay="6500"/>
                            </p:stCondLst>
                            <p:childTnLst>
                              <p:par>
                                <p:cTn id="33" presetID="10" presetClass="entr" presetSubtype="0" fill="hold" nodeType="afterEffect">
                                  <p:stCondLst>
                                    <p:cond delay="50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childTnLst>
                                </p:cTn>
                              </p:par>
                              <p:par>
                                <p:cTn id="36" presetID="10" presetClass="entr" presetSubtype="0" fill="hold" grpId="0" nodeType="withEffect">
                                  <p:stCondLst>
                                    <p:cond delay="50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1000"/>
                                        <p:tgtEl>
                                          <p:spTgt spid="12"/>
                                        </p:tgtEl>
                                      </p:cBhvr>
                                    </p:animEffect>
                                  </p:childTnLst>
                                </p:cTn>
                              </p:par>
                            </p:childTnLst>
                          </p:cTn>
                        </p:par>
                        <p:par>
                          <p:cTn id="39" fill="hold">
                            <p:stCondLst>
                              <p:cond delay="8000"/>
                            </p:stCondLst>
                            <p:childTnLst>
                              <p:par>
                                <p:cTn id="40" presetID="10" presetClass="entr" presetSubtype="0" fill="hold" grpId="0" nodeType="afterEffect">
                                  <p:stCondLst>
                                    <p:cond delay="100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2000"/>
                                        <p:tgtEl>
                                          <p:spTgt spid="8"/>
                                        </p:tgtEl>
                                      </p:cBhvr>
                                    </p:animEffect>
                                  </p:childTnLst>
                                </p:cTn>
                              </p:par>
                              <p:par>
                                <p:cTn id="43" presetID="10" presetClass="entr" presetSubtype="0" fill="hold" grpId="0" nodeType="withEffect">
                                  <p:stCondLst>
                                    <p:cond delay="200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p:bldP spid="10" grpId="0"/>
      <p:bldP spid="11" grpId="0"/>
      <p:bldP spid="12" grpId="0"/>
      <p:bldP spid="8" grpId="0"/>
      <p:bldP spid="1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2318" y="0"/>
            <a:ext cx="5299364" cy="6858000"/>
          </a:xfrm>
          <a:prstGeom prst="rect">
            <a:avLst/>
          </a:prstGeom>
        </p:spPr>
      </p:pic>
    </p:spTree>
    <p:extLst>
      <p:ext uri="{BB962C8B-B14F-4D97-AF65-F5344CB8AC3E}">
        <p14:creationId xmlns:p14="http://schemas.microsoft.com/office/powerpoint/2010/main" val="35354863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2318" y="0"/>
            <a:ext cx="5299364" cy="6858000"/>
          </a:xfrm>
          <a:prstGeom prst="rect">
            <a:avLst/>
          </a:prstGeom>
        </p:spPr>
      </p:pic>
    </p:spTree>
    <p:extLst>
      <p:ext uri="{BB962C8B-B14F-4D97-AF65-F5344CB8AC3E}">
        <p14:creationId xmlns:p14="http://schemas.microsoft.com/office/powerpoint/2010/main" val="8839415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2318" y="0"/>
            <a:ext cx="5299364" cy="6858000"/>
          </a:xfrm>
          <a:prstGeom prst="rect">
            <a:avLst/>
          </a:prstGeom>
        </p:spPr>
      </p:pic>
    </p:spTree>
    <p:extLst>
      <p:ext uri="{BB962C8B-B14F-4D97-AF65-F5344CB8AC3E}">
        <p14:creationId xmlns:p14="http://schemas.microsoft.com/office/powerpoint/2010/main" val="34940561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2318" y="0"/>
            <a:ext cx="5299364" cy="6858000"/>
          </a:xfrm>
          <a:prstGeom prst="rect">
            <a:avLst/>
          </a:prstGeom>
        </p:spPr>
      </p:pic>
    </p:spTree>
    <p:extLst>
      <p:ext uri="{BB962C8B-B14F-4D97-AF65-F5344CB8AC3E}">
        <p14:creationId xmlns:p14="http://schemas.microsoft.com/office/powerpoint/2010/main" val="9157019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2318" y="0"/>
            <a:ext cx="5299364" cy="6858000"/>
          </a:xfrm>
          <a:prstGeom prst="rect">
            <a:avLst/>
          </a:prstGeom>
        </p:spPr>
      </p:pic>
    </p:spTree>
    <p:extLst>
      <p:ext uri="{BB962C8B-B14F-4D97-AF65-F5344CB8AC3E}">
        <p14:creationId xmlns:p14="http://schemas.microsoft.com/office/powerpoint/2010/main" val="39241099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4294967295"/>
          </p:nvPr>
        </p:nvSpPr>
        <p:spPr>
          <a:xfrm>
            <a:off x="2590800" y="152400"/>
            <a:ext cx="6553200" cy="560388"/>
          </a:xfrm>
        </p:spPr>
        <p:txBody>
          <a:bodyPr>
            <a:noAutofit/>
          </a:bodyPr>
          <a:lstStyle/>
          <a:p>
            <a:pPr algn="ctr"/>
            <a:r>
              <a:rPr lang="en-US" sz="2800" b="1" dirty="0" smtClean="0"/>
              <a:t>Blue Ribbon Commissioners of the HEAT Institute</a:t>
            </a:r>
            <a:endParaRPr lang="en-US" sz="2800" b="1" dirty="0"/>
          </a:p>
        </p:txBody>
      </p:sp>
      <p:sp>
        <p:nvSpPr>
          <p:cNvPr id="4" name="TextBox 3"/>
          <p:cNvSpPr txBox="1"/>
          <p:nvPr/>
        </p:nvSpPr>
        <p:spPr>
          <a:xfrm>
            <a:off x="228600" y="1828800"/>
            <a:ext cx="4875291" cy="4770537"/>
          </a:xfrm>
          <a:prstGeom prst="rect">
            <a:avLst/>
          </a:prstGeom>
          <a:noFill/>
        </p:spPr>
        <p:txBody>
          <a:bodyPr wrap="square" rtlCol="0">
            <a:spAutoFit/>
          </a:bodyPr>
          <a:lstStyle/>
          <a:p>
            <a:pPr fontAlgn="auto">
              <a:spcBef>
                <a:spcPts val="0"/>
              </a:spcBef>
              <a:spcAft>
                <a:spcPts val="0"/>
              </a:spcAft>
            </a:pPr>
            <a:r>
              <a:rPr lang="en-US" sz="1600" b="1" dirty="0" smtClean="0">
                <a:latin typeface="Calibri"/>
              </a:rPr>
              <a:t>Nancy E. O’Malley, District Attorney, Alameda County</a:t>
            </a:r>
          </a:p>
          <a:p>
            <a:pPr fontAlgn="auto">
              <a:spcBef>
                <a:spcPts val="0"/>
              </a:spcBef>
              <a:spcAft>
                <a:spcPts val="0"/>
              </a:spcAft>
            </a:pPr>
            <a:r>
              <a:rPr lang="en-US" sz="1600" b="1" dirty="0" smtClean="0">
                <a:latin typeface="Calibri"/>
              </a:rPr>
              <a:t>Founder and Facilitator, H.E.A.T. Institute</a:t>
            </a:r>
          </a:p>
          <a:p>
            <a:pPr fontAlgn="auto">
              <a:spcBef>
                <a:spcPts val="0"/>
              </a:spcBef>
              <a:spcAft>
                <a:spcPts val="0"/>
              </a:spcAft>
            </a:pPr>
            <a:endParaRPr lang="en-US" sz="1600" b="1" dirty="0">
              <a:latin typeface="Calibri"/>
            </a:endParaRPr>
          </a:p>
          <a:p>
            <a:pPr fontAlgn="auto">
              <a:spcBef>
                <a:spcPts val="0"/>
              </a:spcBef>
              <a:spcAft>
                <a:spcPts val="0"/>
              </a:spcAft>
            </a:pPr>
            <a:r>
              <a:rPr lang="en-US" sz="1600" b="1" dirty="0" smtClean="0">
                <a:latin typeface="Calibri"/>
              </a:rPr>
              <a:t>Mr</a:t>
            </a:r>
            <a:r>
              <a:rPr lang="en-US" sz="1600" b="1" dirty="0">
                <a:latin typeface="Calibri"/>
              </a:rPr>
              <a:t>. Tom </a:t>
            </a:r>
            <a:r>
              <a:rPr lang="en-US" sz="1600" b="1" dirty="0" err="1">
                <a:latin typeface="Calibri"/>
              </a:rPr>
              <a:t>Torlakson</a:t>
            </a:r>
            <a:endParaRPr lang="en-US" sz="1600" b="1" dirty="0">
              <a:latin typeface="Calibri"/>
            </a:endParaRPr>
          </a:p>
          <a:p>
            <a:pPr fontAlgn="auto">
              <a:spcBef>
                <a:spcPts val="0"/>
              </a:spcBef>
              <a:spcAft>
                <a:spcPts val="0"/>
              </a:spcAft>
            </a:pPr>
            <a:r>
              <a:rPr lang="en-US" sz="1600" b="1" dirty="0">
                <a:latin typeface="Calibri"/>
              </a:rPr>
              <a:t>California State Superintendent of Public Instruction </a:t>
            </a:r>
          </a:p>
          <a:p>
            <a:pPr fontAlgn="auto">
              <a:spcBef>
                <a:spcPts val="0"/>
              </a:spcBef>
              <a:spcAft>
                <a:spcPts val="0"/>
              </a:spcAft>
            </a:pPr>
            <a:endParaRPr lang="en-US" sz="1600" b="1" dirty="0">
              <a:latin typeface="Calibri"/>
            </a:endParaRPr>
          </a:p>
          <a:p>
            <a:pPr fontAlgn="auto">
              <a:spcBef>
                <a:spcPts val="0"/>
              </a:spcBef>
              <a:spcAft>
                <a:spcPts val="0"/>
              </a:spcAft>
            </a:pPr>
            <a:r>
              <a:rPr lang="en-US" sz="1600" b="1" dirty="0">
                <a:latin typeface="Calibri"/>
              </a:rPr>
              <a:t>Ms. Kamala Harris, Attorney General </a:t>
            </a:r>
          </a:p>
          <a:p>
            <a:pPr fontAlgn="auto">
              <a:spcBef>
                <a:spcPts val="0"/>
              </a:spcBef>
              <a:spcAft>
                <a:spcPts val="0"/>
              </a:spcAft>
            </a:pPr>
            <a:r>
              <a:rPr lang="en-US" sz="1600" b="1" dirty="0">
                <a:latin typeface="Calibri"/>
              </a:rPr>
              <a:t>Office of the Attorney General of California</a:t>
            </a:r>
          </a:p>
          <a:p>
            <a:pPr fontAlgn="auto">
              <a:spcBef>
                <a:spcPts val="0"/>
              </a:spcBef>
              <a:spcAft>
                <a:spcPts val="0"/>
              </a:spcAft>
            </a:pPr>
            <a:endParaRPr lang="en-US" sz="1600" b="1" dirty="0">
              <a:latin typeface="Calibri"/>
            </a:endParaRPr>
          </a:p>
          <a:p>
            <a:pPr fontAlgn="auto">
              <a:spcBef>
                <a:spcPts val="0"/>
              </a:spcBef>
              <a:spcAft>
                <a:spcPts val="0"/>
              </a:spcAft>
            </a:pPr>
            <a:r>
              <a:rPr lang="en-US" sz="1600" b="1" dirty="0">
                <a:latin typeface="Calibri"/>
              </a:rPr>
              <a:t>Chief Justice </a:t>
            </a:r>
            <a:r>
              <a:rPr lang="en-US" sz="1600" b="1" dirty="0" err="1">
                <a:latin typeface="Calibri"/>
              </a:rPr>
              <a:t>Tani</a:t>
            </a:r>
            <a:r>
              <a:rPr lang="en-US" sz="1600" b="1" dirty="0">
                <a:latin typeface="Calibri"/>
              </a:rPr>
              <a:t> </a:t>
            </a:r>
            <a:r>
              <a:rPr lang="en-US" sz="1600" b="1" dirty="0" err="1">
                <a:latin typeface="Calibri"/>
              </a:rPr>
              <a:t>Cantil-Sakauye</a:t>
            </a:r>
            <a:endParaRPr lang="en-US" sz="1600" b="1" dirty="0">
              <a:latin typeface="Calibri"/>
            </a:endParaRPr>
          </a:p>
          <a:p>
            <a:pPr fontAlgn="auto">
              <a:spcBef>
                <a:spcPts val="0"/>
              </a:spcBef>
              <a:spcAft>
                <a:spcPts val="0"/>
              </a:spcAft>
            </a:pPr>
            <a:r>
              <a:rPr lang="en-US" sz="1600" b="1" dirty="0">
                <a:latin typeface="Calibri"/>
              </a:rPr>
              <a:t>Supreme Court of </a:t>
            </a:r>
            <a:r>
              <a:rPr lang="en-US" sz="1600" b="1" dirty="0" smtClean="0">
                <a:latin typeface="Calibri"/>
              </a:rPr>
              <a:t>California</a:t>
            </a:r>
          </a:p>
          <a:p>
            <a:pPr fontAlgn="auto">
              <a:spcBef>
                <a:spcPts val="0"/>
              </a:spcBef>
              <a:spcAft>
                <a:spcPts val="0"/>
              </a:spcAft>
            </a:pPr>
            <a:endParaRPr lang="en-US" sz="1600" b="1" dirty="0">
              <a:latin typeface="Calibri"/>
            </a:endParaRPr>
          </a:p>
          <a:p>
            <a:pPr fontAlgn="auto">
              <a:spcBef>
                <a:spcPts val="0"/>
              </a:spcBef>
              <a:spcAft>
                <a:spcPts val="0"/>
              </a:spcAft>
            </a:pPr>
            <a:r>
              <a:rPr lang="en-US" sz="1600" b="1" dirty="0">
                <a:latin typeface="Calibri"/>
              </a:rPr>
              <a:t>Mark </a:t>
            </a:r>
            <a:r>
              <a:rPr lang="en-US" sz="1600" b="1" dirty="0" err="1">
                <a:latin typeface="Calibri"/>
              </a:rPr>
              <a:t>Ghilarducci</a:t>
            </a:r>
            <a:r>
              <a:rPr lang="en-US" sz="1600" b="1" dirty="0">
                <a:latin typeface="Calibri"/>
              </a:rPr>
              <a:t>, Director </a:t>
            </a:r>
          </a:p>
          <a:p>
            <a:pPr fontAlgn="auto">
              <a:spcBef>
                <a:spcPts val="0"/>
              </a:spcBef>
              <a:spcAft>
                <a:spcPts val="0"/>
              </a:spcAft>
            </a:pPr>
            <a:r>
              <a:rPr lang="en-US" sz="1600" b="1" dirty="0">
                <a:latin typeface="Calibri"/>
              </a:rPr>
              <a:t>California Office of Emergency Services</a:t>
            </a:r>
          </a:p>
          <a:p>
            <a:pPr fontAlgn="auto">
              <a:spcBef>
                <a:spcPts val="0"/>
              </a:spcBef>
              <a:spcAft>
                <a:spcPts val="0"/>
              </a:spcAft>
            </a:pPr>
            <a:endParaRPr lang="en-US" sz="1600" b="1" dirty="0" smtClean="0">
              <a:latin typeface="Calibri"/>
            </a:endParaRPr>
          </a:p>
          <a:p>
            <a:pPr fontAlgn="auto">
              <a:spcBef>
                <a:spcPts val="0"/>
              </a:spcBef>
              <a:spcAft>
                <a:spcPts val="0"/>
              </a:spcAft>
            </a:pPr>
            <a:r>
              <a:rPr lang="en-US" sz="1600" b="1" dirty="0" smtClean="0">
                <a:latin typeface="Calibri"/>
              </a:rPr>
              <a:t>Will </a:t>
            </a:r>
            <a:r>
              <a:rPr lang="en-US" sz="1600" b="1" dirty="0" err="1">
                <a:latin typeface="Calibri"/>
              </a:rPr>
              <a:t>Lightbourne</a:t>
            </a:r>
            <a:r>
              <a:rPr lang="en-US" sz="1600" b="1" dirty="0">
                <a:latin typeface="Calibri"/>
              </a:rPr>
              <a:t>, Director</a:t>
            </a:r>
          </a:p>
          <a:p>
            <a:pPr fontAlgn="auto">
              <a:spcBef>
                <a:spcPts val="0"/>
              </a:spcBef>
              <a:spcAft>
                <a:spcPts val="0"/>
              </a:spcAft>
            </a:pPr>
            <a:r>
              <a:rPr lang="en-US" sz="1600" b="1" dirty="0">
                <a:latin typeface="Calibri"/>
              </a:rPr>
              <a:t>California Department of Social Services</a:t>
            </a:r>
          </a:p>
          <a:p>
            <a:pPr fontAlgn="auto">
              <a:spcBef>
                <a:spcPts val="0"/>
              </a:spcBef>
              <a:spcAft>
                <a:spcPts val="0"/>
              </a:spcAft>
            </a:pPr>
            <a:endParaRPr lang="en-US" sz="1600" b="1" dirty="0">
              <a:latin typeface="Calibri"/>
            </a:endParaRPr>
          </a:p>
          <a:p>
            <a:pPr fontAlgn="auto">
              <a:spcBef>
                <a:spcPts val="0"/>
              </a:spcBef>
              <a:spcAft>
                <a:spcPts val="0"/>
              </a:spcAft>
            </a:pPr>
            <a:endParaRPr lang="en-US" sz="1600" b="1" dirty="0" smtClean="0">
              <a:latin typeface="Calibri"/>
            </a:endParaRPr>
          </a:p>
        </p:txBody>
      </p:sp>
      <p:sp>
        <p:nvSpPr>
          <p:cNvPr id="5" name="TextBox 4"/>
          <p:cNvSpPr txBox="1"/>
          <p:nvPr/>
        </p:nvSpPr>
        <p:spPr>
          <a:xfrm>
            <a:off x="5103891" y="1828800"/>
            <a:ext cx="3713117" cy="4555093"/>
          </a:xfrm>
          <a:prstGeom prst="rect">
            <a:avLst/>
          </a:prstGeom>
          <a:noFill/>
        </p:spPr>
        <p:txBody>
          <a:bodyPr wrap="square" rtlCol="0">
            <a:spAutoFit/>
          </a:bodyPr>
          <a:lstStyle/>
          <a:p>
            <a:pPr fontAlgn="auto">
              <a:spcBef>
                <a:spcPts val="0"/>
              </a:spcBef>
              <a:spcAft>
                <a:spcPts val="0"/>
              </a:spcAft>
            </a:pPr>
            <a:r>
              <a:rPr lang="en-US" sz="1600" b="1" dirty="0">
                <a:latin typeface="Calibri"/>
              </a:rPr>
              <a:t>Cindy Chavez, County Supervisor</a:t>
            </a:r>
          </a:p>
          <a:p>
            <a:pPr fontAlgn="auto">
              <a:spcBef>
                <a:spcPts val="0"/>
              </a:spcBef>
              <a:spcAft>
                <a:spcPts val="0"/>
              </a:spcAft>
            </a:pPr>
            <a:r>
              <a:rPr lang="en-US" sz="1600" b="1" dirty="0">
                <a:latin typeface="Calibri"/>
              </a:rPr>
              <a:t>Santa Clara County, Second </a:t>
            </a:r>
            <a:r>
              <a:rPr lang="en-US" sz="1600" b="1" dirty="0" smtClean="0">
                <a:latin typeface="Calibri"/>
              </a:rPr>
              <a:t>District</a:t>
            </a:r>
          </a:p>
          <a:p>
            <a:pPr fontAlgn="auto">
              <a:spcBef>
                <a:spcPts val="0"/>
              </a:spcBef>
              <a:spcAft>
                <a:spcPts val="0"/>
              </a:spcAft>
            </a:pPr>
            <a:endParaRPr lang="en-US" sz="1600" b="1" dirty="0">
              <a:latin typeface="Calibri"/>
            </a:endParaRPr>
          </a:p>
          <a:p>
            <a:pPr fontAlgn="auto">
              <a:spcBef>
                <a:spcPts val="0"/>
              </a:spcBef>
              <a:spcAft>
                <a:spcPts val="0"/>
              </a:spcAft>
            </a:pPr>
            <a:r>
              <a:rPr lang="en-US" sz="1600" b="1" dirty="0" smtClean="0">
                <a:latin typeface="Calibri"/>
              </a:rPr>
              <a:t>Mr</a:t>
            </a:r>
            <a:r>
              <a:rPr lang="en-US" sz="1600" b="1" dirty="0">
                <a:latin typeface="Calibri"/>
              </a:rPr>
              <a:t>. Doug Hunt, Supervising Special Agent</a:t>
            </a:r>
          </a:p>
          <a:p>
            <a:pPr fontAlgn="auto">
              <a:spcBef>
                <a:spcPts val="0"/>
              </a:spcBef>
              <a:spcAft>
                <a:spcPts val="0"/>
              </a:spcAft>
            </a:pPr>
            <a:r>
              <a:rPr lang="en-US" sz="1600" b="1" dirty="0">
                <a:latin typeface="Calibri"/>
              </a:rPr>
              <a:t>Federal Bureau of Investigation</a:t>
            </a:r>
          </a:p>
          <a:p>
            <a:pPr fontAlgn="auto">
              <a:spcBef>
                <a:spcPts val="0"/>
              </a:spcBef>
              <a:spcAft>
                <a:spcPts val="0"/>
              </a:spcAft>
            </a:pPr>
            <a:r>
              <a:rPr lang="en-US" sz="1600" b="1" dirty="0">
                <a:latin typeface="Calibri"/>
              </a:rPr>
              <a:t>San Francisco </a:t>
            </a:r>
            <a:r>
              <a:rPr lang="en-US" sz="1600" b="1" dirty="0" smtClean="0">
                <a:latin typeface="Calibri"/>
              </a:rPr>
              <a:t>Division</a:t>
            </a:r>
          </a:p>
          <a:p>
            <a:pPr fontAlgn="auto">
              <a:spcBef>
                <a:spcPts val="0"/>
              </a:spcBef>
              <a:spcAft>
                <a:spcPts val="0"/>
              </a:spcAft>
            </a:pPr>
            <a:endParaRPr lang="en-US" sz="1600" b="1" dirty="0">
              <a:latin typeface="Calibri"/>
            </a:endParaRPr>
          </a:p>
          <a:p>
            <a:pPr fontAlgn="auto">
              <a:spcBef>
                <a:spcPts val="0"/>
              </a:spcBef>
              <a:spcAft>
                <a:spcPts val="0"/>
              </a:spcAft>
            </a:pPr>
            <a:r>
              <a:rPr lang="en-US" sz="1600" b="1" dirty="0">
                <a:latin typeface="Calibri"/>
              </a:rPr>
              <a:t>Kay Buck, Executive Director </a:t>
            </a:r>
          </a:p>
          <a:p>
            <a:pPr fontAlgn="auto">
              <a:spcBef>
                <a:spcPts val="0"/>
              </a:spcBef>
              <a:spcAft>
                <a:spcPts val="0"/>
              </a:spcAft>
            </a:pPr>
            <a:r>
              <a:rPr lang="en-US" sz="1600" b="1" dirty="0">
                <a:latin typeface="Calibri"/>
              </a:rPr>
              <a:t>Coalition to Abolish Slavery &amp; Trafficking </a:t>
            </a:r>
          </a:p>
          <a:p>
            <a:pPr fontAlgn="auto">
              <a:spcBef>
                <a:spcPts val="0"/>
              </a:spcBef>
              <a:spcAft>
                <a:spcPts val="0"/>
              </a:spcAft>
            </a:pPr>
            <a:endParaRPr lang="en-US" sz="1600" b="1" dirty="0">
              <a:latin typeface="Calibri"/>
            </a:endParaRPr>
          </a:p>
          <a:p>
            <a:pPr fontAlgn="auto">
              <a:spcBef>
                <a:spcPts val="0"/>
              </a:spcBef>
              <a:spcAft>
                <a:spcPts val="0"/>
              </a:spcAft>
            </a:pPr>
            <a:r>
              <a:rPr lang="en-US" sz="1600" b="1" dirty="0">
                <a:latin typeface="Calibri"/>
              </a:rPr>
              <a:t>Mr. Ken </a:t>
            </a:r>
            <a:r>
              <a:rPr lang="en-US" sz="1600" b="1" dirty="0" err="1">
                <a:latin typeface="Calibri"/>
              </a:rPr>
              <a:t>Berrick</a:t>
            </a:r>
            <a:r>
              <a:rPr lang="en-US" sz="1600" b="1" dirty="0">
                <a:latin typeface="Calibri"/>
              </a:rPr>
              <a:t>, President and Chief Executive Officer</a:t>
            </a:r>
          </a:p>
          <a:p>
            <a:pPr fontAlgn="auto">
              <a:spcBef>
                <a:spcPts val="0"/>
              </a:spcBef>
              <a:spcAft>
                <a:spcPts val="0"/>
              </a:spcAft>
            </a:pPr>
            <a:r>
              <a:rPr lang="en-US" sz="1600" b="1" dirty="0">
                <a:latin typeface="Calibri"/>
              </a:rPr>
              <a:t>SENECA Family of Agencies</a:t>
            </a:r>
          </a:p>
          <a:p>
            <a:pPr fontAlgn="auto">
              <a:spcBef>
                <a:spcPts val="0"/>
              </a:spcBef>
              <a:spcAft>
                <a:spcPts val="0"/>
              </a:spcAft>
            </a:pPr>
            <a:endParaRPr lang="en-US" sz="1600" b="1" dirty="0">
              <a:latin typeface="Calibri"/>
            </a:endParaRPr>
          </a:p>
          <a:p>
            <a:pPr fontAlgn="auto">
              <a:spcBef>
                <a:spcPts val="0"/>
              </a:spcBef>
              <a:spcAft>
                <a:spcPts val="0"/>
              </a:spcAft>
            </a:pPr>
            <a:r>
              <a:rPr lang="en-US" sz="1600" b="1" dirty="0">
                <a:latin typeface="Calibri"/>
              </a:rPr>
              <a:t>Leslie Starr </a:t>
            </a:r>
            <a:r>
              <a:rPr lang="en-US" sz="1600" b="1" dirty="0" err="1">
                <a:latin typeface="Calibri"/>
              </a:rPr>
              <a:t>Heimov</a:t>
            </a:r>
            <a:r>
              <a:rPr lang="en-US" sz="1600" b="1" dirty="0">
                <a:latin typeface="Calibri"/>
              </a:rPr>
              <a:t> </a:t>
            </a:r>
          </a:p>
          <a:p>
            <a:pPr fontAlgn="auto">
              <a:spcBef>
                <a:spcPts val="0"/>
              </a:spcBef>
              <a:spcAft>
                <a:spcPts val="0"/>
              </a:spcAft>
            </a:pPr>
            <a:r>
              <a:rPr lang="en-US" sz="1600" b="1" dirty="0">
                <a:latin typeface="Calibri"/>
              </a:rPr>
              <a:t>Executive </a:t>
            </a:r>
            <a:r>
              <a:rPr lang="en-US" sz="1600" b="1" dirty="0" smtClean="0">
                <a:latin typeface="Calibri"/>
              </a:rPr>
              <a:t>Director, Children’s </a:t>
            </a:r>
            <a:r>
              <a:rPr lang="en-US" sz="1600" b="1" dirty="0">
                <a:latin typeface="Calibri"/>
              </a:rPr>
              <a:t>Law Center of California </a:t>
            </a:r>
          </a:p>
          <a:p>
            <a:pPr fontAlgn="auto">
              <a:spcBef>
                <a:spcPts val="0"/>
              </a:spcBef>
              <a:spcAft>
                <a:spcPts val="0"/>
              </a:spcAft>
            </a:pPr>
            <a:endParaRPr lang="en-US" dirty="0">
              <a:solidFill>
                <a:srgbClr val="4D5B6B"/>
              </a:solidFill>
              <a:latin typeface="Calibri"/>
            </a:endParaRPr>
          </a:p>
        </p:txBody>
      </p:sp>
    </p:spTree>
    <p:extLst>
      <p:ext uri="{BB962C8B-B14F-4D97-AF65-F5344CB8AC3E}">
        <p14:creationId xmlns:p14="http://schemas.microsoft.com/office/powerpoint/2010/main" val="1044908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4294967295"/>
          </p:nvPr>
        </p:nvSpPr>
        <p:spPr>
          <a:xfrm>
            <a:off x="3124200" y="152400"/>
            <a:ext cx="6019800" cy="560388"/>
          </a:xfrm>
        </p:spPr>
        <p:txBody>
          <a:bodyPr>
            <a:noAutofit/>
          </a:bodyPr>
          <a:lstStyle/>
          <a:p>
            <a:pPr algn="ctr"/>
            <a:r>
              <a:rPr lang="en-US" sz="2800" b="1" dirty="0"/>
              <a:t>Blue Ribbon Commissioners of the HEAT Institute</a:t>
            </a:r>
          </a:p>
        </p:txBody>
      </p:sp>
      <p:sp>
        <p:nvSpPr>
          <p:cNvPr id="4" name="TextBox 3"/>
          <p:cNvSpPr txBox="1"/>
          <p:nvPr/>
        </p:nvSpPr>
        <p:spPr>
          <a:xfrm>
            <a:off x="685800" y="1752600"/>
            <a:ext cx="3595551" cy="4401205"/>
          </a:xfrm>
          <a:prstGeom prst="rect">
            <a:avLst/>
          </a:prstGeom>
          <a:noFill/>
        </p:spPr>
        <p:txBody>
          <a:bodyPr wrap="square" rtlCol="0">
            <a:spAutoFit/>
          </a:bodyPr>
          <a:lstStyle/>
          <a:p>
            <a:pPr fontAlgn="auto">
              <a:spcBef>
                <a:spcPts val="0"/>
              </a:spcBef>
              <a:spcAft>
                <a:spcPts val="0"/>
              </a:spcAft>
            </a:pPr>
            <a:endParaRPr lang="en-US" sz="1200" dirty="0">
              <a:solidFill>
                <a:srgbClr val="4D5B6B"/>
              </a:solidFill>
              <a:latin typeface="Calibri"/>
            </a:endParaRPr>
          </a:p>
          <a:p>
            <a:pPr fontAlgn="auto">
              <a:spcBef>
                <a:spcPts val="0"/>
              </a:spcBef>
              <a:spcAft>
                <a:spcPts val="0"/>
              </a:spcAft>
            </a:pPr>
            <a:r>
              <a:rPr lang="en-US" sz="1600" b="1" dirty="0">
                <a:latin typeface="Calibri"/>
              </a:rPr>
              <a:t>Dr. Stacey Katz, Executive Director</a:t>
            </a:r>
          </a:p>
          <a:p>
            <a:pPr fontAlgn="auto">
              <a:spcBef>
                <a:spcPts val="0"/>
              </a:spcBef>
              <a:spcAft>
                <a:spcPts val="0"/>
              </a:spcAft>
            </a:pPr>
            <a:r>
              <a:rPr lang="en-US" sz="1600" b="1" dirty="0" err="1">
                <a:latin typeface="Calibri"/>
              </a:rPr>
              <a:t>WestCoast</a:t>
            </a:r>
            <a:r>
              <a:rPr lang="en-US" sz="1600" b="1" dirty="0">
                <a:latin typeface="Calibri"/>
              </a:rPr>
              <a:t> Children’s Clinic</a:t>
            </a:r>
          </a:p>
          <a:p>
            <a:pPr fontAlgn="auto">
              <a:spcBef>
                <a:spcPts val="0"/>
              </a:spcBef>
              <a:spcAft>
                <a:spcPts val="0"/>
              </a:spcAft>
            </a:pPr>
            <a:endParaRPr lang="en-US" sz="1600" b="1" dirty="0">
              <a:latin typeface="Calibri"/>
            </a:endParaRPr>
          </a:p>
          <a:p>
            <a:pPr fontAlgn="auto">
              <a:spcBef>
                <a:spcPts val="0"/>
              </a:spcBef>
              <a:spcAft>
                <a:spcPts val="0"/>
              </a:spcAft>
            </a:pPr>
            <a:r>
              <a:rPr lang="en-US" sz="1600" b="1" dirty="0">
                <a:latin typeface="Calibri"/>
              </a:rPr>
              <a:t>Fernando </a:t>
            </a:r>
            <a:r>
              <a:rPr lang="en-US" sz="1600" b="1" dirty="0" err="1">
                <a:latin typeface="Calibri"/>
              </a:rPr>
              <a:t>Giraldo</a:t>
            </a:r>
            <a:endParaRPr lang="en-US" sz="1600" b="1" dirty="0">
              <a:latin typeface="Calibri"/>
            </a:endParaRPr>
          </a:p>
          <a:p>
            <a:pPr fontAlgn="auto">
              <a:spcBef>
                <a:spcPts val="0"/>
              </a:spcBef>
              <a:spcAft>
                <a:spcPts val="0"/>
              </a:spcAft>
            </a:pPr>
            <a:r>
              <a:rPr lang="en-US" sz="1600" b="1" dirty="0">
                <a:latin typeface="Calibri"/>
              </a:rPr>
              <a:t>Chief Probation </a:t>
            </a:r>
            <a:r>
              <a:rPr lang="en-US" sz="1600" b="1" dirty="0" smtClean="0">
                <a:latin typeface="Calibri"/>
              </a:rPr>
              <a:t>Officer, Santa </a:t>
            </a:r>
            <a:r>
              <a:rPr lang="en-US" sz="1600" b="1" dirty="0">
                <a:latin typeface="Calibri"/>
              </a:rPr>
              <a:t>Cruz </a:t>
            </a:r>
            <a:r>
              <a:rPr lang="en-US" sz="1600" b="1" dirty="0" smtClean="0">
                <a:latin typeface="Calibri"/>
              </a:rPr>
              <a:t>County</a:t>
            </a:r>
          </a:p>
          <a:p>
            <a:pPr fontAlgn="auto">
              <a:spcBef>
                <a:spcPts val="0"/>
              </a:spcBef>
              <a:spcAft>
                <a:spcPts val="0"/>
              </a:spcAft>
            </a:pPr>
            <a:endParaRPr lang="en-US" sz="1600" b="1" dirty="0" smtClean="0">
              <a:latin typeface="Calibri"/>
            </a:endParaRPr>
          </a:p>
          <a:p>
            <a:pPr fontAlgn="auto">
              <a:spcBef>
                <a:spcPts val="0"/>
              </a:spcBef>
              <a:spcAft>
                <a:spcPts val="0"/>
              </a:spcAft>
            </a:pPr>
            <a:r>
              <a:rPr lang="en-US" sz="1600" b="1" dirty="0">
                <a:latin typeface="Calibri"/>
              </a:rPr>
              <a:t>Jennifer Rodriguez, Executive Director </a:t>
            </a:r>
          </a:p>
          <a:p>
            <a:pPr fontAlgn="auto">
              <a:spcBef>
                <a:spcPts val="0"/>
              </a:spcBef>
              <a:spcAft>
                <a:spcPts val="0"/>
              </a:spcAft>
            </a:pPr>
            <a:r>
              <a:rPr lang="en-US" sz="1600" b="1" dirty="0">
                <a:latin typeface="Calibri"/>
              </a:rPr>
              <a:t>Youth Law Center </a:t>
            </a:r>
            <a:endParaRPr lang="en-US" sz="1600" b="1" dirty="0" smtClean="0">
              <a:latin typeface="Calibri"/>
            </a:endParaRPr>
          </a:p>
          <a:p>
            <a:pPr fontAlgn="auto">
              <a:spcBef>
                <a:spcPts val="0"/>
              </a:spcBef>
              <a:spcAft>
                <a:spcPts val="0"/>
              </a:spcAft>
            </a:pPr>
            <a:endParaRPr lang="en-US" sz="1600" b="1" dirty="0">
              <a:latin typeface="Calibri"/>
            </a:endParaRPr>
          </a:p>
          <a:p>
            <a:pPr fontAlgn="auto">
              <a:spcBef>
                <a:spcPts val="0"/>
              </a:spcBef>
              <a:spcAft>
                <a:spcPts val="0"/>
              </a:spcAft>
            </a:pPr>
            <a:r>
              <a:rPr lang="en-US" sz="1600" b="1" dirty="0" smtClean="0">
                <a:latin typeface="Calibri"/>
              </a:rPr>
              <a:t>Kate </a:t>
            </a:r>
            <a:r>
              <a:rPr lang="en-US" sz="1600" b="1" dirty="0">
                <a:latin typeface="Calibri"/>
              </a:rPr>
              <a:t>Walker, Staff Attorney </a:t>
            </a:r>
          </a:p>
          <a:p>
            <a:pPr fontAlgn="auto">
              <a:spcBef>
                <a:spcPts val="0"/>
              </a:spcBef>
              <a:spcAft>
                <a:spcPts val="0"/>
              </a:spcAft>
            </a:pPr>
            <a:r>
              <a:rPr lang="en-US" sz="1600" b="1" dirty="0">
                <a:latin typeface="Calibri"/>
              </a:rPr>
              <a:t>National Center for Youth </a:t>
            </a:r>
            <a:r>
              <a:rPr lang="en-US" sz="1600" b="1" dirty="0" smtClean="0">
                <a:latin typeface="Calibri"/>
              </a:rPr>
              <a:t>Law</a:t>
            </a:r>
          </a:p>
          <a:p>
            <a:pPr fontAlgn="auto">
              <a:spcBef>
                <a:spcPts val="0"/>
              </a:spcBef>
              <a:spcAft>
                <a:spcPts val="0"/>
              </a:spcAft>
            </a:pPr>
            <a:endParaRPr lang="en-US" sz="1600" b="1" dirty="0">
              <a:latin typeface="Calibri"/>
            </a:endParaRPr>
          </a:p>
          <a:p>
            <a:pPr fontAlgn="auto">
              <a:spcBef>
                <a:spcPts val="0"/>
              </a:spcBef>
              <a:spcAft>
                <a:spcPts val="0"/>
              </a:spcAft>
            </a:pPr>
            <a:r>
              <a:rPr lang="en-US" sz="1600" b="1" dirty="0" smtClean="0">
                <a:latin typeface="Calibri"/>
              </a:rPr>
              <a:t>Karen </a:t>
            </a:r>
            <a:r>
              <a:rPr lang="en-US" sz="1600" b="1" dirty="0" err="1" smtClean="0">
                <a:latin typeface="Calibri"/>
              </a:rPr>
              <a:t>Pank</a:t>
            </a:r>
            <a:r>
              <a:rPr lang="en-US" sz="1600" b="1" dirty="0" smtClean="0">
                <a:latin typeface="Calibri"/>
              </a:rPr>
              <a:t>, Executive Director</a:t>
            </a:r>
          </a:p>
          <a:p>
            <a:pPr fontAlgn="auto">
              <a:spcBef>
                <a:spcPts val="0"/>
              </a:spcBef>
              <a:spcAft>
                <a:spcPts val="0"/>
              </a:spcAft>
            </a:pPr>
            <a:r>
              <a:rPr lang="en-US" sz="1600" b="1" dirty="0" smtClean="0">
                <a:latin typeface="Calibri"/>
              </a:rPr>
              <a:t>California Chief Probation Officers Assn</a:t>
            </a:r>
            <a:endParaRPr lang="en-US" sz="1600" b="1" dirty="0">
              <a:latin typeface="Calibri"/>
            </a:endParaRPr>
          </a:p>
          <a:p>
            <a:pPr fontAlgn="auto">
              <a:spcBef>
                <a:spcPts val="0"/>
              </a:spcBef>
              <a:spcAft>
                <a:spcPts val="0"/>
              </a:spcAft>
            </a:pPr>
            <a:endParaRPr lang="en-US" sz="1200" dirty="0">
              <a:solidFill>
                <a:srgbClr val="4D5B6B"/>
              </a:solidFill>
              <a:latin typeface="Calibri"/>
            </a:endParaRPr>
          </a:p>
          <a:p>
            <a:pPr fontAlgn="auto">
              <a:spcBef>
                <a:spcPts val="0"/>
              </a:spcBef>
              <a:spcAft>
                <a:spcPts val="0"/>
              </a:spcAft>
            </a:pPr>
            <a:endParaRPr lang="en-US" sz="1600" b="1" dirty="0">
              <a:latin typeface="Calibri"/>
            </a:endParaRPr>
          </a:p>
        </p:txBody>
      </p:sp>
      <p:sp>
        <p:nvSpPr>
          <p:cNvPr id="5" name="TextBox 4"/>
          <p:cNvSpPr txBox="1"/>
          <p:nvPr/>
        </p:nvSpPr>
        <p:spPr>
          <a:xfrm>
            <a:off x="5105399" y="1447800"/>
            <a:ext cx="3713117" cy="5447645"/>
          </a:xfrm>
          <a:prstGeom prst="rect">
            <a:avLst/>
          </a:prstGeom>
          <a:noFill/>
        </p:spPr>
        <p:txBody>
          <a:bodyPr wrap="square" rtlCol="0">
            <a:spAutoFit/>
          </a:bodyPr>
          <a:lstStyle/>
          <a:p>
            <a:pPr fontAlgn="auto">
              <a:spcBef>
                <a:spcPts val="0"/>
              </a:spcBef>
              <a:spcAft>
                <a:spcPts val="0"/>
              </a:spcAft>
            </a:pPr>
            <a:endParaRPr lang="en-US" sz="1200" dirty="0">
              <a:solidFill>
                <a:srgbClr val="4D5B6B"/>
              </a:solidFill>
              <a:latin typeface="Calibri"/>
            </a:endParaRPr>
          </a:p>
          <a:p>
            <a:pPr fontAlgn="auto">
              <a:spcBef>
                <a:spcPts val="0"/>
              </a:spcBef>
              <a:spcAft>
                <a:spcPts val="0"/>
              </a:spcAft>
            </a:pPr>
            <a:r>
              <a:rPr lang="en-US" sz="1600" b="1" dirty="0">
                <a:latin typeface="Calibri"/>
              </a:rPr>
              <a:t>Danielle </a:t>
            </a:r>
            <a:r>
              <a:rPr lang="en-US" sz="1600" b="1" dirty="0" err="1">
                <a:latin typeface="Calibri"/>
              </a:rPr>
              <a:t>Molé</a:t>
            </a:r>
            <a:r>
              <a:rPr lang="en-US" sz="1600" b="1" dirty="0">
                <a:latin typeface="Calibri"/>
              </a:rPr>
              <a:t> </a:t>
            </a:r>
          </a:p>
          <a:p>
            <a:pPr fontAlgn="auto">
              <a:spcBef>
                <a:spcPts val="0"/>
              </a:spcBef>
              <a:spcAft>
                <a:spcPts val="0"/>
              </a:spcAft>
            </a:pPr>
            <a:r>
              <a:rPr lang="en-US" sz="1600" b="1" dirty="0">
                <a:latin typeface="Calibri"/>
              </a:rPr>
              <a:t>Policy Advocate &amp; Grassroots Advocacy Coordinator </a:t>
            </a:r>
          </a:p>
          <a:p>
            <a:pPr fontAlgn="auto">
              <a:spcBef>
                <a:spcPts val="0"/>
              </a:spcBef>
              <a:spcAft>
                <a:spcPts val="0"/>
              </a:spcAft>
            </a:pPr>
            <a:r>
              <a:rPr lang="en-US" sz="1600" b="1" dirty="0">
                <a:latin typeface="Calibri"/>
              </a:rPr>
              <a:t>California Alliance of Child and Family Services</a:t>
            </a:r>
          </a:p>
          <a:p>
            <a:pPr fontAlgn="auto">
              <a:spcBef>
                <a:spcPts val="0"/>
              </a:spcBef>
              <a:spcAft>
                <a:spcPts val="0"/>
              </a:spcAft>
            </a:pPr>
            <a:endParaRPr lang="en-US" sz="1600" b="1" dirty="0">
              <a:latin typeface="Calibri"/>
            </a:endParaRPr>
          </a:p>
          <a:p>
            <a:pPr fontAlgn="auto">
              <a:spcBef>
                <a:spcPts val="0"/>
              </a:spcBef>
              <a:spcAft>
                <a:spcPts val="0"/>
              </a:spcAft>
            </a:pPr>
            <a:r>
              <a:rPr lang="en-US" sz="1600" b="1" dirty="0">
                <a:latin typeface="Calibri"/>
              </a:rPr>
              <a:t>Frank Mecca, Executive Director</a:t>
            </a:r>
          </a:p>
          <a:p>
            <a:pPr fontAlgn="auto">
              <a:spcBef>
                <a:spcPts val="0"/>
              </a:spcBef>
              <a:spcAft>
                <a:spcPts val="0"/>
              </a:spcAft>
            </a:pPr>
            <a:r>
              <a:rPr lang="en-US" sz="1600" b="1" dirty="0">
                <a:latin typeface="Calibri"/>
              </a:rPr>
              <a:t>County Welfare Directors Association of California</a:t>
            </a:r>
          </a:p>
          <a:p>
            <a:pPr fontAlgn="auto">
              <a:spcBef>
                <a:spcPts val="0"/>
              </a:spcBef>
              <a:spcAft>
                <a:spcPts val="0"/>
              </a:spcAft>
            </a:pPr>
            <a:endParaRPr lang="en-US" sz="1600" b="1" dirty="0">
              <a:latin typeface="Calibri"/>
            </a:endParaRPr>
          </a:p>
          <a:p>
            <a:pPr fontAlgn="auto">
              <a:spcBef>
                <a:spcPts val="0"/>
              </a:spcBef>
              <a:spcAft>
                <a:spcPts val="0"/>
              </a:spcAft>
            </a:pPr>
            <a:r>
              <a:rPr lang="en-US" sz="1600" b="1" dirty="0">
                <a:latin typeface="Calibri"/>
              </a:rPr>
              <a:t>Harrison Alter, MD, MS, FACEP</a:t>
            </a:r>
          </a:p>
          <a:p>
            <a:pPr fontAlgn="auto">
              <a:spcBef>
                <a:spcPts val="0"/>
              </a:spcBef>
              <a:spcAft>
                <a:spcPts val="0"/>
              </a:spcAft>
            </a:pPr>
            <a:r>
              <a:rPr lang="en-US" sz="1600" b="1" dirty="0">
                <a:latin typeface="Calibri"/>
              </a:rPr>
              <a:t>Executive Director</a:t>
            </a:r>
          </a:p>
          <a:p>
            <a:pPr fontAlgn="auto">
              <a:spcBef>
                <a:spcPts val="0"/>
              </a:spcBef>
              <a:spcAft>
                <a:spcPts val="0"/>
              </a:spcAft>
            </a:pPr>
            <a:r>
              <a:rPr lang="en-US" sz="1600" b="1" dirty="0">
                <a:latin typeface="Calibri"/>
              </a:rPr>
              <a:t>Andrew Levitt Center for Social Emergency Medicine</a:t>
            </a:r>
          </a:p>
          <a:p>
            <a:pPr fontAlgn="auto">
              <a:spcBef>
                <a:spcPts val="0"/>
              </a:spcBef>
              <a:spcAft>
                <a:spcPts val="0"/>
              </a:spcAft>
            </a:pPr>
            <a:endParaRPr lang="en-US" sz="1600" b="1" dirty="0">
              <a:latin typeface="Calibri"/>
            </a:endParaRPr>
          </a:p>
          <a:p>
            <a:pPr fontAlgn="auto">
              <a:spcBef>
                <a:spcPts val="0"/>
              </a:spcBef>
              <a:spcAft>
                <a:spcPts val="0"/>
              </a:spcAft>
            </a:pPr>
            <a:r>
              <a:rPr lang="en-US" sz="1600" b="1" dirty="0">
                <a:latin typeface="Calibri"/>
              </a:rPr>
              <a:t>Chief Sheriff Jay Varney </a:t>
            </a:r>
          </a:p>
          <a:p>
            <a:pPr fontAlgn="auto">
              <a:spcBef>
                <a:spcPts val="0"/>
              </a:spcBef>
              <a:spcAft>
                <a:spcPts val="0"/>
              </a:spcAft>
            </a:pPr>
            <a:r>
              <a:rPr lang="en-US" sz="1600" b="1" dirty="0">
                <a:latin typeface="Calibri"/>
              </a:rPr>
              <a:t>Madera County </a:t>
            </a:r>
          </a:p>
          <a:p>
            <a:pPr fontAlgn="auto">
              <a:spcBef>
                <a:spcPts val="0"/>
              </a:spcBef>
              <a:spcAft>
                <a:spcPts val="0"/>
              </a:spcAft>
            </a:pPr>
            <a:endParaRPr lang="en-US" sz="1600" b="1" dirty="0">
              <a:latin typeface="Calibri"/>
            </a:endParaRPr>
          </a:p>
          <a:p>
            <a:pPr fontAlgn="auto">
              <a:spcBef>
                <a:spcPts val="0"/>
              </a:spcBef>
              <a:spcAft>
                <a:spcPts val="0"/>
              </a:spcAft>
            </a:pPr>
            <a:r>
              <a:rPr lang="en-US" sz="1600" b="1" dirty="0">
                <a:latin typeface="Calibri"/>
              </a:rPr>
              <a:t>Tracy </a:t>
            </a:r>
            <a:r>
              <a:rPr lang="en-US" sz="1600" b="1" dirty="0" err="1">
                <a:latin typeface="Calibri"/>
              </a:rPr>
              <a:t>Schiro</a:t>
            </a:r>
            <a:r>
              <a:rPr lang="en-US" sz="1600" b="1" dirty="0">
                <a:latin typeface="Calibri"/>
              </a:rPr>
              <a:t>, Deputy Director</a:t>
            </a:r>
          </a:p>
          <a:p>
            <a:pPr fontAlgn="auto">
              <a:spcBef>
                <a:spcPts val="0"/>
              </a:spcBef>
              <a:spcAft>
                <a:spcPts val="0"/>
              </a:spcAft>
            </a:pPr>
            <a:r>
              <a:rPr lang="en-US" sz="1600" b="1" dirty="0">
                <a:latin typeface="Calibri"/>
              </a:rPr>
              <a:t>San Luis Obispo County Social Services </a:t>
            </a:r>
            <a:r>
              <a:rPr lang="en-US" sz="1600" b="1" dirty="0" smtClean="0">
                <a:latin typeface="Calibri"/>
              </a:rPr>
              <a:t>Department</a:t>
            </a:r>
            <a:endParaRPr lang="en-US" sz="1600" b="1" dirty="0">
              <a:latin typeface="Calibri"/>
            </a:endParaRPr>
          </a:p>
        </p:txBody>
      </p:sp>
    </p:spTree>
    <p:extLst>
      <p:ext uri="{BB962C8B-B14F-4D97-AF65-F5344CB8AC3E}">
        <p14:creationId xmlns:p14="http://schemas.microsoft.com/office/powerpoint/2010/main" val="896269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38200" y="914400"/>
            <a:ext cx="4686300" cy="3124200"/>
          </a:xfrm>
          <a:prstGeom prst="rect">
            <a:avLst/>
          </a:prstGeom>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5591" y="914400"/>
            <a:ext cx="4681537" cy="312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349225" y="1376853"/>
            <a:ext cx="4583458" cy="3048000"/>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1720" y="1371600"/>
            <a:ext cx="4583458" cy="3048000"/>
          </a:xfrm>
          <a:prstGeom prst="rect">
            <a:avLst/>
          </a:prstGeom>
        </p:spPr>
      </p:pic>
      <p:pic>
        <p:nvPicPr>
          <p:cNvPr id="5" name="Picture 4"/>
          <p:cNvPicPr>
            <a:picLocks noChangeAspect="1"/>
          </p:cNvPicPr>
          <p:nvPr/>
        </p:nvPicPr>
        <p:blipFill>
          <a:blip r:embed="rId5">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867400" y="2743200"/>
            <a:ext cx="2876550" cy="3781425"/>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57548" y="2743199"/>
            <a:ext cx="2876550" cy="3781425"/>
          </a:xfrm>
          <a:prstGeom prst="rect">
            <a:avLst/>
          </a:prstGeom>
        </p:spPr>
      </p:pic>
      <p:sp>
        <p:nvSpPr>
          <p:cNvPr id="8" name="TextBox 7"/>
          <p:cNvSpPr txBox="1"/>
          <p:nvPr/>
        </p:nvSpPr>
        <p:spPr>
          <a:xfrm>
            <a:off x="1851594" y="81115"/>
            <a:ext cx="2659511" cy="769441"/>
          </a:xfrm>
          <a:prstGeom prst="rect">
            <a:avLst/>
          </a:prstGeom>
          <a:noFill/>
        </p:spPr>
        <p:txBody>
          <a:bodyPr wrap="none" rtlCol="0">
            <a:spAutoFit/>
          </a:bodyPr>
          <a:lstStyle/>
          <a:p>
            <a:pPr fontAlgn="auto">
              <a:spcBef>
                <a:spcPts val="0"/>
              </a:spcBef>
              <a:spcAft>
                <a:spcPts val="0"/>
              </a:spcAft>
            </a:pPr>
            <a:r>
              <a:rPr lang="en-US" sz="4400" dirty="0" smtClean="0">
                <a:solidFill>
                  <a:srgbClr val="897D77"/>
                </a:solidFill>
                <a:latin typeface="Calibri"/>
              </a:rPr>
              <a:t>EVERY DAY</a:t>
            </a:r>
            <a:endParaRPr lang="en-US" sz="4400" dirty="0">
              <a:solidFill>
                <a:srgbClr val="897D77"/>
              </a:solidFill>
              <a:latin typeface="Calibri"/>
            </a:endParaRPr>
          </a:p>
        </p:txBody>
      </p:sp>
      <p:sp>
        <p:nvSpPr>
          <p:cNvPr id="17" name="TextBox 16"/>
          <p:cNvSpPr txBox="1"/>
          <p:nvPr/>
        </p:nvSpPr>
        <p:spPr>
          <a:xfrm>
            <a:off x="5799585" y="2820984"/>
            <a:ext cx="3039615" cy="923330"/>
          </a:xfrm>
          <a:prstGeom prst="rect">
            <a:avLst/>
          </a:prstGeom>
          <a:noFill/>
        </p:spPr>
        <p:txBody>
          <a:bodyPr wrap="none" rtlCol="0">
            <a:spAutoFit/>
          </a:bodyPr>
          <a:lstStyle/>
          <a:p>
            <a:pPr fontAlgn="auto">
              <a:spcBef>
                <a:spcPts val="0"/>
              </a:spcBef>
              <a:spcAft>
                <a:spcPts val="0"/>
              </a:spcAft>
            </a:pPr>
            <a:r>
              <a:rPr lang="en-US" sz="5400" dirty="0" smtClean="0">
                <a:solidFill>
                  <a:srgbClr val="897D77"/>
                </a:solidFill>
                <a:latin typeface="Calibri"/>
              </a:rPr>
              <a:t>CHILDREN</a:t>
            </a:r>
            <a:endParaRPr lang="en-US" sz="5400" dirty="0">
              <a:solidFill>
                <a:srgbClr val="897D77"/>
              </a:solidFill>
              <a:latin typeface="Calibri"/>
            </a:endParaRPr>
          </a:p>
        </p:txBody>
      </p:sp>
      <p:sp>
        <p:nvSpPr>
          <p:cNvPr id="18" name="TextBox 17"/>
          <p:cNvSpPr txBox="1"/>
          <p:nvPr/>
        </p:nvSpPr>
        <p:spPr>
          <a:xfrm>
            <a:off x="4419600" y="81115"/>
            <a:ext cx="3515578" cy="769441"/>
          </a:xfrm>
          <a:prstGeom prst="rect">
            <a:avLst/>
          </a:prstGeom>
          <a:noFill/>
        </p:spPr>
        <p:txBody>
          <a:bodyPr wrap="none" rtlCol="0">
            <a:spAutoFit/>
          </a:bodyPr>
          <a:lstStyle/>
          <a:p>
            <a:pPr fontAlgn="auto">
              <a:spcBef>
                <a:spcPts val="0"/>
              </a:spcBef>
              <a:spcAft>
                <a:spcPts val="0"/>
              </a:spcAft>
            </a:pPr>
            <a:r>
              <a:rPr lang="en-US" sz="4400" dirty="0" smtClean="0">
                <a:solidFill>
                  <a:srgbClr val="897D77"/>
                </a:solidFill>
                <a:latin typeface="Calibri"/>
              </a:rPr>
              <a:t>in CALIFORNIA</a:t>
            </a:r>
            <a:endParaRPr lang="en-US" sz="4400" dirty="0">
              <a:solidFill>
                <a:srgbClr val="897D77"/>
              </a:solidFill>
              <a:latin typeface="Calibri"/>
            </a:endParaRPr>
          </a:p>
        </p:txBody>
      </p:sp>
      <p:pic>
        <p:nvPicPr>
          <p:cNvPr id="6" name="Picture 5"/>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595859" y="1988914"/>
            <a:ext cx="2630409" cy="3878413"/>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95422" y="1988914"/>
            <a:ext cx="2630409" cy="3878413"/>
          </a:xfrm>
          <a:prstGeom prst="rect">
            <a:avLst/>
          </a:prstGeom>
        </p:spPr>
      </p:pic>
      <p:sp>
        <p:nvSpPr>
          <p:cNvPr id="16" name="TextBox 15"/>
          <p:cNvSpPr txBox="1"/>
          <p:nvPr/>
        </p:nvSpPr>
        <p:spPr>
          <a:xfrm>
            <a:off x="2574401" y="2844096"/>
            <a:ext cx="2628220" cy="923330"/>
          </a:xfrm>
          <a:prstGeom prst="rect">
            <a:avLst/>
          </a:prstGeom>
          <a:noFill/>
        </p:spPr>
        <p:txBody>
          <a:bodyPr wrap="none" rtlCol="0">
            <a:spAutoFit/>
          </a:bodyPr>
          <a:lstStyle/>
          <a:p>
            <a:pPr fontAlgn="auto">
              <a:spcBef>
                <a:spcPts val="0"/>
              </a:spcBef>
              <a:spcAft>
                <a:spcPts val="0"/>
              </a:spcAft>
            </a:pPr>
            <a:r>
              <a:rPr lang="en-US" sz="5400" dirty="0" smtClean="0">
                <a:solidFill>
                  <a:srgbClr val="897D77"/>
                </a:solidFill>
                <a:latin typeface="Calibri"/>
              </a:rPr>
              <a:t>WOMEN</a:t>
            </a:r>
            <a:endParaRPr lang="en-US" sz="5400" dirty="0">
              <a:solidFill>
                <a:srgbClr val="897D77"/>
              </a:solidFill>
              <a:latin typeface="Calibri"/>
            </a:endParaRPr>
          </a:p>
        </p:txBody>
      </p:sp>
      <p:sp>
        <p:nvSpPr>
          <p:cNvPr id="9" name="TextBox 8"/>
          <p:cNvSpPr txBox="1"/>
          <p:nvPr/>
        </p:nvSpPr>
        <p:spPr>
          <a:xfrm>
            <a:off x="685800" y="4953000"/>
            <a:ext cx="8500660" cy="1107996"/>
          </a:xfrm>
          <a:prstGeom prst="rect">
            <a:avLst/>
          </a:prstGeom>
          <a:noFill/>
        </p:spPr>
        <p:txBody>
          <a:bodyPr wrap="none" rtlCol="0">
            <a:spAutoFit/>
          </a:bodyPr>
          <a:lstStyle/>
          <a:p>
            <a:pPr fontAlgn="auto">
              <a:spcBef>
                <a:spcPts val="0"/>
              </a:spcBef>
              <a:spcAft>
                <a:spcPts val="0"/>
              </a:spcAft>
            </a:pPr>
            <a:r>
              <a:rPr lang="en-US" sz="6600" b="1" dirty="0" smtClean="0">
                <a:solidFill>
                  <a:srgbClr val="FF7605">
                    <a:lumMod val="75000"/>
                  </a:srgbClr>
                </a:solidFill>
                <a:latin typeface="Calibri"/>
              </a:rPr>
              <a:t>are trafficked for profit</a:t>
            </a:r>
            <a:endParaRPr lang="en-US" sz="6600" b="1" dirty="0">
              <a:solidFill>
                <a:srgbClr val="FF7605">
                  <a:lumMod val="75000"/>
                </a:srgbClr>
              </a:solidFill>
              <a:latin typeface="Calibri"/>
            </a:endParaRPr>
          </a:p>
        </p:txBody>
      </p:sp>
      <p:sp>
        <p:nvSpPr>
          <p:cNvPr id="15" name="TextBox 14"/>
          <p:cNvSpPr txBox="1"/>
          <p:nvPr/>
        </p:nvSpPr>
        <p:spPr>
          <a:xfrm>
            <a:off x="920937" y="2828330"/>
            <a:ext cx="1561646" cy="923330"/>
          </a:xfrm>
          <a:prstGeom prst="rect">
            <a:avLst/>
          </a:prstGeom>
          <a:noFill/>
        </p:spPr>
        <p:txBody>
          <a:bodyPr wrap="none" rtlCol="0">
            <a:spAutoFit/>
          </a:bodyPr>
          <a:lstStyle/>
          <a:p>
            <a:pPr fontAlgn="auto">
              <a:spcBef>
                <a:spcPts val="0"/>
              </a:spcBef>
              <a:spcAft>
                <a:spcPts val="0"/>
              </a:spcAft>
            </a:pPr>
            <a:r>
              <a:rPr lang="en-US" sz="5400" dirty="0" smtClean="0">
                <a:solidFill>
                  <a:srgbClr val="897D77"/>
                </a:solidFill>
                <a:latin typeface="Calibri"/>
              </a:rPr>
              <a:t>MEN</a:t>
            </a:r>
            <a:endParaRPr lang="en-US" sz="5400" dirty="0">
              <a:solidFill>
                <a:srgbClr val="897D77"/>
              </a:solidFill>
              <a:latin typeface="Calibri"/>
            </a:endParaRPr>
          </a:p>
        </p:txBody>
      </p:sp>
      <p:sp>
        <p:nvSpPr>
          <p:cNvPr id="3" name="Rectangle 2"/>
          <p:cNvSpPr/>
          <p:nvPr/>
        </p:nvSpPr>
        <p:spPr>
          <a:xfrm>
            <a:off x="5133648" y="2819400"/>
            <a:ext cx="657552" cy="923330"/>
          </a:xfrm>
          <a:prstGeom prst="rect">
            <a:avLst/>
          </a:prstGeom>
        </p:spPr>
        <p:txBody>
          <a:bodyPr wrap="none">
            <a:spAutoFit/>
          </a:bodyPr>
          <a:lstStyle/>
          <a:p>
            <a:pPr fontAlgn="auto">
              <a:spcBef>
                <a:spcPts val="0"/>
              </a:spcBef>
              <a:spcAft>
                <a:spcPts val="0"/>
              </a:spcAft>
            </a:pPr>
            <a:r>
              <a:rPr lang="en-US" sz="5400" dirty="0">
                <a:solidFill>
                  <a:srgbClr val="897D77"/>
                </a:solidFill>
                <a:latin typeface="Calibri"/>
              </a:rPr>
              <a:t>&amp;</a:t>
            </a:r>
            <a:endParaRPr lang="en-US" sz="5400" dirty="0">
              <a:solidFill>
                <a:srgbClr val="4D5B6B"/>
              </a:solidFill>
              <a:latin typeface="Calibri"/>
            </a:endParaRPr>
          </a:p>
        </p:txBody>
      </p:sp>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9446" y="754812"/>
            <a:ext cx="7953554" cy="1988388"/>
          </a:xfrm>
          <a:prstGeom prst="rect">
            <a:avLst/>
          </a:prstGeom>
        </p:spPr>
      </p:pic>
    </p:spTree>
    <p:extLst>
      <p:ext uri="{BB962C8B-B14F-4D97-AF65-F5344CB8AC3E}">
        <p14:creationId xmlns:p14="http://schemas.microsoft.com/office/powerpoint/2010/main" val="19159832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1000"/>
                                        <p:tgtEl>
                                          <p:spTgt spid="18"/>
                                        </p:tgtEl>
                                      </p:cBhvr>
                                    </p:animEffect>
                                  </p:childTnLst>
                                </p:cTn>
                              </p:par>
                            </p:childTnLst>
                          </p:cTn>
                        </p:par>
                        <p:par>
                          <p:cTn id="12" fill="hold">
                            <p:stCondLst>
                              <p:cond delay="2000"/>
                            </p:stCondLst>
                            <p:childTnLst>
                              <p:par>
                                <p:cTn id="13" presetID="10" presetClass="entr" presetSubtype="0" fill="hold" nodeType="afterEffect">
                                  <p:stCondLst>
                                    <p:cond delay="50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2000"/>
                                        <p:tgtEl>
                                          <p:spTgt spid="4"/>
                                        </p:tgtEl>
                                      </p:cBhvr>
                                    </p:animEffect>
                                  </p:childTnLst>
                                </p:cTn>
                              </p:par>
                              <p:par>
                                <p:cTn id="16" presetID="10" presetClass="entr" presetSubtype="0" fill="hold" nodeType="withEffect">
                                  <p:stCondLst>
                                    <p:cond delay="500"/>
                                  </p:stCondLst>
                                  <p:childTnLst>
                                    <p:set>
                                      <p:cBhvr>
                                        <p:cTn id="17" dur="1" fill="hold">
                                          <p:stCondLst>
                                            <p:cond delay="0"/>
                                          </p:stCondLst>
                                        </p:cTn>
                                        <p:tgtEl>
                                          <p:spTgt spid="1028"/>
                                        </p:tgtEl>
                                        <p:attrNameLst>
                                          <p:attrName>style.visibility</p:attrName>
                                        </p:attrNameLst>
                                      </p:cBhvr>
                                      <p:to>
                                        <p:strVal val="visible"/>
                                      </p:to>
                                    </p:set>
                                    <p:animEffect transition="in" filter="fade">
                                      <p:cBhvr>
                                        <p:cTn id="18" dur="2000"/>
                                        <p:tgtEl>
                                          <p:spTgt spid="1028"/>
                                        </p:tgtEl>
                                      </p:cBhvr>
                                    </p:animEffect>
                                  </p:childTnLst>
                                </p:cTn>
                              </p:par>
                            </p:childTnLst>
                          </p:cTn>
                        </p:par>
                        <p:par>
                          <p:cTn id="19" fill="hold">
                            <p:stCondLst>
                              <p:cond delay="4500"/>
                            </p:stCondLst>
                            <p:childTnLst>
                              <p:par>
                                <p:cTn id="20" presetID="10" presetClass="exit" presetSubtype="0" fill="hold" nodeType="afterEffect">
                                  <p:stCondLst>
                                    <p:cond delay="500"/>
                                  </p:stCondLst>
                                  <p:childTnLst>
                                    <p:animEffect transition="out" filter="fade">
                                      <p:cBhvr>
                                        <p:cTn id="21" dur="1000"/>
                                        <p:tgtEl>
                                          <p:spTgt spid="1028"/>
                                        </p:tgtEl>
                                      </p:cBhvr>
                                    </p:animEffect>
                                    <p:set>
                                      <p:cBhvr>
                                        <p:cTn id="22" dur="1" fill="hold">
                                          <p:stCondLst>
                                            <p:cond delay="999"/>
                                          </p:stCondLst>
                                        </p:cTn>
                                        <p:tgtEl>
                                          <p:spTgt spid="1028"/>
                                        </p:tgtEl>
                                        <p:attrNameLst>
                                          <p:attrName>style.visibility</p:attrName>
                                        </p:attrNameLst>
                                      </p:cBhvr>
                                      <p:to>
                                        <p:strVal val="hidden"/>
                                      </p:to>
                                    </p:set>
                                  </p:childTnLst>
                                </p:cTn>
                              </p:par>
                            </p:childTnLst>
                          </p:cTn>
                        </p:par>
                        <p:par>
                          <p:cTn id="23" fill="hold">
                            <p:stCondLst>
                              <p:cond delay="6000"/>
                            </p:stCondLst>
                            <p:childTnLst>
                              <p:par>
                                <p:cTn id="24" presetID="10" presetClass="entr" presetSubtype="0" fill="hold" grpId="0"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par>
                                <p:cTn id="27" presetID="10" presetClass="entr" presetSubtype="0" fill="hold" nodeType="withEffect">
                                  <p:stCondLst>
                                    <p:cond delay="50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2000"/>
                                        <p:tgtEl>
                                          <p:spTgt spid="7"/>
                                        </p:tgtEl>
                                      </p:cBhvr>
                                    </p:animEffect>
                                  </p:childTnLst>
                                </p:cTn>
                              </p:par>
                              <p:par>
                                <p:cTn id="30" presetID="10" presetClass="entr" presetSubtype="0" fill="hold" nodeType="withEffect">
                                  <p:stCondLst>
                                    <p:cond delay="50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2000"/>
                                        <p:tgtEl>
                                          <p:spTgt spid="12"/>
                                        </p:tgtEl>
                                      </p:cBhvr>
                                    </p:animEffect>
                                  </p:childTnLst>
                                </p:cTn>
                              </p:par>
                              <p:par>
                                <p:cTn id="33" presetID="10" presetClass="entr" presetSubtype="0" fill="hold" nodeType="withEffect">
                                  <p:stCondLst>
                                    <p:cond delay="50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2000"/>
                                        <p:tgtEl>
                                          <p:spTgt spid="6"/>
                                        </p:tgtEl>
                                      </p:cBhvr>
                                    </p:animEffect>
                                  </p:childTnLst>
                                </p:cTn>
                              </p:par>
                              <p:par>
                                <p:cTn id="36" presetID="10" presetClass="entr" presetSubtype="0" fill="hold" nodeType="withEffect">
                                  <p:stCondLst>
                                    <p:cond delay="50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2000"/>
                                        <p:tgtEl>
                                          <p:spTgt spid="11"/>
                                        </p:tgtEl>
                                      </p:cBhvr>
                                    </p:animEffect>
                                  </p:childTnLst>
                                </p:cTn>
                              </p:par>
                            </p:childTnLst>
                          </p:cTn>
                        </p:par>
                        <p:par>
                          <p:cTn id="39" fill="hold">
                            <p:stCondLst>
                              <p:cond delay="8500"/>
                            </p:stCondLst>
                            <p:childTnLst>
                              <p:par>
                                <p:cTn id="40" presetID="10" presetClass="exit" presetSubtype="0" fill="hold" nodeType="afterEffect">
                                  <p:stCondLst>
                                    <p:cond delay="500"/>
                                  </p:stCondLst>
                                  <p:childTnLst>
                                    <p:animEffect transition="out" filter="fade">
                                      <p:cBhvr>
                                        <p:cTn id="41" dur="1000"/>
                                        <p:tgtEl>
                                          <p:spTgt spid="12"/>
                                        </p:tgtEl>
                                      </p:cBhvr>
                                    </p:animEffect>
                                    <p:set>
                                      <p:cBhvr>
                                        <p:cTn id="42" dur="1" fill="hold">
                                          <p:stCondLst>
                                            <p:cond delay="999"/>
                                          </p:stCondLst>
                                        </p:cTn>
                                        <p:tgtEl>
                                          <p:spTgt spid="12"/>
                                        </p:tgtEl>
                                        <p:attrNameLst>
                                          <p:attrName>style.visibility</p:attrName>
                                        </p:attrNameLst>
                                      </p:cBhvr>
                                      <p:to>
                                        <p:strVal val="hidden"/>
                                      </p:to>
                                    </p:set>
                                  </p:childTnLst>
                                </p:cTn>
                              </p:par>
                              <p:par>
                                <p:cTn id="43" presetID="10" presetClass="exit" presetSubtype="0" fill="hold" nodeType="withEffect">
                                  <p:stCondLst>
                                    <p:cond delay="500"/>
                                  </p:stCondLst>
                                  <p:childTnLst>
                                    <p:animEffect transition="out" filter="fade">
                                      <p:cBhvr>
                                        <p:cTn id="44" dur="1000"/>
                                        <p:tgtEl>
                                          <p:spTgt spid="11"/>
                                        </p:tgtEl>
                                      </p:cBhvr>
                                    </p:animEffect>
                                    <p:set>
                                      <p:cBhvr>
                                        <p:cTn id="45" dur="1" fill="hold">
                                          <p:stCondLst>
                                            <p:cond delay="999"/>
                                          </p:stCondLst>
                                        </p:cTn>
                                        <p:tgtEl>
                                          <p:spTgt spid="11"/>
                                        </p:tgtEl>
                                        <p:attrNameLst>
                                          <p:attrName>style.visibility</p:attrName>
                                        </p:attrNameLst>
                                      </p:cBhvr>
                                      <p:to>
                                        <p:strVal val="hidden"/>
                                      </p:to>
                                    </p:set>
                                  </p:childTnLst>
                                </p:cTn>
                              </p:par>
                            </p:childTnLst>
                          </p:cTn>
                        </p:par>
                        <p:par>
                          <p:cTn id="46" fill="hold">
                            <p:stCondLst>
                              <p:cond delay="10000"/>
                            </p:stCondLst>
                            <p:childTnLst>
                              <p:par>
                                <p:cTn id="47" presetID="10" presetClass="entr" presetSubtype="0" fill="hold" grpId="0" nodeType="after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childTnLst>
                          </p:cTn>
                        </p:par>
                        <p:par>
                          <p:cTn id="50" fill="hold">
                            <p:stCondLst>
                              <p:cond delay="10500"/>
                            </p:stCondLst>
                            <p:childTnLst>
                              <p:par>
                                <p:cTn id="51" presetID="10" presetClass="entr" presetSubtype="0" fill="hold" nodeType="afterEffect">
                                  <p:stCondLst>
                                    <p:cond delay="500"/>
                                  </p:stCondLst>
                                  <p:childTnLst>
                                    <p:set>
                                      <p:cBhvr>
                                        <p:cTn id="52" dur="1" fill="hold">
                                          <p:stCondLst>
                                            <p:cond delay="0"/>
                                          </p:stCondLst>
                                        </p:cTn>
                                        <p:tgtEl>
                                          <p:spTgt spid="5"/>
                                        </p:tgtEl>
                                        <p:attrNameLst>
                                          <p:attrName>style.visibility</p:attrName>
                                        </p:attrNameLst>
                                      </p:cBhvr>
                                      <p:to>
                                        <p:strVal val="visible"/>
                                      </p:to>
                                    </p:set>
                                    <p:animEffect transition="in" filter="fade">
                                      <p:cBhvr>
                                        <p:cTn id="53" dur="2000"/>
                                        <p:tgtEl>
                                          <p:spTgt spid="5"/>
                                        </p:tgtEl>
                                      </p:cBhvr>
                                    </p:animEffect>
                                  </p:childTnLst>
                                </p:cTn>
                              </p:par>
                              <p:par>
                                <p:cTn id="54" presetID="10" presetClass="entr" presetSubtype="0" fill="hold" nodeType="withEffect">
                                  <p:stCondLst>
                                    <p:cond delay="50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2000"/>
                                        <p:tgtEl>
                                          <p:spTgt spid="13"/>
                                        </p:tgtEl>
                                      </p:cBhvr>
                                    </p:animEffect>
                                  </p:childTnLst>
                                </p:cTn>
                              </p:par>
                            </p:childTnLst>
                          </p:cTn>
                        </p:par>
                        <p:par>
                          <p:cTn id="57" fill="hold">
                            <p:stCondLst>
                              <p:cond delay="13000"/>
                            </p:stCondLst>
                            <p:childTnLst>
                              <p:par>
                                <p:cTn id="58" presetID="10" presetClass="exit" presetSubtype="0" fill="hold" nodeType="afterEffect">
                                  <p:stCondLst>
                                    <p:cond delay="0"/>
                                  </p:stCondLst>
                                  <p:childTnLst>
                                    <p:animEffect transition="out" filter="fade">
                                      <p:cBhvr>
                                        <p:cTn id="59" dur="1000"/>
                                        <p:tgtEl>
                                          <p:spTgt spid="13"/>
                                        </p:tgtEl>
                                      </p:cBhvr>
                                    </p:animEffect>
                                    <p:set>
                                      <p:cBhvr>
                                        <p:cTn id="60" dur="1" fill="hold">
                                          <p:stCondLst>
                                            <p:cond delay="999"/>
                                          </p:stCondLst>
                                        </p:cTn>
                                        <p:tgtEl>
                                          <p:spTgt spid="13"/>
                                        </p:tgtEl>
                                        <p:attrNameLst>
                                          <p:attrName>style.visibility</p:attrName>
                                        </p:attrNameLst>
                                      </p:cBhvr>
                                      <p:to>
                                        <p:strVal val="hidden"/>
                                      </p:to>
                                    </p:set>
                                  </p:childTnLst>
                                </p:cTn>
                              </p:par>
                            </p:childTnLst>
                          </p:cTn>
                        </p:par>
                        <p:par>
                          <p:cTn id="61" fill="hold">
                            <p:stCondLst>
                              <p:cond delay="14000"/>
                            </p:stCondLst>
                            <p:childTnLst>
                              <p:par>
                                <p:cTn id="62" presetID="10" presetClass="entr" presetSubtype="0" fill="hold" grpId="0" nodeType="after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fade">
                                      <p:cBhvr>
                                        <p:cTn id="64" dur="500"/>
                                        <p:tgtEl>
                                          <p:spTgt spid="1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3"/>
                                        </p:tgtEl>
                                        <p:attrNameLst>
                                          <p:attrName>style.visibility</p:attrName>
                                        </p:attrNameLst>
                                      </p:cBhvr>
                                      <p:to>
                                        <p:strVal val="visible"/>
                                      </p:to>
                                    </p:set>
                                    <p:animEffect transition="in" filter="fade">
                                      <p:cBhvr>
                                        <p:cTn id="67" dur="500"/>
                                        <p:tgtEl>
                                          <p:spTgt spid="3"/>
                                        </p:tgtEl>
                                      </p:cBhvr>
                                    </p:animEffect>
                                  </p:childTnLst>
                                </p:cTn>
                              </p:par>
                            </p:childTnLst>
                          </p:cTn>
                        </p:par>
                        <p:par>
                          <p:cTn id="68" fill="hold">
                            <p:stCondLst>
                              <p:cond delay="14500"/>
                            </p:stCondLst>
                            <p:childTnLst>
                              <p:par>
                                <p:cTn id="69" presetID="10" presetClass="entr" presetSubtype="0" fill="hold" grpId="0" nodeType="afterEffect">
                                  <p:stCondLst>
                                    <p:cond delay="1000"/>
                                  </p:stCondLst>
                                  <p:iterate type="lt">
                                    <p:tmPct val="0"/>
                                  </p:iterate>
                                  <p:childTnLst>
                                    <p:set>
                                      <p:cBhvr>
                                        <p:cTn id="70" dur="1" fill="hold">
                                          <p:stCondLst>
                                            <p:cond delay="0"/>
                                          </p:stCondLst>
                                        </p:cTn>
                                        <p:tgtEl>
                                          <p:spTgt spid="9"/>
                                        </p:tgtEl>
                                        <p:attrNameLst>
                                          <p:attrName>style.visibility</p:attrName>
                                        </p:attrNameLst>
                                      </p:cBhvr>
                                      <p:to>
                                        <p:strVal val="visible"/>
                                      </p:to>
                                    </p:set>
                                    <p:animEffect transition="in" filter="fade">
                                      <p:cBhvr>
                                        <p:cTn id="71" dur="2000"/>
                                        <p:tgtEl>
                                          <p:spTgt spid="9"/>
                                        </p:tgtEl>
                                      </p:cBhvr>
                                    </p:animEffect>
                                  </p:childTnLst>
                                </p:cTn>
                              </p:par>
                              <p:par>
                                <p:cTn id="72" presetID="10" presetClass="exit" presetSubtype="0" fill="hold" nodeType="withEffect">
                                  <p:stCondLst>
                                    <p:cond delay="3000"/>
                                  </p:stCondLst>
                                  <p:childTnLst>
                                    <p:animEffect transition="out" filter="fade">
                                      <p:cBhvr>
                                        <p:cTn id="73" dur="2000"/>
                                        <p:tgtEl>
                                          <p:spTgt spid="4"/>
                                        </p:tgtEl>
                                      </p:cBhvr>
                                    </p:animEffect>
                                    <p:set>
                                      <p:cBhvr>
                                        <p:cTn id="74" dur="1" fill="hold">
                                          <p:stCondLst>
                                            <p:cond delay="1999"/>
                                          </p:stCondLst>
                                        </p:cTn>
                                        <p:tgtEl>
                                          <p:spTgt spid="4"/>
                                        </p:tgtEl>
                                        <p:attrNameLst>
                                          <p:attrName>style.visibility</p:attrName>
                                        </p:attrNameLst>
                                      </p:cBhvr>
                                      <p:to>
                                        <p:strVal val="hidden"/>
                                      </p:to>
                                    </p:set>
                                  </p:childTnLst>
                                </p:cTn>
                              </p:par>
                              <p:par>
                                <p:cTn id="75" presetID="10" presetClass="exit" presetSubtype="0" fill="hold" nodeType="withEffect">
                                  <p:stCondLst>
                                    <p:cond delay="3000"/>
                                  </p:stCondLst>
                                  <p:childTnLst>
                                    <p:animEffect transition="out" filter="fade">
                                      <p:cBhvr>
                                        <p:cTn id="76" dur="2000"/>
                                        <p:tgtEl>
                                          <p:spTgt spid="1028"/>
                                        </p:tgtEl>
                                      </p:cBhvr>
                                    </p:animEffect>
                                    <p:set>
                                      <p:cBhvr>
                                        <p:cTn id="77" dur="1" fill="hold">
                                          <p:stCondLst>
                                            <p:cond delay="1999"/>
                                          </p:stCondLst>
                                        </p:cTn>
                                        <p:tgtEl>
                                          <p:spTgt spid="1028"/>
                                        </p:tgtEl>
                                        <p:attrNameLst>
                                          <p:attrName>style.visibility</p:attrName>
                                        </p:attrNameLst>
                                      </p:cBhvr>
                                      <p:to>
                                        <p:strVal val="hidden"/>
                                      </p:to>
                                    </p:set>
                                  </p:childTnLst>
                                </p:cTn>
                              </p:par>
                              <p:par>
                                <p:cTn id="78" presetID="10" presetClass="exit" presetSubtype="0" fill="hold" nodeType="withEffect">
                                  <p:stCondLst>
                                    <p:cond delay="3000"/>
                                  </p:stCondLst>
                                  <p:childTnLst>
                                    <p:animEffect transition="out" filter="fade">
                                      <p:cBhvr>
                                        <p:cTn id="79" dur="2000"/>
                                        <p:tgtEl>
                                          <p:spTgt spid="7"/>
                                        </p:tgtEl>
                                      </p:cBhvr>
                                    </p:animEffect>
                                    <p:set>
                                      <p:cBhvr>
                                        <p:cTn id="80" dur="1" fill="hold">
                                          <p:stCondLst>
                                            <p:cond delay="1999"/>
                                          </p:stCondLst>
                                        </p:cTn>
                                        <p:tgtEl>
                                          <p:spTgt spid="7"/>
                                        </p:tgtEl>
                                        <p:attrNameLst>
                                          <p:attrName>style.visibility</p:attrName>
                                        </p:attrNameLst>
                                      </p:cBhvr>
                                      <p:to>
                                        <p:strVal val="hidden"/>
                                      </p:to>
                                    </p:set>
                                  </p:childTnLst>
                                </p:cTn>
                              </p:par>
                              <p:par>
                                <p:cTn id="81" presetID="10" presetClass="exit" presetSubtype="0" fill="hold" nodeType="withEffect">
                                  <p:stCondLst>
                                    <p:cond delay="3000"/>
                                  </p:stCondLst>
                                  <p:childTnLst>
                                    <p:animEffect transition="out" filter="fade">
                                      <p:cBhvr>
                                        <p:cTn id="82" dur="2000"/>
                                        <p:tgtEl>
                                          <p:spTgt spid="12"/>
                                        </p:tgtEl>
                                      </p:cBhvr>
                                    </p:animEffect>
                                    <p:set>
                                      <p:cBhvr>
                                        <p:cTn id="83" dur="1" fill="hold">
                                          <p:stCondLst>
                                            <p:cond delay="1999"/>
                                          </p:stCondLst>
                                        </p:cTn>
                                        <p:tgtEl>
                                          <p:spTgt spid="12"/>
                                        </p:tgtEl>
                                        <p:attrNameLst>
                                          <p:attrName>style.visibility</p:attrName>
                                        </p:attrNameLst>
                                      </p:cBhvr>
                                      <p:to>
                                        <p:strVal val="hidden"/>
                                      </p:to>
                                    </p:set>
                                  </p:childTnLst>
                                </p:cTn>
                              </p:par>
                              <p:par>
                                <p:cTn id="84" presetID="10" presetClass="exit" presetSubtype="0" fill="hold" nodeType="withEffect">
                                  <p:stCondLst>
                                    <p:cond delay="3000"/>
                                  </p:stCondLst>
                                  <p:childTnLst>
                                    <p:animEffect transition="out" filter="fade">
                                      <p:cBhvr>
                                        <p:cTn id="85" dur="2000"/>
                                        <p:tgtEl>
                                          <p:spTgt spid="6"/>
                                        </p:tgtEl>
                                      </p:cBhvr>
                                    </p:animEffect>
                                    <p:set>
                                      <p:cBhvr>
                                        <p:cTn id="86" dur="1" fill="hold">
                                          <p:stCondLst>
                                            <p:cond delay="1999"/>
                                          </p:stCondLst>
                                        </p:cTn>
                                        <p:tgtEl>
                                          <p:spTgt spid="6"/>
                                        </p:tgtEl>
                                        <p:attrNameLst>
                                          <p:attrName>style.visibility</p:attrName>
                                        </p:attrNameLst>
                                      </p:cBhvr>
                                      <p:to>
                                        <p:strVal val="hidden"/>
                                      </p:to>
                                    </p:set>
                                  </p:childTnLst>
                                </p:cTn>
                              </p:par>
                              <p:par>
                                <p:cTn id="87" presetID="10" presetClass="exit" presetSubtype="0" fill="hold" nodeType="withEffect">
                                  <p:stCondLst>
                                    <p:cond delay="3000"/>
                                  </p:stCondLst>
                                  <p:childTnLst>
                                    <p:animEffect transition="out" filter="fade">
                                      <p:cBhvr>
                                        <p:cTn id="88" dur="2000"/>
                                        <p:tgtEl>
                                          <p:spTgt spid="11"/>
                                        </p:tgtEl>
                                      </p:cBhvr>
                                    </p:animEffect>
                                    <p:set>
                                      <p:cBhvr>
                                        <p:cTn id="89" dur="1" fill="hold">
                                          <p:stCondLst>
                                            <p:cond delay="1999"/>
                                          </p:stCondLst>
                                        </p:cTn>
                                        <p:tgtEl>
                                          <p:spTgt spid="11"/>
                                        </p:tgtEl>
                                        <p:attrNameLst>
                                          <p:attrName>style.visibility</p:attrName>
                                        </p:attrNameLst>
                                      </p:cBhvr>
                                      <p:to>
                                        <p:strVal val="hidden"/>
                                      </p:to>
                                    </p:set>
                                  </p:childTnLst>
                                </p:cTn>
                              </p:par>
                              <p:par>
                                <p:cTn id="90" presetID="10" presetClass="exit" presetSubtype="0" fill="hold" nodeType="withEffect">
                                  <p:stCondLst>
                                    <p:cond delay="3000"/>
                                  </p:stCondLst>
                                  <p:childTnLst>
                                    <p:animEffect transition="out" filter="fade">
                                      <p:cBhvr>
                                        <p:cTn id="91" dur="2000"/>
                                        <p:tgtEl>
                                          <p:spTgt spid="5"/>
                                        </p:tgtEl>
                                      </p:cBhvr>
                                    </p:animEffect>
                                    <p:set>
                                      <p:cBhvr>
                                        <p:cTn id="92" dur="1" fill="hold">
                                          <p:stCondLst>
                                            <p:cond delay="1999"/>
                                          </p:stCondLst>
                                        </p:cTn>
                                        <p:tgtEl>
                                          <p:spTgt spid="5"/>
                                        </p:tgtEl>
                                        <p:attrNameLst>
                                          <p:attrName>style.visibility</p:attrName>
                                        </p:attrNameLst>
                                      </p:cBhvr>
                                      <p:to>
                                        <p:strVal val="hidden"/>
                                      </p:to>
                                    </p:set>
                                  </p:childTnLst>
                                </p:cTn>
                              </p:par>
                              <p:par>
                                <p:cTn id="93" presetID="10" presetClass="exit" presetSubtype="0" fill="hold" nodeType="withEffect">
                                  <p:stCondLst>
                                    <p:cond delay="3000"/>
                                  </p:stCondLst>
                                  <p:childTnLst>
                                    <p:animEffect transition="out" filter="fade">
                                      <p:cBhvr>
                                        <p:cTn id="94" dur="2000"/>
                                        <p:tgtEl>
                                          <p:spTgt spid="13"/>
                                        </p:tgtEl>
                                      </p:cBhvr>
                                    </p:animEffect>
                                    <p:set>
                                      <p:cBhvr>
                                        <p:cTn id="95" dur="1" fill="hold">
                                          <p:stCondLst>
                                            <p:cond delay="1999"/>
                                          </p:stCondLst>
                                        </p:cTn>
                                        <p:tgtEl>
                                          <p:spTgt spid="13"/>
                                        </p:tgtEl>
                                        <p:attrNameLst>
                                          <p:attrName>style.visibility</p:attrName>
                                        </p:attrNameLst>
                                      </p:cBhvr>
                                      <p:to>
                                        <p:strVal val="hidden"/>
                                      </p:to>
                                    </p:set>
                                  </p:childTnLst>
                                </p:cTn>
                              </p:par>
                            </p:childTnLst>
                          </p:cTn>
                        </p:par>
                        <p:par>
                          <p:cTn id="96" fill="hold">
                            <p:stCondLst>
                              <p:cond delay="19500"/>
                            </p:stCondLst>
                            <p:childTnLst>
                              <p:par>
                                <p:cTn id="97" presetID="10" presetClass="exit" presetSubtype="0" fill="hold" grpId="1" nodeType="afterEffect">
                                  <p:stCondLst>
                                    <p:cond delay="1000"/>
                                  </p:stCondLst>
                                  <p:childTnLst>
                                    <p:animEffect transition="out" filter="fade">
                                      <p:cBhvr>
                                        <p:cTn id="98" dur="1000"/>
                                        <p:tgtEl>
                                          <p:spTgt spid="15"/>
                                        </p:tgtEl>
                                      </p:cBhvr>
                                    </p:animEffect>
                                    <p:set>
                                      <p:cBhvr>
                                        <p:cTn id="99" dur="1" fill="hold">
                                          <p:stCondLst>
                                            <p:cond delay="999"/>
                                          </p:stCondLst>
                                        </p:cTn>
                                        <p:tgtEl>
                                          <p:spTgt spid="15"/>
                                        </p:tgtEl>
                                        <p:attrNameLst>
                                          <p:attrName>style.visibility</p:attrName>
                                        </p:attrNameLst>
                                      </p:cBhvr>
                                      <p:to>
                                        <p:strVal val="hidden"/>
                                      </p:to>
                                    </p:set>
                                  </p:childTnLst>
                                </p:cTn>
                              </p:par>
                              <p:par>
                                <p:cTn id="100" presetID="10" presetClass="exit" presetSubtype="0" fill="hold" grpId="1" nodeType="withEffect">
                                  <p:stCondLst>
                                    <p:cond delay="1000"/>
                                  </p:stCondLst>
                                  <p:childTnLst>
                                    <p:animEffect transition="out" filter="fade">
                                      <p:cBhvr>
                                        <p:cTn id="101" dur="1000"/>
                                        <p:tgtEl>
                                          <p:spTgt spid="16"/>
                                        </p:tgtEl>
                                      </p:cBhvr>
                                    </p:animEffect>
                                    <p:set>
                                      <p:cBhvr>
                                        <p:cTn id="102" dur="1" fill="hold">
                                          <p:stCondLst>
                                            <p:cond delay="999"/>
                                          </p:stCondLst>
                                        </p:cTn>
                                        <p:tgtEl>
                                          <p:spTgt spid="16"/>
                                        </p:tgtEl>
                                        <p:attrNameLst>
                                          <p:attrName>style.visibility</p:attrName>
                                        </p:attrNameLst>
                                      </p:cBhvr>
                                      <p:to>
                                        <p:strVal val="hidden"/>
                                      </p:to>
                                    </p:set>
                                  </p:childTnLst>
                                </p:cTn>
                              </p:par>
                              <p:par>
                                <p:cTn id="103" presetID="10" presetClass="exit" presetSubtype="0" fill="hold" grpId="1" nodeType="withEffect">
                                  <p:stCondLst>
                                    <p:cond delay="1000"/>
                                  </p:stCondLst>
                                  <p:childTnLst>
                                    <p:animEffect transition="out" filter="fade">
                                      <p:cBhvr>
                                        <p:cTn id="104" dur="1000"/>
                                        <p:tgtEl>
                                          <p:spTgt spid="3"/>
                                        </p:tgtEl>
                                      </p:cBhvr>
                                    </p:animEffect>
                                    <p:set>
                                      <p:cBhvr>
                                        <p:cTn id="105" dur="1" fill="hold">
                                          <p:stCondLst>
                                            <p:cond delay="999"/>
                                          </p:stCondLst>
                                        </p:cTn>
                                        <p:tgtEl>
                                          <p:spTgt spid="3"/>
                                        </p:tgtEl>
                                        <p:attrNameLst>
                                          <p:attrName>style.visibility</p:attrName>
                                        </p:attrNameLst>
                                      </p:cBhvr>
                                      <p:to>
                                        <p:strVal val="hidden"/>
                                      </p:to>
                                    </p:set>
                                  </p:childTnLst>
                                </p:cTn>
                              </p:par>
                            </p:childTnLst>
                          </p:cTn>
                        </p:par>
                        <p:par>
                          <p:cTn id="106" fill="hold">
                            <p:stCondLst>
                              <p:cond delay="21500"/>
                            </p:stCondLst>
                            <p:childTnLst>
                              <p:par>
                                <p:cTn id="107" presetID="35" presetClass="path" presetSubtype="0" accel="50000" decel="50000" fill="hold" grpId="1" nodeType="afterEffect">
                                  <p:stCondLst>
                                    <p:cond delay="2000"/>
                                  </p:stCondLst>
                                  <p:childTnLst>
                                    <p:animMotion origin="layout" path="M 0 0 L -0.25 0 E" pathEditMode="relative" ptsTypes="">
                                      <p:cBhvr>
                                        <p:cTn id="108" dur="2000" fill="hold"/>
                                        <p:tgtEl>
                                          <p:spTgt spid="17"/>
                                        </p:tgtEl>
                                        <p:attrNameLst>
                                          <p:attrName>ppt_x</p:attrName>
                                          <p:attrName>ppt_y</p:attrName>
                                        </p:attrNameLst>
                                      </p:cBhvr>
                                    </p:animMotion>
                                  </p:childTnLst>
                                </p:cTn>
                              </p:par>
                              <p:par>
                                <p:cTn id="109" presetID="10" presetClass="entr" presetSubtype="0" fill="hold" nodeType="withEffect">
                                  <p:stCondLst>
                                    <p:cond delay="2000"/>
                                  </p:stCondLst>
                                  <p:childTnLst>
                                    <p:set>
                                      <p:cBhvr>
                                        <p:cTn id="110" dur="1" fill="hold">
                                          <p:stCondLst>
                                            <p:cond delay="0"/>
                                          </p:stCondLst>
                                        </p:cTn>
                                        <p:tgtEl>
                                          <p:spTgt spid="10"/>
                                        </p:tgtEl>
                                        <p:attrNameLst>
                                          <p:attrName>style.visibility</p:attrName>
                                        </p:attrNameLst>
                                      </p:cBhvr>
                                      <p:to>
                                        <p:strVal val="visible"/>
                                      </p:to>
                                    </p:set>
                                    <p:animEffect transition="in" filter="fade">
                                      <p:cBhvr>
                                        <p:cTn id="111" dur="3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7" grpId="0"/>
      <p:bldP spid="17" grpId="1"/>
      <p:bldP spid="18" grpId="0"/>
      <p:bldP spid="16" grpId="0"/>
      <p:bldP spid="16" grpId="1"/>
      <p:bldP spid="9" grpId="0"/>
      <p:bldP spid="15" grpId="0"/>
      <p:bldP spid="15" grpId="1"/>
      <p:bldP spid="3" grpId="0"/>
      <p:bldP spid="3" grpId="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4294967295"/>
          </p:nvPr>
        </p:nvSpPr>
        <p:spPr>
          <a:xfrm>
            <a:off x="152400" y="1491427"/>
            <a:ext cx="4100015" cy="279775"/>
          </a:xfrm>
        </p:spPr>
        <p:txBody>
          <a:bodyPr>
            <a:noAutofit/>
          </a:bodyPr>
          <a:lstStyle/>
          <a:p>
            <a:r>
              <a:rPr lang="en-US" sz="1600" b="1" u="sng" dirty="0" smtClean="0"/>
              <a:t>Alternates Commissioners:</a:t>
            </a:r>
            <a:endParaRPr lang="en-US" sz="1600" b="1" u="sng" dirty="0"/>
          </a:p>
        </p:txBody>
      </p:sp>
      <p:sp>
        <p:nvSpPr>
          <p:cNvPr id="3" name="TextBox 2"/>
          <p:cNvSpPr txBox="1"/>
          <p:nvPr/>
        </p:nvSpPr>
        <p:spPr>
          <a:xfrm>
            <a:off x="152400" y="1823125"/>
            <a:ext cx="3733799" cy="5047536"/>
          </a:xfrm>
          <a:prstGeom prst="rect">
            <a:avLst/>
          </a:prstGeom>
          <a:noFill/>
        </p:spPr>
        <p:txBody>
          <a:bodyPr wrap="square" rtlCol="0">
            <a:spAutoFit/>
          </a:bodyPr>
          <a:lstStyle/>
          <a:p>
            <a:pPr fontAlgn="auto">
              <a:spcBef>
                <a:spcPts val="0"/>
              </a:spcBef>
              <a:spcAft>
                <a:spcPts val="0"/>
              </a:spcAft>
            </a:pPr>
            <a:r>
              <a:rPr lang="en-US" sz="1400" b="1" dirty="0">
                <a:latin typeface="Calibri"/>
              </a:rPr>
              <a:t>Ms. Jill </a:t>
            </a:r>
            <a:r>
              <a:rPr lang="en-US" sz="1400" b="1" dirty="0" err="1">
                <a:latin typeface="Calibri"/>
              </a:rPr>
              <a:t>Habig</a:t>
            </a:r>
            <a:r>
              <a:rPr lang="en-US" sz="1400" b="1" dirty="0">
                <a:latin typeface="Calibri"/>
              </a:rPr>
              <a:t>  </a:t>
            </a:r>
          </a:p>
          <a:p>
            <a:pPr fontAlgn="auto">
              <a:spcBef>
                <a:spcPts val="0"/>
              </a:spcBef>
              <a:spcAft>
                <a:spcPts val="0"/>
              </a:spcAft>
            </a:pPr>
            <a:r>
              <a:rPr lang="en-US" sz="1400" b="1" dirty="0">
                <a:latin typeface="Calibri"/>
              </a:rPr>
              <a:t>Special Assistant State Attorney General </a:t>
            </a:r>
          </a:p>
          <a:p>
            <a:pPr fontAlgn="auto">
              <a:spcBef>
                <a:spcPts val="0"/>
              </a:spcBef>
              <a:spcAft>
                <a:spcPts val="0"/>
              </a:spcAft>
            </a:pPr>
            <a:r>
              <a:rPr lang="en-US" sz="1400" b="1" dirty="0">
                <a:latin typeface="Calibri"/>
              </a:rPr>
              <a:t>California Department of Justice </a:t>
            </a:r>
          </a:p>
          <a:p>
            <a:pPr fontAlgn="auto">
              <a:spcBef>
                <a:spcPts val="0"/>
              </a:spcBef>
              <a:spcAft>
                <a:spcPts val="0"/>
              </a:spcAft>
            </a:pPr>
            <a:r>
              <a:rPr lang="en-US" sz="1400" b="1" dirty="0">
                <a:latin typeface="Calibri"/>
              </a:rPr>
              <a:t>Office of Attorney General Kamala D. Harris</a:t>
            </a:r>
          </a:p>
          <a:p>
            <a:pPr fontAlgn="auto">
              <a:spcBef>
                <a:spcPts val="0"/>
              </a:spcBef>
              <a:spcAft>
                <a:spcPts val="0"/>
              </a:spcAft>
            </a:pPr>
            <a:r>
              <a:rPr lang="en-US" sz="1400" b="1" dirty="0">
                <a:latin typeface="Calibri"/>
              </a:rPr>
              <a:t> </a:t>
            </a:r>
          </a:p>
          <a:p>
            <a:pPr fontAlgn="auto">
              <a:spcBef>
                <a:spcPts val="0"/>
              </a:spcBef>
              <a:spcAft>
                <a:spcPts val="0"/>
              </a:spcAft>
            </a:pPr>
            <a:r>
              <a:rPr lang="en-US" sz="1400" b="1" dirty="0">
                <a:latin typeface="Calibri"/>
              </a:rPr>
              <a:t>Maria </a:t>
            </a:r>
            <a:r>
              <a:rPr lang="en-US" sz="1400" b="1" dirty="0" err="1">
                <a:latin typeface="Calibri"/>
              </a:rPr>
              <a:t>Ramiu</a:t>
            </a:r>
            <a:r>
              <a:rPr lang="en-US" sz="1400" b="1" dirty="0">
                <a:latin typeface="Calibri"/>
              </a:rPr>
              <a:t>, Managing Director </a:t>
            </a:r>
          </a:p>
          <a:p>
            <a:pPr fontAlgn="auto">
              <a:spcBef>
                <a:spcPts val="0"/>
              </a:spcBef>
              <a:spcAft>
                <a:spcPts val="0"/>
              </a:spcAft>
            </a:pPr>
            <a:r>
              <a:rPr lang="en-US" sz="1400" b="1" dirty="0">
                <a:latin typeface="Calibri"/>
              </a:rPr>
              <a:t>Youth Law Center </a:t>
            </a:r>
          </a:p>
          <a:p>
            <a:pPr fontAlgn="auto">
              <a:spcBef>
                <a:spcPts val="0"/>
              </a:spcBef>
              <a:spcAft>
                <a:spcPts val="0"/>
              </a:spcAft>
            </a:pPr>
            <a:r>
              <a:rPr lang="en-US" sz="1400" b="1" dirty="0">
                <a:latin typeface="Calibri"/>
              </a:rPr>
              <a:t> </a:t>
            </a:r>
          </a:p>
          <a:p>
            <a:pPr fontAlgn="auto">
              <a:spcBef>
                <a:spcPts val="0"/>
              </a:spcBef>
              <a:spcAft>
                <a:spcPts val="0"/>
              </a:spcAft>
            </a:pPr>
            <a:r>
              <a:rPr lang="en-US" sz="1400" b="1" dirty="0">
                <a:latin typeface="Calibri"/>
              </a:rPr>
              <a:t>Gregory Rose, Deputy Director </a:t>
            </a:r>
          </a:p>
          <a:p>
            <a:pPr fontAlgn="auto">
              <a:spcBef>
                <a:spcPts val="0"/>
              </a:spcBef>
              <a:spcAft>
                <a:spcPts val="0"/>
              </a:spcAft>
            </a:pPr>
            <a:r>
              <a:rPr lang="en-US" sz="1400" b="1" dirty="0">
                <a:latin typeface="Calibri"/>
              </a:rPr>
              <a:t>California Department of Social Services</a:t>
            </a:r>
          </a:p>
          <a:p>
            <a:pPr fontAlgn="auto">
              <a:spcBef>
                <a:spcPts val="0"/>
              </a:spcBef>
              <a:spcAft>
                <a:spcPts val="0"/>
              </a:spcAft>
            </a:pPr>
            <a:r>
              <a:rPr lang="en-US" sz="1400" b="1" dirty="0">
                <a:latin typeface="Calibri"/>
              </a:rPr>
              <a:t> </a:t>
            </a:r>
          </a:p>
          <a:p>
            <a:pPr fontAlgn="auto">
              <a:spcBef>
                <a:spcPts val="0"/>
              </a:spcBef>
              <a:spcAft>
                <a:spcPts val="0"/>
              </a:spcAft>
            </a:pPr>
            <a:r>
              <a:rPr lang="en-US" sz="1400" b="1" dirty="0" smtClean="0">
                <a:latin typeface="Calibri"/>
              </a:rPr>
              <a:t>Judge Catherine </a:t>
            </a:r>
            <a:r>
              <a:rPr lang="en-US" sz="1400" b="1" dirty="0">
                <a:latin typeface="Calibri"/>
              </a:rPr>
              <a:t>Pratt</a:t>
            </a:r>
          </a:p>
          <a:p>
            <a:pPr fontAlgn="auto">
              <a:spcBef>
                <a:spcPts val="0"/>
              </a:spcBef>
              <a:spcAft>
                <a:spcPts val="0"/>
              </a:spcAft>
            </a:pPr>
            <a:r>
              <a:rPr lang="en-US" sz="1400" b="1" dirty="0">
                <a:latin typeface="Calibri"/>
              </a:rPr>
              <a:t>Los Angeles Superior Court</a:t>
            </a:r>
          </a:p>
          <a:p>
            <a:pPr fontAlgn="auto">
              <a:spcBef>
                <a:spcPts val="0"/>
              </a:spcBef>
              <a:spcAft>
                <a:spcPts val="0"/>
              </a:spcAft>
            </a:pPr>
            <a:r>
              <a:rPr lang="en-US" sz="1400" b="1" dirty="0">
                <a:latin typeface="Calibri"/>
              </a:rPr>
              <a:t>Compton Juvenile Court, Department 261</a:t>
            </a:r>
          </a:p>
          <a:p>
            <a:pPr fontAlgn="auto">
              <a:spcBef>
                <a:spcPts val="0"/>
              </a:spcBef>
              <a:spcAft>
                <a:spcPts val="0"/>
              </a:spcAft>
            </a:pPr>
            <a:r>
              <a:rPr lang="en-US" sz="1400" b="1" dirty="0">
                <a:latin typeface="Calibri"/>
              </a:rPr>
              <a:t> </a:t>
            </a:r>
          </a:p>
          <a:p>
            <a:pPr fontAlgn="auto">
              <a:spcBef>
                <a:spcPts val="0"/>
              </a:spcBef>
              <a:spcAft>
                <a:spcPts val="0"/>
              </a:spcAft>
            </a:pPr>
            <a:r>
              <a:rPr lang="en-US" sz="1400" b="1" dirty="0">
                <a:latin typeface="Calibri"/>
              </a:rPr>
              <a:t>Glen Price</a:t>
            </a:r>
          </a:p>
          <a:p>
            <a:pPr fontAlgn="auto">
              <a:spcBef>
                <a:spcPts val="0"/>
              </a:spcBef>
              <a:spcAft>
                <a:spcPts val="0"/>
              </a:spcAft>
            </a:pPr>
            <a:r>
              <a:rPr lang="en-US" sz="1400" b="1" dirty="0">
                <a:latin typeface="Calibri"/>
              </a:rPr>
              <a:t>Chief Deputy Superintendent for California Public </a:t>
            </a:r>
            <a:r>
              <a:rPr lang="en-US" sz="1400" b="1" dirty="0" smtClean="0">
                <a:latin typeface="Calibri"/>
              </a:rPr>
              <a:t>Instruction</a:t>
            </a:r>
            <a:endParaRPr lang="en-US" sz="1400" b="1" dirty="0">
              <a:latin typeface="Calibri"/>
            </a:endParaRPr>
          </a:p>
          <a:p>
            <a:pPr fontAlgn="auto">
              <a:spcBef>
                <a:spcPts val="0"/>
              </a:spcBef>
              <a:spcAft>
                <a:spcPts val="0"/>
              </a:spcAft>
            </a:pPr>
            <a:r>
              <a:rPr lang="en-US" sz="1400" b="1" dirty="0">
                <a:latin typeface="Calibri"/>
              </a:rPr>
              <a:t> </a:t>
            </a:r>
          </a:p>
          <a:p>
            <a:pPr fontAlgn="auto">
              <a:spcBef>
                <a:spcPts val="0"/>
              </a:spcBef>
              <a:spcAft>
                <a:spcPts val="0"/>
              </a:spcAft>
            </a:pPr>
            <a:r>
              <a:rPr lang="en-US" sz="1400" b="1" dirty="0">
                <a:latin typeface="Calibri"/>
              </a:rPr>
              <a:t>Marty Parker, Special Agent </a:t>
            </a:r>
          </a:p>
          <a:p>
            <a:pPr fontAlgn="auto">
              <a:spcBef>
                <a:spcPts val="0"/>
              </a:spcBef>
              <a:spcAft>
                <a:spcPts val="0"/>
              </a:spcAft>
            </a:pPr>
            <a:r>
              <a:rPr lang="en-US" sz="1400" b="1" dirty="0">
                <a:latin typeface="Calibri"/>
              </a:rPr>
              <a:t>Federal Bureau of Investigation</a:t>
            </a:r>
          </a:p>
          <a:p>
            <a:pPr fontAlgn="auto">
              <a:spcBef>
                <a:spcPts val="0"/>
              </a:spcBef>
              <a:spcAft>
                <a:spcPts val="0"/>
              </a:spcAft>
            </a:pPr>
            <a:r>
              <a:rPr lang="en-US" sz="1400" b="1" dirty="0">
                <a:latin typeface="Calibri"/>
              </a:rPr>
              <a:t>San Francisco Division</a:t>
            </a:r>
          </a:p>
          <a:p>
            <a:pPr fontAlgn="auto">
              <a:spcBef>
                <a:spcPts val="0"/>
              </a:spcBef>
              <a:spcAft>
                <a:spcPts val="0"/>
              </a:spcAft>
            </a:pPr>
            <a:r>
              <a:rPr lang="en-US" sz="1400" b="1" dirty="0">
                <a:latin typeface="Calibri"/>
              </a:rPr>
              <a:t> </a:t>
            </a:r>
          </a:p>
        </p:txBody>
      </p:sp>
      <p:sp>
        <p:nvSpPr>
          <p:cNvPr id="4" name="Subtitle 1"/>
          <p:cNvSpPr txBox="1">
            <a:spLocks/>
          </p:cNvSpPr>
          <p:nvPr/>
        </p:nvSpPr>
        <p:spPr>
          <a:xfrm>
            <a:off x="4780490" y="1491427"/>
            <a:ext cx="3428999" cy="331698"/>
          </a:xfrm>
          <a:prstGeom prst="rect">
            <a:avLst/>
          </a:prstGeom>
        </p:spPr>
        <p:txBody>
          <a:bodyPr vert="horz" lIns="91440" tIns="45720" rIns="91440" bIns="45720" rtlCol="0">
            <a:noAutofit/>
          </a:bodyPr>
          <a:lstStyle>
            <a:lvl1pPr marL="0" indent="0" algn="r" defTabSz="914400" rtl="0" eaLnBrk="1" latinLnBrk="0" hangingPunct="1">
              <a:spcBef>
                <a:spcPct val="20000"/>
              </a:spcBef>
              <a:buFont typeface="Arial" pitchFamily="34" charset="0"/>
              <a:buNone/>
              <a:defRPr sz="2000" kern="1200">
                <a:solidFill>
                  <a:schemeClr val="tx2">
                    <a:lumMod val="60000"/>
                    <a:lumOff val="4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Calibri"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tx1"/>
              </a:buClr>
              <a:buFont typeface="Calibri"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Calibri"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tx1"/>
              </a:buClr>
              <a:buFont typeface="Calibri" pitchFamily="34" charset="0"/>
              <a:buNone/>
              <a:defRPr sz="18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tx1"/>
              </a:buClr>
              <a:buFont typeface="Calibri" pitchFamily="34" charset="0"/>
              <a:buNone/>
              <a:defRPr sz="1800" kern="1200">
                <a:solidFill>
                  <a:schemeClr val="tx1">
                    <a:tint val="75000"/>
                  </a:schemeClr>
                </a:solidFill>
                <a:latin typeface="+mn-lt"/>
                <a:ea typeface="+mn-ea"/>
                <a:cs typeface="+mn-cs"/>
              </a:defRPr>
            </a:lvl9pPr>
          </a:lstStyle>
          <a:p>
            <a:pPr algn="l" fontAlgn="auto">
              <a:spcAft>
                <a:spcPts val="0"/>
              </a:spcAft>
            </a:pPr>
            <a:r>
              <a:rPr lang="en-US" sz="1800" b="1" u="sng" dirty="0" smtClean="0">
                <a:solidFill>
                  <a:schemeClr val="tx1"/>
                </a:solidFill>
              </a:rPr>
              <a:t>Allies of the HEAT Institute</a:t>
            </a:r>
            <a:endParaRPr lang="en-US" sz="1800" b="1" u="sng" dirty="0">
              <a:solidFill>
                <a:schemeClr val="tx1"/>
              </a:solidFill>
            </a:endParaRPr>
          </a:p>
        </p:txBody>
      </p:sp>
      <p:sp>
        <p:nvSpPr>
          <p:cNvPr id="5" name="Subtitle 1"/>
          <p:cNvSpPr txBox="1">
            <a:spLocks/>
          </p:cNvSpPr>
          <p:nvPr/>
        </p:nvSpPr>
        <p:spPr>
          <a:xfrm>
            <a:off x="4758718" y="3250864"/>
            <a:ext cx="3428999" cy="331698"/>
          </a:xfrm>
          <a:prstGeom prst="rect">
            <a:avLst/>
          </a:prstGeom>
        </p:spPr>
        <p:txBody>
          <a:bodyPr vert="horz" lIns="91440" tIns="45720" rIns="91440" bIns="45720" rtlCol="0">
            <a:noAutofit/>
          </a:bodyPr>
          <a:lstStyle>
            <a:lvl1pPr marL="0" indent="0" algn="r" defTabSz="914400" rtl="0" eaLnBrk="1" latinLnBrk="0" hangingPunct="1">
              <a:spcBef>
                <a:spcPct val="20000"/>
              </a:spcBef>
              <a:buFont typeface="Arial" pitchFamily="34" charset="0"/>
              <a:buNone/>
              <a:defRPr sz="2000" kern="1200">
                <a:solidFill>
                  <a:schemeClr val="tx2">
                    <a:lumMod val="60000"/>
                    <a:lumOff val="4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Calibri"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tx1"/>
              </a:buClr>
              <a:buFont typeface="Calibri"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Calibri"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tx1"/>
              </a:buClr>
              <a:buFont typeface="Calibri" pitchFamily="34" charset="0"/>
              <a:buNone/>
              <a:defRPr sz="18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tx1"/>
              </a:buClr>
              <a:buFont typeface="Calibri" pitchFamily="34" charset="0"/>
              <a:buNone/>
              <a:defRPr sz="1800" kern="1200">
                <a:solidFill>
                  <a:schemeClr val="tx1">
                    <a:tint val="75000"/>
                  </a:schemeClr>
                </a:solidFill>
                <a:latin typeface="+mn-lt"/>
                <a:ea typeface="+mn-ea"/>
                <a:cs typeface="+mn-cs"/>
              </a:defRPr>
            </a:lvl9pPr>
          </a:lstStyle>
          <a:p>
            <a:pPr algn="l" fontAlgn="auto">
              <a:spcAft>
                <a:spcPts val="0"/>
              </a:spcAft>
            </a:pPr>
            <a:r>
              <a:rPr lang="en-US" sz="1800" b="1" u="sng" dirty="0" smtClean="0">
                <a:solidFill>
                  <a:schemeClr val="tx1"/>
                </a:solidFill>
              </a:rPr>
              <a:t>National Supporters</a:t>
            </a:r>
            <a:endParaRPr lang="en-US" sz="1400" u="sng" dirty="0">
              <a:solidFill>
                <a:srgbClr val="897D77"/>
              </a:solidFill>
            </a:endParaRPr>
          </a:p>
        </p:txBody>
      </p:sp>
      <p:sp>
        <p:nvSpPr>
          <p:cNvPr id="6" name="TextBox 5"/>
          <p:cNvSpPr txBox="1"/>
          <p:nvPr/>
        </p:nvSpPr>
        <p:spPr>
          <a:xfrm>
            <a:off x="4758718" y="2091591"/>
            <a:ext cx="4061946" cy="1354217"/>
          </a:xfrm>
          <a:prstGeom prst="rect">
            <a:avLst/>
          </a:prstGeom>
          <a:noFill/>
        </p:spPr>
        <p:txBody>
          <a:bodyPr wrap="none" rtlCol="0">
            <a:spAutoFit/>
          </a:bodyPr>
          <a:lstStyle/>
          <a:p>
            <a:pPr fontAlgn="auto">
              <a:spcBef>
                <a:spcPts val="0"/>
              </a:spcBef>
              <a:spcAft>
                <a:spcPts val="0"/>
              </a:spcAft>
            </a:pPr>
            <a:r>
              <a:rPr lang="en-US" sz="1400" b="1" dirty="0">
                <a:latin typeface="Calibri"/>
              </a:rPr>
              <a:t>Diana Dooley, Secretary</a:t>
            </a:r>
          </a:p>
          <a:p>
            <a:pPr fontAlgn="auto">
              <a:spcBef>
                <a:spcPts val="0"/>
              </a:spcBef>
              <a:spcAft>
                <a:spcPts val="0"/>
              </a:spcAft>
            </a:pPr>
            <a:r>
              <a:rPr lang="en-US" sz="1400" b="1" dirty="0">
                <a:latin typeface="Calibri"/>
              </a:rPr>
              <a:t>California Health and Human Services Agency </a:t>
            </a:r>
            <a:endParaRPr lang="en-US" sz="1400" b="1" dirty="0" smtClean="0">
              <a:latin typeface="Calibri"/>
            </a:endParaRPr>
          </a:p>
          <a:p>
            <a:pPr fontAlgn="auto">
              <a:spcBef>
                <a:spcPts val="0"/>
              </a:spcBef>
              <a:spcAft>
                <a:spcPts val="0"/>
              </a:spcAft>
            </a:pPr>
            <a:endParaRPr lang="en-US" sz="1400" b="1" dirty="0">
              <a:latin typeface="Calibri"/>
            </a:endParaRPr>
          </a:p>
          <a:p>
            <a:pPr fontAlgn="auto">
              <a:spcBef>
                <a:spcPts val="0"/>
              </a:spcBef>
              <a:spcAft>
                <a:spcPts val="0"/>
              </a:spcAft>
            </a:pPr>
            <a:r>
              <a:rPr lang="en-US" sz="1400" b="1" dirty="0">
                <a:latin typeface="Calibri"/>
              </a:rPr>
              <a:t> John </a:t>
            </a:r>
            <a:r>
              <a:rPr lang="en-US" sz="1400" b="1" dirty="0" err="1">
                <a:latin typeface="Calibri"/>
              </a:rPr>
              <a:t>Wordlaw</a:t>
            </a:r>
            <a:r>
              <a:rPr lang="en-US" sz="1400" b="1" dirty="0">
                <a:latin typeface="Calibri"/>
              </a:rPr>
              <a:t>, Assistant Secretary – </a:t>
            </a:r>
            <a:r>
              <a:rPr lang="en-US" sz="1400" b="1" dirty="0" smtClean="0">
                <a:latin typeface="Calibri"/>
              </a:rPr>
              <a:t>Program/Fiscal</a:t>
            </a:r>
            <a:endParaRPr lang="en-US" sz="1400" b="1" dirty="0">
              <a:latin typeface="Calibri"/>
            </a:endParaRPr>
          </a:p>
          <a:p>
            <a:pPr fontAlgn="auto">
              <a:spcBef>
                <a:spcPts val="0"/>
              </a:spcBef>
              <a:spcAft>
                <a:spcPts val="0"/>
              </a:spcAft>
            </a:pPr>
            <a:r>
              <a:rPr lang="en-US" sz="1400" b="1" dirty="0">
                <a:latin typeface="Calibri"/>
              </a:rPr>
              <a:t>California Health and Human Services Agency  </a:t>
            </a:r>
          </a:p>
          <a:p>
            <a:pPr fontAlgn="auto">
              <a:spcBef>
                <a:spcPts val="0"/>
              </a:spcBef>
              <a:spcAft>
                <a:spcPts val="0"/>
              </a:spcAft>
            </a:pPr>
            <a:endParaRPr lang="en-US" sz="1200" b="1" dirty="0">
              <a:latin typeface="Calibri"/>
            </a:endParaRPr>
          </a:p>
        </p:txBody>
      </p:sp>
      <p:sp>
        <p:nvSpPr>
          <p:cNvPr id="7" name="TextBox 6"/>
          <p:cNvSpPr txBox="1"/>
          <p:nvPr/>
        </p:nvSpPr>
        <p:spPr>
          <a:xfrm>
            <a:off x="4758718" y="3598464"/>
            <a:ext cx="2971800" cy="3323987"/>
          </a:xfrm>
          <a:prstGeom prst="rect">
            <a:avLst/>
          </a:prstGeom>
          <a:noFill/>
        </p:spPr>
        <p:txBody>
          <a:bodyPr wrap="square" rtlCol="0">
            <a:spAutoFit/>
          </a:bodyPr>
          <a:lstStyle/>
          <a:p>
            <a:pPr fontAlgn="auto">
              <a:spcBef>
                <a:spcPts val="0"/>
              </a:spcBef>
              <a:spcAft>
                <a:spcPts val="0"/>
              </a:spcAft>
            </a:pPr>
            <a:r>
              <a:rPr lang="en-US" sz="1400" b="1" dirty="0">
                <a:latin typeface="Calibri"/>
              </a:rPr>
              <a:t>Linda Smith, Founder and Executive Director of Shared Hope International</a:t>
            </a:r>
          </a:p>
          <a:p>
            <a:pPr fontAlgn="auto">
              <a:spcBef>
                <a:spcPts val="0"/>
              </a:spcBef>
              <a:spcAft>
                <a:spcPts val="0"/>
              </a:spcAft>
            </a:pPr>
            <a:r>
              <a:rPr lang="en-US" sz="1400" b="1" dirty="0">
                <a:latin typeface="Calibri"/>
              </a:rPr>
              <a:t> </a:t>
            </a:r>
          </a:p>
          <a:p>
            <a:pPr fontAlgn="auto">
              <a:spcBef>
                <a:spcPts val="0"/>
              </a:spcBef>
              <a:spcAft>
                <a:spcPts val="0"/>
              </a:spcAft>
            </a:pPr>
            <a:r>
              <a:rPr lang="en-US" sz="1400" b="1" dirty="0" err="1">
                <a:latin typeface="Calibri"/>
              </a:rPr>
              <a:t>Withelma</a:t>
            </a:r>
            <a:r>
              <a:rPr lang="en-US" sz="1400" b="1" dirty="0">
                <a:latin typeface="Calibri"/>
              </a:rPr>
              <a:t> T Ortiz Pettigrew, CSEC Survivor/Champion</a:t>
            </a:r>
          </a:p>
          <a:p>
            <a:pPr fontAlgn="auto">
              <a:spcBef>
                <a:spcPts val="0"/>
              </a:spcBef>
              <a:spcAft>
                <a:spcPts val="0"/>
              </a:spcAft>
            </a:pPr>
            <a:r>
              <a:rPr lang="en-US" sz="1400" b="1" dirty="0">
                <a:latin typeface="Calibri"/>
              </a:rPr>
              <a:t> </a:t>
            </a:r>
          </a:p>
          <a:p>
            <a:pPr fontAlgn="auto">
              <a:spcBef>
                <a:spcPts val="0"/>
              </a:spcBef>
              <a:spcAft>
                <a:spcPts val="0"/>
              </a:spcAft>
            </a:pPr>
            <a:r>
              <a:rPr lang="en-US" sz="1400" b="1" dirty="0">
                <a:latin typeface="Calibri"/>
              </a:rPr>
              <a:t>Nola Brantley, CEO of Nola Brantley Speaks – CSEC Survivor/Champion</a:t>
            </a:r>
          </a:p>
          <a:p>
            <a:pPr fontAlgn="auto">
              <a:spcBef>
                <a:spcPts val="0"/>
              </a:spcBef>
              <a:spcAft>
                <a:spcPts val="0"/>
              </a:spcAft>
            </a:pPr>
            <a:r>
              <a:rPr lang="en-US" sz="1400" b="1" dirty="0">
                <a:latin typeface="Calibri"/>
              </a:rPr>
              <a:t> </a:t>
            </a:r>
          </a:p>
          <a:p>
            <a:pPr fontAlgn="auto">
              <a:spcBef>
                <a:spcPts val="0"/>
              </a:spcBef>
              <a:spcAft>
                <a:spcPts val="0"/>
              </a:spcAft>
            </a:pPr>
            <a:r>
              <a:rPr lang="en-US" sz="1400" b="1" dirty="0">
                <a:latin typeface="Calibri"/>
              </a:rPr>
              <a:t>Brad Myles, Executive Director of Polaris Project</a:t>
            </a:r>
          </a:p>
          <a:p>
            <a:pPr fontAlgn="auto">
              <a:spcBef>
                <a:spcPts val="0"/>
              </a:spcBef>
              <a:spcAft>
                <a:spcPts val="0"/>
              </a:spcAft>
            </a:pPr>
            <a:r>
              <a:rPr lang="en-US" sz="1400" b="1" dirty="0">
                <a:latin typeface="Calibri"/>
              </a:rPr>
              <a:t> </a:t>
            </a:r>
          </a:p>
          <a:p>
            <a:pPr fontAlgn="auto">
              <a:spcBef>
                <a:spcPts val="0"/>
              </a:spcBef>
              <a:spcAft>
                <a:spcPts val="0"/>
              </a:spcAft>
            </a:pPr>
            <a:r>
              <a:rPr lang="en-US" sz="1400" b="1" dirty="0" err="1">
                <a:latin typeface="Calibri"/>
              </a:rPr>
              <a:t>Esta</a:t>
            </a:r>
            <a:r>
              <a:rPr lang="en-US" sz="1400" b="1" dirty="0">
                <a:latin typeface="Calibri"/>
              </a:rPr>
              <a:t> </a:t>
            </a:r>
            <a:r>
              <a:rPr lang="en-US" sz="1400" b="1" dirty="0" err="1">
                <a:latin typeface="Calibri"/>
              </a:rPr>
              <a:t>Soler</a:t>
            </a:r>
            <a:r>
              <a:rPr lang="en-US" sz="1400" b="1" dirty="0">
                <a:latin typeface="Calibri"/>
              </a:rPr>
              <a:t>, Executive Director of Futures Without Violence</a:t>
            </a:r>
          </a:p>
          <a:p>
            <a:pPr fontAlgn="auto">
              <a:spcBef>
                <a:spcPts val="0"/>
              </a:spcBef>
              <a:spcAft>
                <a:spcPts val="0"/>
              </a:spcAft>
            </a:pPr>
            <a:endParaRPr lang="en-US" sz="1400" b="1" dirty="0">
              <a:latin typeface="Calibri"/>
            </a:endParaRPr>
          </a:p>
        </p:txBody>
      </p:sp>
    </p:spTree>
    <p:extLst>
      <p:ext uri="{BB962C8B-B14F-4D97-AF65-F5344CB8AC3E}">
        <p14:creationId xmlns:p14="http://schemas.microsoft.com/office/powerpoint/2010/main" val="2978399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2318" y="0"/>
            <a:ext cx="5299364" cy="6858000"/>
          </a:xfrm>
          <a:prstGeom prst="rect">
            <a:avLst/>
          </a:prstGeom>
        </p:spPr>
      </p:pic>
    </p:spTree>
    <p:extLst>
      <p:ext uri="{BB962C8B-B14F-4D97-AF65-F5344CB8AC3E}">
        <p14:creationId xmlns:p14="http://schemas.microsoft.com/office/powerpoint/2010/main" val="392410991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2318" y="0"/>
            <a:ext cx="5299364" cy="6858000"/>
          </a:xfrm>
          <a:prstGeom prst="rect">
            <a:avLst/>
          </a:prstGeom>
        </p:spPr>
      </p:pic>
    </p:spTree>
    <p:extLst>
      <p:ext uri="{BB962C8B-B14F-4D97-AF65-F5344CB8AC3E}">
        <p14:creationId xmlns:p14="http://schemas.microsoft.com/office/powerpoint/2010/main" val="23440606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 More Information:</a:t>
            </a:r>
            <a:endParaRPr lang="en-US" dirty="0"/>
          </a:p>
        </p:txBody>
      </p:sp>
      <p:sp>
        <p:nvSpPr>
          <p:cNvPr id="3" name="Content Placeholder 2"/>
          <p:cNvSpPr>
            <a:spLocks noGrp="1"/>
          </p:cNvSpPr>
          <p:nvPr>
            <p:ph idx="1"/>
          </p:nvPr>
        </p:nvSpPr>
        <p:spPr/>
        <p:txBody>
          <a:bodyPr/>
          <a:lstStyle/>
          <a:p>
            <a:r>
              <a:rPr lang="en-US" dirty="0" smtClean="0">
                <a:hlinkClick r:id="rId2"/>
              </a:rPr>
              <a:t>Jennifer.Madden@acgov.org</a:t>
            </a:r>
            <a:endParaRPr lang="en-US" dirty="0" smtClean="0"/>
          </a:p>
          <a:p>
            <a:r>
              <a:rPr lang="en-US" dirty="0" smtClean="0">
                <a:hlinkClick r:id="rId3"/>
              </a:rPr>
              <a:t>Nancy.omalley@acgov.org</a:t>
            </a:r>
            <a:endParaRPr lang="en-US" dirty="0" smtClean="0"/>
          </a:p>
          <a:p>
            <a:r>
              <a:rPr lang="en-US" dirty="0" smtClean="0"/>
              <a:t>HEAT-Watch.org</a:t>
            </a:r>
          </a:p>
          <a:p>
            <a:r>
              <a:rPr lang="en-US" dirty="0" smtClean="0"/>
              <a:t>ALCODA.org</a:t>
            </a:r>
          </a:p>
          <a:p>
            <a:endParaRPr lang="en-US" dirty="0" smtClean="0"/>
          </a:p>
          <a:p>
            <a:r>
              <a:rPr lang="en-US" dirty="0" smtClean="0"/>
              <a:t>Alameda County District Attorney’s Office</a:t>
            </a:r>
          </a:p>
          <a:p>
            <a:r>
              <a:rPr lang="en-US" sz="2000" dirty="0" smtClean="0"/>
              <a:t>1225 Fallon Street, Room 900</a:t>
            </a:r>
          </a:p>
          <a:p>
            <a:r>
              <a:rPr lang="en-US" sz="2000" dirty="0" smtClean="0"/>
              <a:t>Oakland, CA  94612</a:t>
            </a:r>
            <a:endParaRPr lang="en-US" sz="2000" dirty="0"/>
          </a:p>
          <a:p>
            <a:r>
              <a:rPr lang="en-US" sz="2000" dirty="0" smtClean="0"/>
              <a:t>510-272-6222</a:t>
            </a:r>
            <a:endParaRPr lang="en-US" sz="2000" dirty="0"/>
          </a:p>
        </p:txBody>
      </p:sp>
    </p:spTree>
    <p:extLst>
      <p:ext uri="{BB962C8B-B14F-4D97-AF65-F5344CB8AC3E}">
        <p14:creationId xmlns:p14="http://schemas.microsoft.com/office/powerpoint/2010/main" val="21264547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What is The National Picture?</a:t>
            </a:r>
            <a:endParaRPr lang="en-US" dirty="0"/>
          </a:p>
        </p:txBody>
      </p:sp>
      <p:sp>
        <p:nvSpPr>
          <p:cNvPr id="3" name="Content Placeholder 2"/>
          <p:cNvSpPr>
            <a:spLocks noGrp="1"/>
          </p:cNvSpPr>
          <p:nvPr>
            <p:ph idx="1"/>
          </p:nvPr>
        </p:nvSpPr>
        <p:spPr>
          <a:xfrm>
            <a:off x="457200" y="1828800"/>
            <a:ext cx="8229600" cy="4525963"/>
          </a:xfrm>
        </p:spPr>
        <p:txBody>
          <a:bodyPr/>
          <a:lstStyle/>
          <a:p>
            <a:r>
              <a:rPr lang="en-US" sz="2400" dirty="0" smtClean="0"/>
              <a:t>3 of the top 13 cities for CSEC are in California: Los Angeles, Oakland and San Diego</a:t>
            </a:r>
            <a:endParaRPr lang="en-US" sz="2400" dirty="0"/>
          </a:p>
          <a:p>
            <a:endParaRPr lang="en-US" sz="2400" dirty="0"/>
          </a:p>
          <a:p>
            <a:r>
              <a:rPr lang="en-US" sz="2400" dirty="0" smtClean="0"/>
              <a:t>Based on the National Human Trafficking Resource Center data from 2015:</a:t>
            </a:r>
          </a:p>
          <a:p>
            <a:pPr marL="457200" lvl="1" indent="0">
              <a:buNone/>
            </a:pPr>
            <a:r>
              <a:rPr lang="en-US" sz="2400" dirty="0" smtClean="0"/>
              <a:t>-12/2007 to 3/2015: 19,991 Human Trafficking cases reported</a:t>
            </a:r>
          </a:p>
          <a:p>
            <a:pPr marL="457200" lvl="1" indent="0">
              <a:buNone/>
            </a:pPr>
            <a:r>
              <a:rPr lang="en-US" sz="2400" dirty="0" smtClean="0"/>
              <a:t>-5,990 cases reported in 2015 to date</a:t>
            </a:r>
          </a:p>
          <a:p>
            <a:pPr marL="457200" lvl="1" indent="0">
              <a:buNone/>
            </a:pPr>
            <a:r>
              <a:rPr lang="en-US" sz="2400" dirty="0" smtClean="0"/>
              <a:t>-12/2007-3/2015: 96,513 calls related to human trafficking to the hotline number</a:t>
            </a:r>
          </a:p>
          <a:p>
            <a:pPr marL="457200" lvl="1" indent="0">
              <a:buNone/>
            </a:pPr>
            <a:endParaRPr lang="en-US" sz="2400" dirty="0" smtClean="0"/>
          </a:p>
        </p:txBody>
      </p:sp>
    </p:spTree>
    <p:extLst>
      <p:ext uri="{BB962C8B-B14F-4D97-AF65-F5344CB8AC3E}">
        <p14:creationId xmlns:p14="http://schemas.microsoft.com/office/powerpoint/2010/main" val="36239234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2821" y="0"/>
            <a:ext cx="8341179" cy="6858000"/>
          </a:xfrm>
          <a:prstGeom prst="rect">
            <a:avLst/>
          </a:prstGeom>
        </p:spPr>
      </p:pic>
      <p:sp>
        <p:nvSpPr>
          <p:cNvPr id="2" name="TextBox 1"/>
          <p:cNvSpPr txBox="1"/>
          <p:nvPr/>
        </p:nvSpPr>
        <p:spPr>
          <a:xfrm>
            <a:off x="914400" y="1905000"/>
            <a:ext cx="2206629" cy="2062103"/>
          </a:xfrm>
          <a:prstGeom prst="rect">
            <a:avLst/>
          </a:prstGeom>
          <a:noFill/>
        </p:spPr>
        <p:txBody>
          <a:bodyPr wrap="square" rtlCol="0">
            <a:spAutoFit/>
          </a:bodyPr>
          <a:lstStyle/>
          <a:p>
            <a:pPr algn="ctr" fontAlgn="auto">
              <a:spcBef>
                <a:spcPts val="0"/>
              </a:spcBef>
              <a:spcAft>
                <a:spcPts val="0"/>
              </a:spcAft>
            </a:pPr>
            <a:r>
              <a:rPr lang="en-US" sz="3200" dirty="0" smtClean="0">
                <a:solidFill>
                  <a:srgbClr val="897D77"/>
                </a:solidFill>
                <a:latin typeface="Calibri"/>
              </a:rPr>
              <a:t>California’s human trafficking</a:t>
            </a:r>
          </a:p>
          <a:p>
            <a:pPr algn="ctr" fontAlgn="auto">
              <a:spcBef>
                <a:spcPts val="0"/>
              </a:spcBef>
              <a:spcAft>
                <a:spcPts val="0"/>
              </a:spcAft>
            </a:pPr>
            <a:r>
              <a:rPr lang="en-US" sz="3200" dirty="0">
                <a:solidFill>
                  <a:srgbClr val="897D77"/>
                </a:solidFill>
                <a:latin typeface="Calibri"/>
              </a:rPr>
              <a:t>“hot spots”</a:t>
            </a:r>
          </a:p>
        </p:txBody>
      </p:sp>
      <p:sp>
        <p:nvSpPr>
          <p:cNvPr id="4" name="TextBox 3"/>
          <p:cNvSpPr txBox="1"/>
          <p:nvPr/>
        </p:nvSpPr>
        <p:spPr>
          <a:xfrm>
            <a:off x="1828800" y="4114800"/>
            <a:ext cx="2042226" cy="369332"/>
          </a:xfrm>
          <a:prstGeom prst="rect">
            <a:avLst/>
          </a:prstGeom>
          <a:noFill/>
        </p:spPr>
        <p:txBody>
          <a:bodyPr wrap="none" rtlCol="0">
            <a:spAutoFit/>
          </a:bodyPr>
          <a:lstStyle/>
          <a:p>
            <a:pPr fontAlgn="auto">
              <a:spcBef>
                <a:spcPts val="0"/>
              </a:spcBef>
              <a:spcAft>
                <a:spcPts val="0"/>
              </a:spcAft>
            </a:pPr>
            <a:r>
              <a:rPr lang="en-US" dirty="0" smtClean="0">
                <a:solidFill>
                  <a:srgbClr val="9C918C"/>
                </a:solidFill>
                <a:latin typeface="Calibri"/>
              </a:rPr>
              <a:t>Polaris Project 2014</a:t>
            </a:r>
            <a:endParaRPr lang="en-US" dirty="0">
              <a:solidFill>
                <a:srgbClr val="9C918C"/>
              </a:solidFill>
              <a:latin typeface="Calibri"/>
            </a:endParaRPr>
          </a:p>
        </p:txBody>
      </p:sp>
    </p:spTree>
    <p:extLst>
      <p:ext uri="{BB962C8B-B14F-4D97-AF65-F5344CB8AC3E}">
        <p14:creationId xmlns:p14="http://schemas.microsoft.com/office/powerpoint/2010/main" val="2559230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0"/>
                                        <p:tgtEl>
                                          <p:spTgt spid="3"/>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0"/>
                                        <p:tgtEl>
                                          <p:spTgt spid="2"/>
                                        </p:tgtEl>
                                      </p:cBhvr>
                                    </p:animEffect>
                                  </p:childTnLst>
                                </p:cTn>
                              </p:par>
                              <p:par>
                                <p:cTn id="11" presetID="10" presetClass="entr" presetSubtype="0" fill="hold" grpId="0" nodeType="withEffect">
                                  <p:stCondLst>
                                    <p:cond delay="15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2105" y="0"/>
            <a:ext cx="8341179"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821" y="0"/>
            <a:ext cx="8341179" cy="68580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3034" y="3657600"/>
            <a:ext cx="1304925" cy="1381125"/>
          </a:xfrm>
          <a:prstGeom prst="rect">
            <a:avLst/>
          </a:prstGeom>
        </p:spPr>
      </p:pic>
      <p:sp>
        <p:nvSpPr>
          <p:cNvPr id="10" name="TextBox 9"/>
          <p:cNvSpPr txBox="1"/>
          <p:nvPr/>
        </p:nvSpPr>
        <p:spPr>
          <a:xfrm>
            <a:off x="1828800" y="3886200"/>
            <a:ext cx="1521057" cy="369332"/>
          </a:xfrm>
          <a:prstGeom prst="rect">
            <a:avLst/>
          </a:prstGeom>
          <a:noFill/>
        </p:spPr>
        <p:txBody>
          <a:bodyPr wrap="none" rtlCol="0">
            <a:spAutoFit/>
          </a:bodyPr>
          <a:lstStyle/>
          <a:p>
            <a:pPr fontAlgn="auto">
              <a:spcBef>
                <a:spcPts val="0"/>
              </a:spcBef>
              <a:spcAft>
                <a:spcPts val="0"/>
              </a:spcAft>
            </a:pPr>
            <a:r>
              <a:rPr lang="en-US" b="1" dirty="0" smtClean="0">
                <a:solidFill>
                  <a:srgbClr val="897D77"/>
                </a:solidFill>
                <a:latin typeface="Calibri"/>
              </a:rPr>
              <a:t>Implementing</a:t>
            </a:r>
            <a:endParaRPr lang="en-US" b="1" dirty="0">
              <a:solidFill>
                <a:srgbClr val="897D77"/>
              </a:solidFill>
              <a:latin typeface="Calibri"/>
            </a:endParaRPr>
          </a:p>
        </p:txBody>
      </p:sp>
      <p:sp>
        <p:nvSpPr>
          <p:cNvPr id="4" name="TextBox 3"/>
          <p:cNvSpPr txBox="1"/>
          <p:nvPr/>
        </p:nvSpPr>
        <p:spPr>
          <a:xfrm>
            <a:off x="5943600" y="457200"/>
            <a:ext cx="2999219" cy="1569660"/>
          </a:xfrm>
          <a:prstGeom prst="rect">
            <a:avLst/>
          </a:prstGeom>
          <a:noFill/>
        </p:spPr>
        <p:txBody>
          <a:bodyPr wrap="none" rtlCol="0">
            <a:spAutoFit/>
          </a:bodyPr>
          <a:lstStyle/>
          <a:p>
            <a:pPr fontAlgn="auto">
              <a:spcBef>
                <a:spcPts val="0"/>
              </a:spcBef>
              <a:spcAft>
                <a:spcPts val="0"/>
              </a:spcAft>
            </a:pPr>
            <a:r>
              <a:rPr lang="en-US" sz="4800" dirty="0" smtClean="0">
                <a:solidFill>
                  <a:srgbClr val="897D77"/>
                </a:solidFill>
                <a:latin typeface="Calibri"/>
              </a:rPr>
              <a:t>STAGES OF </a:t>
            </a:r>
            <a:br>
              <a:rPr lang="en-US" sz="4800" dirty="0" smtClean="0">
                <a:solidFill>
                  <a:srgbClr val="897D77"/>
                </a:solidFill>
                <a:latin typeface="Calibri"/>
              </a:rPr>
            </a:br>
            <a:r>
              <a:rPr lang="en-US" sz="4800" dirty="0" smtClean="0">
                <a:solidFill>
                  <a:srgbClr val="897D77"/>
                </a:solidFill>
                <a:latin typeface="Calibri"/>
              </a:rPr>
              <a:t>RESPONSE</a:t>
            </a:r>
            <a:endParaRPr lang="en-US" sz="4800" dirty="0">
              <a:solidFill>
                <a:srgbClr val="897D77"/>
              </a:solidFill>
              <a:latin typeface="Calibri"/>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9455" y="2362200"/>
            <a:ext cx="1304925" cy="1381125"/>
          </a:xfrm>
          <a:prstGeom prst="rect">
            <a:avLst/>
          </a:prstGeom>
        </p:spPr>
      </p:pic>
      <p:sp>
        <p:nvSpPr>
          <p:cNvPr id="8" name="TextBox 7"/>
          <p:cNvSpPr txBox="1"/>
          <p:nvPr/>
        </p:nvSpPr>
        <p:spPr>
          <a:xfrm>
            <a:off x="1828800" y="2514600"/>
            <a:ext cx="1013419" cy="369332"/>
          </a:xfrm>
          <a:prstGeom prst="rect">
            <a:avLst/>
          </a:prstGeom>
          <a:noFill/>
        </p:spPr>
        <p:txBody>
          <a:bodyPr wrap="none" rtlCol="0">
            <a:spAutoFit/>
          </a:bodyPr>
          <a:lstStyle/>
          <a:p>
            <a:pPr fontAlgn="auto">
              <a:spcBef>
                <a:spcPts val="0"/>
              </a:spcBef>
              <a:spcAft>
                <a:spcPts val="0"/>
              </a:spcAft>
            </a:pPr>
            <a:r>
              <a:rPr lang="en-US" b="1" dirty="0" smtClean="0">
                <a:solidFill>
                  <a:srgbClr val="897D77"/>
                </a:solidFill>
                <a:latin typeface="Calibri"/>
              </a:rPr>
              <a:t>Planning</a:t>
            </a:r>
            <a:endParaRPr lang="en-US" b="1" dirty="0">
              <a:solidFill>
                <a:srgbClr val="897D77"/>
              </a:solidFill>
              <a:latin typeface="Calibri"/>
            </a:endParaRPr>
          </a:p>
        </p:txBody>
      </p:sp>
    </p:spTree>
    <p:extLst>
      <p:ext uri="{BB962C8B-B14F-4D97-AF65-F5344CB8AC3E}">
        <p14:creationId xmlns:p14="http://schemas.microsoft.com/office/powerpoint/2010/main" val="1095149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5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par>
                          <p:cTn id="14" fill="hold">
                            <p:stCondLst>
                              <p:cond delay="1000"/>
                            </p:stCondLst>
                            <p:childTnLst>
                              <p:par>
                                <p:cTn id="15" presetID="10" presetClass="entr" presetSubtype="0" fill="hold" nodeType="afterEffect">
                                  <p:stCondLst>
                                    <p:cond delay="50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ntr" presetSubtype="0" fill="hold" grpId="0" nodeType="withEffect">
                                  <p:stCondLst>
                                    <p:cond delay="100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10" presetClass="entr" presetSubtype="0" fill="hold" nodeType="withEffect">
                                  <p:stCondLst>
                                    <p:cond delay="100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2821" y="0"/>
            <a:ext cx="8341179" cy="68580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821" y="0"/>
            <a:ext cx="8341179" cy="6858000"/>
          </a:xfrm>
          <a:prstGeom prst="rect">
            <a:avLst/>
          </a:prstGeom>
        </p:spPr>
      </p:pic>
      <p:sp>
        <p:nvSpPr>
          <p:cNvPr id="4" name="TextBox 3"/>
          <p:cNvSpPr txBox="1"/>
          <p:nvPr/>
        </p:nvSpPr>
        <p:spPr>
          <a:xfrm>
            <a:off x="685799" y="5334000"/>
            <a:ext cx="3553473" cy="830997"/>
          </a:xfrm>
          <a:prstGeom prst="rect">
            <a:avLst/>
          </a:prstGeom>
          <a:noFill/>
        </p:spPr>
        <p:txBody>
          <a:bodyPr wrap="none" rtlCol="0">
            <a:spAutoFit/>
          </a:bodyPr>
          <a:lstStyle/>
          <a:p>
            <a:pPr fontAlgn="auto">
              <a:spcBef>
                <a:spcPts val="0"/>
              </a:spcBef>
              <a:spcAft>
                <a:spcPts val="0"/>
              </a:spcAft>
            </a:pPr>
            <a:r>
              <a:rPr lang="en-US" sz="4800" dirty="0" smtClean="0">
                <a:solidFill>
                  <a:srgbClr val="897D77"/>
                </a:solidFill>
                <a:latin typeface="Calibri"/>
              </a:rPr>
              <a:t>Collaboration</a:t>
            </a:r>
            <a:endParaRPr lang="en-US" sz="4800" dirty="0">
              <a:solidFill>
                <a:srgbClr val="897D77"/>
              </a:solidFill>
              <a:latin typeface="Calibri"/>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1200" y="744267"/>
            <a:ext cx="753467" cy="797465"/>
          </a:xfrm>
          <a:prstGeom prst="rect">
            <a:avLst/>
          </a:prstGeom>
        </p:spPr>
      </p:pic>
      <p:sp>
        <p:nvSpPr>
          <p:cNvPr id="7" name="TextBox 6"/>
          <p:cNvSpPr txBox="1"/>
          <p:nvPr/>
        </p:nvSpPr>
        <p:spPr>
          <a:xfrm>
            <a:off x="6692870" y="819833"/>
            <a:ext cx="1841530" cy="646331"/>
          </a:xfrm>
          <a:prstGeom prst="rect">
            <a:avLst/>
          </a:prstGeom>
          <a:noFill/>
        </p:spPr>
        <p:txBody>
          <a:bodyPr wrap="none" rtlCol="0">
            <a:spAutoFit/>
          </a:bodyPr>
          <a:lstStyle/>
          <a:p>
            <a:pPr fontAlgn="auto">
              <a:spcBef>
                <a:spcPts val="0"/>
              </a:spcBef>
              <a:spcAft>
                <a:spcPts val="0"/>
              </a:spcAft>
            </a:pPr>
            <a:r>
              <a:rPr lang="en-US" b="1" dirty="0" smtClean="0">
                <a:solidFill>
                  <a:srgbClr val="897D77"/>
                </a:solidFill>
                <a:latin typeface="Calibri"/>
              </a:rPr>
              <a:t>Law Enforcement</a:t>
            </a:r>
          </a:p>
          <a:p>
            <a:pPr fontAlgn="auto">
              <a:spcBef>
                <a:spcPts val="0"/>
              </a:spcBef>
              <a:spcAft>
                <a:spcPts val="0"/>
              </a:spcAft>
            </a:pPr>
            <a:r>
              <a:rPr lang="en-US" b="1" dirty="0" smtClean="0">
                <a:solidFill>
                  <a:srgbClr val="897D77"/>
                </a:solidFill>
                <a:latin typeface="Calibri"/>
              </a:rPr>
              <a:t>Task Force</a:t>
            </a:r>
            <a:endParaRPr lang="en-US" b="1" dirty="0">
              <a:solidFill>
                <a:srgbClr val="897D77"/>
              </a:solidFill>
              <a:latin typeface="Calibri"/>
            </a:endParaRPr>
          </a:p>
        </p:txBody>
      </p:sp>
      <p:sp>
        <p:nvSpPr>
          <p:cNvPr id="9" name="TextBox 8"/>
          <p:cNvSpPr txBox="1"/>
          <p:nvPr/>
        </p:nvSpPr>
        <p:spPr>
          <a:xfrm>
            <a:off x="6705600" y="1658034"/>
            <a:ext cx="1626214" cy="646331"/>
          </a:xfrm>
          <a:prstGeom prst="rect">
            <a:avLst/>
          </a:prstGeom>
          <a:noFill/>
        </p:spPr>
        <p:txBody>
          <a:bodyPr wrap="none" rtlCol="0">
            <a:spAutoFit/>
          </a:bodyPr>
          <a:lstStyle/>
          <a:p>
            <a:pPr fontAlgn="auto">
              <a:spcBef>
                <a:spcPts val="0"/>
              </a:spcBef>
              <a:spcAft>
                <a:spcPts val="0"/>
              </a:spcAft>
            </a:pPr>
            <a:r>
              <a:rPr lang="en-US" b="1" dirty="0" smtClean="0">
                <a:solidFill>
                  <a:srgbClr val="897D77"/>
                </a:solidFill>
                <a:latin typeface="Calibri"/>
              </a:rPr>
              <a:t>Victim Services</a:t>
            </a:r>
          </a:p>
          <a:p>
            <a:pPr fontAlgn="auto">
              <a:spcBef>
                <a:spcPts val="0"/>
              </a:spcBef>
              <a:spcAft>
                <a:spcPts val="0"/>
              </a:spcAft>
            </a:pPr>
            <a:r>
              <a:rPr lang="en-US" b="1" dirty="0" smtClean="0">
                <a:solidFill>
                  <a:srgbClr val="897D77"/>
                </a:solidFill>
                <a:latin typeface="Calibri"/>
              </a:rPr>
              <a:t>Task Force</a:t>
            </a:r>
            <a:endParaRPr lang="en-US" b="1" dirty="0">
              <a:solidFill>
                <a:srgbClr val="897D77"/>
              </a:solidFill>
              <a:latin typeface="Calibri"/>
            </a:endParaRP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87885" y="1600200"/>
            <a:ext cx="665315" cy="704165"/>
          </a:xfrm>
          <a:prstGeom prst="rect">
            <a:avLst/>
          </a:prstGeom>
        </p:spPr>
      </p:pic>
      <p:sp>
        <p:nvSpPr>
          <p:cNvPr id="12" name="TextBox 11"/>
          <p:cNvSpPr txBox="1"/>
          <p:nvPr/>
        </p:nvSpPr>
        <p:spPr>
          <a:xfrm>
            <a:off x="6705600" y="2590800"/>
            <a:ext cx="2150460" cy="369332"/>
          </a:xfrm>
          <a:prstGeom prst="rect">
            <a:avLst/>
          </a:prstGeom>
          <a:noFill/>
        </p:spPr>
        <p:txBody>
          <a:bodyPr wrap="none" rtlCol="0">
            <a:spAutoFit/>
          </a:bodyPr>
          <a:lstStyle/>
          <a:p>
            <a:pPr fontAlgn="auto">
              <a:spcBef>
                <a:spcPts val="0"/>
              </a:spcBef>
              <a:spcAft>
                <a:spcPts val="0"/>
              </a:spcAft>
            </a:pPr>
            <a:r>
              <a:rPr lang="en-US" b="1" dirty="0" smtClean="0">
                <a:solidFill>
                  <a:srgbClr val="897D77"/>
                </a:solidFill>
                <a:latin typeface="Calibri"/>
              </a:rPr>
              <a:t>Enhanced Task Force</a:t>
            </a:r>
            <a:endParaRPr lang="en-US" b="1" dirty="0">
              <a:solidFill>
                <a:srgbClr val="897D77"/>
              </a:solidFill>
              <a:latin typeface="Calibri"/>
            </a:endParaRPr>
          </a:p>
        </p:txBody>
      </p:sp>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93559" y="2362200"/>
            <a:ext cx="665854" cy="704736"/>
          </a:xfrm>
          <a:prstGeom prst="rect">
            <a:avLst/>
          </a:prstGeom>
        </p:spPr>
      </p:pic>
      <p:sp>
        <p:nvSpPr>
          <p:cNvPr id="14" name="TextBox 13"/>
          <p:cNvSpPr txBox="1"/>
          <p:nvPr/>
        </p:nvSpPr>
        <p:spPr>
          <a:xfrm>
            <a:off x="7162800" y="3147853"/>
            <a:ext cx="1621149" cy="646331"/>
          </a:xfrm>
          <a:prstGeom prst="rect">
            <a:avLst/>
          </a:prstGeom>
          <a:noFill/>
        </p:spPr>
        <p:txBody>
          <a:bodyPr wrap="none" rtlCol="0">
            <a:spAutoFit/>
          </a:bodyPr>
          <a:lstStyle/>
          <a:p>
            <a:pPr fontAlgn="auto">
              <a:spcBef>
                <a:spcPts val="0"/>
              </a:spcBef>
              <a:spcAft>
                <a:spcPts val="0"/>
              </a:spcAft>
            </a:pPr>
            <a:r>
              <a:rPr lang="en-US" b="1" dirty="0" smtClean="0">
                <a:solidFill>
                  <a:srgbClr val="897D77"/>
                </a:solidFill>
                <a:latin typeface="Calibri"/>
              </a:rPr>
              <a:t>Cross Regional </a:t>
            </a:r>
          </a:p>
          <a:p>
            <a:pPr fontAlgn="auto">
              <a:spcBef>
                <a:spcPts val="0"/>
              </a:spcBef>
              <a:spcAft>
                <a:spcPts val="0"/>
              </a:spcAft>
            </a:pPr>
            <a:r>
              <a:rPr lang="en-US" b="1" dirty="0" smtClean="0">
                <a:solidFill>
                  <a:srgbClr val="897D77"/>
                </a:solidFill>
                <a:latin typeface="Calibri"/>
              </a:rPr>
              <a:t>Task Force</a:t>
            </a:r>
            <a:endParaRPr lang="en-US" b="1" dirty="0">
              <a:solidFill>
                <a:srgbClr val="897D77"/>
              </a:solidFill>
              <a:latin typeface="Calibri"/>
            </a:endParaRPr>
          </a:p>
        </p:txBody>
      </p:sp>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38610" y="2895603"/>
            <a:ext cx="176238" cy="186214"/>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79369" y="3083719"/>
            <a:ext cx="652462" cy="690562"/>
          </a:xfrm>
          <a:prstGeom prst="rect">
            <a:avLst/>
          </a:prstGeom>
        </p:spPr>
      </p:pic>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02821" y="0"/>
            <a:ext cx="8341179" cy="6858000"/>
          </a:xfrm>
          <a:prstGeom prst="rect">
            <a:avLst/>
          </a:prstGeom>
        </p:spPr>
      </p:pic>
    </p:spTree>
    <p:extLst>
      <p:ext uri="{BB962C8B-B14F-4D97-AF65-F5344CB8AC3E}">
        <p14:creationId xmlns:p14="http://schemas.microsoft.com/office/powerpoint/2010/main" val="27444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1000"/>
                            </p:stCondLst>
                            <p:childTnLst>
                              <p:par>
                                <p:cTn id="9" presetID="10" presetClass="entr" presetSubtype="0" fill="hold" grpId="0" nodeType="afterEffect">
                                  <p:stCondLst>
                                    <p:cond delay="50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par>
                          <p:cTn id="16" fill="hold">
                            <p:stCondLst>
                              <p:cond delay="2500"/>
                            </p:stCondLst>
                            <p:childTnLst>
                              <p:par>
                                <p:cTn id="17" presetID="10" presetClass="exit" presetSubtype="0" fill="hold" nodeType="afterEffect">
                                  <p:stCondLst>
                                    <p:cond delay="1000"/>
                                  </p:stCondLst>
                                  <p:childTnLst>
                                    <p:animEffect transition="out" filter="fade">
                                      <p:cBhvr>
                                        <p:cTn id="18" dur="1000"/>
                                        <p:tgtEl>
                                          <p:spTgt spid="3"/>
                                        </p:tgtEl>
                                      </p:cBhvr>
                                    </p:animEffect>
                                    <p:set>
                                      <p:cBhvr>
                                        <p:cTn id="19" dur="1" fill="hold">
                                          <p:stCondLst>
                                            <p:cond delay="999"/>
                                          </p:stCondLst>
                                        </p:cTn>
                                        <p:tgtEl>
                                          <p:spTgt spid="3"/>
                                        </p:tgtEl>
                                        <p:attrNameLst>
                                          <p:attrName>style.visibility</p:attrName>
                                        </p:attrNameLst>
                                      </p:cBhvr>
                                      <p:to>
                                        <p:strVal val="hidden"/>
                                      </p:to>
                                    </p:set>
                                  </p:childTnLst>
                                </p:cTn>
                              </p:par>
                              <p:par>
                                <p:cTn id="20" presetID="10" presetClass="exit" presetSubtype="0" fill="hold" grpId="1" nodeType="withEffect">
                                  <p:stCondLst>
                                    <p:cond delay="1000"/>
                                  </p:stCondLst>
                                  <p:childTnLst>
                                    <p:animEffect transition="out" filter="fade">
                                      <p:cBhvr>
                                        <p:cTn id="21" dur="1000"/>
                                        <p:tgtEl>
                                          <p:spTgt spid="7"/>
                                        </p:tgtEl>
                                      </p:cBhvr>
                                    </p:animEffect>
                                    <p:set>
                                      <p:cBhvr>
                                        <p:cTn id="22" dur="1" fill="hold">
                                          <p:stCondLst>
                                            <p:cond delay="999"/>
                                          </p:stCondLst>
                                        </p:cTn>
                                        <p:tgtEl>
                                          <p:spTgt spid="7"/>
                                        </p:tgtEl>
                                        <p:attrNameLst>
                                          <p:attrName>style.visibility</p:attrName>
                                        </p:attrNameLst>
                                      </p:cBhvr>
                                      <p:to>
                                        <p:strVal val="hidden"/>
                                      </p:to>
                                    </p:set>
                                  </p:childTnLst>
                                </p:cTn>
                              </p:par>
                              <p:par>
                                <p:cTn id="23" presetID="10" presetClass="exit" presetSubtype="0" fill="hold" nodeType="withEffect">
                                  <p:stCondLst>
                                    <p:cond delay="1000"/>
                                  </p:stCondLst>
                                  <p:childTnLst>
                                    <p:animEffect transition="out" filter="fade">
                                      <p:cBhvr>
                                        <p:cTn id="24" dur="1000"/>
                                        <p:tgtEl>
                                          <p:spTgt spid="2"/>
                                        </p:tgtEl>
                                      </p:cBhvr>
                                    </p:animEffect>
                                    <p:set>
                                      <p:cBhvr>
                                        <p:cTn id="25" dur="1" fill="hold">
                                          <p:stCondLst>
                                            <p:cond delay="999"/>
                                          </p:stCondLst>
                                        </p:cTn>
                                        <p:tgtEl>
                                          <p:spTgt spid="2"/>
                                        </p:tgtEl>
                                        <p:attrNameLst>
                                          <p:attrName>style.visibility</p:attrName>
                                        </p:attrNameLst>
                                      </p:cBhvr>
                                      <p:to>
                                        <p:strVal val="hidden"/>
                                      </p:to>
                                    </p:set>
                                  </p:childTnLst>
                                </p:cTn>
                              </p:par>
                              <p:par>
                                <p:cTn id="26" presetID="10" presetClass="entr" presetSubtype="0" fill="hold" nodeType="withEffect">
                                  <p:stCondLst>
                                    <p:cond delay="100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par>
                          <p:cTn id="29" fill="hold">
                            <p:stCondLst>
                              <p:cond delay="4500"/>
                            </p:stCondLst>
                            <p:childTnLst>
                              <p:par>
                                <p:cTn id="30" presetID="10" presetClass="entr" presetSubtype="0"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par>
                                <p:cTn id="33" presetID="10" presetClass="entr" presetSubtype="0" fill="hold"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childTnLst>
                                </p:cTn>
                              </p:par>
                            </p:childTnLst>
                          </p:cTn>
                        </p:par>
                        <p:par>
                          <p:cTn id="36" fill="hold">
                            <p:stCondLst>
                              <p:cond delay="5500"/>
                            </p:stCondLst>
                            <p:childTnLst>
                              <p:par>
                                <p:cTn id="37" presetID="10" presetClass="exit" presetSubtype="0" fill="hold" nodeType="afterEffect">
                                  <p:stCondLst>
                                    <p:cond delay="1000"/>
                                  </p:stCondLst>
                                  <p:childTnLst>
                                    <p:animEffect transition="out" filter="fade">
                                      <p:cBhvr>
                                        <p:cTn id="38" dur="1000"/>
                                        <p:tgtEl>
                                          <p:spTgt spid="10"/>
                                        </p:tgtEl>
                                      </p:cBhvr>
                                    </p:animEffect>
                                    <p:set>
                                      <p:cBhvr>
                                        <p:cTn id="39" dur="1" fill="hold">
                                          <p:stCondLst>
                                            <p:cond delay="999"/>
                                          </p:stCondLst>
                                        </p:cTn>
                                        <p:tgtEl>
                                          <p:spTgt spid="10"/>
                                        </p:tgtEl>
                                        <p:attrNameLst>
                                          <p:attrName>style.visibility</p:attrName>
                                        </p:attrNameLst>
                                      </p:cBhvr>
                                      <p:to>
                                        <p:strVal val="hidden"/>
                                      </p:to>
                                    </p:set>
                                  </p:childTnLst>
                                </p:cTn>
                              </p:par>
                              <p:par>
                                <p:cTn id="40" presetID="10" presetClass="exit" presetSubtype="0" fill="hold" grpId="1" nodeType="withEffect">
                                  <p:stCondLst>
                                    <p:cond delay="1000"/>
                                  </p:stCondLst>
                                  <p:childTnLst>
                                    <p:animEffect transition="out" filter="fade">
                                      <p:cBhvr>
                                        <p:cTn id="41" dur="1000"/>
                                        <p:tgtEl>
                                          <p:spTgt spid="9"/>
                                        </p:tgtEl>
                                      </p:cBhvr>
                                    </p:animEffect>
                                    <p:set>
                                      <p:cBhvr>
                                        <p:cTn id="42" dur="1" fill="hold">
                                          <p:stCondLst>
                                            <p:cond delay="999"/>
                                          </p:stCondLst>
                                        </p:cTn>
                                        <p:tgtEl>
                                          <p:spTgt spid="9"/>
                                        </p:tgtEl>
                                        <p:attrNameLst>
                                          <p:attrName>style.visibility</p:attrName>
                                        </p:attrNameLst>
                                      </p:cBhvr>
                                      <p:to>
                                        <p:strVal val="hidden"/>
                                      </p:to>
                                    </p:set>
                                  </p:childTnLst>
                                </p:cTn>
                              </p:par>
                              <p:par>
                                <p:cTn id="43" presetID="10" presetClass="exit" presetSubtype="0" fill="hold" nodeType="withEffect">
                                  <p:stCondLst>
                                    <p:cond delay="1000"/>
                                  </p:stCondLst>
                                  <p:childTnLst>
                                    <p:animEffect transition="out" filter="fade">
                                      <p:cBhvr>
                                        <p:cTn id="44" dur="1000"/>
                                        <p:tgtEl>
                                          <p:spTgt spid="6"/>
                                        </p:tgtEl>
                                      </p:cBhvr>
                                    </p:animEffect>
                                    <p:set>
                                      <p:cBhvr>
                                        <p:cTn id="45" dur="1" fill="hold">
                                          <p:stCondLst>
                                            <p:cond delay="999"/>
                                          </p:stCondLst>
                                        </p:cTn>
                                        <p:tgtEl>
                                          <p:spTgt spid="6"/>
                                        </p:tgtEl>
                                        <p:attrNameLst>
                                          <p:attrName>style.visibility</p:attrName>
                                        </p:attrNameLst>
                                      </p:cBhvr>
                                      <p:to>
                                        <p:strVal val="hidden"/>
                                      </p:to>
                                    </p:set>
                                  </p:childTnLst>
                                </p:cTn>
                              </p:par>
                              <p:par>
                                <p:cTn id="46" presetID="10" presetClass="entr" presetSubtype="0" fill="hold" nodeType="withEffect">
                                  <p:stCondLst>
                                    <p:cond delay="100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500"/>
                                        <p:tgtEl>
                                          <p:spTgt spid="13"/>
                                        </p:tgtEl>
                                      </p:cBhvr>
                                    </p:animEffect>
                                  </p:childTnLst>
                                </p:cTn>
                              </p:par>
                            </p:childTnLst>
                          </p:cTn>
                        </p:par>
                        <p:par>
                          <p:cTn id="49" fill="hold">
                            <p:stCondLst>
                              <p:cond delay="7500"/>
                            </p:stCondLst>
                            <p:childTnLst>
                              <p:par>
                                <p:cTn id="50" presetID="10" presetClass="entr" presetSubtype="0" fill="hold" grpId="0" nodeType="after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500"/>
                                        <p:tgtEl>
                                          <p:spTgt spid="12"/>
                                        </p:tgtEl>
                                      </p:cBhvr>
                                    </p:animEffect>
                                  </p:childTnLst>
                                </p:cTn>
                              </p:par>
                              <p:par>
                                <p:cTn id="53" presetID="10" presetClass="entr" presetSubtype="0" fill="hold" nodeType="with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fade">
                                      <p:cBhvr>
                                        <p:cTn id="55" dur="1000"/>
                                        <p:tgtEl>
                                          <p:spTgt spid="17"/>
                                        </p:tgtEl>
                                      </p:cBhvr>
                                    </p:animEffect>
                                  </p:childTnLst>
                                </p:cTn>
                              </p:par>
                            </p:childTnLst>
                          </p:cTn>
                        </p:par>
                        <p:par>
                          <p:cTn id="56" fill="hold">
                            <p:stCondLst>
                              <p:cond delay="8500"/>
                            </p:stCondLst>
                            <p:childTnLst>
                              <p:par>
                                <p:cTn id="57" presetID="10" presetClass="exit" presetSubtype="0" fill="hold" nodeType="afterEffect">
                                  <p:stCondLst>
                                    <p:cond delay="1000"/>
                                  </p:stCondLst>
                                  <p:childTnLst>
                                    <p:animEffect transition="out" filter="fade">
                                      <p:cBhvr>
                                        <p:cTn id="58" dur="1000"/>
                                        <p:tgtEl>
                                          <p:spTgt spid="13"/>
                                        </p:tgtEl>
                                      </p:cBhvr>
                                    </p:animEffect>
                                    <p:set>
                                      <p:cBhvr>
                                        <p:cTn id="59" dur="1" fill="hold">
                                          <p:stCondLst>
                                            <p:cond delay="999"/>
                                          </p:stCondLst>
                                        </p:cTn>
                                        <p:tgtEl>
                                          <p:spTgt spid="13"/>
                                        </p:tgtEl>
                                        <p:attrNameLst>
                                          <p:attrName>style.visibility</p:attrName>
                                        </p:attrNameLst>
                                      </p:cBhvr>
                                      <p:to>
                                        <p:strVal val="hidden"/>
                                      </p:to>
                                    </p:set>
                                  </p:childTnLst>
                                </p:cTn>
                              </p:par>
                              <p:par>
                                <p:cTn id="60" presetID="10" presetClass="exit" presetSubtype="0" fill="hold" grpId="1" nodeType="withEffect">
                                  <p:stCondLst>
                                    <p:cond delay="1000"/>
                                  </p:stCondLst>
                                  <p:childTnLst>
                                    <p:animEffect transition="out" filter="fade">
                                      <p:cBhvr>
                                        <p:cTn id="61" dur="1000"/>
                                        <p:tgtEl>
                                          <p:spTgt spid="12"/>
                                        </p:tgtEl>
                                      </p:cBhvr>
                                    </p:animEffect>
                                    <p:set>
                                      <p:cBhvr>
                                        <p:cTn id="62" dur="1" fill="hold">
                                          <p:stCondLst>
                                            <p:cond delay="999"/>
                                          </p:stCondLst>
                                        </p:cTn>
                                        <p:tgtEl>
                                          <p:spTgt spid="12"/>
                                        </p:tgtEl>
                                        <p:attrNameLst>
                                          <p:attrName>style.visibility</p:attrName>
                                        </p:attrNameLst>
                                      </p:cBhvr>
                                      <p:to>
                                        <p:strVal val="hidden"/>
                                      </p:to>
                                    </p:set>
                                  </p:childTnLst>
                                </p:cTn>
                              </p:par>
                              <p:par>
                                <p:cTn id="63" presetID="10" presetClass="exit" presetSubtype="0" fill="hold" nodeType="withEffect">
                                  <p:stCondLst>
                                    <p:cond delay="1000"/>
                                  </p:stCondLst>
                                  <p:childTnLst>
                                    <p:animEffect transition="out" filter="fade">
                                      <p:cBhvr>
                                        <p:cTn id="64" dur="1000"/>
                                        <p:tgtEl>
                                          <p:spTgt spid="17"/>
                                        </p:tgtEl>
                                      </p:cBhvr>
                                    </p:animEffect>
                                    <p:set>
                                      <p:cBhvr>
                                        <p:cTn id="65" dur="1" fill="hold">
                                          <p:stCondLst>
                                            <p:cond delay="999"/>
                                          </p:stCondLst>
                                        </p:cTn>
                                        <p:tgtEl>
                                          <p:spTgt spid="17"/>
                                        </p:tgtEl>
                                        <p:attrNameLst>
                                          <p:attrName>style.visibility</p:attrName>
                                        </p:attrNameLst>
                                      </p:cBhvr>
                                      <p:to>
                                        <p:strVal val="hidden"/>
                                      </p:to>
                                    </p:set>
                                  </p:childTnLst>
                                </p:cTn>
                              </p:par>
                              <p:par>
                                <p:cTn id="66" presetID="10" presetClass="entr" presetSubtype="0" fill="hold" nodeType="withEffect">
                                  <p:stCondLst>
                                    <p:cond delay="1000"/>
                                  </p:stCondLst>
                                  <p:childTnLst>
                                    <p:set>
                                      <p:cBhvr>
                                        <p:cTn id="67" dur="1" fill="hold">
                                          <p:stCondLst>
                                            <p:cond delay="0"/>
                                          </p:stCondLst>
                                        </p:cTn>
                                        <p:tgtEl>
                                          <p:spTgt spid="16"/>
                                        </p:tgtEl>
                                        <p:attrNameLst>
                                          <p:attrName>style.visibility</p:attrName>
                                        </p:attrNameLst>
                                      </p:cBhvr>
                                      <p:to>
                                        <p:strVal val="visible"/>
                                      </p:to>
                                    </p:set>
                                    <p:animEffect transition="in" filter="fade">
                                      <p:cBhvr>
                                        <p:cTn id="68" dur="500"/>
                                        <p:tgtEl>
                                          <p:spTgt spid="16"/>
                                        </p:tgtEl>
                                      </p:cBhvr>
                                    </p:animEffect>
                                  </p:childTnLst>
                                </p:cTn>
                              </p:par>
                            </p:childTnLst>
                          </p:cTn>
                        </p:par>
                        <p:par>
                          <p:cTn id="69" fill="hold">
                            <p:stCondLst>
                              <p:cond delay="10500"/>
                            </p:stCondLst>
                            <p:childTnLst>
                              <p:par>
                                <p:cTn id="70" presetID="10" presetClass="entr" presetSubtype="0" fill="hold" grpId="0" nodeType="afterEffect">
                                  <p:stCondLst>
                                    <p:cond delay="0"/>
                                  </p:stCondLst>
                                  <p:childTnLst>
                                    <p:set>
                                      <p:cBhvr>
                                        <p:cTn id="71" dur="1" fill="hold">
                                          <p:stCondLst>
                                            <p:cond delay="0"/>
                                          </p:stCondLst>
                                        </p:cTn>
                                        <p:tgtEl>
                                          <p:spTgt spid="14"/>
                                        </p:tgtEl>
                                        <p:attrNameLst>
                                          <p:attrName>style.visibility</p:attrName>
                                        </p:attrNameLst>
                                      </p:cBhvr>
                                      <p:to>
                                        <p:strVal val="visible"/>
                                      </p:to>
                                    </p:set>
                                    <p:animEffect transition="in" filter="fade">
                                      <p:cBhvr>
                                        <p:cTn id="72" dur="500"/>
                                        <p:tgtEl>
                                          <p:spTgt spid="14"/>
                                        </p:tgtEl>
                                      </p:cBhvr>
                                    </p:animEffect>
                                  </p:childTnLst>
                                </p:cTn>
                              </p:par>
                            </p:childTnLst>
                          </p:cTn>
                        </p:par>
                        <p:par>
                          <p:cTn id="73" fill="hold">
                            <p:stCondLst>
                              <p:cond delay="11000"/>
                            </p:stCondLst>
                            <p:childTnLst>
                              <p:par>
                                <p:cTn id="74" presetID="10" presetClass="entr" presetSubtype="0" fill="hold" nodeType="afterEffect">
                                  <p:stCondLst>
                                    <p:cond delay="0"/>
                                  </p:stCondLst>
                                  <p:childTnLst>
                                    <p:set>
                                      <p:cBhvr>
                                        <p:cTn id="75" dur="1" fill="hold">
                                          <p:stCondLst>
                                            <p:cond delay="0"/>
                                          </p:stCondLst>
                                        </p:cTn>
                                        <p:tgtEl>
                                          <p:spTgt spid="15"/>
                                        </p:tgtEl>
                                        <p:attrNameLst>
                                          <p:attrName>style.visibility</p:attrName>
                                        </p:attrNameLst>
                                      </p:cBhvr>
                                      <p:to>
                                        <p:strVal val="visible"/>
                                      </p:to>
                                    </p:set>
                                    <p:animEffect transition="in" filter="fade">
                                      <p:cBhvr>
                                        <p:cTn id="76" dur="1000"/>
                                        <p:tgtEl>
                                          <p:spTgt spid="15"/>
                                        </p:tgtEl>
                                      </p:cBhvr>
                                    </p:animEffect>
                                  </p:childTnLst>
                                </p:cTn>
                              </p:par>
                              <p:par>
                                <p:cTn id="77" presetID="10" presetClass="entr" presetSubtype="0" fill="hold" nodeType="withEffect">
                                  <p:stCondLst>
                                    <p:cond delay="2000"/>
                                  </p:stCondLst>
                                  <p:childTnLst>
                                    <p:set>
                                      <p:cBhvr>
                                        <p:cTn id="78" dur="1" fill="hold">
                                          <p:stCondLst>
                                            <p:cond delay="0"/>
                                          </p:stCondLst>
                                        </p:cTn>
                                        <p:tgtEl>
                                          <p:spTgt spid="3"/>
                                        </p:tgtEl>
                                        <p:attrNameLst>
                                          <p:attrName>style.visibility</p:attrName>
                                        </p:attrNameLst>
                                      </p:cBhvr>
                                      <p:to>
                                        <p:strVal val="visible"/>
                                      </p:to>
                                    </p:set>
                                    <p:animEffect transition="in" filter="fade">
                                      <p:cBhvr>
                                        <p:cTn id="79" dur="1000"/>
                                        <p:tgtEl>
                                          <p:spTgt spid="3"/>
                                        </p:tgtEl>
                                      </p:cBhvr>
                                    </p:animEffect>
                                  </p:childTnLst>
                                </p:cTn>
                              </p:par>
                              <p:par>
                                <p:cTn id="80" presetID="10" presetClass="entr" presetSubtype="0" fill="hold" grpId="2" nodeType="withEffect">
                                  <p:stCondLst>
                                    <p:cond delay="2000"/>
                                  </p:stCondLst>
                                  <p:childTnLst>
                                    <p:set>
                                      <p:cBhvr>
                                        <p:cTn id="81" dur="1" fill="hold">
                                          <p:stCondLst>
                                            <p:cond delay="0"/>
                                          </p:stCondLst>
                                        </p:cTn>
                                        <p:tgtEl>
                                          <p:spTgt spid="7"/>
                                        </p:tgtEl>
                                        <p:attrNameLst>
                                          <p:attrName>style.visibility</p:attrName>
                                        </p:attrNameLst>
                                      </p:cBhvr>
                                      <p:to>
                                        <p:strVal val="visible"/>
                                      </p:to>
                                    </p:set>
                                    <p:animEffect transition="in" filter="fade">
                                      <p:cBhvr>
                                        <p:cTn id="82" dur="1000"/>
                                        <p:tgtEl>
                                          <p:spTgt spid="7"/>
                                        </p:tgtEl>
                                      </p:cBhvr>
                                    </p:animEffect>
                                  </p:childTnLst>
                                </p:cTn>
                              </p:par>
                              <p:par>
                                <p:cTn id="83" presetID="10" presetClass="entr" presetSubtype="0" fill="hold" nodeType="withEffect">
                                  <p:stCondLst>
                                    <p:cond delay="2000"/>
                                  </p:stCondLst>
                                  <p:childTnLst>
                                    <p:set>
                                      <p:cBhvr>
                                        <p:cTn id="84" dur="1" fill="hold">
                                          <p:stCondLst>
                                            <p:cond delay="0"/>
                                          </p:stCondLst>
                                        </p:cTn>
                                        <p:tgtEl>
                                          <p:spTgt spid="10"/>
                                        </p:tgtEl>
                                        <p:attrNameLst>
                                          <p:attrName>style.visibility</p:attrName>
                                        </p:attrNameLst>
                                      </p:cBhvr>
                                      <p:to>
                                        <p:strVal val="visible"/>
                                      </p:to>
                                    </p:set>
                                    <p:animEffect transition="in" filter="fade">
                                      <p:cBhvr>
                                        <p:cTn id="85" dur="1000"/>
                                        <p:tgtEl>
                                          <p:spTgt spid="10"/>
                                        </p:tgtEl>
                                      </p:cBhvr>
                                    </p:animEffect>
                                  </p:childTnLst>
                                </p:cTn>
                              </p:par>
                              <p:par>
                                <p:cTn id="86" presetID="10" presetClass="entr" presetSubtype="0" fill="hold" grpId="2" nodeType="withEffect">
                                  <p:stCondLst>
                                    <p:cond delay="2000"/>
                                  </p:stCondLst>
                                  <p:childTnLst>
                                    <p:set>
                                      <p:cBhvr>
                                        <p:cTn id="87" dur="1" fill="hold">
                                          <p:stCondLst>
                                            <p:cond delay="0"/>
                                          </p:stCondLst>
                                        </p:cTn>
                                        <p:tgtEl>
                                          <p:spTgt spid="9"/>
                                        </p:tgtEl>
                                        <p:attrNameLst>
                                          <p:attrName>style.visibility</p:attrName>
                                        </p:attrNameLst>
                                      </p:cBhvr>
                                      <p:to>
                                        <p:strVal val="visible"/>
                                      </p:to>
                                    </p:set>
                                    <p:animEffect transition="in" filter="fade">
                                      <p:cBhvr>
                                        <p:cTn id="88" dur="1000"/>
                                        <p:tgtEl>
                                          <p:spTgt spid="9"/>
                                        </p:tgtEl>
                                      </p:cBhvr>
                                    </p:animEffect>
                                  </p:childTnLst>
                                </p:cTn>
                              </p:par>
                              <p:par>
                                <p:cTn id="89" presetID="10" presetClass="entr" presetSubtype="0" fill="hold" nodeType="withEffect">
                                  <p:stCondLst>
                                    <p:cond delay="2000"/>
                                  </p:stCondLst>
                                  <p:childTnLst>
                                    <p:set>
                                      <p:cBhvr>
                                        <p:cTn id="90" dur="1" fill="hold">
                                          <p:stCondLst>
                                            <p:cond delay="0"/>
                                          </p:stCondLst>
                                        </p:cTn>
                                        <p:tgtEl>
                                          <p:spTgt spid="6"/>
                                        </p:tgtEl>
                                        <p:attrNameLst>
                                          <p:attrName>style.visibility</p:attrName>
                                        </p:attrNameLst>
                                      </p:cBhvr>
                                      <p:to>
                                        <p:strVal val="visible"/>
                                      </p:to>
                                    </p:set>
                                    <p:animEffect transition="in" filter="fade">
                                      <p:cBhvr>
                                        <p:cTn id="91" dur="1000"/>
                                        <p:tgtEl>
                                          <p:spTgt spid="6"/>
                                        </p:tgtEl>
                                      </p:cBhvr>
                                    </p:animEffect>
                                  </p:childTnLst>
                                </p:cTn>
                              </p:par>
                              <p:par>
                                <p:cTn id="92" presetID="10" presetClass="entr" presetSubtype="0" fill="hold" nodeType="withEffect">
                                  <p:stCondLst>
                                    <p:cond delay="2000"/>
                                  </p:stCondLst>
                                  <p:childTnLst>
                                    <p:set>
                                      <p:cBhvr>
                                        <p:cTn id="93" dur="1" fill="hold">
                                          <p:stCondLst>
                                            <p:cond delay="0"/>
                                          </p:stCondLst>
                                        </p:cTn>
                                        <p:tgtEl>
                                          <p:spTgt spid="13"/>
                                        </p:tgtEl>
                                        <p:attrNameLst>
                                          <p:attrName>style.visibility</p:attrName>
                                        </p:attrNameLst>
                                      </p:cBhvr>
                                      <p:to>
                                        <p:strVal val="visible"/>
                                      </p:to>
                                    </p:set>
                                    <p:animEffect transition="in" filter="fade">
                                      <p:cBhvr>
                                        <p:cTn id="94" dur="1000"/>
                                        <p:tgtEl>
                                          <p:spTgt spid="13"/>
                                        </p:tgtEl>
                                      </p:cBhvr>
                                    </p:animEffect>
                                  </p:childTnLst>
                                </p:cTn>
                              </p:par>
                              <p:par>
                                <p:cTn id="95" presetID="10" presetClass="entr" presetSubtype="0" fill="hold" grpId="2" nodeType="withEffect">
                                  <p:stCondLst>
                                    <p:cond delay="2000"/>
                                  </p:stCondLst>
                                  <p:childTnLst>
                                    <p:set>
                                      <p:cBhvr>
                                        <p:cTn id="96" dur="1" fill="hold">
                                          <p:stCondLst>
                                            <p:cond delay="0"/>
                                          </p:stCondLst>
                                        </p:cTn>
                                        <p:tgtEl>
                                          <p:spTgt spid="12"/>
                                        </p:tgtEl>
                                        <p:attrNameLst>
                                          <p:attrName>style.visibility</p:attrName>
                                        </p:attrNameLst>
                                      </p:cBhvr>
                                      <p:to>
                                        <p:strVal val="visible"/>
                                      </p:to>
                                    </p:set>
                                    <p:animEffect transition="in" filter="fade">
                                      <p:cBhvr>
                                        <p:cTn id="97" dur="1000"/>
                                        <p:tgtEl>
                                          <p:spTgt spid="12"/>
                                        </p:tgtEl>
                                      </p:cBhvr>
                                    </p:animEffect>
                                  </p:childTnLst>
                                </p:cTn>
                              </p:par>
                              <p:par>
                                <p:cTn id="98" presetID="10" presetClass="entr" presetSubtype="0" fill="hold" nodeType="withEffect">
                                  <p:stCondLst>
                                    <p:cond delay="2000"/>
                                  </p:stCondLst>
                                  <p:childTnLst>
                                    <p:set>
                                      <p:cBhvr>
                                        <p:cTn id="99" dur="1" fill="hold">
                                          <p:stCondLst>
                                            <p:cond delay="0"/>
                                          </p:stCondLst>
                                        </p:cTn>
                                        <p:tgtEl>
                                          <p:spTgt spid="17"/>
                                        </p:tgtEl>
                                        <p:attrNameLst>
                                          <p:attrName>style.visibility</p:attrName>
                                        </p:attrNameLst>
                                      </p:cBhvr>
                                      <p:to>
                                        <p:strVal val="visible"/>
                                      </p:to>
                                    </p:set>
                                    <p:animEffect transition="in" filter="fade">
                                      <p:cBhvr>
                                        <p:cTn id="100" dur="1000"/>
                                        <p:tgtEl>
                                          <p:spTgt spid="17"/>
                                        </p:tgtEl>
                                      </p:cBhvr>
                                    </p:animEffect>
                                  </p:childTnLst>
                                </p:cTn>
                              </p:par>
                              <p:par>
                                <p:cTn id="101" presetID="10" presetClass="entr" presetSubtype="0" fill="hold" nodeType="withEffect">
                                  <p:stCondLst>
                                    <p:cond delay="2000"/>
                                  </p:stCondLst>
                                  <p:childTnLst>
                                    <p:set>
                                      <p:cBhvr>
                                        <p:cTn id="102" dur="1" fill="hold">
                                          <p:stCondLst>
                                            <p:cond delay="0"/>
                                          </p:stCondLst>
                                        </p:cTn>
                                        <p:tgtEl>
                                          <p:spTgt spid="2"/>
                                        </p:tgtEl>
                                        <p:attrNameLst>
                                          <p:attrName>style.visibility</p:attrName>
                                        </p:attrNameLst>
                                      </p:cBhvr>
                                      <p:to>
                                        <p:strVal val="visible"/>
                                      </p:to>
                                    </p:set>
                                    <p:animEffect transition="in" filter="fade">
                                      <p:cBhvr>
                                        <p:cTn id="10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9" grpId="0"/>
      <p:bldP spid="9" grpId="1"/>
      <p:bldP spid="9" grpId="2"/>
      <p:bldP spid="12" grpId="0"/>
      <p:bldP spid="12" grpId="1"/>
      <p:bldP spid="12" grpId="2"/>
      <p:bldP spid="1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1144</TotalTime>
  <Words>1642</Words>
  <Application>Microsoft Office PowerPoint</Application>
  <PresentationFormat>On-screen Show (4:3)</PresentationFormat>
  <Paragraphs>339</Paragraphs>
  <Slides>53</Slides>
  <Notes>6</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53</vt:i4>
      </vt:variant>
    </vt:vector>
  </HeadingPairs>
  <TitlesOfParts>
    <vt:vector size="55" baseType="lpstr">
      <vt:lpstr>Office Theme</vt:lpstr>
      <vt:lpstr>Acrobat Document</vt:lpstr>
      <vt:lpstr>H.E.A.T. Watch:   Systems Leading the Way  A Model of  Care and Collaboration  </vt:lpstr>
      <vt:lpstr>What Is Human Trafficking?</vt:lpstr>
      <vt:lpstr>What Is Human Trafficking?</vt:lpstr>
      <vt:lpstr>PowerPoint Presentation</vt:lpstr>
      <vt:lpstr>PowerPoint Presentation</vt:lpstr>
      <vt:lpstr>What is The National Picture?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Does It Occur?</vt:lpstr>
      <vt:lpstr>Who Are The Exploiters and Purchasers/Child Rapists?</vt:lpstr>
      <vt:lpstr>PowerPoint Presentation</vt:lpstr>
      <vt:lpstr>Challenges to Identifying Victims of CSEC</vt:lpstr>
      <vt:lpstr>Who Is At Risk For Exploitation?</vt:lpstr>
      <vt:lpstr>PowerPoint Presentation</vt:lpstr>
      <vt:lpstr>The H.E.A.T. Unit at the Alameda County District Attorney’s Office in 2005</vt:lpstr>
      <vt:lpstr>The H.E.A.T Unit </vt:lpstr>
      <vt:lpstr>PowerPoint Presentation</vt:lpstr>
      <vt:lpstr>W&amp;I 18259 et seq</vt:lpstr>
      <vt:lpstr>PowerPoint Presentation</vt:lpstr>
      <vt:lpstr>PowerPoint Presentation</vt:lpstr>
      <vt:lpstr>H.E.A.T. Watch Billboard Campaign</vt:lpstr>
      <vt:lpstr>Protect Oakland Kids  Billboard (Community) Campaign</vt:lpstr>
      <vt:lpstr>PowerPoint Presentation</vt:lpstr>
      <vt:lpstr>PowerPoint Presentation</vt:lpstr>
      <vt:lpstr>Coordinated Response</vt:lpstr>
      <vt:lpstr>Juvenile Court as a Model for Connecting Services</vt:lpstr>
      <vt:lpstr>Girls Court: Model of Care and Best Practice</vt:lpstr>
      <vt:lpstr>SafetyNet</vt:lpstr>
      <vt:lpstr>PowerPoint Presentation</vt:lpstr>
      <vt:lpstr>PowerPoint Presentation</vt:lpstr>
      <vt:lpstr>Educational and Therapeutic Enrichment</vt:lpstr>
      <vt:lpstr>On the Horizon</vt:lpstr>
      <vt:lpstr>What Does “Success” Look Like?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For More Information: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Boniface Tam</dc:creator>
  <cp:lastModifiedBy>user</cp:lastModifiedBy>
  <cp:revision>119</cp:revision>
  <cp:lastPrinted>2015-11-19T01:08:55Z</cp:lastPrinted>
  <dcterms:created xsi:type="dcterms:W3CDTF">2014-01-07T00:48:07Z</dcterms:created>
  <dcterms:modified xsi:type="dcterms:W3CDTF">2015-12-02T16:23:39Z</dcterms:modified>
</cp:coreProperties>
</file>