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8" r:id="rId3"/>
    <p:sldId id="269" r:id="rId4"/>
    <p:sldId id="267" r:id="rId5"/>
    <p:sldId id="256" r:id="rId6"/>
    <p:sldId id="276" r:id="rId7"/>
    <p:sldId id="266" r:id="rId8"/>
    <p:sldId id="260" r:id="rId9"/>
    <p:sldId id="262" r:id="rId10"/>
    <p:sldId id="279" r:id="rId11"/>
    <p:sldId id="263" r:id="rId12"/>
    <p:sldId id="264" r:id="rId13"/>
    <p:sldId id="270" r:id="rId14"/>
    <p:sldId id="272" r:id="rId15"/>
    <p:sldId id="275" r:id="rId16"/>
    <p:sldId id="278" r:id="rId17"/>
    <p:sldId id="274" r:id="rId18"/>
    <p:sldId id="273" r:id="rId19"/>
    <p:sldId id="28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7" y="10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1B4C1-309D-4BFE-AA48-BDA3B033075B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C69D0-A9C7-4C2B-BDC6-5C0D8FD69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856B-AEF8-4787-9715-794726194410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3FEB4-F685-4EFB-AAB3-539D519DF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17C09-A5A4-41EC-A657-DD3C6F76EB6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SMARA does not require the SMGB form, however:</a:t>
            </a:r>
          </a:p>
          <a:p>
            <a:pPr>
              <a:defRPr/>
            </a:pPr>
            <a:endParaRPr lang="en-US" dirty="0" smtClean="0"/>
          </a:p>
          <a:p>
            <a:pPr marL="224325" indent="-224325">
              <a:buFontTx/>
              <a:buAutoNum type="arabicPeriod"/>
              <a:defRPr/>
            </a:pPr>
            <a:r>
              <a:rPr lang="en-US" dirty="0" smtClean="0"/>
              <a:t>The FACE must be structured and easy to understand</a:t>
            </a:r>
          </a:p>
          <a:p>
            <a:pPr marL="224325" indent="-224325">
              <a:buFontTx/>
              <a:buAutoNum type="arabicPeriod"/>
              <a:defRPr/>
            </a:pPr>
            <a:r>
              <a:rPr lang="en-US" dirty="0" smtClean="0"/>
              <a:t>The FACE must have adequate detail (The SMGB has the  FA guidelines posted on their website)</a:t>
            </a:r>
          </a:p>
          <a:p>
            <a:pPr marL="224325" indent="-224325">
              <a:buFontTx/>
              <a:buAutoNum type="arabicPeriod"/>
              <a:defRPr/>
            </a:pPr>
            <a:r>
              <a:rPr lang="en-US" dirty="0" smtClean="0"/>
              <a:t>The form Appendix A-1 is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2E303-FADA-41CF-B16A-9EA483233B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D84F-D269-4D8D-B6BA-AEB50EACCE8F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4E8A-E651-46D3-908E-0FFB2CE8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ation.ca.gov/smgb/Guidelin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ation.ca.gov/smgb/Guidelines/Pages/guidelin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52400"/>
            <a:ext cx="8763000" cy="304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Overview of SMARA Responsibilities for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Lead Agencies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861060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California Department of Conservation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US" sz="3600" b="1" dirty="0" smtClean="0">
                <a:solidFill>
                  <a:schemeClr val="tx1"/>
                </a:solidFill>
              </a:rPr>
              <a:t> of Mine Reclamation</a:t>
            </a:r>
          </a:p>
          <a:p>
            <a:pPr algn="ctr" eaLnBrk="1" hangingPunct="1">
              <a:spcBef>
                <a:spcPct val="0"/>
              </a:spcBef>
            </a:pPr>
            <a:endParaRPr lang="en-US" sz="1000" b="1" dirty="0" smtClean="0">
              <a:solidFill>
                <a:srgbClr val="CC3300"/>
              </a:solidFill>
            </a:endParaRPr>
          </a:p>
        </p:txBody>
      </p:sp>
      <p:pic>
        <p:nvPicPr>
          <p:cNvPr id="11268" name="Picture 2" descr="C:\My Pictures\Graphics\OMR Colo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3094"/>
            <a:ext cx="1905000" cy="24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ear_Logo Colo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123434"/>
            <a:ext cx="1905000" cy="2734566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5410200"/>
            <a:ext cx="433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Leah Gardner </a:t>
            </a:r>
          </a:p>
          <a:p>
            <a:r>
              <a:rPr lang="en-US" sz="2400" dirty="0" smtClean="0"/>
              <a:t>Senior Environmental Scientist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 descr="Perm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0"/>
            <a:ext cx="4933950" cy="6858000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 smtClean="0"/>
              <a:t>Example of</a:t>
            </a:r>
            <a:br>
              <a:rPr lang="en-US" b="1" dirty="0" smtClean="0"/>
            </a:br>
            <a:r>
              <a:rPr lang="en-US" b="1" dirty="0" smtClean="0"/>
              <a:t>other Permits </a:t>
            </a:r>
            <a:br>
              <a:rPr lang="en-US" b="1" dirty="0" smtClean="0"/>
            </a:br>
            <a:r>
              <a:rPr lang="en-US" b="1" dirty="0" smtClean="0"/>
              <a:t>and Licenses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Reclamation Plan Submittals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to OMR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Reclamation plans and any plan amendments that might affect reclamation (substantial deviation or not)</a:t>
            </a:r>
          </a:p>
          <a:p>
            <a:pPr>
              <a:defRPr/>
            </a:pPr>
            <a:r>
              <a:rPr lang="en-US" dirty="0" smtClean="0"/>
              <a:t>Complete submittals</a:t>
            </a:r>
          </a:p>
          <a:p>
            <a:pPr lvl="1">
              <a:defRPr/>
            </a:pPr>
            <a:r>
              <a:rPr lang="en-US" dirty="0" smtClean="0"/>
              <a:t>Signed and stamped</a:t>
            </a:r>
          </a:p>
          <a:p>
            <a:pPr>
              <a:defRPr/>
            </a:pPr>
            <a:r>
              <a:rPr lang="en-US" dirty="0" smtClean="0"/>
              <a:t>Certified by lead agency</a:t>
            </a:r>
          </a:p>
        </p:txBody>
      </p:sp>
      <p:pic>
        <p:nvPicPr>
          <p:cNvPr id="8" name="Picture 5" descr="H: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36855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Reclamation Plan Review Process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3276600"/>
          </a:xfrm>
        </p:spPr>
        <p:txBody>
          <a:bodyPr/>
          <a:lstStyle/>
          <a:p>
            <a:r>
              <a:rPr lang="en-US" dirty="0" smtClean="0"/>
              <a:t>OMR provides comments within 30 days</a:t>
            </a:r>
          </a:p>
          <a:p>
            <a:r>
              <a:rPr lang="en-US" dirty="0" smtClean="0"/>
              <a:t>Response to comments from lead agency</a:t>
            </a:r>
          </a:p>
          <a:p>
            <a:r>
              <a:rPr lang="en-US" dirty="0" smtClean="0"/>
              <a:t>30 day </a:t>
            </a:r>
            <a:r>
              <a:rPr lang="en-US" smtClean="0"/>
              <a:t>notice of public </a:t>
            </a:r>
            <a:r>
              <a:rPr lang="en-US" dirty="0" smtClean="0"/>
              <a:t>hearing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4" descr="Z:\Workshops &amp; PowerPoints\Inspection Workshops\Photos misc. inspection-related\10-2010 052.jpg"/>
          <p:cNvPicPr>
            <a:picLocks noChangeAspect="1" noChangeArrowheads="1"/>
          </p:cNvPicPr>
          <p:nvPr/>
        </p:nvPicPr>
        <p:blipFill>
          <a:blip r:embed="rId2" cstate="print"/>
          <a:srcRect l="15543" t="26331" r="9082"/>
          <a:stretch>
            <a:fillRect/>
          </a:stretch>
        </p:blipFill>
        <p:spPr bwMode="auto">
          <a:xfrm>
            <a:off x="2819400" y="3694814"/>
            <a:ext cx="3886200" cy="31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Annual Inspections are Required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628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697288" cy="4638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676400"/>
            <a:ext cx="3613150" cy="461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Surface Mine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Inspection Guidelines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628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Adopted by the State Mining and Geology Board in Cooperation with the Department of Conservation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hlinkClick r:id="rId3"/>
              </a:rPr>
              <a:t>http://www.conservation.ca.gov/smgb/Guidelines/</a:t>
            </a: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    Documents/Inspect_guidelns.pdf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RC19 Miramar 05 (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124075"/>
          </a:xfrm>
          <a:prstGeom prst="rect">
            <a:avLst/>
          </a:prstGeom>
          <a:solidFill>
            <a:schemeClr val="tx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Rockwell" pitchFamily="18" charset="0"/>
              </a:rPr>
              <a:t>     Quality annual inspections and inspection reports are key components in successful SMARA programs.</a:t>
            </a:r>
          </a:p>
          <a:p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05000"/>
            <a:ext cx="8763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725" lvl="1" indent="-276225" eaLnBrk="0" hangingPunct="0">
              <a:spcBef>
                <a:spcPct val="2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Should be structured and easy to understand</a:t>
            </a:r>
          </a:p>
          <a:p>
            <a:pPr marL="720725" lvl="1" indent="-276225" eaLnBrk="0" hangingPunct="0">
              <a:spcBef>
                <a:spcPct val="2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Possess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adequate detail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/>
              </a:rPr>
              <a:t>SMGB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/>
              </a:rPr>
              <a:t>guidelines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720725" lvl="1" indent="-276225" eaLnBrk="0" hangingPunct="0">
              <a:spcBef>
                <a:spcPct val="2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FACE template is recommended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Submit annually with: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Current Inspection Report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Supporting Documents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Statement of Adequacy</a:t>
            </a:r>
          </a:p>
          <a:p>
            <a:pPr marL="720725" lvl="1" indent="-276225" eaLnBrk="0" hangingPunct="0">
              <a:spcBef>
                <a:spcPct val="20000"/>
              </a:spcBef>
              <a:defRPr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720725" lvl="1" indent="-276225" eaLnBrk="0" hangingPunct="0">
              <a:spcBef>
                <a:spcPct val="20000"/>
              </a:spcBef>
              <a:defRPr/>
            </a:pP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94" tIns="44446" rIns="88894" bIns="44446" anchor="ctr"/>
          <a:lstStyle/>
          <a:p>
            <a:pPr algn="ctr"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latin typeface="+mj-lt"/>
                <a:ea typeface="+mj-ea"/>
                <a:cs typeface="Arial" pitchFamily="34" charset="0"/>
              </a:rPr>
              <a:t>REQUIREMENTS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latin typeface="+mj-lt"/>
                <a:ea typeface="+mj-ea"/>
                <a:cs typeface="Arial" pitchFamily="34" charset="0"/>
              </a:rPr>
              <a:t>of  </a:t>
            </a:r>
          </a:p>
          <a:p>
            <a:pPr algn="ctr">
              <a:defRPr/>
            </a:pPr>
            <a:r>
              <a:rPr lang="en-US" sz="4400" dirty="0" smtClean="0">
                <a:ln>
                  <a:solidFill>
                    <a:schemeClr val="bg1"/>
                  </a:solidFill>
                </a:ln>
                <a:latin typeface="+mj-lt"/>
                <a:ea typeface="+mj-ea"/>
                <a:cs typeface="Arial" pitchFamily="34" charset="0"/>
              </a:rPr>
              <a:t>Financial Assurance Cost Estimates(FACEs)</a:t>
            </a:r>
            <a:endParaRPr lang="en-US" sz="4400" dirty="0">
              <a:ln>
                <a:solidFill>
                  <a:schemeClr val="bg1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 l="15823" t="11879" r="18010" b="10367"/>
          <a:stretch>
            <a:fillRect/>
          </a:stretch>
        </p:blipFill>
        <p:spPr bwMode="auto">
          <a:xfrm>
            <a:off x="5867400" y="3652868"/>
            <a:ext cx="3276600" cy="3205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Clara Inspection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124200"/>
            <a:ext cx="4749800" cy="3562350"/>
          </a:xfrm>
          <a:prstGeom prst="rect">
            <a:avLst/>
          </a:prstGeom>
        </p:spPr>
      </p:pic>
      <p:pic>
        <p:nvPicPr>
          <p:cNvPr id="3" name="Picture 2" descr="IMG_0744.JPG"/>
          <p:cNvPicPr>
            <a:picLocks noChangeAspect="1"/>
          </p:cNvPicPr>
          <p:nvPr/>
        </p:nvPicPr>
        <p:blipFill>
          <a:blip r:embed="rId3" cstate="print"/>
          <a:srcRect b="4092"/>
          <a:stretch>
            <a:fillRect/>
          </a:stretch>
        </p:blipFill>
        <p:spPr>
          <a:xfrm>
            <a:off x="152400" y="152400"/>
            <a:ext cx="46482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914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OMR Workshops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51" t="13161" r="13043" b="5053"/>
          <a:stretch>
            <a:fillRect/>
          </a:stretch>
        </p:blipFill>
        <p:spPr bwMode="auto">
          <a:xfrm>
            <a:off x="0" y="381000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Potential changes - SB 1270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Licensed professionals to perform annual inspections and certify reclamation</a:t>
            </a:r>
          </a:p>
          <a:p>
            <a:r>
              <a:rPr lang="en-US" dirty="0" smtClean="0"/>
              <a:t>SMGB can assign Lead Agency authority to OMR and a Lead Agency can voluntarily relinquish SMARA duties</a:t>
            </a:r>
          </a:p>
          <a:p>
            <a:r>
              <a:rPr lang="en-US" dirty="0" smtClean="0"/>
              <a:t>Changes to enforcement</a:t>
            </a:r>
          </a:p>
          <a:p>
            <a:r>
              <a:rPr lang="en-US" dirty="0" smtClean="0"/>
              <a:t>Annual report on abandoned mines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Surface Mining And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Reclamation Act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 2712. It is the intent of the Legislature to create and maintain an effective and comprehensive surface mining and reclamation policy with regulation of surface mining operations so as to assure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Adverse environmental effects are prevented or minimized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and that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mined lands are reclaimed to a usable condition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which is readily adaptable for alternative land uses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29000" y="304800"/>
            <a:ext cx="261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Questions?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SMARA Intent - continued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(b) The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production and conservation of minerals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are encouraged, while giving consideration to values relating to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recreation, watershed, wildlife, range and forage, and aesthetic enjoyment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.</a:t>
            </a:r>
            <a:endParaRPr 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	(c)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Residual hazards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to the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public health and safety are eliminated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33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Local Control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Content Placeholder 3" descr="USA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752599"/>
            <a:ext cx="5257800" cy="3975567"/>
          </a:xfrm>
          <a:ln>
            <a:solidFill>
              <a:srgbClr val="C7C7C7"/>
            </a:solidFill>
          </a:ln>
        </p:spPr>
      </p:pic>
      <p:sp>
        <p:nvSpPr>
          <p:cNvPr id="14340" name="Freeform 4"/>
          <p:cNvSpPr>
            <a:spLocks/>
          </p:cNvSpPr>
          <p:nvPr/>
        </p:nvSpPr>
        <p:spPr bwMode="auto">
          <a:xfrm>
            <a:off x="3733800" y="2667000"/>
            <a:ext cx="762000" cy="1371600"/>
          </a:xfrm>
          <a:custGeom>
            <a:avLst/>
            <a:gdLst/>
            <a:ahLst/>
            <a:cxnLst/>
            <a:rect l="0" t="0" r="r" b="b"/>
            <a:pathLst>
              <a:path w="1023937" h="1778325">
                <a:moveTo>
                  <a:pt x="90487" y="80963"/>
                </a:moveTo>
                <a:lnTo>
                  <a:pt x="133350" y="0"/>
                </a:lnTo>
                <a:lnTo>
                  <a:pt x="585787" y="104775"/>
                </a:lnTo>
                <a:lnTo>
                  <a:pt x="476250" y="576263"/>
                </a:lnTo>
                <a:lnTo>
                  <a:pt x="990600" y="1333500"/>
                </a:lnTo>
                <a:lnTo>
                  <a:pt x="995362" y="1366838"/>
                </a:lnTo>
                <a:lnTo>
                  <a:pt x="1014412" y="1400175"/>
                </a:lnTo>
                <a:lnTo>
                  <a:pt x="1023937" y="1447800"/>
                </a:lnTo>
                <a:lnTo>
                  <a:pt x="1014412" y="1490663"/>
                </a:lnTo>
                <a:lnTo>
                  <a:pt x="981075" y="1524000"/>
                </a:lnTo>
                <a:lnTo>
                  <a:pt x="938212" y="1581150"/>
                </a:lnTo>
                <a:lnTo>
                  <a:pt x="909637" y="1633538"/>
                </a:lnTo>
                <a:cubicBezTo>
                  <a:pt x="894416" y="1689350"/>
                  <a:pt x="887256" y="1702115"/>
                  <a:pt x="900112" y="1676400"/>
                </a:cubicBezTo>
                <a:lnTo>
                  <a:pt x="885825" y="1704975"/>
                </a:lnTo>
                <a:cubicBezTo>
                  <a:pt x="592148" y="1680904"/>
                  <a:pt x="595312" y="1778325"/>
                  <a:pt x="595312" y="1671638"/>
                </a:cubicBezTo>
                <a:lnTo>
                  <a:pt x="581025" y="1609725"/>
                </a:lnTo>
                <a:lnTo>
                  <a:pt x="557212" y="1514475"/>
                </a:lnTo>
                <a:lnTo>
                  <a:pt x="523875" y="1466850"/>
                </a:lnTo>
                <a:lnTo>
                  <a:pt x="481012" y="1452563"/>
                </a:lnTo>
                <a:lnTo>
                  <a:pt x="466725" y="1447800"/>
                </a:lnTo>
                <a:lnTo>
                  <a:pt x="466725" y="1404938"/>
                </a:lnTo>
                <a:lnTo>
                  <a:pt x="442912" y="1381125"/>
                </a:lnTo>
                <a:cubicBezTo>
                  <a:pt x="401290" y="1386328"/>
                  <a:pt x="410535" y="1397336"/>
                  <a:pt x="400050" y="1376363"/>
                </a:cubicBezTo>
                <a:lnTo>
                  <a:pt x="376237" y="1347788"/>
                </a:lnTo>
                <a:cubicBezTo>
                  <a:pt x="354545" y="1315250"/>
                  <a:pt x="368635" y="1319213"/>
                  <a:pt x="342900" y="1319213"/>
                </a:cubicBezTo>
                <a:lnTo>
                  <a:pt x="309562" y="1290638"/>
                </a:lnTo>
                <a:lnTo>
                  <a:pt x="271462" y="1276350"/>
                </a:lnTo>
                <a:lnTo>
                  <a:pt x="223837" y="1266825"/>
                </a:lnTo>
                <a:lnTo>
                  <a:pt x="209550" y="1223963"/>
                </a:lnTo>
                <a:lnTo>
                  <a:pt x="209550" y="1209675"/>
                </a:lnTo>
                <a:lnTo>
                  <a:pt x="228600" y="1171575"/>
                </a:lnTo>
                <a:lnTo>
                  <a:pt x="223837" y="1143000"/>
                </a:lnTo>
                <a:lnTo>
                  <a:pt x="204787" y="1119188"/>
                </a:lnTo>
                <a:lnTo>
                  <a:pt x="195262" y="1066800"/>
                </a:lnTo>
                <a:lnTo>
                  <a:pt x="180975" y="1019175"/>
                </a:lnTo>
                <a:lnTo>
                  <a:pt x="161925" y="981075"/>
                </a:lnTo>
                <a:lnTo>
                  <a:pt x="133350" y="952500"/>
                </a:lnTo>
                <a:lnTo>
                  <a:pt x="123825" y="942975"/>
                </a:lnTo>
                <a:lnTo>
                  <a:pt x="123825" y="885825"/>
                </a:lnTo>
                <a:lnTo>
                  <a:pt x="152400" y="885825"/>
                </a:lnTo>
                <a:lnTo>
                  <a:pt x="152400" y="847725"/>
                </a:lnTo>
                <a:lnTo>
                  <a:pt x="166687" y="838200"/>
                </a:lnTo>
                <a:lnTo>
                  <a:pt x="152400" y="814388"/>
                </a:lnTo>
                <a:lnTo>
                  <a:pt x="123825" y="804863"/>
                </a:lnTo>
                <a:lnTo>
                  <a:pt x="104775" y="785813"/>
                </a:lnTo>
                <a:lnTo>
                  <a:pt x="100012" y="742950"/>
                </a:lnTo>
                <a:lnTo>
                  <a:pt x="114300" y="728663"/>
                </a:lnTo>
                <a:lnTo>
                  <a:pt x="119062" y="695325"/>
                </a:lnTo>
                <a:cubicBezTo>
                  <a:pt x="104273" y="650957"/>
                  <a:pt x="104775" y="667523"/>
                  <a:pt x="104775" y="647700"/>
                </a:cubicBezTo>
                <a:lnTo>
                  <a:pt x="85725" y="633413"/>
                </a:lnTo>
                <a:lnTo>
                  <a:pt x="66675" y="619125"/>
                </a:lnTo>
                <a:cubicBezTo>
                  <a:pt x="81750" y="578923"/>
                  <a:pt x="90553" y="590616"/>
                  <a:pt x="76200" y="576263"/>
                </a:cubicBezTo>
                <a:lnTo>
                  <a:pt x="57150" y="528638"/>
                </a:lnTo>
                <a:lnTo>
                  <a:pt x="42862" y="495300"/>
                </a:lnTo>
                <a:lnTo>
                  <a:pt x="23812" y="476250"/>
                </a:lnTo>
                <a:lnTo>
                  <a:pt x="19050" y="438150"/>
                </a:lnTo>
                <a:lnTo>
                  <a:pt x="23812" y="395288"/>
                </a:lnTo>
                <a:cubicBezTo>
                  <a:pt x="34107" y="348960"/>
                  <a:pt x="26791" y="339334"/>
                  <a:pt x="38100" y="361950"/>
                </a:cubicBezTo>
                <a:lnTo>
                  <a:pt x="42862" y="328613"/>
                </a:lnTo>
                <a:lnTo>
                  <a:pt x="47625" y="276225"/>
                </a:lnTo>
                <a:lnTo>
                  <a:pt x="23812" y="242888"/>
                </a:lnTo>
                <a:lnTo>
                  <a:pt x="0" y="214313"/>
                </a:lnTo>
                <a:lnTo>
                  <a:pt x="14287" y="176213"/>
                </a:lnTo>
                <a:cubicBezTo>
                  <a:pt x="39222" y="151278"/>
                  <a:pt x="26874" y="152400"/>
                  <a:pt x="42862" y="152400"/>
                </a:cubicBezTo>
                <a:lnTo>
                  <a:pt x="66675" y="114300"/>
                </a:lnTo>
                <a:lnTo>
                  <a:pt x="71437" y="90488"/>
                </a:lnTo>
                <a:lnTo>
                  <a:pt x="90487" y="80963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3276600" cy="467820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+mj-lt"/>
              </a:rPr>
              <a:t> </a:t>
            </a:r>
            <a:r>
              <a:rPr lang="en-US" sz="2800" dirty="0" smtClean="0">
                <a:cs typeface="Arial" pitchFamily="34" charset="0"/>
              </a:rPr>
              <a:t>~1350 surface mines</a:t>
            </a:r>
            <a:endParaRPr lang="en-US" sz="2800" dirty="0" smtClean="0">
              <a:effectLst/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+mj-lt"/>
              </a:rPr>
              <a:t>Only state where mining is not regulated statewide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+mj-lt"/>
                <a:cs typeface="Arial" pitchFamily="34" charset="0"/>
              </a:rPr>
              <a:t> 113 </a:t>
            </a:r>
            <a:r>
              <a:rPr lang="en-US" sz="2800" dirty="0">
                <a:effectLst/>
                <a:latin typeface="+mj-lt"/>
                <a:cs typeface="Arial" pitchFamily="34" charset="0"/>
              </a:rPr>
              <a:t>lead agencies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  <a:latin typeface="+mj-lt"/>
                <a:cs typeface="Arial" pitchFamily="34" charset="0"/>
              </a:rPr>
              <a:t> </a:t>
            </a:r>
            <a:r>
              <a:rPr lang="en-US" sz="2800" dirty="0">
                <a:effectLst/>
                <a:latin typeface="+mj-lt"/>
                <a:cs typeface="Arial" pitchFamily="34" charset="0"/>
              </a:rPr>
              <a:t>SMGB is lead for 3 counties, 11 cities and SF Bay dredger operations</a:t>
            </a:r>
          </a:p>
          <a:p>
            <a:pPr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nty 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"/>
            <a:ext cx="5590336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2286000" y="304800"/>
            <a:ext cx="30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44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3276600" y="381000"/>
            <a:ext cx="30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21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00200" y="914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71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981200" y="990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15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914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43</a:t>
            </a:r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3276600" y="914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42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362200" y="1447800"/>
            <a:ext cx="382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29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1828800" y="18288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36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2438400" y="1752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15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2819400" y="1752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24</a:t>
            </a:r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3200400" y="15240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22</a:t>
            </a:r>
            <a:endParaRPr lang="en-US" sz="900" dirty="0"/>
          </a:p>
        </p:txBody>
      </p:sp>
      <p:sp>
        <p:nvSpPr>
          <p:cNvPr id="17" name="Rectangle 16"/>
          <p:cNvSpPr/>
          <p:nvPr/>
        </p:nvSpPr>
        <p:spPr>
          <a:xfrm>
            <a:off x="3276600" y="1752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3124200" y="1905000"/>
            <a:ext cx="382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13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3505200" y="2057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11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09800" y="2133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21" name="Rectangle 20"/>
          <p:cNvSpPr/>
          <p:nvPr/>
        </p:nvSpPr>
        <p:spPr>
          <a:xfrm>
            <a:off x="2514600" y="2133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5600" y="2057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14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25146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25</a:t>
            </a:r>
            <a:endParaRPr lang="en-US" sz="900" dirty="0"/>
          </a:p>
        </p:txBody>
      </p:sp>
      <p:sp>
        <p:nvSpPr>
          <p:cNvPr id="24" name="Rectangle 23"/>
          <p:cNvSpPr/>
          <p:nvPr/>
        </p:nvSpPr>
        <p:spPr>
          <a:xfrm>
            <a:off x="2438400" y="25908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0800" y="2438400"/>
            <a:ext cx="306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26" name="Rectangle 25"/>
          <p:cNvSpPr/>
          <p:nvPr/>
        </p:nvSpPr>
        <p:spPr>
          <a:xfrm>
            <a:off x="2743200" y="2133600"/>
            <a:ext cx="30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5200" y="2209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895600" y="2438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32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2819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27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4343400" y="3048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3800" y="24384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62200" y="3276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" y="31242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3505200"/>
            <a:ext cx="376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0" y="2667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00400" y="2590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26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2819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15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2895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200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17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2743200" y="35052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3124200" y="35052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30</a:t>
            </a:r>
            <a:endParaRPr lang="en-US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3657600" y="3276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3800" y="3505200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0000" y="3733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3124200" y="3962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17</a:t>
            </a:r>
            <a:endParaRPr lang="en-US" sz="900" dirty="0"/>
          </a:p>
        </p:txBody>
      </p:sp>
      <p:sp>
        <p:nvSpPr>
          <p:cNvPr id="50" name="TextBox 49"/>
          <p:cNvSpPr txBox="1"/>
          <p:nvPr/>
        </p:nvSpPr>
        <p:spPr>
          <a:xfrm>
            <a:off x="2895600" y="4114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3800" y="4191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4267200" y="41910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27</a:t>
            </a:r>
            <a:endParaRPr 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4953000" y="3962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80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4572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40</a:t>
            </a:r>
            <a:endParaRPr lang="en-US" sz="900" dirty="0"/>
          </a:p>
        </p:txBody>
      </p:sp>
      <p:sp>
        <p:nvSpPr>
          <p:cNvPr id="55" name="TextBox 54"/>
          <p:cNvSpPr txBox="1"/>
          <p:nvPr/>
        </p:nvSpPr>
        <p:spPr>
          <a:xfrm>
            <a:off x="4343400" y="4572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70</a:t>
            </a:r>
            <a:endParaRPr lang="en-US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5562600" y="457200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114</a:t>
            </a:r>
            <a:endParaRPr lang="en-US" sz="900" dirty="0"/>
          </a:p>
        </p:txBody>
      </p:sp>
      <p:sp>
        <p:nvSpPr>
          <p:cNvPr id="57" name="TextBox 56"/>
          <p:cNvSpPr txBox="1"/>
          <p:nvPr/>
        </p:nvSpPr>
        <p:spPr>
          <a:xfrm>
            <a:off x="3733800" y="5257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4191000" y="5486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0" y="5562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35</a:t>
            </a:r>
            <a:endParaRPr lang="en-US" sz="900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5943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74</a:t>
            </a:r>
            <a:endParaRPr lang="en-US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4876800" y="59436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86400" y="64770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42</a:t>
            </a:r>
            <a:endParaRPr lang="en-US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6248400" y="64008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46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2209800" y="2819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4600" y="2895600"/>
            <a:ext cx="223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67000" y="3200400"/>
            <a:ext cx="300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13</a:t>
            </a:r>
            <a:endParaRPr lang="en-US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4876800" y="457200"/>
            <a:ext cx="2286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Number of </a:t>
            </a:r>
          </a:p>
          <a:p>
            <a:r>
              <a:rPr lang="en-US" sz="2800" b="1" dirty="0" smtClean="0"/>
              <a:t>active mines </a:t>
            </a:r>
          </a:p>
          <a:p>
            <a:r>
              <a:rPr lang="en-US" sz="2800" b="1" dirty="0" smtClean="0"/>
              <a:t>by county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P40804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7724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>
            <a:off x="1524000" y="1371600"/>
            <a:ext cx="5715000" cy="3505200"/>
          </a:xfrm>
          <a:prstGeom prst="triangle">
            <a:avLst/>
          </a:prstGeom>
          <a:solidFill>
            <a:srgbClr val="FFFF00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743200"/>
            <a:ext cx="4038600" cy="3001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Permit</a:t>
            </a:r>
          </a:p>
          <a:p>
            <a:pPr algn="ctr">
              <a:buNone/>
            </a:pPr>
            <a:r>
              <a:rPr lang="en-US" b="1" dirty="0" smtClean="0"/>
              <a:t>Reclamation Plan</a:t>
            </a:r>
          </a:p>
          <a:p>
            <a:pPr algn="ctr">
              <a:buNone/>
            </a:pPr>
            <a:r>
              <a:rPr lang="en-US" b="1" dirty="0" smtClean="0"/>
              <a:t>Financial Assurance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Agency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14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14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SMGB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Administrative Responsibilities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283923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Local Permitting &amp;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Direct Regulation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Issues Permits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Environmental Reviews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Conducts Inspections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Rev. Reclamation Plan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Rev. Financial Assurance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Enforces Local Ordinance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Enforces SMARA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676400"/>
            <a:ext cx="320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Technical Assistance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Review &amp; Enforcement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Maintains Database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Maintains AB3098 List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Maintains Mines-On-Line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Rev. Reclamation Plan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Rev. Financial Assurance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Technical Assistance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Enforcement Assistance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676400"/>
            <a:ext cx="32843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Policy &amp; Appeals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Adopt Regulations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Determine Policy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Reclamation Standards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FA Guidelines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Certify Ordinances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Appeals Board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Enforcement Authority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as Lead Agency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95600" y="1447800"/>
            <a:ext cx="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1447800"/>
            <a:ext cx="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7983" r="4202"/>
          <a:stretch>
            <a:fillRect/>
          </a:stretch>
        </p:blipFill>
        <p:spPr bwMode="auto">
          <a:xfrm>
            <a:off x="6934200" y="5029200"/>
            <a:ext cx="1676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 descr="OMR Color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993706"/>
            <a:ext cx="1471308" cy="1864294"/>
          </a:xfrm>
          <a:prstGeom prst="rect">
            <a:avLst/>
          </a:prstGeom>
          <a:noFill/>
        </p:spPr>
      </p:pic>
      <p:pic>
        <p:nvPicPr>
          <p:cNvPr id="20" name="Picture 19" descr="untitled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28" y="5029200"/>
            <a:ext cx="140947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Lead Agency Responsibilities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Permitting, local issues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Environmental documentation and review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Reclamation plan </a:t>
            </a:r>
            <a:r>
              <a:rPr lang="en-US" sz="3200" dirty="0" smtClean="0"/>
              <a:t>&amp; FACE review process</a:t>
            </a:r>
            <a:endParaRPr lang="en-US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Approving reclamation plans	    </a:t>
            </a:r>
            <a:r>
              <a:rPr lang="en-US" sz="2400" dirty="0" smtClean="0"/>
              <a:t>after OMR review</a:t>
            </a: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Approving FACEs, FAMs		</a:t>
            </a: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Annual mine inspections and reports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Ensuring adequate FACE/FAM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Maintaining compliance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SMARA enforcement process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943600" y="3048000"/>
            <a:ext cx="304800" cy="609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Other Agency Roles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Federal:  	BLM</a:t>
            </a:r>
          </a:p>
          <a:p>
            <a:r>
              <a:rPr lang="en-US" sz="3600" dirty="0" smtClean="0">
                <a:latin typeface="+mn-lt"/>
              </a:rPr>
              <a:t>		Forest Service</a:t>
            </a:r>
          </a:p>
          <a:p>
            <a:r>
              <a:rPr lang="en-US" sz="3600" dirty="0" smtClean="0">
                <a:latin typeface="+mn-lt"/>
              </a:rPr>
              <a:t>		Corps of Engineers</a:t>
            </a:r>
          </a:p>
          <a:p>
            <a:r>
              <a:rPr lang="en-US" sz="3600" dirty="0" smtClean="0"/>
              <a:t>		Fish and Wildlife Service</a:t>
            </a:r>
            <a:endParaRPr lang="en-US" sz="3600" dirty="0" smtClean="0">
              <a:latin typeface="+mn-lt"/>
            </a:endParaRPr>
          </a:p>
          <a:p>
            <a:endParaRPr lang="en-US" sz="3600" dirty="0" smtClean="0">
              <a:latin typeface="+mn-lt"/>
            </a:endParaRPr>
          </a:p>
          <a:p>
            <a:endParaRPr lang="en-US" sz="3600" dirty="0" smtClean="0">
              <a:latin typeface="+mn-lt"/>
            </a:endParaRPr>
          </a:p>
          <a:p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43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State:	Dept. of Fish and Wildlife</a:t>
            </a:r>
          </a:p>
          <a:p>
            <a:r>
              <a:rPr lang="en-US" sz="3600" dirty="0" smtClean="0">
                <a:latin typeface="+mn-lt"/>
              </a:rPr>
              <a:t>		Water Quality Control Board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+mn-lt"/>
              </a:rPr>
              <a:t>		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+mn-lt"/>
              </a:rPr>
              <a:t>		</a:t>
            </a:r>
          </a:p>
        </p:txBody>
      </p:sp>
      <p:pic>
        <p:nvPicPr>
          <p:cNvPr id="8" name="Picture 3" descr="Smokey.jpg"/>
          <p:cNvPicPr>
            <a:picLocks noChangeAspect="1"/>
          </p:cNvPicPr>
          <p:nvPr/>
        </p:nvPicPr>
        <p:blipFill>
          <a:blip r:embed="rId2" cstate="print"/>
          <a:srcRect l="12610" t="20000" r="15189" b="29311"/>
          <a:stretch>
            <a:fillRect/>
          </a:stretch>
        </p:blipFill>
        <p:spPr bwMode="auto">
          <a:xfrm>
            <a:off x="6324600" y="152400"/>
            <a:ext cx="2614613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556</Words>
  <Application>Microsoft Office PowerPoint</Application>
  <PresentationFormat>On-screen Show (4:3)</PresentationFormat>
  <Paragraphs>178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Overview of SMARA Responsibilities for  Lead Agencies</vt:lpstr>
      <vt:lpstr>Surface Mining And  Reclamation Act  </vt:lpstr>
      <vt:lpstr>SMARA Intent - continued</vt:lpstr>
      <vt:lpstr>Local Control</vt:lpstr>
      <vt:lpstr>PowerPoint Presentation</vt:lpstr>
      <vt:lpstr>PowerPoint Presentation</vt:lpstr>
      <vt:lpstr>PowerPoint Presentation</vt:lpstr>
      <vt:lpstr>Lead Agency Responsibilities</vt:lpstr>
      <vt:lpstr>PowerPoint Presentation</vt:lpstr>
      <vt:lpstr>Example of other Permits  and Licenses</vt:lpstr>
      <vt:lpstr>Reclamation Plan Submittals  to OMR</vt:lpstr>
      <vt:lpstr>Reclamation Plan Review Process</vt:lpstr>
      <vt:lpstr>Annual Inspections are Required</vt:lpstr>
      <vt:lpstr>Surface Mine Inspection Guidelines</vt:lpstr>
      <vt:lpstr>PowerPoint Presentation</vt:lpstr>
      <vt:lpstr>PowerPoint Presentation</vt:lpstr>
      <vt:lpstr>PowerPoint Presentation</vt:lpstr>
      <vt:lpstr>PowerPoint Presentation</vt:lpstr>
      <vt:lpstr>Potential changes - SB 1270</vt:lpstr>
      <vt:lpstr>PowerPoint Presentation</vt:lpstr>
    </vt:vector>
  </TitlesOfParts>
  <Company>Department of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gardner</dc:creator>
  <cp:lastModifiedBy>Karen Keene</cp:lastModifiedBy>
  <cp:revision>43</cp:revision>
  <dcterms:created xsi:type="dcterms:W3CDTF">2014-03-11T17:04:56Z</dcterms:created>
  <dcterms:modified xsi:type="dcterms:W3CDTF">2014-05-15T22:45:46Z</dcterms:modified>
</cp:coreProperties>
</file>