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90" r:id="rId4"/>
    <p:sldId id="263" r:id="rId5"/>
    <p:sldId id="284" r:id="rId6"/>
    <p:sldId id="297" r:id="rId7"/>
    <p:sldId id="298" r:id="rId8"/>
    <p:sldId id="296" r:id="rId9"/>
    <p:sldId id="269" r:id="rId10"/>
    <p:sldId id="287" r:id="rId11"/>
    <p:sldId id="303" r:id="rId12"/>
    <p:sldId id="299" r:id="rId13"/>
    <p:sldId id="300" r:id="rId14"/>
    <p:sldId id="304" r:id="rId15"/>
    <p:sldId id="305" r:id="rId16"/>
    <p:sldId id="291" r:id="rId17"/>
    <p:sldId id="302" r:id="rId18"/>
    <p:sldId id="280" r:id="rId19"/>
    <p:sldId id="29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842"/>
    <a:srgbClr val="222222"/>
    <a:srgbClr val="D8E249"/>
    <a:srgbClr val="D3D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55"/>
    <p:restoredTop sz="94672"/>
  </p:normalViewPr>
  <p:slideViewPr>
    <p:cSldViewPr snapToGrid="0" snapToObjects="1" showGuides="1">
      <p:cViewPr varScale="1">
        <p:scale>
          <a:sx n="79" d="100"/>
          <a:sy n="79" d="100"/>
        </p:scale>
        <p:origin x="642" y="96"/>
      </p:cViewPr>
      <p:guideLst>
        <p:guide orient="horz" pos="600"/>
        <p:guide pos="3840"/>
      </p:guideLst>
    </p:cSldViewPr>
  </p:slideViewPr>
  <p:notesTextViewPr>
    <p:cViewPr>
      <p:scale>
        <a:sx n="1" d="1"/>
        <a:sy n="1" d="1"/>
      </p:scale>
      <p:origin x="0" y="0"/>
    </p:cViewPr>
  </p:notesTextViewPr>
  <p:notesViewPr>
    <p:cSldViewPr snapToGrid="0" snapToObjects="1" showGuides="1">
      <p:cViewPr varScale="1">
        <p:scale>
          <a:sx n="141" d="100"/>
          <a:sy n="141" d="100"/>
        </p:scale>
        <p:origin x="408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ECD8E1-EC58-344B-996E-82D6937D974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73208DF-1EB9-5541-A471-B6B1D55AA13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88E96A-501F-AB4D-94AA-9C03B11193CA}" type="datetimeFigureOut">
              <a:rPr lang="en-US" smtClean="0"/>
              <a:t>8/6/2018</a:t>
            </a:fld>
            <a:endParaRPr lang="en-US"/>
          </a:p>
        </p:txBody>
      </p:sp>
      <p:sp>
        <p:nvSpPr>
          <p:cNvPr id="4" name="Footer Placeholder 3">
            <a:extLst>
              <a:ext uri="{FF2B5EF4-FFF2-40B4-BE49-F238E27FC236}">
                <a16:creationId xmlns:a16="http://schemas.microsoft.com/office/drawing/2014/main" id="{6DCF3E44-44D0-9546-BA26-E1932C40924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0DCF51-5960-EF43-BBF9-915D78E297A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FE28D3-2BC1-D846-8B4C-A3DFA6CB4449}" type="slidenum">
              <a:rPr lang="en-US" smtClean="0"/>
              <a:t>‹#›</a:t>
            </a:fld>
            <a:endParaRPr lang="en-US"/>
          </a:p>
        </p:txBody>
      </p:sp>
    </p:spTree>
    <p:extLst>
      <p:ext uri="{BB962C8B-B14F-4D97-AF65-F5344CB8AC3E}">
        <p14:creationId xmlns:p14="http://schemas.microsoft.com/office/powerpoint/2010/main" val="243049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48EE4F-EA5F-8149-AD4F-40C8F84B5AD7}" type="datetimeFigureOut">
              <a:rPr lang="en-US" smtClean="0"/>
              <a:t>8/6/2018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456F94-ECB9-7B46-AB1E-04001AB6D999}" type="slidenum">
              <a:rPr lang="en-US" smtClean="0"/>
              <a:t>‹#›</a:t>
            </a:fld>
            <a:endParaRPr lang="en-US"/>
          </a:p>
        </p:txBody>
      </p:sp>
    </p:spTree>
    <p:extLst>
      <p:ext uri="{BB962C8B-B14F-4D97-AF65-F5344CB8AC3E}">
        <p14:creationId xmlns:p14="http://schemas.microsoft.com/office/powerpoint/2010/main" val="273312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tsmartdisaster.com/about/our-vi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a:buChar char="•"/>
            </a:pPr>
            <a:r>
              <a:rPr lang="en-US" dirty="0"/>
              <a:t>Goals: </a:t>
            </a:r>
            <a:r>
              <a:rPr lang="en-US" dirty="0">
                <a:hlinkClick r:id="rId3"/>
              </a:rPr>
              <a:t>https://outsmartdisaster.com/about/our-vision-</a:t>
            </a:r>
            <a:r>
              <a:rPr lang="en-US" dirty="0"/>
              <a:t> and-objectives/</a:t>
            </a:r>
            <a:endParaRPr lang="en-US" dirty="0">
              <a:cs typeface="Calibri"/>
            </a:endParaRPr>
          </a:p>
          <a:p>
            <a:pPr marL="178027" indent="-178027">
              <a:buFont typeface="Arial"/>
              <a:buChar char="•"/>
            </a:pPr>
            <a:r>
              <a:rPr lang="en-US" dirty="0"/>
              <a:t>Improve communication of earthquake hazard science and engineering for use in decision-making processes.</a:t>
            </a:r>
            <a:endParaRPr lang="en-US" dirty="0">
              <a:cs typeface="Calibri"/>
            </a:endParaRPr>
          </a:p>
          <a:p>
            <a:pPr marL="178027" indent="-178027">
              <a:buFont typeface="Arial"/>
              <a:buChar char="•"/>
            </a:pPr>
            <a:r>
              <a:rPr lang="en-US" dirty="0"/>
              <a:t>Help understand and inform actions to reduce earthquake risks.</a:t>
            </a:r>
            <a:endParaRPr lang="en-US" dirty="0">
              <a:cs typeface="Calibri"/>
            </a:endParaRPr>
          </a:p>
          <a:p>
            <a:pPr marL="178027" indent="-178027">
              <a:buFont typeface="Arial"/>
              <a:buChar char="•"/>
            </a:pPr>
            <a:r>
              <a:rPr lang="en-US" dirty="0"/>
              <a:t>Build community capacity to respond to — and recover from — earthquakes.</a:t>
            </a:r>
            <a:endParaRPr lang="en-US" dirty="0">
              <a:cs typeface="Calibri"/>
            </a:endParaRPr>
          </a:p>
        </p:txBody>
      </p:sp>
      <p:sp>
        <p:nvSpPr>
          <p:cNvPr id="4" name="Slide Number Placeholder 3"/>
          <p:cNvSpPr>
            <a:spLocks noGrp="1"/>
          </p:cNvSpPr>
          <p:nvPr>
            <p:ph type="sldNum" sz="quarter" idx="10"/>
          </p:nvPr>
        </p:nvSpPr>
        <p:spPr/>
        <p:txBody>
          <a:bodyPr/>
          <a:lstStyle/>
          <a:p>
            <a:fld id="{4D456F94-ECB9-7B46-AB1E-04001AB6D999}" type="slidenum">
              <a:rPr lang="en-US" smtClean="0"/>
              <a:t>3</a:t>
            </a:fld>
            <a:endParaRPr lang="en-US"/>
          </a:p>
        </p:txBody>
      </p:sp>
    </p:spTree>
    <p:extLst>
      <p:ext uri="{BB962C8B-B14F-4D97-AF65-F5344CB8AC3E}">
        <p14:creationId xmlns:p14="http://schemas.microsoft.com/office/powerpoint/2010/main" val="260323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a:buChar char="•"/>
            </a:pPr>
            <a:r>
              <a:rPr lang="en-US" dirty="0"/>
              <a:t>Flexible, non-prescriptive, process designed to start discussion and collectively increase state resiliency before and after a natural disaster.</a:t>
            </a:r>
          </a:p>
          <a:p>
            <a:pPr marL="178027" indent="-178027">
              <a:buFont typeface="Arial"/>
              <a:buChar char="•"/>
            </a:pPr>
            <a:r>
              <a:rPr lang="en-US" dirty="0"/>
              <a:t>Step 1: 5 small investment / big impact actions. Ideal for small businesses and organizations or those new to resiliency and business continuity planning.</a:t>
            </a:r>
            <a:endParaRPr lang="en-US" dirty="0">
              <a:cs typeface="Calibri"/>
            </a:endParaRPr>
          </a:p>
          <a:p>
            <a:pPr marL="178027" indent="-178027">
              <a:buFont typeface="Arial"/>
              <a:buChar char="•"/>
            </a:pPr>
            <a:r>
              <a:rPr lang="en-US" dirty="0"/>
              <a:t>Step 2: 10 areas of focus in enhance the business’ preparation, mitigation, response and recovery. Ideal for businesses or organizations with some existing resiliency and business continuity programing</a:t>
            </a:r>
            <a:endParaRPr lang="en-US" dirty="0">
              <a:cs typeface="Calibri"/>
            </a:endParaRPr>
          </a:p>
          <a:p>
            <a:pPr marL="178027" indent="-178027">
              <a:buFont typeface="Arial"/>
              <a:buChar char="•"/>
            </a:pPr>
            <a:r>
              <a:rPr lang="en-US" dirty="0"/>
              <a:t>Step 3: Actions taken by a business to support and enhance its community’s preparation, mitigation, response and recovery. Ideal for companies with a large presence in a community, large employee base and well-developed continuity program</a:t>
            </a:r>
            <a:endParaRPr lang="en-US" dirty="0">
              <a:cs typeface="Calibri"/>
            </a:endParaRPr>
          </a:p>
          <a:p>
            <a:pPr marL="178027" indent="-178027">
              <a:buFont typeface="Arial"/>
              <a:buChar char="•"/>
            </a:pPr>
            <a:r>
              <a:rPr lang="en-US" dirty="0"/>
              <a:t>Step 4: Actions taken by a business that push the leading edge of what it means to be a resilient business. Ideal for businesses that focus on innovative business practices that foster resilient whole communities.</a:t>
            </a:r>
            <a:endParaRPr lang="en-US" dirty="0">
              <a:cs typeface="Calibri"/>
            </a:endParaRPr>
          </a:p>
        </p:txBody>
      </p:sp>
      <p:sp>
        <p:nvSpPr>
          <p:cNvPr id="4" name="Slide Number Placeholder 3"/>
          <p:cNvSpPr>
            <a:spLocks noGrp="1"/>
          </p:cNvSpPr>
          <p:nvPr>
            <p:ph type="sldNum" sz="quarter" idx="10"/>
          </p:nvPr>
        </p:nvSpPr>
        <p:spPr/>
        <p:txBody>
          <a:bodyPr/>
          <a:lstStyle/>
          <a:p>
            <a:fld id="{4D456F94-ECB9-7B46-AB1E-04001AB6D999}" type="slidenum">
              <a:rPr lang="en-US" smtClean="0"/>
              <a:t>10</a:t>
            </a:fld>
            <a:endParaRPr lang="en-US"/>
          </a:p>
        </p:txBody>
      </p:sp>
    </p:spTree>
    <p:extLst>
      <p:ext uri="{BB962C8B-B14F-4D97-AF65-F5344CB8AC3E}">
        <p14:creationId xmlns:p14="http://schemas.microsoft.com/office/powerpoint/2010/main" val="360062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DF0C14-A4BB-A941-AD21-2710AC2821BF}"/>
              </a:ext>
            </a:extLst>
          </p:cNvPr>
          <p:cNvSpPr/>
          <p:nvPr userDrawn="1"/>
        </p:nvSpPr>
        <p:spPr>
          <a:xfrm>
            <a:off x="-65313" y="0"/>
            <a:ext cx="12322627" cy="156754"/>
          </a:xfrm>
          <a:prstGeom prst="rect">
            <a:avLst/>
          </a:prstGeom>
          <a:solidFill>
            <a:srgbClr val="DAE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D19FF4-2D54-8C4B-8E5B-DB279A3DD2C6}"/>
              </a:ext>
            </a:extLst>
          </p:cNvPr>
          <p:cNvPicPr>
            <a:picLocks noChangeAspect="1"/>
          </p:cNvPicPr>
          <p:nvPr userDrawn="1"/>
        </p:nvPicPr>
        <p:blipFill>
          <a:blip r:embed="rId2"/>
          <a:stretch>
            <a:fillRect/>
          </a:stretch>
        </p:blipFill>
        <p:spPr>
          <a:xfrm>
            <a:off x="307535" y="5961454"/>
            <a:ext cx="2603500" cy="622300"/>
          </a:xfrm>
          <a:prstGeom prst="rect">
            <a:avLst/>
          </a:prstGeom>
        </p:spPr>
      </p:pic>
    </p:spTree>
    <p:extLst>
      <p:ext uri="{BB962C8B-B14F-4D97-AF65-F5344CB8AC3E}">
        <p14:creationId xmlns:p14="http://schemas.microsoft.com/office/powerpoint/2010/main" val="393452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0657-58B3-F143-8D30-3485754A30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F1015-9BC2-5644-A777-217F0D0E74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F262-CC11-724F-9AD2-5BE9C17110B3}"/>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5" name="Footer Placeholder 4">
            <a:extLst>
              <a:ext uri="{FF2B5EF4-FFF2-40B4-BE49-F238E27FC236}">
                <a16:creationId xmlns:a16="http://schemas.microsoft.com/office/drawing/2014/main" id="{4EAFC02C-61BD-6D47-951B-B063E59B4B31}"/>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20CEDF-3F81-3147-8C54-20539399C940}"/>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385354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55365-AD68-D34B-B80F-C586FFCF9AE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F2DEC-DCD4-A84E-A870-25DACFA61D4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F716A-6F1C-784D-8F6F-6EDDC46B406A}"/>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5" name="Footer Placeholder 4">
            <a:extLst>
              <a:ext uri="{FF2B5EF4-FFF2-40B4-BE49-F238E27FC236}">
                <a16:creationId xmlns:a16="http://schemas.microsoft.com/office/drawing/2014/main" id="{63E34EF8-4565-164A-A4B7-28849E4C242F}"/>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24EA0C-C430-484C-B5E1-260797306687}"/>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273526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277A-8071-B243-8AB7-06FDEBB9B7D4}"/>
              </a:ext>
            </a:extLst>
          </p:cNvPr>
          <p:cNvSpPr/>
          <p:nvPr userDrawn="1"/>
        </p:nvSpPr>
        <p:spPr>
          <a:xfrm>
            <a:off x="-32661" y="-1"/>
            <a:ext cx="12257313" cy="6917331"/>
          </a:xfrm>
          <a:prstGeom prst="rect">
            <a:avLst/>
          </a:prstGeom>
          <a:solidFill>
            <a:srgbClr val="222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CFF0AF6-1CB5-B949-AECE-902325100BA5}"/>
              </a:ext>
            </a:extLst>
          </p:cNvPr>
          <p:cNvSpPr/>
          <p:nvPr userDrawn="1"/>
        </p:nvSpPr>
        <p:spPr>
          <a:xfrm>
            <a:off x="-65313" y="-6980"/>
            <a:ext cx="12322627" cy="156754"/>
          </a:xfrm>
          <a:prstGeom prst="rect">
            <a:avLst/>
          </a:prstGeom>
          <a:solidFill>
            <a:srgbClr val="DAE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8FEED3D-E151-9E4A-BDC8-A8B2A4BD93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8312" y="5937265"/>
            <a:ext cx="1049861" cy="832015"/>
          </a:xfrm>
          <a:prstGeom prst="rect">
            <a:avLst/>
          </a:prstGeom>
        </p:spPr>
      </p:pic>
      <p:pic>
        <p:nvPicPr>
          <p:cNvPr id="16" name="Picture 15">
            <a:extLst>
              <a:ext uri="{FF2B5EF4-FFF2-40B4-BE49-F238E27FC236}">
                <a16:creationId xmlns:a16="http://schemas.microsoft.com/office/drawing/2014/main" id="{1F48BD48-BB53-054C-B6BD-AA4E2A5360B7}"/>
              </a:ext>
            </a:extLst>
          </p:cNvPr>
          <p:cNvPicPr>
            <a:picLocks noChangeAspect="1"/>
          </p:cNvPicPr>
          <p:nvPr userDrawn="1"/>
        </p:nvPicPr>
        <p:blipFill>
          <a:blip r:embed="rId3"/>
          <a:stretch>
            <a:fillRect/>
          </a:stretch>
        </p:blipFill>
        <p:spPr>
          <a:xfrm>
            <a:off x="148624" y="5937265"/>
            <a:ext cx="4216400" cy="774700"/>
          </a:xfrm>
          <a:prstGeom prst="rect">
            <a:avLst/>
          </a:prstGeom>
        </p:spPr>
      </p:pic>
    </p:spTree>
    <p:extLst>
      <p:ext uri="{BB962C8B-B14F-4D97-AF65-F5344CB8AC3E}">
        <p14:creationId xmlns:p14="http://schemas.microsoft.com/office/powerpoint/2010/main" val="40328822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FF0AF6-1CB5-B949-AECE-902325100BA5}"/>
              </a:ext>
            </a:extLst>
          </p:cNvPr>
          <p:cNvSpPr/>
          <p:nvPr userDrawn="1"/>
        </p:nvSpPr>
        <p:spPr>
          <a:xfrm>
            <a:off x="-65313" y="0"/>
            <a:ext cx="12322627" cy="156754"/>
          </a:xfrm>
          <a:prstGeom prst="rect">
            <a:avLst/>
          </a:prstGeom>
          <a:solidFill>
            <a:srgbClr val="DAE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AA493D41-FAC0-BE40-BF10-7BDB8789CF35}"/>
              </a:ext>
            </a:extLst>
          </p:cNvPr>
          <p:cNvSpPr>
            <a:spLocks noGrp="1"/>
          </p:cNvSpPr>
          <p:nvPr>
            <p:ph type="title"/>
          </p:nvPr>
        </p:nvSpPr>
        <p:spPr>
          <a:xfrm>
            <a:off x="1545008" y="477943"/>
            <a:ext cx="10955867" cy="1325563"/>
          </a:xfrm>
          <a:prstGeom prst="rect">
            <a:avLst/>
          </a:prstGeom>
        </p:spPr>
        <p:txBody>
          <a:bodyPr lIns="0" tIns="0" bIns="0"/>
          <a:lstStyle/>
          <a:p>
            <a:r>
              <a:rPr lang="en-US" dirty="0"/>
              <a:t>Click to edit Master title style</a:t>
            </a:r>
          </a:p>
        </p:txBody>
      </p:sp>
      <p:sp>
        <p:nvSpPr>
          <p:cNvPr id="18" name="Content Placeholder 17">
            <a:extLst>
              <a:ext uri="{FF2B5EF4-FFF2-40B4-BE49-F238E27FC236}">
                <a16:creationId xmlns:a16="http://schemas.microsoft.com/office/drawing/2014/main" id="{2188C4C6-BFF5-E149-A858-3F3D0F5EF17F}"/>
              </a:ext>
            </a:extLst>
          </p:cNvPr>
          <p:cNvSpPr>
            <a:spLocks noGrp="1"/>
          </p:cNvSpPr>
          <p:nvPr>
            <p:ph sz="quarter" idx="10"/>
          </p:nvPr>
        </p:nvSpPr>
        <p:spPr>
          <a:xfrm>
            <a:off x="1562100" y="1600200"/>
            <a:ext cx="10744200" cy="3119437"/>
          </a:xfrm>
          <a:prstGeom prst="rect">
            <a:avLst/>
          </a:prstGeom>
        </p:spPr>
        <p:txBody>
          <a:bodyPr lIns="0" tIns="0" rIns="0" bIns="0"/>
          <a:lstStyle>
            <a:lvl1pPr>
              <a:lnSpc>
                <a:spcPts val="2460"/>
              </a:lnSpc>
              <a:spcAft>
                <a:spcPts val="600"/>
              </a:spcAft>
              <a:defRPr/>
            </a:lvl1pPr>
            <a:lvl2pPr>
              <a:lnSpc>
                <a:spcPts val="2460"/>
              </a:lnSpc>
              <a:spcAft>
                <a:spcPts val="600"/>
              </a:spcAft>
              <a:defRPr/>
            </a:lvl2pPr>
            <a:lvl3pPr>
              <a:lnSpc>
                <a:spcPts val="2460"/>
              </a:lnSpc>
              <a:spcAft>
                <a:spcPts val="600"/>
              </a:spcAft>
              <a:defRPr/>
            </a:lvl3pPr>
            <a:lvl4pPr>
              <a:lnSpc>
                <a:spcPts val="2460"/>
              </a:lnSpc>
              <a:spcAft>
                <a:spcPts val="600"/>
              </a:spcAft>
              <a:defRPr/>
            </a:lvl4pPr>
            <a:lvl5pPr>
              <a:lnSpc>
                <a:spcPts val="2460"/>
              </a:lnSpc>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A6FCC0F-D5CB-E744-9C1C-C6CACAAA614F}"/>
              </a:ext>
            </a:extLst>
          </p:cNvPr>
          <p:cNvPicPr>
            <a:picLocks noChangeAspect="1"/>
          </p:cNvPicPr>
          <p:nvPr userDrawn="1"/>
        </p:nvPicPr>
        <p:blipFill>
          <a:blip r:embed="rId2"/>
          <a:stretch>
            <a:fillRect/>
          </a:stretch>
        </p:blipFill>
        <p:spPr>
          <a:xfrm>
            <a:off x="148624" y="5858370"/>
            <a:ext cx="4493915" cy="866297"/>
          </a:xfrm>
          <a:prstGeom prst="rect">
            <a:avLst/>
          </a:prstGeom>
        </p:spPr>
      </p:pic>
      <p:pic>
        <p:nvPicPr>
          <p:cNvPr id="4" name="Picture 3">
            <a:extLst>
              <a:ext uri="{FF2B5EF4-FFF2-40B4-BE49-F238E27FC236}">
                <a16:creationId xmlns:a16="http://schemas.microsoft.com/office/drawing/2014/main" id="{3AFEFDF8-BE75-2048-A142-416E9F98B8D6}"/>
              </a:ext>
            </a:extLst>
          </p:cNvPr>
          <p:cNvPicPr>
            <a:picLocks noChangeAspect="1"/>
          </p:cNvPicPr>
          <p:nvPr userDrawn="1"/>
        </p:nvPicPr>
        <p:blipFill rotWithShape="1">
          <a:blip r:embed="rId3"/>
          <a:srcRect t="9286" b="43606"/>
          <a:stretch/>
        </p:blipFill>
        <p:spPr>
          <a:xfrm>
            <a:off x="10863616" y="5669280"/>
            <a:ext cx="3027222" cy="1554480"/>
          </a:xfrm>
          <a:prstGeom prst="rect">
            <a:avLst/>
          </a:prstGeom>
        </p:spPr>
      </p:pic>
    </p:spTree>
    <p:extLst>
      <p:ext uri="{BB962C8B-B14F-4D97-AF65-F5344CB8AC3E}">
        <p14:creationId xmlns:p14="http://schemas.microsoft.com/office/powerpoint/2010/main" val="16358438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40F68-12B4-2449-8EDA-CE7D7593F805}"/>
              </a:ext>
            </a:extLst>
          </p:cNvPr>
          <p:cNvSpPr/>
          <p:nvPr userDrawn="1"/>
        </p:nvSpPr>
        <p:spPr>
          <a:xfrm>
            <a:off x="-65313" y="1"/>
            <a:ext cx="12322627" cy="6857999"/>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7CABF1-95CD-0C49-8C43-4CC5FB7D8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89600"/>
            <a:ext cx="4838700" cy="1168400"/>
          </a:xfrm>
          <a:prstGeom prst="rect">
            <a:avLst/>
          </a:prstGeom>
        </p:spPr>
      </p:pic>
      <p:pic>
        <p:nvPicPr>
          <p:cNvPr id="8" name="Picture 7">
            <a:extLst>
              <a:ext uri="{FF2B5EF4-FFF2-40B4-BE49-F238E27FC236}">
                <a16:creationId xmlns:a16="http://schemas.microsoft.com/office/drawing/2014/main" id="{0917B9A5-DEDD-4645-B06E-9EDA1C0D34E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54" t="15217" r="13141" b="-1"/>
          <a:stretch/>
        </p:blipFill>
        <p:spPr>
          <a:xfrm>
            <a:off x="10872651" y="5669280"/>
            <a:ext cx="1371600" cy="1188720"/>
          </a:xfrm>
          <a:prstGeom prst="rect">
            <a:avLst/>
          </a:prstGeom>
        </p:spPr>
      </p:pic>
      <p:sp>
        <p:nvSpPr>
          <p:cNvPr id="9" name="Rectangle 8">
            <a:extLst>
              <a:ext uri="{FF2B5EF4-FFF2-40B4-BE49-F238E27FC236}">
                <a16:creationId xmlns:a16="http://schemas.microsoft.com/office/drawing/2014/main" id="{EA48D320-F632-BA4A-A427-322D6BCAEF17}"/>
              </a:ext>
            </a:extLst>
          </p:cNvPr>
          <p:cNvSpPr/>
          <p:nvPr userDrawn="1"/>
        </p:nvSpPr>
        <p:spPr>
          <a:xfrm>
            <a:off x="-65313" y="0"/>
            <a:ext cx="12322627" cy="156754"/>
          </a:xfrm>
          <a:prstGeom prst="rect">
            <a:avLst/>
          </a:prstGeom>
          <a:solidFill>
            <a:srgbClr val="DAE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6A3B90EA-6680-A74E-B4A9-81FC37BA85D2}"/>
              </a:ext>
            </a:extLst>
          </p:cNvPr>
          <p:cNvSpPr>
            <a:spLocks noGrp="1"/>
          </p:cNvSpPr>
          <p:nvPr>
            <p:ph type="title"/>
          </p:nvPr>
        </p:nvSpPr>
        <p:spPr>
          <a:xfrm>
            <a:off x="723900" y="357648"/>
            <a:ext cx="10515600" cy="1325563"/>
          </a:xfrm>
          <a:prstGeom prst="rect">
            <a:avLst/>
          </a:prstGeom>
        </p:spPr>
        <p:txBody>
          <a:bodyPr lIns="0" tIns="0" rIns="0" bIns="91440"/>
          <a:lstStyle>
            <a:lvl1pPr>
              <a:defRPr>
                <a:solidFill>
                  <a:schemeClr val="bg1"/>
                </a:solidFill>
              </a:defRPr>
            </a:lvl1pPr>
          </a:lstStyle>
          <a:p>
            <a:r>
              <a:rPr lang="en-US" dirty="0"/>
              <a:t>Click to edit Master title style</a:t>
            </a:r>
          </a:p>
        </p:txBody>
      </p:sp>
      <p:sp>
        <p:nvSpPr>
          <p:cNvPr id="13" name="Content Placeholder 17">
            <a:extLst>
              <a:ext uri="{FF2B5EF4-FFF2-40B4-BE49-F238E27FC236}">
                <a16:creationId xmlns:a16="http://schemas.microsoft.com/office/drawing/2014/main" id="{AF56AD33-1304-6A4B-AB32-F902B47C275E}"/>
              </a:ext>
            </a:extLst>
          </p:cNvPr>
          <p:cNvSpPr>
            <a:spLocks noGrp="1"/>
          </p:cNvSpPr>
          <p:nvPr>
            <p:ph sz="quarter" idx="10"/>
          </p:nvPr>
        </p:nvSpPr>
        <p:spPr>
          <a:xfrm>
            <a:off x="1562100" y="1600200"/>
            <a:ext cx="10744200" cy="3119437"/>
          </a:xfrm>
          <a:prstGeom prst="rect">
            <a:avLst/>
          </a:prstGeom>
        </p:spPr>
        <p:txBody>
          <a:bodyPr lIns="0" tIns="0" rIns="0" bIns="0"/>
          <a:lstStyle>
            <a:lvl1pPr>
              <a:lnSpc>
                <a:spcPts val="2460"/>
              </a:lnSpc>
              <a:spcAft>
                <a:spcPts val="600"/>
              </a:spcAft>
              <a:defRPr>
                <a:solidFill>
                  <a:schemeClr val="bg1"/>
                </a:solidFill>
              </a:defRPr>
            </a:lvl1pPr>
            <a:lvl2pPr>
              <a:lnSpc>
                <a:spcPts val="2460"/>
              </a:lnSpc>
              <a:spcAft>
                <a:spcPts val="600"/>
              </a:spcAft>
              <a:defRPr>
                <a:solidFill>
                  <a:schemeClr val="bg1"/>
                </a:solidFill>
              </a:defRPr>
            </a:lvl2pPr>
            <a:lvl3pPr>
              <a:lnSpc>
                <a:spcPts val="2460"/>
              </a:lnSpc>
              <a:spcAft>
                <a:spcPts val="600"/>
              </a:spcAft>
              <a:defRPr>
                <a:solidFill>
                  <a:schemeClr val="bg1"/>
                </a:solidFill>
              </a:defRPr>
            </a:lvl3pPr>
            <a:lvl4pPr>
              <a:lnSpc>
                <a:spcPts val="2460"/>
              </a:lnSpc>
              <a:spcAft>
                <a:spcPts val="600"/>
              </a:spcAft>
              <a:defRPr>
                <a:solidFill>
                  <a:schemeClr val="bg1"/>
                </a:solidFill>
              </a:defRPr>
            </a:lvl4pPr>
            <a:lvl5pPr>
              <a:lnSpc>
                <a:spcPts val="2460"/>
              </a:lnSpc>
              <a:spcAft>
                <a:spcPts val="600"/>
              </a:spcAf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C8B8-8ECF-A74A-AD37-8AFD689F2A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637D919-0D20-A34A-955A-1F21438396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5E124D-A326-8240-816D-A8AFE2C9D59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03803-7721-2D4A-8EDF-ECF24DD17435}"/>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6" name="Footer Placeholder 5">
            <a:extLst>
              <a:ext uri="{FF2B5EF4-FFF2-40B4-BE49-F238E27FC236}">
                <a16:creationId xmlns:a16="http://schemas.microsoft.com/office/drawing/2014/main" id="{7A247A81-0604-1342-B230-67A1542F3891}"/>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AF99B6-15BE-3E43-9D3A-E55141B6A078}"/>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14208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5F82-A44C-7041-BA70-934DA1F17F6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578132C-1059-2047-A30F-AD763B6A7B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46EF0D-8D6F-0A49-87AD-5C379DE6DFA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E92C67-8475-794D-AC3F-E69A9CFA3B5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998F7A-60D8-C547-90FC-A52CC37E0D6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547B61-F62A-9443-B97A-19D4244A4785}"/>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8" name="Footer Placeholder 7">
            <a:extLst>
              <a:ext uri="{FF2B5EF4-FFF2-40B4-BE49-F238E27FC236}">
                <a16:creationId xmlns:a16="http://schemas.microsoft.com/office/drawing/2014/main" id="{89F558C9-A374-9845-845B-5FD83F9F1A1A}"/>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5A46DE-1261-5C49-BD6B-C7170971E3FB}"/>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230888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78C7-1654-9C47-ACE7-C855F95E42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46CE7-5981-A444-A51B-0C246830EF08}"/>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4" name="Footer Placeholder 3">
            <a:extLst>
              <a:ext uri="{FF2B5EF4-FFF2-40B4-BE49-F238E27FC236}">
                <a16:creationId xmlns:a16="http://schemas.microsoft.com/office/drawing/2014/main" id="{B277651A-413F-7346-83AA-ED128EB798B5}"/>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FD4F1D-2D99-CB49-AC92-A5D11D4A9546}"/>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425746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CF99C-6DBE-3142-9A27-D06D6C9A62F3}"/>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3" name="Footer Placeholder 2">
            <a:extLst>
              <a:ext uri="{FF2B5EF4-FFF2-40B4-BE49-F238E27FC236}">
                <a16:creationId xmlns:a16="http://schemas.microsoft.com/office/drawing/2014/main" id="{DC92F4BC-FC50-2841-A329-4A20D1A16E79}"/>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C2E3098-806C-4449-A6EE-16EFC437B4D1}"/>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199658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2463-993D-A14D-AC65-C0398B16BF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EE9A2-9A6A-F747-937C-70FEE2C935A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62829-CDFB-4043-9F8F-991D3D8C8D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6D06C-AC56-BC4E-B83F-D3CB5B2682A5}"/>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6" name="Footer Placeholder 5">
            <a:extLst>
              <a:ext uri="{FF2B5EF4-FFF2-40B4-BE49-F238E27FC236}">
                <a16:creationId xmlns:a16="http://schemas.microsoft.com/office/drawing/2014/main" id="{F6515E16-E223-FF47-9C59-74E4EEF82E57}"/>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15C6DD-4041-8249-B342-41F55334E614}"/>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162014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46CB-8BCA-1A49-8BB9-5CA753D5B9D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4199F-53E4-554D-B49F-6EF6028DE8A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10A712-FA15-5D40-9133-579DD73BCD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19BA81-4A99-FA46-A57F-985CA277F3DD}"/>
              </a:ext>
            </a:extLst>
          </p:cNvPr>
          <p:cNvSpPr>
            <a:spLocks noGrp="1"/>
          </p:cNvSpPr>
          <p:nvPr>
            <p:ph type="dt" sz="half" idx="10"/>
          </p:nvPr>
        </p:nvSpPr>
        <p:spPr>
          <a:xfrm>
            <a:off x="838200" y="6356350"/>
            <a:ext cx="2743200" cy="365125"/>
          </a:xfrm>
          <a:prstGeom prst="rect">
            <a:avLst/>
          </a:prstGeom>
        </p:spPr>
        <p:txBody>
          <a:bodyPr/>
          <a:lstStyle/>
          <a:p>
            <a:fld id="{7DA44495-C6B7-5B46-9D7A-EF18D56FC940}" type="datetimeFigureOut">
              <a:rPr lang="en-US" smtClean="0"/>
              <a:t>8/6/2018</a:t>
            </a:fld>
            <a:endParaRPr lang="en-US"/>
          </a:p>
        </p:txBody>
      </p:sp>
      <p:sp>
        <p:nvSpPr>
          <p:cNvPr id="6" name="Footer Placeholder 5">
            <a:extLst>
              <a:ext uri="{FF2B5EF4-FFF2-40B4-BE49-F238E27FC236}">
                <a16:creationId xmlns:a16="http://schemas.microsoft.com/office/drawing/2014/main" id="{7BC0CE48-FC36-214F-921A-90B92DC26246}"/>
              </a:ext>
            </a:extLst>
          </p:cNvPr>
          <p:cNvSpPr>
            <a:spLocks noGrp="1"/>
          </p:cNvSpPr>
          <p:nvPr>
            <p:ph type="ftr" sz="quarter" idx="11"/>
          </p:nvPr>
        </p:nvSpPr>
        <p:spPr>
          <a:xfrm>
            <a:off x="221456" y="6356350"/>
            <a:ext cx="793194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CC7D70-3170-1249-960D-3D41CBA81BF1}"/>
              </a:ext>
            </a:extLst>
          </p:cNvPr>
          <p:cNvSpPr>
            <a:spLocks noGrp="1"/>
          </p:cNvSpPr>
          <p:nvPr>
            <p:ph type="sldNum" sz="quarter" idx="12"/>
          </p:nvPr>
        </p:nvSpPr>
        <p:spPr>
          <a:xfrm>
            <a:off x="8610600" y="6356350"/>
            <a:ext cx="2743200" cy="365125"/>
          </a:xfrm>
          <a:prstGeom prst="rect">
            <a:avLst/>
          </a:prstGeom>
        </p:spPr>
        <p:txBody>
          <a:bodyPr/>
          <a:lstStyle/>
          <a:p>
            <a:fld id="{87610ACA-05B7-7349-AF5C-DB5209A7BBA6}" type="slidenum">
              <a:rPr lang="en-US" smtClean="0"/>
              <a:t>‹#›</a:t>
            </a:fld>
            <a:endParaRPr lang="en-US"/>
          </a:p>
        </p:txBody>
      </p:sp>
    </p:spTree>
    <p:extLst>
      <p:ext uri="{BB962C8B-B14F-4D97-AF65-F5344CB8AC3E}">
        <p14:creationId xmlns:p14="http://schemas.microsoft.com/office/powerpoint/2010/main" val="28815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8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pos="984" userDrawn="1">
          <p15:clr>
            <a:srgbClr val="F26B43"/>
          </p15:clr>
        </p15:guide>
        <p15:guide id="4" pos="7224" userDrawn="1">
          <p15:clr>
            <a:srgbClr val="F26B43"/>
          </p15:clr>
        </p15:guide>
        <p15:guide id="5" orient="horz"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utsmartdisast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HayWiredCA" TargetMode="External"/><Relationship Id="rId2" Type="http://schemas.openxmlformats.org/officeDocument/2006/relationships/hyperlink" Target="https://www.instagram.com/HayWiredCA" TargetMode="External"/><Relationship Id="rId1" Type="http://schemas.openxmlformats.org/officeDocument/2006/relationships/slideLayout" Target="../slideLayouts/slideLayout2.xml"/><Relationship Id="rId4" Type="http://schemas.openxmlformats.org/officeDocument/2006/relationships/hyperlink" Target="https://www.facebook.com/HayWiredC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utsmartdisaste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DCF11-51DF-154F-912A-B899B5C1B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09" y="1350465"/>
            <a:ext cx="4433582" cy="3579707"/>
          </a:xfrm>
          <a:prstGeom prst="rect">
            <a:avLst/>
          </a:prstGeom>
        </p:spPr>
      </p:pic>
    </p:spTree>
    <p:extLst>
      <p:ext uri="{BB962C8B-B14F-4D97-AF65-F5344CB8AC3E}">
        <p14:creationId xmlns:p14="http://schemas.microsoft.com/office/powerpoint/2010/main" val="152461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BB3E55-CC73-4229-8153-D696149E00E8}"/>
              </a:ext>
            </a:extLst>
          </p:cNvPr>
          <p:cNvSpPr txBox="1"/>
          <p:nvPr/>
        </p:nvSpPr>
        <p:spPr>
          <a:xfrm>
            <a:off x="3851713" y="3126984"/>
            <a:ext cx="1911971"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Business</a:t>
            </a:r>
            <a:endParaRPr lang="en-US" dirty="0"/>
          </a:p>
          <a:p>
            <a:r>
              <a:rPr lang="en-US" sz="3600" dirty="0">
                <a:solidFill>
                  <a:srgbClr val="F2F2F2"/>
                </a:solidFill>
                <a:latin typeface="Acumin Pro Extra Light" panose="020B0304020202020204" pitchFamily="34" charset="77"/>
              </a:rPr>
              <a:t>Leader</a:t>
            </a:r>
            <a:endParaRPr lang="en-US" dirty="0"/>
          </a:p>
        </p:txBody>
      </p:sp>
      <p:sp>
        <p:nvSpPr>
          <p:cNvPr id="6" name="TextBox 5">
            <a:extLst>
              <a:ext uri="{FF2B5EF4-FFF2-40B4-BE49-F238E27FC236}">
                <a16:creationId xmlns:a16="http://schemas.microsoft.com/office/drawing/2014/main" id="{08281280-5783-498B-A9FB-4EBBB329ED81}"/>
              </a:ext>
            </a:extLst>
          </p:cNvPr>
          <p:cNvSpPr txBox="1"/>
          <p:nvPr/>
        </p:nvSpPr>
        <p:spPr>
          <a:xfrm>
            <a:off x="6425263" y="3126984"/>
            <a:ext cx="2487066"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Community Leader</a:t>
            </a:r>
          </a:p>
        </p:txBody>
      </p:sp>
      <p:sp>
        <p:nvSpPr>
          <p:cNvPr id="8" name="TextBox 7">
            <a:extLst>
              <a:ext uri="{FF2B5EF4-FFF2-40B4-BE49-F238E27FC236}">
                <a16:creationId xmlns:a16="http://schemas.microsoft.com/office/drawing/2014/main" id="{00D55A88-5944-46EE-8FFF-80997F4B610F}"/>
              </a:ext>
            </a:extLst>
          </p:cNvPr>
          <p:cNvSpPr txBox="1"/>
          <p:nvPr/>
        </p:nvSpPr>
        <p:spPr>
          <a:xfrm>
            <a:off x="9530763" y="3126984"/>
            <a:ext cx="4499896"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State</a:t>
            </a:r>
            <a:endParaRPr lang="en-US" dirty="0">
              <a:solidFill>
                <a:srgbClr val="000000"/>
              </a:solidFill>
              <a:latin typeface="Franklin Gothic Book"/>
            </a:endParaRPr>
          </a:p>
          <a:p>
            <a:r>
              <a:rPr lang="en-US" sz="3600" dirty="0">
                <a:solidFill>
                  <a:srgbClr val="F2F2F2"/>
                </a:solidFill>
                <a:latin typeface="Acumin Pro Extra Light" panose="020B0304020202020204" pitchFamily="34" charset="77"/>
              </a:rPr>
              <a:t>Leader</a:t>
            </a:r>
            <a:endParaRPr lang="en-US" dirty="0"/>
          </a:p>
        </p:txBody>
      </p:sp>
      <p:cxnSp>
        <p:nvCxnSpPr>
          <p:cNvPr id="10" name="Straight Arrow Connector 9">
            <a:extLst>
              <a:ext uri="{FF2B5EF4-FFF2-40B4-BE49-F238E27FC236}">
                <a16:creationId xmlns:a16="http://schemas.microsoft.com/office/drawing/2014/main" id="{9183EEA9-8A25-4F21-8B5F-374DC867BA06}"/>
              </a:ext>
            </a:extLst>
          </p:cNvPr>
          <p:cNvCxnSpPr/>
          <p:nvPr/>
        </p:nvCxnSpPr>
        <p:spPr>
          <a:xfrm>
            <a:off x="6026988" y="2202612"/>
            <a:ext cx="8626" cy="2265870"/>
          </a:xfrm>
          <a:prstGeom prst="straightConnector1">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DDAB4A-AFC6-440E-B361-9FDFCE51CFB2}"/>
              </a:ext>
            </a:extLst>
          </p:cNvPr>
          <p:cNvSpPr txBox="1"/>
          <p:nvPr/>
        </p:nvSpPr>
        <p:spPr>
          <a:xfrm>
            <a:off x="1019374" y="3126983"/>
            <a:ext cx="2142009" cy="1200329"/>
          </a:xfrm>
          <a:prstGeom prst="rect">
            <a:avLst/>
          </a:prstGeom>
          <a:noFill/>
        </p:spPr>
        <p:txBody>
          <a:bodyPr wrap="square" rtlCol="0" anchor="t">
            <a:spAutoFit/>
          </a:bodyPr>
          <a:lstStyle/>
          <a:p>
            <a:r>
              <a:rPr lang="en-US" sz="3600" dirty="0">
                <a:solidFill>
                  <a:srgbClr val="F2F2F2"/>
                </a:solidFill>
                <a:latin typeface="Acumin Pro Extra Light"/>
              </a:rPr>
              <a:t>Resilient</a:t>
            </a:r>
          </a:p>
          <a:p>
            <a:r>
              <a:rPr lang="en-US" sz="3600" dirty="0">
                <a:solidFill>
                  <a:srgbClr val="F2F2F2"/>
                </a:solidFill>
                <a:latin typeface="Acumin Pro Extra Light"/>
              </a:rPr>
              <a:t>Business</a:t>
            </a:r>
            <a:endParaRPr lang="en-US" dirty="0"/>
          </a:p>
        </p:txBody>
      </p:sp>
      <p:sp>
        <p:nvSpPr>
          <p:cNvPr id="16" name="TextBox 15">
            <a:extLst>
              <a:ext uri="{FF2B5EF4-FFF2-40B4-BE49-F238E27FC236}">
                <a16:creationId xmlns:a16="http://schemas.microsoft.com/office/drawing/2014/main" id="{F059D6BB-EE76-4903-A28E-3B55C5B68453}"/>
              </a:ext>
            </a:extLst>
          </p:cNvPr>
          <p:cNvSpPr txBox="1"/>
          <p:nvPr/>
        </p:nvSpPr>
        <p:spPr>
          <a:xfrm>
            <a:off x="961866" y="2249966"/>
            <a:ext cx="1063708" cy="923330"/>
          </a:xfrm>
          <a:prstGeom prst="rect">
            <a:avLst/>
          </a:prstGeom>
          <a:noFill/>
        </p:spPr>
        <p:txBody>
          <a:bodyPr wrap="square" rtlCol="0" anchor="t">
            <a:spAutoFit/>
          </a:bodyPr>
          <a:lstStyle/>
          <a:p>
            <a:r>
              <a:rPr lang="en-US" sz="5400" dirty="0">
                <a:solidFill>
                  <a:srgbClr val="DAE842"/>
                </a:solidFill>
                <a:latin typeface="Acumin Pro Extra Light" panose="020B0304020202020204" pitchFamily="34" charset="77"/>
              </a:rPr>
              <a:t>1</a:t>
            </a:r>
            <a:endParaRPr lang="en-US" dirty="0"/>
          </a:p>
        </p:txBody>
      </p:sp>
      <p:sp>
        <p:nvSpPr>
          <p:cNvPr id="17" name="TextBox 16">
            <a:extLst>
              <a:ext uri="{FF2B5EF4-FFF2-40B4-BE49-F238E27FC236}">
                <a16:creationId xmlns:a16="http://schemas.microsoft.com/office/drawing/2014/main" id="{3D8D99DF-1A84-499C-9874-73D839867864}"/>
              </a:ext>
            </a:extLst>
          </p:cNvPr>
          <p:cNvSpPr txBox="1"/>
          <p:nvPr/>
        </p:nvSpPr>
        <p:spPr>
          <a:xfrm>
            <a:off x="3851716" y="2249966"/>
            <a:ext cx="1063708" cy="923330"/>
          </a:xfrm>
          <a:prstGeom prst="rect">
            <a:avLst/>
          </a:prstGeom>
          <a:noFill/>
        </p:spPr>
        <p:txBody>
          <a:bodyPr wrap="square" rtlCol="0" anchor="t">
            <a:spAutoFit/>
          </a:bodyPr>
          <a:lstStyle/>
          <a:p>
            <a:r>
              <a:rPr lang="en-US" sz="5400" dirty="0">
                <a:solidFill>
                  <a:srgbClr val="DAE842"/>
                </a:solidFill>
                <a:latin typeface="Acumin Pro Extra Light" panose="020B0304020202020204" pitchFamily="34" charset="77"/>
              </a:rPr>
              <a:t>2</a:t>
            </a:r>
            <a:endParaRPr lang="en-US" dirty="0"/>
          </a:p>
        </p:txBody>
      </p:sp>
      <p:sp>
        <p:nvSpPr>
          <p:cNvPr id="18" name="TextBox 17">
            <a:extLst>
              <a:ext uri="{FF2B5EF4-FFF2-40B4-BE49-F238E27FC236}">
                <a16:creationId xmlns:a16="http://schemas.microsoft.com/office/drawing/2014/main" id="{D2EE5A4C-2183-45C4-BAE1-FE7924F8D596}"/>
              </a:ext>
            </a:extLst>
          </p:cNvPr>
          <p:cNvSpPr txBox="1"/>
          <p:nvPr/>
        </p:nvSpPr>
        <p:spPr>
          <a:xfrm>
            <a:off x="6425263" y="2249966"/>
            <a:ext cx="1063708" cy="923330"/>
          </a:xfrm>
          <a:prstGeom prst="rect">
            <a:avLst/>
          </a:prstGeom>
          <a:noFill/>
        </p:spPr>
        <p:txBody>
          <a:bodyPr wrap="square" rtlCol="0" anchor="t">
            <a:spAutoFit/>
          </a:bodyPr>
          <a:lstStyle/>
          <a:p>
            <a:r>
              <a:rPr lang="en-US" sz="5400" dirty="0">
                <a:solidFill>
                  <a:srgbClr val="DAE842"/>
                </a:solidFill>
                <a:latin typeface="Acumin Pro Extra Light" panose="020B0304020202020204" pitchFamily="34" charset="77"/>
              </a:rPr>
              <a:t>3</a:t>
            </a:r>
            <a:endParaRPr lang="en-US" dirty="0"/>
          </a:p>
        </p:txBody>
      </p:sp>
      <p:sp>
        <p:nvSpPr>
          <p:cNvPr id="19" name="TextBox 18">
            <a:extLst>
              <a:ext uri="{FF2B5EF4-FFF2-40B4-BE49-F238E27FC236}">
                <a16:creationId xmlns:a16="http://schemas.microsoft.com/office/drawing/2014/main" id="{51BC3929-E6AF-41E9-98F1-A4682FCA0884}"/>
              </a:ext>
            </a:extLst>
          </p:cNvPr>
          <p:cNvSpPr txBox="1"/>
          <p:nvPr/>
        </p:nvSpPr>
        <p:spPr>
          <a:xfrm>
            <a:off x="9516392" y="2249966"/>
            <a:ext cx="1063708" cy="923330"/>
          </a:xfrm>
          <a:prstGeom prst="rect">
            <a:avLst/>
          </a:prstGeom>
          <a:noFill/>
        </p:spPr>
        <p:txBody>
          <a:bodyPr wrap="square" rtlCol="0" anchor="t">
            <a:spAutoFit/>
          </a:bodyPr>
          <a:lstStyle/>
          <a:p>
            <a:r>
              <a:rPr lang="en-US" sz="5400" dirty="0">
                <a:solidFill>
                  <a:srgbClr val="DAE842"/>
                </a:solidFill>
                <a:latin typeface="Acumin Pro Extra Light" panose="020B0304020202020204" pitchFamily="34" charset="77"/>
              </a:rPr>
              <a:t>4</a:t>
            </a:r>
            <a:endParaRPr lang="en-US" dirty="0"/>
          </a:p>
        </p:txBody>
      </p:sp>
      <p:cxnSp>
        <p:nvCxnSpPr>
          <p:cNvPr id="20" name="Straight Arrow Connector 19">
            <a:extLst>
              <a:ext uri="{FF2B5EF4-FFF2-40B4-BE49-F238E27FC236}">
                <a16:creationId xmlns:a16="http://schemas.microsoft.com/office/drawing/2014/main" id="{A3414C7B-5259-4FE1-8A9F-EA28432806DC}"/>
              </a:ext>
            </a:extLst>
          </p:cNvPr>
          <p:cNvCxnSpPr>
            <a:cxnSpLocks/>
          </p:cNvCxnSpPr>
          <p:nvPr/>
        </p:nvCxnSpPr>
        <p:spPr>
          <a:xfrm>
            <a:off x="9146871" y="2202612"/>
            <a:ext cx="8626" cy="2265870"/>
          </a:xfrm>
          <a:prstGeom prst="straightConnector1">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896437F-F172-4887-9A42-3DEDF19677DA}"/>
              </a:ext>
            </a:extLst>
          </p:cNvPr>
          <p:cNvCxnSpPr>
            <a:cxnSpLocks/>
          </p:cNvCxnSpPr>
          <p:nvPr/>
        </p:nvCxnSpPr>
        <p:spPr>
          <a:xfrm>
            <a:off x="3395931" y="2202612"/>
            <a:ext cx="8626" cy="2265870"/>
          </a:xfrm>
          <a:prstGeom prst="straightConnector1">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33542D-F7D0-4F2A-A2F3-CA47895900D3}"/>
              </a:ext>
            </a:extLst>
          </p:cNvPr>
          <p:cNvSpPr txBox="1"/>
          <p:nvPr/>
        </p:nvSpPr>
        <p:spPr>
          <a:xfrm>
            <a:off x="1003604" y="4485285"/>
            <a:ext cx="2392327" cy="1323439"/>
          </a:xfrm>
          <a:prstGeom prst="rect">
            <a:avLst/>
          </a:prstGeom>
          <a:noFill/>
        </p:spPr>
        <p:txBody>
          <a:bodyPr wrap="square" rtlCol="0">
            <a:spAutoFit/>
          </a:bodyPr>
          <a:lstStyle/>
          <a:p>
            <a:r>
              <a:rPr lang="en-US" sz="2000" dirty="0">
                <a:solidFill>
                  <a:schemeClr val="bg1">
                    <a:lumMod val="95000"/>
                  </a:schemeClr>
                </a:solidFill>
              </a:rPr>
              <a:t>Internal focus for small business or those new to resiliency</a:t>
            </a:r>
          </a:p>
        </p:txBody>
      </p:sp>
      <p:sp>
        <p:nvSpPr>
          <p:cNvPr id="15" name="TextBox 14">
            <a:extLst>
              <a:ext uri="{FF2B5EF4-FFF2-40B4-BE49-F238E27FC236}">
                <a16:creationId xmlns:a16="http://schemas.microsoft.com/office/drawing/2014/main" id="{0B440C4A-A6DB-4E9A-B628-53E87C4E0060}"/>
              </a:ext>
            </a:extLst>
          </p:cNvPr>
          <p:cNvSpPr txBox="1"/>
          <p:nvPr/>
        </p:nvSpPr>
        <p:spPr>
          <a:xfrm>
            <a:off x="3851713" y="4486678"/>
            <a:ext cx="2183901" cy="1015663"/>
          </a:xfrm>
          <a:prstGeom prst="rect">
            <a:avLst/>
          </a:prstGeom>
          <a:noFill/>
        </p:spPr>
        <p:txBody>
          <a:bodyPr wrap="square" rtlCol="0">
            <a:spAutoFit/>
          </a:bodyPr>
          <a:lstStyle/>
          <a:p>
            <a:r>
              <a:rPr lang="en-US" sz="2000" dirty="0">
                <a:solidFill>
                  <a:schemeClr val="bg1">
                    <a:lumMod val="95000"/>
                  </a:schemeClr>
                </a:solidFill>
              </a:rPr>
              <a:t>Internal focus to build on existing resiliency efforts</a:t>
            </a:r>
          </a:p>
        </p:txBody>
      </p:sp>
      <p:sp>
        <p:nvSpPr>
          <p:cNvPr id="22" name="TextBox 21">
            <a:extLst>
              <a:ext uri="{FF2B5EF4-FFF2-40B4-BE49-F238E27FC236}">
                <a16:creationId xmlns:a16="http://schemas.microsoft.com/office/drawing/2014/main" id="{264A3E6B-E113-4B47-A787-BC430986D663}"/>
              </a:ext>
            </a:extLst>
          </p:cNvPr>
          <p:cNvSpPr txBox="1"/>
          <p:nvPr/>
        </p:nvSpPr>
        <p:spPr>
          <a:xfrm>
            <a:off x="6425263" y="4486678"/>
            <a:ext cx="2392327" cy="1015663"/>
          </a:xfrm>
          <a:prstGeom prst="rect">
            <a:avLst/>
          </a:prstGeom>
          <a:noFill/>
        </p:spPr>
        <p:txBody>
          <a:bodyPr wrap="square" rtlCol="0">
            <a:spAutoFit/>
          </a:bodyPr>
          <a:lstStyle/>
          <a:p>
            <a:r>
              <a:rPr lang="en-US" sz="2000" dirty="0">
                <a:solidFill>
                  <a:schemeClr val="bg1">
                    <a:lumMod val="95000"/>
                  </a:schemeClr>
                </a:solidFill>
              </a:rPr>
              <a:t>External focus to enhance resiliency of those around you</a:t>
            </a:r>
          </a:p>
        </p:txBody>
      </p:sp>
      <p:sp>
        <p:nvSpPr>
          <p:cNvPr id="23" name="TextBox 22">
            <a:extLst>
              <a:ext uri="{FF2B5EF4-FFF2-40B4-BE49-F238E27FC236}">
                <a16:creationId xmlns:a16="http://schemas.microsoft.com/office/drawing/2014/main" id="{A1008E6E-B350-490E-BFB7-D4CD56FB96B3}"/>
              </a:ext>
            </a:extLst>
          </p:cNvPr>
          <p:cNvSpPr txBox="1"/>
          <p:nvPr/>
        </p:nvSpPr>
        <p:spPr>
          <a:xfrm>
            <a:off x="9530763" y="4491760"/>
            <a:ext cx="2392327" cy="1323439"/>
          </a:xfrm>
          <a:prstGeom prst="rect">
            <a:avLst/>
          </a:prstGeom>
          <a:noFill/>
        </p:spPr>
        <p:txBody>
          <a:bodyPr wrap="square" rtlCol="0">
            <a:spAutoFit/>
          </a:bodyPr>
          <a:lstStyle/>
          <a:p>
            <a:r>
              <a:rPr lang="en-US" sz="2000" dirty="0">
                <a:solidFill>
                  <a:schemeClr val="bg1">
                    <a:lumMod val="95000"/>
                  </a:schemeClr>
                </a:solidFill>
              </a:rPr>
              <a:t>Thought-leading, innovative business practices put to action</a:t>
            </a:r>
          </a:p>
        </p:txBody>
      </p:sp>
      <p:pic>
        <p:nvPicPr>
          <p:cNvPr id="24" name="Picture 23">
            <a:extLst>
              <a:ext uri="{FF2B5EF4-FFF2-40B4-BE49-F238E27FC236}">
                <a16:creationId xmlns:a16="http://schemas.microsoft.com/office/drawing/2014/main" id="{40D11E8A-7D9A-46DE-B53C-962F2853CF6C}"/>
              </a:ext>
            </a:extLst>
          </p:cNvPr>
          <p:cNvPicPr>
            <a:picLocks noChangeAspect="1"/>
          </p:cNvPicPr>
          <p:nvPr/>
        </p:nvPicPr>
        <p:blipFill>
          <a:blip r:embed="rId3"/>
          <a:stretch>
            <a:fillRect/>
          </a:stretch>
        </p:blipFill>
        <p:spPr>
          <a:xfrm>
            <a:off x="9936480" y="256012"/>
            <a:ext cx="1966828" cy="1966828"/>
          </a:xfrm>
          <a:prstGeom prst="rect">
            <a:avLst/>
          </a:prstGeom>
        </p:spPr>
      </p:pic>
    </p:spTree>
    <p:extLst>
      <p:ext uri="{BB962C8B-B14F-4D97-AF65-F5344CB8AC3E}">
        <p14:creationId xmlns:p14="http://schemas.microsoft.com/office/powerpoint/2010/main" val="69792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B428-CAB8-4874-8BF4-AC48C0108D81}"/>
              </a:ext>
            </a:extLst>
          </p:cNvPr>
          <p:cNvSpPr>
            <a:spLocks noGrp="1"/>
          </p:cNvSpPr>
          <p:nvPr>
            <p:ph type="title"/>
          </p:nvPr>
        </p:nvSpPr>
        <p:spPr/>
        <p:txBody>
          <a:bodyPr/>
          <a:lstStyle/>
          <a:p>
            <a:r>
              <a:rPr lang="en-US" dirty="0"/>
              <a:t>Areas of Focus </a:t>
            </a:r>
          </a:p>
        </p:txBody>
      </p:sp>
      <p:graphicFrame>
        <p:nvGraphicFramePr>
          <p:cNvPr id="4" name="Table 3">
            <a:extLst>
              <a:ext uri="{FF2B5EF4-FFF2-40B4-BE49-F238E27FC236}">
                <a16:creationId xmlns:a16="http://schemas.microsoft.com/office/drawing/2014/main" id="{3E5E4510-E304-447F-9DDA-F8C36C6EC62F}"/>
              </a:ext>
            </a:extLst>
          </p:cNvPr>
          <p:cNvGraphicFramePr>
            <a:graphicFrameLocks noGrp="1"/>
          </p:cNvGraphicFramePr>
          <p:nvPr>
            <p:extLst>
              <p:ext uri="{D42A27DB-BD31-4B8C-83A1-F6EECF244321}">
                <p14:modId xmlns:p14="http://schemas.microsoft.com/office/powerpoint/2010/main" val="386619956"/>
              </p:ext>
            </p:extLst>
          </p:nvPr>
        </p:nvGraphicFramePr>
        <p:xfrm>
          <a:off x="1545008" y="1276258"/>
          <a:ext cx="8685672" cy="3048000"/>
        </p:xfrm>
        <a:graphic>
          <a:graphicData uri="http://schemas.openxmlformats.org/drawingml/2006/table">
            <a:tbl>
              <a:tblPr firstRow="1" bandRow="1">
                <a:tableStyleId>{5940675A-B579-460E-94D1-54222C63F5DA}</a:tableStyleId>
              </a:tblPr>
              <a:tblGrid>
                <a:gridCol w="1447612">
                  <a:extLst>
                    <a:ext uri="{9D8B030D-6E8A-4147-A177-3AD203B41FA5}">
                      <a16:colId xmlns:a16="http://schemas.microsoft.com/office/drawing/2014/main" val="3099937209"/>
                    </a:ext>
                  </a:extLst>
                </a:gridCol>
                <a:gridCol w="1447612">
                  <a:extLst>
                    <a:ext uri="{9D8B030D-6E8A-4147-A177-3AD203B41FA5}">
                      <a16:colId xmlns:a16="http://schemas.microsoft.com/office/drawing/2014/main" val="2330213868"/>
                    </a:ext>
                  </a:extLst>
                </a:gridCol>
                <a:gridCol w="1447612">
                  <a:extLst>
                    <a:ext uri="{9D8B030D-6E8A-4147-A177-3AD203B41FA5}">
                      <a16:colId xmlns:a16="http://schemas.microsoft.com/office/drawing/2014/main" val="4139983074"/>
                    </a:ext>
                  </a:extLst>
                </a:gridCol>
                <a:gridCol w="1447612">
                  <a:extLst>
                    <a:ext uri="{9D8B030D-6E8A-4147-A177-3AD203B41FA5}">
                      <a16:colId xmlns:a16="http://schemas.microsoft.com/office/drawing/2014/main" val="3032807212"/>
                    </a:ext>
                  </a:extLst>
                </a:gridCol>
                <a:gridCol w="1447612">
                  <a:extLst>
                    <a:ext uri="{9D8B030D-6E8A-4147-A177-3AD203B41FA5}">
                      <a16:colId xmlns:a16="http://schemas.microsoft.com/office/drawing/2014/main" val="609973149"/>
                    </a:ext>
                  </a:extLst>
                </a:gridCol>
                <a:gridCol w="1447612">
                  <a:extLst>
                    <a:ext uri="{9D8B030D-6E8A-4147-A177-3AD203B41FA5}">
                      <a16:colId xmlns:a16="http://schemas.microsoft.com/office/drawing/2014/main" val="220069763"/>
                    </a:ext>
                  </a:extLst>
                </a:gridCol>
              </a:tblGrid>
              <a:tr h="748385">
                <a:tc>
                  <a:txBody>
                    <a:bodyPr/>
                    <a:lstStyle/>
                    <a:p>
                      <a:r>
                        <a:rPr lang="en-US" sz="1400" b="1" dirty="0"/>
                        <a:t>Step 1</a:t>
                      </a:r>
                    </a:p>
                    <a:p>
                      <a:endParaRPr lang="en-US" sz="1400" b="1" dirty="0"/>
                    </a:p>
                  </a:txBody>
                  <a:tcPr/>
                </a:tc>
                <a:tc>
                  <a:txBody>
                    <a:bodyPr/>
                    <a:lstStyle/>
                    <a:p>
                      <a:r>
                        <a:rPr lang="en-US" sz="1400" dirty="0"/>
                        <a:t>Know your Exposure to Natural Hazards</a:t>
                      </a:r>
                    </a:p>
                  </a:txBody>
                  <a:tcPr/>
                </a:tc>
                <a:tc>
                  <a:txBody>
                    <a:bodyPr/>
                    <a:lstStyle/>
                    <a:p>
                      <a:r>
                        <a:rPr lang="en-US" sz="1400" dirty="0"/>
                        <a:t>Strengthen your Physical Workspace &amp; Facilities</a:t>
                      </a:r>
                    </a:p>
                  </a:txBody>
                  <a:tcPr/>
                </a:tc>
                <a:tc>
                  <a:txBody>
                    <a:bodyPr/>
                    <a:lstStyle/>
                    <a:p>
                      <a:r>
                        <a:rPr lang="en-US" sz="1400" dirty="0"/>
                        <a:t>Safeguard your Data &amp; Vital Documents</a:t>
                      </a:r>
                    </a:p>
                  </a:txBody>
                  <a:tcPr/>
                </a:tc>
                <a:tc>
                  <a:txBody>
                    <a:bodyPr/>
                    <a:lstStyle/>
                    <a:p>
                      <a:r>
                        <a:rPr lang="en-US" sz="1400" dirty="0"/>
                        <a:t>Understand your Insurance &amp; Finances</a:t>
                      </a:r>
                    </a:p>
                  </a:txBody>
                  <a:tcPr/>
                </a:tc>
                <a:tc>
                  <a:txBody>
                    <a:bodyPr/>
                    <a:lstStyle/>
                    <a:p>
                      <a:r>
                        <a:rPr lang="en-US" sz="1400" dirty="0"/>
                        <a:t>Identify your Supply Chain Vulnerabilities </a:t>
                      </a:r>
                    </a:p>
                  </a:txBody>
                  <a:tcPr/>
                </a:tc>
                <a:extLst>
                  <a:ext uri="{0D108BD9-81ED-4DB2-BD59-A6C34878D82A}">
                    <a16:rowId xmlns:a16="http://schemas.microsoft.com/office/drawing/2014/main" val="282322495"/>
                  </a:ext>
                </a:extLst>
              </a:tr>
              <a:tr h="748385">
                <a:tc rowSpan="2">
                  <a:txBody>
                    <a:bodyPr/>
                    <a:lstStyle/>
                    <a:p>
                      <a:r>
                        <a:rPr lang="en-US" sz="1400" b="1" dirty="0"/>
                        <a:t>Step 2</a:t>
                      </a:r>
                    </a:p>
                  </a:txBody>
                  <a:tcPr/>
                </a:tc>
                <a:tc>
                  <a:txBody>
                    <a:bodyPr/>
                    <a:lstStyle/>
                    <a:p>
                      <a:r>
                        <a:rPr lang="en-US" sz="1400" dirty="0"/>
                        <a:t>Establish a Process for Continuous Improvement</a:t>
                      </a:r>
                    </a:p>
                  </a:txBody>
                  <a:tcPr/>
                </a:tc>
                <a:tc>
                  <a:txBody>
                    <a:bodyPr/>
                    <a:lstStyle/>
                    <a:p>
                      <a:r>
                        <a:rPr lang="en-US" sz="1400" dirty="0"/>
                        <a:t>Strengthen your Facilities </a:t>
                      </a:r>
                    </a:p>
                  </a:txBody>
                  <a:tcPr/>
                </a:tc>
                <a:tc>
                  <a:txBody>
                    <a:bodyPr/>
                    <a:lstStyle/>
                    <a:p>
                      <a:r>
                        <a:rPr lang="en-US" sz="1400" dirty="0"/>
                        <a:t>Safeguard your Data and Vital Documents</a:t>
                      </a:r>
                    </a:p>
                  </a:txBody>
                  <a:tcPr/>
                </a:tc>
                <a:tc>
                  <a:txBody>
                    <a:bodyPr/>
                    <a:lstStyle/>
                    <a:p>
                      <a:r>
                        <a:rPr lang="en-US" sz="1400" dirty="0"/>
                        <a:t>Understand your Insurances and Finances</a:t>
                      </a:r>
                    </a:p>
                  </a:txBody>
                  <a:tcPr/>
                </a:tc>
                <a:tc>
                  <a:txBody>
                    <a:bodyPr/>
                    <a:lstStyle/>
                    <a:p>
                      <a:r>
                        <a:rPr lang="en-US" sz="1400" dirty="0"/>
                        <a:t>Collaborate &amp; Communicate with Others</a:t>
                      </a:r>
                    </a:p>
                  </a:txBody>
                  <a:tcPr/>
                </a:tc>
                <a:extLst>
                  <a:ext uri="{0D108BD9-81ED-4DB2-BD59-A6C34878D82A}">
                    <a16:rowId xmlns:a16="http://schemas.microsoft.com/office/drawing/2014/main" val="1131471644"/>
                  </a:ext>
                </a:extLst>
              </a:tr>
              <a:tr h="911077">
                <a:tc vMerge="1">
                  <a:txBody>
                    <a:bodyPr/>
                    <a:lstStyle/>
                    <a:p>
                      <a:endParaRPr lang="en-US" sz="1400" dirty="0"/>
                    </a:p>
                  </a:txBody>
                  <a:tcPr/>
                </a:tc>
                <a:tc>
                  <a:txBody>
                    <a:bodyPr/>
                    <a:lstStyle/>
                    <a:p>
                      <a:r>
                        <a:rPr lang="en-US" sz="1400" dirty="0"/>
                        <a:t>Document &amp; Diagram your Business Processes &amp; Dependencies </a:t>
                      </a:r>
                    </a:p>
                  </a:txBody>
                  <a:tcPr/>
                </a:tc>
                <a:tc>
                  <a:txBody>
                    <a:bodyPr/>
                    <a:lstStyle/>
                    <a:p>
                      <a:r>
                        <a:rPr lang="en-US" sz="1400" dirty="0"/>
                        <a:t>Identify Impacts of Disruption</a:t>
                      </a:r>
                    </a:p>
                  </a:txBody>
                  <a:tcPr/>
                </a:tc>
                <a:tc>
                  <a:txBody>
                    <a:bodyPr/>
                    <a:lstStyle/>
                    <a:p>
                      <a:r>
                        <a:rPr lang="en-US" sz="1400" dirty="0"/>
                        <a:t>Document your Contingency Options</a:t>
                      </a:r>
                    </a:p>
                  </a:txBody>
                  <a:tcPr/>
                </a:tc>
                <a:tc>
                  <a:txBody>
                    <a:bodyPr/>
                    <a:lstStyle/>
                    <a:p>
                      <a:r>
                        <a:rPr lang="en-US" sz="1400" dirty="0"/>
                        <a:t>Identify Alternatives</a:t>
                      </a:r>
                    </a:p>
                  </a:txBody>
                  <a:tcPr/>
                </a:tc>
                <a:tc>
                  <a:txBody>
                    <a:bodyPr/>
                    <a:lstStyle/>
                    <a:p>
                      <a:r>
                        <a:rPr lang="en-US" sz="1400" dirty="0"/>
                        <a:t>Train &amp; Care for your Employees</a:t>
                      </a:r>
                    </a:p>
                  </a:txBody>
                  <a:tcPr/>
                </a:tc>
                <a:extLst>
                  <a:ext uri="{0D108BD9-81ED-4DB2-BD59-A6C34878D82A}">
                    <a16:rowId xmlns:a16="http://schemas.microsoft.com/office/drawing/2014/main" val="1949610349"/>
                  </a:ext>
                </a:extLst>
              </a:tr>
            </a:tbl>
          </a:graphicData>
        </a:graphic>
      </p:graphicFrame>
      <p:sp>
        <p:nvSpPr>
          <p:cNvPr id="5" name="TextBox 4">
            <a:extLst>
              <a:ext uri="{FF2B5EF4-FFF2-40B4-BE49-F238E27FC236}">
                <a16:creationId xmlns:a16="http://schemas.microsoft.com/office/drawing/2014/main" id="{9B2DC194-0C15-4228-97C4-8B49767C4A0E}"/>
              </a:ext>
            </a:extLst>
          </p:cNvPr>
          <p:cNvSpPr txBox="1"/>
          <p:nvPr/>
        </p:nvSpPr>
        <p:spPr>
          <a:xfrm>
            <a:off x="1545008" y="4651758"/>
            <a:ext cx="7633308" cy="646331"/>
          </a:xfrm>
          <a:prstGeom prst="rect">
            <a:avLst/>
          </a:prstGeom>
          <a:noFill/>
        </p:spPr>
        <p:txBody>
          <a:bodyPr wrap="none" rtlCol="0">
            <a:spAutoFit/>
          </a:bodyPr>
          <a:lstStyle/>
          <a:p>
            <a:pPr marL="285750" indent="-285750">
              <a:buFont typeface="Arial" panose="020B0604020202020204" pitchFamily="34" charset="0"/>
              <a:buChar char="•"/>
            </a:pPr>
            <a:r>
              <a:rPr lang="en-US" dirty="0"/>
              <a:t>Each Area of Focus supported by “Food for Thought” ideas and Resources</a:t>
            </a:r>
          </a:p>
          <a:p>
            <a:pPr marL="285750" indent="-285750">
              <a:buFont typeface="Arial" panose="020B0604020202020204" pitchFamily="34" charset="0"/>
              <a:buChar char="•"/>
            </a:pPr>
            <a:r>
              <a:rPr lang="en-US" dirty="0"/>
              <a:t>Webinars for each Area of Focus </a:t>
            </a:r>
          </a:p>
        </p:txBody>
      </p:sp>
    </p:spTree>
    <p:extLst>
      <p:ext uri="{BB962C8B-B14F-4D97-AF65-F5344CB8AC3E}">
        <p14:creationId xmlns:p14="http://schemas.microsoft.com/office/powerpoint/2010/main" val="246091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late, tableware&#10;&#10;Description generated with high confidence">
            <a:extLst>
              <a:ext uri="{FF2B5EF4-FFF2-40B4-BE49-F238E27FC236}">
                <a16:creationId xmlns:a16="http://schemas.microsoft.com/office/drawing/2014/main" id="{65070FB7-A7DC-45D2-83A8-E931FC923C55}"/>
              </a:ext>
            </a:extLst>
          </p:cNvPr>
          <p:cNvPicPr>
            <a:picLocks noChangeAspect="1"/>
          </p:cNvPicPr>
          <p:nvPr/>
        </p:nvPicPr>
        <p:blipFill>
          <a:blip r:embed="rId2"/>
          <a:stretch>
            <a:fillRect/>
          </a:stretch>
        </p:blipFill>
        <p:spPr>
          <a:xfrm>
            <a:off x="7216796" y="2385358"/>
            <a:ext cx="3675049" cy="1878914"/>
          </a:xfrm>
          <a:prstGeom prst="rect">
            <a:avLst/>
          </a:prstGeom>
        </p:spPr>
      </p:pic>
      <p:sp>
        <p:nvSpPr>
          <p:cNvPr id="3" name="TextBox 2">
            <a:extLst>
              <a:ext uri="{FF2B5EF4-FFF2-40B4-BE49-F238E27FC236}">
                <a16:creationId xmlns:a16="http://schemas.microsoft.com/office/drawing/2014/main" id="{ECA0C03B-E982-442D-8BB1-6ACBA940CBB3}"/>
              </a:ext>
            </a:extLst>
          </p:cNvPr>
          <p:cNvSpPr txBox="1"/>
          <p:nvPr/>
        </p:nvSpPr>
        <p:spPr>
          <a:xfrm>
            <a:off x="-941368" y="2713061"/>
            <a:ext cx="9456235" cy="1107996"/>
          </a:xfrm>
          <a:prstGeom prst="rect">
            <a:avLst/>
          </a:prstGeom>
          <a:noFill/>
        </p:spPr>
        <p:txBody>
          <a:bodyPr wrap="square" rtlCol="0">
            <a:spAutoFit/>
          </a:bodyPr>
          <a:lstStyle/>
          <a:p>
            <a:pPr algn="ctr"/>
            <a:r>
              <a:rPr lang="en-US" sz="6600" dirty="0">
                <a:solidFill>
                  <a:schemeClr val="bg1">
                    <a:lumMod val="95000"/>
                  </a:schemeClr>
                </a:solidFill>
                <a:latin typeface="Acumin Pro Extra Light" panose="020B0304020202020204" pitchFamily="34" charset="77"/>
              </a:rPr>
              <a:t>Getting Involved to </a:t>
            </a:r>
          </a:p>
        </p:txBody>
      </p:sp>
    </p:spTree>
    <p:extLst>
      <p:ext uri="{BB962C8B-B14F-4D97-AF65-F5344CB8AC3E}">
        <p14:creationId xmlns:p14="http://schemas.microsoft.com/office/powerpoint/2010/main" val="165260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05E-6D14-458F-90ED-8113782ECD83}"/>
              </a:ext>
            </a:extLst>
          </p:cNvPr>
          <p:cNvSpPr>
            <a:spLocks noGrp="1"/>
          </p:cNvSpPr>
          <p:nvPr>
            <p:ph type="title"/>
          </p:nvPr>
        </p:nvSpPr>
        <p:spPr>
          <a:xfrm>
            <a:off x="1545008" y="477943"/>
            <a:ext cx="10955867" cy="1325563"/>
          </a:xfrm>
        </p:spPr>
        <p:txBody>
          <a:bodyPr/>
          <a:lstStyle/>
          <a:p>
            <a:r>
              <a:rPr lang="en-US" dirty="0"/>
              <a:t>Sign Up</a:t>
            </a:r>
          </a:p>
        </p:txBody>
      </p:sp>
      <p:sp>
        <p:nvSpPr>
          <p:cNvPr id="5" name="Content Placeholder 4">
            <a:extLst>
              <a:ext uri="{FF2B5EF4-FFF2-40B4-BE49-F238E27FC236}">
                <a16:creationId xmlns:a16="http://schemas.microsoft.com/office/drawing/2014/main" id="{F56B9C8E-2752-4216-B5C6-FCB1F7D6E7D2}"/>
              </a:ext>
            </a:extLst>
          </p:cNvPr>
          <p:cNvSpPr>
            <a:spLocks noGrp="1"/>
          </p:cNvSpPr>
          <p:nvPr>
            <p:ph sz="quarter" idx="10"/>
          </p:nvPr>
        </p:nvSpPr>
        <p:spPr/>
        <p:txBody>
          <a:bodyPr/>
          <a:lstStyle/>
          <a:p>
            <a:r>
              <a:rPr lang="en-US" dirty="0">
                <a:hlinkClick r:id="rId2"/>
              </a:rPr>
              <a:t>https://outsmartdisaster.com</a:t>
            </a:r>
            <a:r>
              <a:rPr lang="en-US" dirty="0"/>
              <a:t> </a:t>
            </a:r>
          </a:p>
        </p:txBody>
      </p:sp>
      <p:pic>
        <p:nvPicPr>
          <p:cNvPr id="3" name="Picture 2">
            <a:extLst>
              <a:ext uri="{FF2B5EF4-FFF2-40B4-BE49-F238E27FC236}">
                <a16:creationId xmlns:a16="http://schemas.microsoft.com/office/drawing/2014/main" id="{BE7A75D8-DFD6-4D16-A65D-1A348A0863F7}"/>
              </a:ext>
            </a:extLst>
          </p:cNvPr>
          <p:cNvPicPr>
            <a:picLocks noChangeAspect="1"/>
          </p:cNvPicPr>
          <p:nvPr/>
        </p:nvPicPr>
        <p:blipFill>
          <a:blip r:embed="rId3"/>
          <a:stretch>
            <a:fillRect/>
          </a:stretch>
        </p:blipFill>
        <p:spPr>
          <a:xfrm>
            <a:off x="614149" y="2332100"/>
            <a:ext cx="11218460" cy="2387537"/>
          </a:xfrm>
          <a:prstGeom prst="rect">
            <a:avLst/>
          </a:prstGeom>
        </p:spPr>
      </p:pic>
    </p:spTree>
    <p:extLst>
      <p:ext uri="{BB962C8B-B14F-4D97-AF65-F5344CB8AC3E}">
        <p14:creationId xmlns:p14="http://schemas.microsoft.com/office/powerpoint/2010/main" val="39948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1A4B-E0B8-4339-A0D9-8BC1528EE498}"/>
              </a:ext>
            </a:extLst>
          </p:cNvPr>
          <p:cNvSpPr>
            <a:spLocks noGrp="1"/>
          </p:cNvSpPr>
          <p:nvPr>
            <p:ph type="title"/>
          </p:nvPr>
        </p:nvSpPr>
        <p:spPr/>
        <p:txBody>
          <a:bodyPr/>
          <a:lstStyle/>
          <a:p>
            <a:r>
              <a:rPr lang="en-US" dirty="0"/>
              <a:t>Amplify the Message </a:t>
            </a:r>
          </a:p>
        </p:txBody>
      </p:sp>
      <p:sp>
        <p:nvSpPr>
          <p:cNvPr id="5" name="TextBox 4">
            <a:extLst>
              <a:ext uri="{FF2B5EF4-FFF2-40B4-BE49-F238E27FC236}">
                <a16:creationId xmlns:a16="http://schemas.microsoft.com/office/drawing/2014/main" id="{D3A97884-EBB0-492A-ABF6-932E70EDAC77}"/>
              </a:ext>
            </a:extLst>
          </p:cNvPr>
          <p:cNvSpPr txBox="1"/>
          <p:nvPr/>
        </p:nvSpPr>
        <p:spPr>
          <a:xfrm>
            <a:off x="2385392" y="1697489"/>
            <a:ext cx="6851374" cy="2862322"/>
          </a:xfrm>
          <a:prstGeom prst="rect">
            <a:avLst/>
          </a:prstGeom>
          <a:noFill/>
        </p:spPr>
        <p:txBody>
          <a:bodyPr wrap="square" rtlCol="0">
            <a:spAutoFit/>
          </a:bodyPr>
          <a:lstStyle/>
          <a:p>
            <a:r>
              <a:rPr lang="en-US" sz="2000" b="1"/>
              <a:t>Brand Handle and Hashtags: </a:t>
            </a:r>
            <a:endParaRPr lang="en-US" sz="2000"/>
          </a:p>
          <a:p>
            <a:r>
              <a:rPr lang="en-US" sz="2000"/>
              <a:t>@HayWiredCA</a:t>
            </a:r>
          </a:p>
          <a:p>
            <a:r>
              <a:rPr lang="en-US" sz="2000"/>
              <a:t>#HayWired </a:t>
            </a:r>
          </a:p>
          <a:p>
            <a:r>
              <a:rPr lang="en-US" sz="2000"/>
              <a:t>#OutsmartDisaster</a:t>
            </a:r>
          </a:p>
          <a:p>
            <a:r>
              <a:rPr lang="en-US" sz="2000"/>
              <a:t> </a:t>
            </a:r>
          </a:p>
          <a:p>
            <a:r>
              <a:rPr lang="en-US" sz="2000" b="1"/>
              <a:t>HayWired Social Media Platforms: </a:t>
            </a:r>
            <a:endParaRPr lang="en-US" sz="2000"/>
          </a:p>
          <a:p>
            <a:r>
              <a:rPr lang="en-US" sz="2000"/>
              <a:t>Instagram: </a:t>
            </a:r>
            <a:r>
              <a:rPr lang="en-US" sz="2000" u="sng">
                <a:hlinkClick r:id="rId2"/>
              </a:rPr>
              <a:t>https://www.instagram.com/HayWiredCA</a:t>
            </a:r>
            <a:endParaRPr lang="en-US" sz="2000"/>
          </a:p>
          <a:p>
            <a:r>
              <a:rPr lang="en-US" sz="2000"/>
              <a:t>Twitter: </a:t>
            </a:r>
            <a:r>
              <a:rPr lang="en-US" sz="2000" u="sng">
                <a:hlinkClick r:id="rId3"/>
              </a:rPr>
              <a:t>https://twitter.com/HayWiredCA</a:t>
            </a:r>
            <a:endParaRPr lang="en-US" sz="2000"/>
          </a:p>
          <a:p>
            <a:r>
              <a:rPr lang="en-US" sz="2000"/>
              <a:t>Facebook: </a:t>
            </a:r>
            <a:r>
              <a:rPr lang="en-US" sz="2000" u="sng">
                <a:hlinkClick r:id="rId4"/>
              </a:rPr>
              <a:t>https://www.facebook.com/HayWiredCA/</a:t>
            </a:r>
            <a:endParaRPr lang="en-US" sz="2000"/>
          </a:p>
        </p:txBody>
      </p:sp>
    </p:spTree>
    <p:extLst>
      <p:ext uri="{BB962C8B-B14F-4D97-AF65-F5344CB8AC3E}">
        <p14:creationId xmlns:p14="http://schemas.microsoft.com/office/powerpoint/2010/main" val="94720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1A4B-E0B8-4339-A0D9-8BC1528EE498}"/>
              </a:ext>
            </a:extLst>
          </p:cNvPr>
          <p:cNvSpPr>
            <a:spLocks noGrp="1"/>
          </p:cNvSpPr>
          <p:nvPr>
            <p:ph type="title"/>
          </p:nvPr>
        </p:nvSpPr>
        <p:spPr/>
        <p:txBody>
          <a:bodyPr/>
          <a:lstStyle/>
          <a:p>
            <a:r>
              <a:rPr lang="en-US" dirty="0"/>
              <a:t>Endorse the Campaign (Local </a:t>
            </a:r>
            <a:r>
              <a:rPr lang="en-US" dirty="0" err="1"/>
              <a:t>Gvts</a:t>
            </a:r>
            <a:r>
              <a:rPr lang="en-US" dirty="0"/>
              <a:t>) </a:t>
            </a:r>
          </a:p>
        </p:txBody>
      </p:sp>
      <p:sp>
        <p:nvSpPr>
          <p:cNvPr id="5" name="TextBox 4">
            <a:extLst>
              <a:ext uri="{FF2B5EF4-FFF2-40B4-BE49-F238E27FC236}">
                <a16:creationId xmlns:a16="http://schemas.microsoft.com/office/drawing/2014/main" id="{D3A97884-EBB0-492A-ABF6-932E70EDAC77}"/>
              </a:ext>
            </a:extLst>
          </p:cNvPr>
          <p:cNvSpPr txBox="1"/>
          <p:nvPr/>
        </p:nvSpPr>
        <p:spPr>
          <a:xfrm>
            <a:off x="1635408" y="1733606"/>
            <a:ext cx="6851374"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Sign the City/County Resolution</a:t>
            </a:r>
          </a:p>
          <a:p>
            <a:pPr marL="342900" indent="-342900">
              <a:buFont typeface="Arial" panose="020B0604020202020204" pitchFamily="34" charset="0"/>
              <a:buChar char="•"/>
            </a:pPr>
            <a:r>
              <a:rPr lang="en-US" sz="2000" b="1" dirty="0"/>
              <a:t>Promote the Challenge with Local Businesses </a:t>
            </a:r>
          </a:p>
          <a:p>
            <a:pPr marL="342900" indent="-342900">
              <a:buFont typeface="Arial" panose="020B0604020202020204" pitchFamily="34" charset="0"/>
              <a:buChar char="•"/>
            </a:pPr>
            <a:r>
              <a:rPr lang="en-US" sz="2000" b="1" dirty="0"/>
              <a:t>Promote Local Results </a:t>
            </a:r>
            <a:endParaRPr lang="en-US" sz="2000" dirty="0"/>
          </a:p>
        </p:txBody>
      </p:sp>
      <p:pic>
        <p:nvPicPr>
          <p:cNvPr id="3" name="Picture 2">
            <a:extLst>
              <a:ext uri="{FF2B5EF4-FFF2-40B4-BE49-F238E27FC236}">
                <a16:creationId xmlns:a16="http://schemas.microsoft.com/office/drawing/2014/main" id="{6BAA2220-B173-49E1-8F5A-6F1ED9A530CF}"/>
              </a:ext>
            </a:extLst>
          </p:cNvPr>
          <p:cNvPicPr>
            <a:picLocks noChangeAspect="1"/>
          </p:cNvPicPr>
          <p:nvPr/>
        </p:nvPicPr>
        <p:blipFill>
          <a:blip r:embed="rId2"/>
          <a:stretch>
            <a:fillRect/>
          </a:stretch>
        </p:blipFill>
        <p:spPr>
          <a:xfrm>
            <a:off x="7630177" y="1438110"/>
            <a:ext cx="3226753" cy="5054494"/>
          </a:xfrm>
          <a:prstGeom prst="rect">
            <a:avLst/>
          </a:prstGeom>
        </p:spPr>
      </p:pic>
    </p:spTree>
    <p:extLst>
      <p:ext uri="{BB962C8B-B14F-4D97-AF65-F5344CB8AC3E}">
        <p14:creationId xmlns:p14="http://schemas.microsoft.com/office/powerpoint/2010/main" val="4754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05E-6D14-458F-90ED-8113782ECD83}"/>
              </a:ext>
            </a:extLst>
          </p:cNvPr>
          <p:cNvSpPr>
            <a:spLocks noGrp="1"/>
          </p:cNvSpPr>
          <p:nvPr>
            <p:ph type="title"/>
          </p:nvPr>
        </p:nvSpPr>
        <p:spPr/>
        <p:txBody>
          <a:bodyPr/>
          <a:lstStyle/>
          <a:p>
            <a:r>
              <a:rPr lang="en-US" dirty="0"/>
              <a:t>Register for the Challenge (Businesses) </a:t>
            </a:r>
          </a:p>
        </p:txBody>
      </p:sp>
      <p:sp>
        <p:nvSpPr>
          <p:cNvPr id="5" name="Content Placeholder 4">
            <a:extLst>
              <a:ext uri="{FF2B5EF4-FFF2-40B4-BE49-F238E27FC236}">
                <a16:creationId xmlns:a16="http://schemas.microsoft.com/office/drawing/2014/main" id="{F56B9C8E-2752-4216-B5C6-FCB1F7D6E7D2}"/>
              </a:ext>
            </a:extLst>
          </p:cNvPr>
          <p:cNvSpPr>
            <a:spLocks noGrp="1"/>
          </p:cNvSpPr>
          <p:nvPr>
            <p:ph sz="quarter" idx="10"/>
          </p:nvPr>
        </p:nvSpPr>
        <p:spPr/>
        <p:txBody>
          <a:bodyPr/>
          <a:lstStyle/>
          <a:p>
            <a:r>
              <a:rPr lang="en-US" dirty="0">
                <a:hlinkClick r:id="rId2"/>
              </a:rPr>
              <a:t>https://outsmartdisaster.com</a:t>
            </a:r>
            <a:r>
              <a:rPr lang="en-US" dirty="0"/>
              <a:t> </a:t>
            </a:r>
          </a:p>
        </p:txBody>
      </p:sp>
      <p:pic>
        <p:nvPicPr>
          <p:cNvPr id="6" name="Picture 5">
            <a:extLst>
              <a:ext uri="{FF2B5EF4-FFF2-40B4-BE49-F238E27FC236}">
                <a16:creationId xmlns:a16="http://schemas.microsoft.com/office/drawing/2014/main" id="{5CB4EDBE-53B5-4106-AB06-0793AC9FEA8A}"/>
              </a:ext>
            </a:extLst>
          </p:cNvPr>
          <p:cNvPicPr>
            <a:picLocks noChangeAspect="1"/>
          </p:cNvPicPr>
          <p:nvPr/>
        </p:nvPicPr>
        <p:blipFill>
          <a:blip r:embed="rId3"/>
          <a:stretch>
            <a:fillRect/>
          </a:stretch>
        </p:blipFill>
        <p:spPr>
          <a:xfrm>
            <a:off x="806867" y="2076701"/>
            <a:ext cx="11080333" cy="3511052"/>
          </a:xfrm>
          <a:prstGeom prst="rect">
            <a:avLst/>
          </a:prstGeom>
        </p:spPr>
      </p:pic>
    </p:spTree>
    <p:extLst>
      <p:ext uri="{BB962C8B-B14F-4D97-AF65-F5344CB8AC3E}">
        <p14:creationId xmlns:p14="http://schemas.microsoft.com/office/powerpoint/2010/main" val="257211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D3F2-32FF-4BAF-B7AB-F2504E244625}"/>
              </a:ext>
            </a:extLst>
          </p:cNvPr>
          <p:cNvSpPr>
            <a:spLocks noGrp="1"/>
          </p:cNvSpPr>
          <p:nvPr>
            <p:ph type="title"/>
          </p:nvPr>
        </p:nvSpPr>
        <p:spPr/>
        <p:txBody>
          <a:bodyPr/>
          <a:lstStyle/>
          <a:p>
            <a:r>
              <a:rPr lang="en-US" dirty="0"/>
              <a:t>Become a Sponsor </a:t>
            </a:r>
          </a:p>
        </p:txBody>
      </p:sp>
      <p:pic>
        <p:nvPicPr>
          <p:cNvPr id="4" name="Picture 3">
            <a:extLst>
              <a:ext uri="{FF2B5EF4-FFF2-40B4-BE49-F238E27FC236}">
                <a16:creationId xmlns:a16="http://schemas.microsoft.com/office/drawing/2014/main" id="{4F4A8637-155E-417F-AC0D-1C341BBB0F80}"/>
              </a:ext>
            </a:extLst>
          </p:cNvPr>
          <p:cNvPicPr>
            <a:picLocks noChangeAspect="1"/>
          </p:cNvPicPr>
          <p:nvPr/>
        </p:nvPicPr>
        <p:blipFill rotWithShape="1">
          <a:blip r:embed="rId2"/>
          <a:srcRect b="26757"/>
          <a:stretch/>
        </p:blipFill>
        <p:spPr>
          <a:xfrm>
            <a:off x="1034513" y="941616"/>
            <a:ext cx="10423733" cy="4730313"/>
          </a:xfrm>
          <a:prstGeom prst="rect">
            <a:avLst/>
          </a:prstGeom>
        </p:spPr>
      </p:pic>
    </p:spTree>
    <p:extLst>
      <p:ext uri="{BB962C8B-B14F-4D97-AF65-F5344CB8AC3E}">
        <p14:creationId xmlns:p14="http://schemas.microsoft.com/office/powerpoint/2010/main" val="83667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8A7B5-C630-2B4C-931C-E9517AC4E2F3}"/>
              </a:ext>
            </a:extLst>
          </p:cNvPr>
          <p:cNvPicPr>
            <a:picLocks noChangeAspect="1"/>
          </p:cNvPicPr>
          <p:nvPr/>
        </p:nvPicPr>
        <p:blipFill rotWithShape="1">
          <a:blip r:embed="rId2">
            <a:extLst>
              <a:ext uri="{28A0092B-C50C-407E-A947-70E740481C1C}">
                <a14:useLocalDpi xmlns:a14="http://schemas.microsoft.com/office/drawing/2010/main" val="0"/>
              </a:ext>
            </a:extLst>
          </a:blip>
          <a:srcRect t="21681" b="22471"/>
          <a:stretch/>
        </p:blipFill>
        <p:spPr>
          <a:xfrm>
            <a:off x="0" y="1600201"/>
            <a:ext cx="12192000" cy="4121973"/>
          </a:xfrm>
          <a:prstGeom prst="rect">
            <a:avLst/>
          </a:prstGeom>
        </p:spPr>
      </p:pic>
      <p:sp>
        <p:nvSpPr>
          <p:cNvPr id="2" name="Title 1">
            <a:extLst>
              <a:ext uri="{FF2B5EF4-FFF2-40B4-BE49-F238E27FC236}">
                <a16:creationId xmlns:a16="http://schemas.microsoft.com/office/drawing/2014/main" id="{1FB9F559-2AC2-3A4E-B357-E61B653200E6}"/>
              </a:ext>
            </a:extLst>
          </p:cNvPr>
          <p:cNvSpPr>
            <a:spLocks noGrp="1"/>
          </p:cNvSpPr>
          <p:nvPr>
            <p:ph type="title"/>
          </p:nvPr>
        </p:nvSpPr>
        <p:spPr>
          <a:xfrm>
            <a:off x="1545008" y="477944"/>
            <a:ext cx="10955867" cy="612494"/>
          </a:xfrm>
        </p:spPr>
        <p:txBody>
          <a:bodyPr/>
          <a:lstStyle/>
          <a:p>
            <a:r>
              <a:rPr lang="en-US" dirty="0">
                <a:solidFill>
                  <a:srgbClr val="222222"/>
                </a:solidFill>
              </a:rPr>
              <a:t>CONTACT</a:t>
            </a:r>
          </a:p>
        </p:txBody>
      </p:sp>
      <p:sp>
        <p:nvSpPr>
          <p:cNvPr id="31" name="Rectangle 30">
            <a:extLst>
              <a:ext uri="{FF2B5EF4-FFF2-40B4-BE49-F238E27FC236}">
                <a16:creationId xmlns:a16="http://schemas.microsoft.com/office/drawing/2014/main" id="{4622314F-887F-6240-99A3-314E0E520E53}"/>
              </a:ext>
            </a:extLst>
          </p:cNvPr>
          <p:cNvSpPr/>
          <p:nvPr/>
        </p:nvSpPr>
        <p:spPr>
          <a:xfrm>
            <a:off x="0" y="1600201"/>
            <a:ext cx="12192000" cy="4121973"/>
          </a:xfrm>
          <a:prstGeom prst="rect">
            <a:avLst/>
          </a:prstGeom>
          <a:solidFill>
            <a:srgbClr val="22222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9A7572BC-F84D-2546-AE08-3FAF777F5B16}"/>
              </a:ext>
            </a:extLst>
          </p:cNvPr>
          <p:cNvSpPr>
            <a:spLocks noGrp="1"/>
          </p:cNvSpPr>
          <p:nvPr>
            <p:ph sz="quarter" idx="10"/>
          </p:nvPr>
        </p:nvSpPr>
        <p:spPr>
          <a:xfrm>
            <a:off x="1616216" y="2298356"/>
            <a:ext cx="9051011" cy="3046795"/>
          </a:xfrm>
        </p:spPr>
        <p:txBody>
          <a:bodyPr numCol="2"/>
          <a:lstStyle/>
          <a:p>
            <a:pPr marL="0" indent="0">
              <a:lnSpc>
                <a:spcPts val="1760"/>
              </a:lnSpc>
              <a:buNone/>
            </a:pPr>
            <a:r>
              <a:rPr lang="en-US" sz="1400" b="1" dirty="0">
                <a:solidFill>
                  <a:schemeClr val="bg1"/>
                </a:solidFill>
              </a:rPr>
              <a:t>Lynn von Koch-Liebert</a:t>
            </a:r>
            <a:br>
              <a:rPr lang="en-US" sz="1400" dirty="0">
                <a:solidFill>
                  <a:schemeClr val="bg1"/>
                </a:solidFill>
              </a:rPr>
            </a:br>
            <a:r>
              <a:rPr lang="en-US" sz="1400" i="1" dirty="0">
                <a:solidFill>
                  <a:schemeClr val="bg1"/>
                </a:solidFill>
              </a:rPr>
              <a:t>Deputy Secretary</a:t>
            </a:r>
            <a:br>
              <a:rPr lang="en-US" sz="1400" dirty="0">
                <a:solidFill>
                  <a:schemeClr val="bg1"/>
                </a:solidFill>
              </a:rPr>
            </a:br>
            <a:r>
              <a:rPr lang="en-US" sz="1400" dirty="0">
                <a:solidFill>
                  <a:schemeClr val="bg1"/>
                </a:solidFill>
              </a:rPr>
              <a:t>Business, Consumer Services,</a:t>
            </a:r>
            <a:br>
              <a:rPr lang="en-US" sz="1400" dirty="0">
                <a:solidFill>
                  <a:schemeClr val="bg1"/>
                </a:solidFill>
              </a:rPr>
            </a:br>
            <a:r>
              <a:rPr lang="en-US" sz="1400" dirty="0">
                <a:solidFill>
                  <a:schemeClr val="bg1"/>
                </a:solidFill>
              </a:rPr>
              <a:t>and Housing Agency</a:t>
            </a:r>
            <a:br>
              <a:rPr lang="en-US" sz="1400" dirty="0"/>
            </a:br>
            <a:r>
              <a:rPr lang="en-US" sz="1400" u="sng" dirty="0">
                <a:solidFill>
                  <a:srgbClr val="D3D655"/>
                </a:solidFill>
              </a:rPr>
              <a:t>Lynn.vonkoch-Liebert@bcsh.ca.gov</a:t>
            </a:r>
            <a:br>
              <a:rPr lang="en-US" sz="1400" u="sng" dirty="0"/>
            </a:br>
            <a:r>
              <a:rPr lang="en-US" sz="1400" dirty="0">
                <a:solidFill>
                  <a:schemeClr val="bg1"/>
                </a:solidFill>
              </a:rPr>
              <a:t>916-653-4090</a:t>
            </a:r>
          </a:p>
          <a:p>
            <a:pPr marL="0" indent="0">
              <a:lnSpc>
                <a:spcPts val="1760"/>
              </a:lnSpc>
              <a:buNone/>
            </a:pPr>
            <a:endParaRPr lang="en-US" sz="1400" dirty="0">
              <a:solidFill>
                <a:schemeClr val="bg1"/>
              </a:solidFill>
            </a:endParaRPr>
          </a:p>
          <a:p>
            <a:pPr marL="0" indent="0">
              <a:lnSpc>
                <a:spcPts val="1760"/>
              </a:lnSpc>
              <a:buNone/>
            </a:pPr>
            <a:endParaRPr lang="en-US" sz="1400" dirty="0">
              <a:solidFill>
                <a:schemeClr val="bg1"/>
              </a:solidFill>
            </a:endParaRPr>
          </a:p>
          <a:p>
            <a:pPr marL="0" indent="0">
              <a:lnSpc>
                <a:spcPts val="1760"/>
              </a:lnSpc>
              <a:buNone/>
            </a:pPr>
            <a:r>
              <a:rPr lang="en-US" sz="1400" b="1" dirty="0">
                <a:solidFill>
                  <a:schemeClr val="bg1"/>
                </a:solidFill>
              </a:rPr>
              <a:t>General Inquiry</a:t>
            </a:r>
            <a:br>
              <a:rPr lang="en-US" sz="1400" b="1" dirty="0"/>
            </a:br>
            <a:r>
              <a:rPr lang="en-US" sz="1400" u="sng" dirty="0" err="1">
                <a:solidFill>
                  <a:srgbClr val="D3D655"/>
                </a:solidFill>
              </a:rPr>
              <a:t>info@haywired.us</a:t>
            </a:r>
            <a:endParaRPr lang="en-US" sz="1400" b="0" dirty="0">
              <a:solidFill>
                <a:schemeClr val="bg1"/>
              </a:solidFill>
              <a:effectLst/>
            </a:endParaRPr>
          </a:p>
          <a:p>
            <a:pPr marL="0" indent="0">
              <a:lnSpc>
                <a:spcPts val="1760"/>
              </a:lnSpc>
              <a:buNone/>
            </a:pPr>
            <a:r>
              <a:rPr lang="en-US" sz="1400" b="1" dirty="0">
                <a:solidFill>
                  <a:schemeClr val="bg1"/>
                </a:solidFill>
              </a:rPr>
              <a:t>Salina Valencia</a:t>
            </a:r>
            <a:br>
              <a:rPr lang="en-US" sz="1400" dirty="0">
                <a:solidFill>
                  <a:schemeClr val="bg1"/>
                </a:solidFill>
              </a:rPr>
            </a:br>
            <a:r>
              <a:rPr lang="en-US" sz="1400" i="1" dirty="0">
                <a:solidFill>
                  <a:schemeClr val="bg1"/>
                </a:solidFill>
              </a:rPr>
              <a:t>Director of Legislation &amp; Communications</a:t>
            </a:r>
            <a:br>
              <a:rPr lang="en-US" sz="1400" dirty="0">
                <a:solidFill>
                  <a:schemeClr val="bg1"/>
                </a:solidFill>
              </a:rPr>
            </a:br>
            <a:r>
              <a:rPr lang="en-US" sz="1400" dirty="0">
                <a:solidFill>
                  <a:schemeClr val="bg1"/>
                </a:solidFill>
              </a:rPr>
              <a:t>Seismic Safety Commission</a:t>
            </a:r>
            <a:br>
              <a:rPr lang="en-US" sz="1400" dirty="0">
                <a:solidFill>
                  <a:schemeClr val="bg1"/>
                </a:solidFill>
              </a:rPr>
            </a:br>
            <a:r>
              <a:rPr lang="en-US" sz="1400" u="sng" dirty="0" err="1">
                <a:solidFill>
                  <a:srgbClr val="D3D655"/>
                </a:solidFill>
              </a:rPr>
              <a:t>Salina.Valena@ssc.ca.gov</a:t>
            </a:r>
            <a:br>
              <a:rPr lang="en-US" sz="1400" dirty="0">
                <a:solidFill>
                  <a:schemeClr val="bg1"/>
                </a:solidFill>
              </a:rPr>
            </a:br>
            <a:r>
              <a:rPr lang="en-US" sz="1400" dirty="0">
                <a:solidFill>
                  <a:schemeClr val="bg1"/>
                </a:solidFill>
              </a:rPr>
              <a:t>916-263-5506.</a:t>
            </a:r>
            <a:r>
              <a:rPr lang="en-US" sz="1400" dirty="0">
                <a:solidFill>
                  <a:srgbClr val="D3D655"/>
                </a:solidFill>
              </a:rPr>
              <a:t> </a:t>
            </a:r>
            <a:br>
              <a:rPr lang="en-US" sz="1400" dirty="0"/>
            </a:br>
            <a:endParaRPr lang="en-US" sz="1400" dirty="0"/>
          </a:p>
        </p:txBody>
      </p:sp>
    </p:spTree>
    <p:extLst>
      <p:ext uri="{BB962C8B-B14F-4D97-AF65-F5344CB8AC3E}">
        <p14:creationId xmlns:p14="http://schemas.microsoft.com/office/powerpoint/2010/main" val="77960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late, tableware&#10;&#10;Description generated with high confidence">
            <a:extLst>
              <a:ext uri="{FF2B5EF4-FFF2-40B4-BE49-F238E27FC236}">
                <a16:creationId xmlns:a16="http://schemas.microsoft.com/office/drawing/2014/main" id="{65070FB7-A7DC-45D2-83A8-E931FC923C55}"/>
              </a:ext>
            </a:extLst>
          </p:cNvPr>
          <p:cNvPicPr>
            <a:picLocks noChangeAspect="1"/>
          </p:cNvPicPr>
          <p:nvPr/>
        </p:nvPicPr>
        <p:blipFill>
          <a:blip r:embed="rId2"/>
          <a:stretch>
            <a:fillRect/>
          </a:stretch>
        </p:blipFill>
        <p:spPr>
          <a:xfrm>
            <a:off x="6848300" y="2385358"/>
            <a:ext cx="3675049" cy="1878914"/>
          </a:xfrm>
          <a:prstGeom prst="rect">
            <a:avLst/>
          </a:prstGeom>
        </p:spPr>
      </p:pic>
      <p:sp>
        <p:nvSpPr>
          <p:cNvPr id="3" name="TextBox 2">
            <a:extLst>
              <a:ext uri="{FF2B5EF4-FFF2-40B4-BE49-F238E27FC236}">
                <a16:creationId xmlns:a16="http://schemas.microsoft.com/office/drawing/2014/main" id="{ECA0C03B-E982-442D-8BB1-6ACBA940CBB3}"/>
              </a:ext>
            </a:extLst>
          </p:cNvPr>
          <p:cNvSpPr txBox="1"/>
          <p:nvPr/>
        </p:nvSpPr>
        <p:spPr>
          <a:xfrm>
            <a:off x="-941368" y="2713061"/>
            <a:ext cx="9456235" cy="1107996"/>
          </a:xfrm>
          <a:prstGeom prst="rect">
            <a:avLst/>
          </a:prstGeom>
          <a:noFill/>
        </p:spPr>
        <p:txBody>
          <a:bodyPr wrap="square" rtlCol="0">
            <a:spAutoFit/>
          </a:bodyPr>
          <a:lstStyle/>
          <a:p>
            <a:pPr algn="ctr"/>
            <a:r>
              <a:rPr lang="en-US" sz="6600" dirty="0">
                <a:solidFill>
                  <a:schemeClr val="bg1">
                    <a:lumMod val="95000"/>
                  </a:schemeClr>
                </a:solidFill>
                <a:latin typeface="Acumin Pro Extra Light" panose="020B0304020202020204" pitchFamily="34" charset="77"/>
              </a:rPr>
              <a:t>Together we can</a:t>
            </a:r>
          </a:p>
        </p:txBody>
      </p:sp>
    </p:spTree>
    <p:extLst>
      <p:ext uri="{BB962C8B-B14F-4D97-AF65-F5344CB8AC3E}">
        <p14:creationId xmlns:p14="http://schemas.microsoft.com/office/powerpoint/2010/main" val="159023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7D08535A-6613-EB49-A937-24C24CEB78C2}"/>
              </a:ext>
            </a:extLst>
          </p:cNvPr>
          <p:cNvPicPr>
            <a:picLocks noChangeAspect="1"/>
          </p:cNvPicPr>
          <p:nvPr/>
        </p:nvPicPr>
        <p:blipFill rotWithShape="1">
          <a:blip r:embed="rId2">
            <a:extLst>
              <a:ext uri="{28A0092B-C50C-407E-A947-70E740481C1C}">
                <a14:useLocalDpi xmlns:a14="http://schemas.microsoft.com/office/drawing/2010/main" val="0"/>
              </a:ext>
            </a:extLst>
          </a:blip>
          <a:srcRect t="21681" b="22471"/>
          <a:stretch/>
        </p:blipFill>
        <p:spPr>
          <a:xfrm>
            <a:off x="0" y="1600201"/>
            <a:ext cx="12192000" cy="4121973"/>
          </a:xfrm>
          <a:prstGeom prst="rect">
            <a:avLst/>
          </a:prstGeom>
        </p:spPr>
      </p:pic>
      <p:sp>
        <p:nvSpPr>
          <p:cNvPr id="69" name="Rectangle 68">
            <a:extLst>
              <a:ext uri="{FF2B5EF4-FFF2-40B4-BE49-F238E27FC236}">
                <a16:creationId xmlns:a16="http://schemas.microsoft.com/office/drawing/2014/main" id="{BFD51BD6-5D81-1249-BAAE-0CBE25F56B54}"/>
              </a:ext>
            </a:extLst>
          </p:cNvPr>
          <p:cNvSpPr/>
          <p:nvPr/>
        </p:nvSpPr>
        <p:spPr>
          <a:xfrm>
            <a:off x="0" y="1600200"/>
            <a:ext cx="12192000" cy="4121973"/>
          </a:xfrm>
          <a:prstGeom prst="rect">
            <a:avLst/>
          </a:prstGeom>
          <a:solidFill>
            <a:srgbClr val="22222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738B9-3DDA-0046-8F8E-1265CDC19A98}"/>
              </a:ext>
            </a:extLst>
          </p:cNvPr>
          <p:cNvSpPr>
            <a:spLocks noGrp="1"/>
          </p:cNvSpPr>
          <p:nvPr>
            <p:ph type="title"/>
          </p:nvPr>
        </p:nvSpPr>
        <p:spPr>
          <a:xfrm>
            <a:off x="1562100" y="479632"/>
            <a:ext cx="10955867" cy="634733"/>
          </a:xfrm>
        </p:spPr>
        <p:txBody>
          <a:bodyPr/>
          <a:lstStyle/>
          <a:p>
            <a:r>
              <a:rPr lang="en-US" dirty="0">
                <a:solidFill>
                  <a:srgbClr val="222222"/>
                </a:solidFill>
              </a:rPr>
              <a:t>PARTNERS</a:t>
            </a:r>
          </a:p>
        </p:txBody>
      </p:sp>
      <p:sp>
        <p:nvSpPr>
          <p:cNvPr id="54" name="Rectangle 53">
            <a:extLst>
              <a:ext uri="{FF2B5EF4-FFF2-40B4-BE49-F238E27FC236}">
                <a16:creationId xmlns:a16="http://schemas.microsoft.com/office/drawing/2014/main" id="{E1AEF030-D4FA-0646-A53E-62FFF3E4AE6A}"/>
              </a:ext>
            </a:extLst>
          </p:cNvPr>
          <p:cNvSpPr/>
          <p:nvPr/>
        </p:nvSpPr>
        <p:spPr>
          <a:xfrm>
            <a:off x="8247267" y="3803430"/>
            <a:ext cx="1894108"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United States Geological </a:t>
            </a:r>
            <a:br>
              <a:rPr lang="en-US" sz="1400" b="1" dirty="0">
                <a:solidFill>
                  <a:schemeClr val="bg1"/>
                </a:solidFill>
              </a:rPr>
            </a:br>
            <a:r>
              <a:rPr lang="en-US" sz="1400" b="1" dirty="0">
                <a:solidFill>
                  <a:schemeClr val="bg1"/>
                </a:solidFill>
              </a:rPr>
              <a:t>Survey (USGS)</a:t>
            </a:r>
          </a:p>
        </p:txBody>
      </p:sp>
      <p:sp>
        <p:nvSpPr>
          <p:cNvPr id="56" name="Rectangle 55">
            <a:extLst>
              <a:ext uri="{FF2B5EF4-FFF2-40B4-BE49-F238E27FC236}">
                <a16:creationId xmlns:a16="http://schemas.microsoft.com/office/drawing/2014/main" id="{27894630-94C2-3F46-AF52-3DE20CBEFB75}"/>
              </a:ext>
            </a:extLst>
          </p:cNvPr>
          <p:cNvSpPr/>
          <p:nvPr/>
        </p:nvSpPr>
        <p:spPr>
          <a:xfrm>
            <a:off x="2050940" y="2555045"/>
            <a:ext cx="2048831"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CA Business, Consumer </a:t>
            </a:r>
            <a:br>
              <a:rPr lang="en-US" sz="1400" b="1" dirty="0">
                <a:solidFill>
                  <a:schemeClr val="bg1"/>
                </a:solidFill>
              </a:rPr>
            </a:br>
            <a:r>
              <a:rPr lang="en-US" sz="1400" b="1" dirty="0">
                <a:solidFill>
                  <a:schemeClr val="bg1"/>
                </a:solidFill>
              </a:rPr>
              <a:t>Services &amp; Housing Agency</a:t>
            </a:r>
          </a:p>
        </p:txBody>
      </p:sp>
      <p:sp>
        <p:nvSpPr>
          <p:cNvPr id="58" name="Rectangle 57">
            <a:extLst>
              <a:ext uri="{FF2B5EF4-FFF2-40B4-BE49-F238E27FC236}">
                <a16:creationId xmlns:a16="http://schemas.microsoft.com/office/drawing/2014/main" id="{BCC030AF-5A2D-AB45-A322-F0FE09B99D6C}"/>
              </a:ext>
            </a:extLst>
          </p:cNvPr>
          <p:cNvSpPr/>
          <p:nvPr/>
        </p:nvSpPr>
        <p:spPr>
          <a:xfrm>
            <a:off x="6655634" y="4924230"/>
            <a:ext cx="1430073" cy="230832"/>
          </a:xfrm>
          <a:prstGeom prst="rect">
            <a:avLst/>
          </a:prstGeom>
        </p:spPr>
        <p:txBody>
          <a:bodyPr wrap="square" lIns="0" tIns="0" rIns="0" bIns="0">
            <a:spAutoFit/>
          </a:bodyPr>
          <a:lstStyle/>
          <a:p>
            <a:pPr>
              <a:lnSpc>
                <a:spcPts val="1760"/>
              </a:lnSpc>
              <a:spcAft>
                <a:spcPts val="1860"/>
              </a:spcAft>
            </a:pPr>
            <a:r>
              <a:rPr lang="en-US" sz="1400" b="1" dirty="0">
                <a:solidFill>
                  <a:schemeClr val="bg1"/>
                </a:solidFill>
              </a:rPr>
              <a:t>Financial Partners</a:t>
            </a:r>
          </a:p>
        </p:txBody>
      </p:sp>
      <p:sp>
        <p:nvSpPr>
          <p:cNvPr id="62" name="Rectangle 61">
            <a:extLst>
              <a:ext uri="{FF2B5EF4-FFF2-40B4-BE49-F238E27FC236}">
                <a16:creationId xmlns:a16="http://schemas.microsoft.com/office/drawing/2014/main" id="{185BB1F0-CCE6-254C-9A7F-DE8279034A75}"/>
              </a:ext>
            </a:extLst>
          </p:cNvPr>
          <p:cNvSpPr/>
          <p:nvPr/>
        </p:nvSpPr>
        <p:spPr>
          <a:xfrm>
            <a:off x="2050940" y="3864859"/>
            <a:ext cx="1578702"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Joint Venture Silicon </a:t>
            </a:r>
            <a:br>
              <a:rPr lang="en-US" sz="1400" b="1" dirty="0">
                <a:solidFill>
                  <a:schemeClr val="bg1"/>
                </a:solidFill>
              </a:rPr>
            </a:br>
            <a:r>
              <a:rPr lang="en-US" sz="1400" b="1" dirty="0">
                <a:solidFill>
                  <a:schemeClr val="bg1"/>
                </a:solidFill>
              </a:rPr>
              <a:t>Valley [501(C)3]</a:t>
            </a:r>
          </a:p>
        </p:txBody>
      </p:sp>
      <p:sp>
        <p:nvSpPr>
          <p:cNvPr id="64" name="Rectangle 63">
            <a:extLst>
              <a:ext uri="{FF2B5EF4-FFF2-40B4-BE49-F238E27FC236}">
                <a16:creationId xmlns:a16="http://schemas.microsoft.com/office/drawing/2014/main" id="{0E17DEFE-530A-2842-AAFD-0579F0F105EC}"/>
              </a:ext>
            </a:extLst>
          </p:cNvPr>
          <p:cNvSpPr/>
          <p:nvPr/>
        </p:nvSpPr>
        <p:spPr>
          <a:xfrm>
            <a:off x="4249226" y="4760371"/>
            <a:ext cx="1118576"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The </a:t>
            </a:r>
            <a:r>
              <a:rPr lang="en-US" sz="1400" b="1" dirty="0" err="1">
                <a:solidFill>
                  <a:schemeClr val="bg1"/>
                </a:solidFill>
              </a:rPr>
              <a:t>HayWired</a:t>
            </a:r>
            <a:r>
              <a:rPr lang="en-US" sz="1400" b="1" dirty="0">
                <a:solidFill>
                  <a:schemeClr val="bg1"/>
                </a:solidFill>
              </a:rPr>
              <a:t> </a:t>
            </a:r>
            <a:br>
              <a:rPr lang="en-US" sz="1400" b="1" dirty="0">
                <a:solidFill>
                  <a:schemeClr val="bg1"/>
                </a:solidFill>
              </a:rPr>
            </a:br>
            <a:r>
              <a:rPr lang="en-US" sz="1400" b="1" dirty="0">
                <a:solidFill>
                  <a:schemeClr val="bg1"/>
                </a:solidFill>
              </a:rPr>
              <a:t>Partners (65+)</a:t>
            </a:r>
          </a:p>
        </p:txBody>
      </p:sp>
      <p:sp>
        <p:nvSpPr>
          <p:cNvPr id="66" name="Rectangle 65">
            <a:extLst>
              <a:ext uri="{FF2B5EF4-FFF2-40B4-BE49-F238E27FC236}">
                <a16:creationId xmlns:a16="http://schemas.microsoft.com/office/drawing/2014/main" id="{3447A81B-3503-E043-8551-05B487F3AA1A}"/>
              </a:ext>
            </a:extLst>
          </p:cNvPr>
          <p:cNvSpPr/>
          <p:nvPr/>
        </p:nvSpPr>
        <p:spPr>
          <a:xfrm>
            <a:off x="8247267" y="2555045"/>
            <a:ext cx="1386726"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Public Relations / </a:t>
            </a:r>
            <a:br>
              <a:rPr lang="en-US" sz="1400" b="1" dirty="0">
                <a:solidFill>
                  <a:schemeClr val="bg1"/>
                </a:solidFill>
              </a:rPr>
            </a:br>
            <a:r>
              <a:rPr lang="en-US" sz="1400" b="1" dirty="0">
                <a:solidFill>
                  <a:schemeClr val="bg1"/>
                </a:solidFill>
              </a:rPr>
              <a:t>Marketing Firm</a:t>
            </a:r>
          </a:p>
        </p:txBody>
      </p:sp>
      <p:sp>
        <p:nvSpPr>
          <p:cNvPr id="68" name="Rectangle 67">
            <a:extLst>
              <a:ext uri="{FF2B5EF4-FFF2-40B4-BE49-F238E27FC236}">
                <a16:creationId xmlns:a16="http://schemas.microsoft.com/office/drawing/2014/main" id="{A89A8F46-659D-1B4C-AF86-3FA632F2A5BC}"/>
              </a:ext>
            </a:extLst>
          </p:cNvPr>
          <p:cNvSpPr/>
          <p:nvPr/>
        </p:nvSpPr>
        <p:spPr>
          <a:xfrm>
            <a:off x="5402901" y="2068250"/>
            <a:ext cx="1397242" cy="461665"/>
          </a:xfrm>
          <a:prstGeom prst="rect">
            <a:avLst/>
          </a:prstGeom>
        </p:spPr>
        <p:txBody>
          <a:bodyPr wrap="none" lIns="0" tIns="0" rIns="0" bIns="0">
            <a:spAutoFit/>
          </a:bodyPr>
          <a:lstStyle/>
          <a:p>
            <a:pPr>
              <a:lnSpc>
                <a:spcPts val="1760"/>
              </a:lnSpc>
              <a:spcAft>
                <a:spcPts val="1860"/>
              </a:spcAft>
            </a:pPr>
            <a:r>
              <a:rPr lang="en-US" sz="1400" b="1" dirty="0">
                <a:solidFill>
                  <a:schemeClr val="bg1"/>
                </a:solidFill>
              </a:rPr>
              <a:t>CA Seismic Safety </a:t>
            </a:r>
            <a:br>
              <a:rPr lang="en-US" sz="1400" b="1" dirty="0">
                <a:solidFill>
                  <a:schemeClr val="bg1"/>
                </a:solidFill>
              </a:rPr>
            </a:br>
            <a:r>
              <a:rPr lang="en-US" sz="1400" b="1" dirty="0">
                <a:solidFill>
                  <a:schemeClr val="bg1"/>
                </a:solidFill>
              </a:rPr>
              <a:t>Commission (SSC)</a:t>
            </a:r>
            <a:endParaRPr lang="en-US" sz="1400" b="0" dirty="0">
              <a:solidFill>
                <a:schemeClr val="bg1"/>
              </a:solidFill>
              <a:effectLst/>
            </a:endParaRPr>
          </a:p>
        </p:txBody>
      </p:sp>
      <p:pic>
        <p:nvPicPr>
          <p:cNvPr id="3" name="Picture 2">
            <a:extLst>
              <a:ext uri="{FF2B5EF4-FFF2-40B4-BE49-F238E27FC236}">
                <a16:creationId xmlns:a16="http://schemas.microsoft.com/office/drawing/2014/main" id="{6B49631F-2BD5-DC48-AA15-B91F4859E579}"/>
              </a:ext>
            </a:extLst>
          </p:cNvPr>
          <p:cNvPicPr>
            <a:picLocks noChangeAspect="1"/>
          </p:cNvPicPr>
          <p:nvPr/>
        </p:nvPicPr>
        <p:blipFill>
          <a:blip r:embed="rId3"/>
          <a:stretch>
            <a:fillRect/>
          </a:stretch>
        </p:blipFill>
        <p:spPr>
          <a:xfrm>
            <a:off x="5369282" y="3150440"/>
            <a:ext cx="1453435" cy="1021490"/>
          </a:xfrm>
          <a:prstGeom prst="rect">
            <a:avLst/>
          </a:prstGeom>
        </p:spPr>
      </p:pic>
      <p:cxnSp>
        <p:nvCxnSpPr>
          <p:cNvPr id="26" name="Straight Connector 25">
            <a:extLst>
              <a:ext uri="{FF2B5EF4-FFF2-40B4-BE49-F238E27FC236}">
                <a16:creationId xmlns:a16="http://schemas.microsoft.com/office/drawing/2014/main" id="{3087992F-ACA6-A242-9F0D-1E1EB3D1B564}"/>
              </a:ext>
            </a:extLst>
          </p:cNvPr>
          <p:cNvCxnSpPr>
            <a:cxnSpLocks/>
          </p:cNvCxnSpPr>
          <p:nvPr/>
        </p:nvCxnSpPr>
        <p:spPr>
          <a:xfrm>
            <a:off x="2050939" y="3150441"/>
            <a:ext cx="198560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E77A0C-A5E6-4949-8CAC-AFDDEDAD385F}"/>
              </a:ext>
            </a:extLst>
          </p:cNvPr>
          <p:cNvCxnSpPr>
            <a:cxnSpLocks/>
          </p:cNvCxnSpPr>
          <p:nvPr/>
        </p:nvCxnSpPr>
        <p:spPr>
          <a:xfrm>
            <a:off x="4036541" y="3150440"/>
            <a:ext cx="1094259" cy="38651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94D10E-E3AE-AC48-A6C2-0741714BEEE8}"/>
              </a:ext>
            </a:extLst>
          </p:cNvPr>
          <p:cNvCxnSpPr>
            <a:cxnSpLocks/>
          </p:cNvCxnSpPr>
          <p:nvPr/>
        </p:nvCxnSpPr>
        <p:spPr>
          <a:xfrm>
            <a:off x="2050939" y="4439595"/>
            <a:ext cx="198560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9228F-E4FC-4248-B615-B7495CB1B26E}"/>
              </a:ext>
            </a:extLst>
          </p:cNvPr>
          <p:cNvCxnSpPr>
            <a:cxnSpLocks/>
          </p:cNvCxnSpPr>
          <p:nvPr/>
        </p:nvCxnSpPr>
        <p:spPr>
          <a:xfrm flipV="1">
            <a:off x="4036541" y="3916066"/>
            <a:ext cx="1094259" cy="52352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8DBCFC-76D1-3F44-9C83-D01B316DDC46}"/>
              </a:ext>
            </a:extLst>
          </p:cNvPr>
          <p:cNvCxnSpPr>
            <a:cxnSpLocks/>
          </p:cNvCxnSpPr>
          <p:nvPr/>
        </p:nvCxnSpPr>
        <p:spPr>
          <a:xfrm>
            <a:off x="4249226" y="5361489"/>
            <a:ext cx="1369221"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3BCB03-FF7F-3642-B568-2A2B38C86AEE}"/>
              </a:ext>
            </a:extLst>
          </p:cNvPr>
          <p:cNvCxnSpPr>
            <a:cxnSpLocks/>
          </p:cNvCxnSpPr>
          <p:nvPr/>
        </p:nvCxnSpPr>
        <p:spPr>
          <a:xfrm flipV="1">
            <a:off x="5618447" y="4384623"/>
            <a:ext cx="250645" cy="97686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5357BB-00F3-3E44-AA1B-C2E9F12D056D}"/>
              </a:ext>
            </a:extLst>
          </p:cNvPr>
          <p:cNvCxnSpPr>
            <a:cxnSpLocks/>
          </p:cNvCxnSpPr>
          <p:nvPr/>
        </p:nvCxnSpPr>
        <p:spPr>
          <a:xfrm>
            <a:off x="6535779" y="5361489"/>
            <a:ext cx="144631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7098B0-A634-2D44-BB33-F5144E2EFFBB}"/>
              </a:ext>
            </a:extLst>
          </p:cNvPr>
          <p:cNvCxnSpPr>
            <a:cxnSpLocks/>
          </p:cNvCxnSpPr>
          <p:nvPr/>
        </p:nvCxnSpPr>
        <p:spPr>
          <a:xfrm flipH="1" flipV="1">
            <a:off x="6292009" y="4384623"/>
            <a:ext cx="250645" cy="97686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5FA178-BE5E-E94B-9B2E-D1ACE0C39655}"/>
              </a:ext>
            </a:extLst>
          </p:cNvPr>
          <p:cNvCxnSpPr>
            <a:cxnSpLocks/>
          </p:cNvCxnSpPr>
          <p:nvPr/>
        </p:nvCxnSpPr>
        <p:spPr>
          <a:xfrm>
            <a:off x="5361793" y="2655765"/>
            <a:ext cx="1460924" cy="27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8C51471-A1AF-8D41-99CB-EAB48A7C3FC7}"/>
              </a:ext>
            </a:extLst>
          </p:cNvPr>
          <p:cNvCxnSpPr>
            <a:cxnSpLocks/>
          </p:cNvCxnSpPr>
          <p:nvPr/>
        </p:nvCxnSpPr>
        <p:spPr>
          <a:xfrm>
            <a:off x="8224858" y="4439595"/>
            <a:ext cx="191651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AC13037-7DFC-644A-B719-FC843F7B406B}"/>
              </a:ext>
            </a:extLst>
          </p:cNvPr>
          <p:cNvCxnSpPr>
            <a:cxnSpLocks/>
          </p:cNvCxnSpPr>
          <p:nvPr/>
        </p:nvCxnSpPr>
        <p:spPr>
          <a:xfrm flipH="1" flipV="1">
            <a:off x="7153008" y="3844619"/>
            <a:ext cx="1071850" cy="5949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13338A-9B97-2849-9186-C535EAA5C809}"/>
              </a:ext>
            </a:extLst>
          </p:cNvPr>
          <p:cNvCxnSpPr>
            <a:cxnSpLocks/>
          </p:cNvCxnSpPr>
          <p:nvPr/>
        </p:nvCxnSpPr>
        <p:spPr>
          <a:xfrm flipH="1">
            <a:off x="7153008" y="3150440"/>
            <a:ext cx="1085600" cy="4169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7CDB07E-0AFA-514E-A55E-593225390BEE}"/>
              </a:ext>
            </a:extLst>
          </p:cNvPr>
          <p:cNvCxnSpPr>
            <a:cxnSpLocks/>
          </p:cNvCxnSpPr>
          <p:nvPr/>
        </p:nvCxnSpPr>
        <p:spPr>
          <a:xfrm>
            <a:off x="8224858" y="3147060"/>
            <a:ext cx="191651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935A48-B81B-4E46-A542-C627ABBEBECB}"/>
              </a:ext>
            </a:extLst>
          </p:cNvPr>
          <p:cNvCxnSpPr>
            <a:cxnSpLocks/>
          </p:cNvCxnSpPr>
          <p:nvPr/>
        </p:nvCxnSpPr>
        <p:spPr>
          <a:xfrm>
            <a:off x="6108167" y="2655767"/>
            <a:ext cx="0" cy="3074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9B344B-2658-4F29-9C02-48A6C89D2D14}"/>
              </a:ext>
            </a:extLst>
          </p:cNvPr>
          <p:cNvSpPr txBox="1"/>
          <p:nvPr/>
        </p:nvSpPr>
        <p:spPr>
          <a:xfrm>
            <a:off x="616809" y="2868194"/>
            <a:ext cx="3435971"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Improve communication</a:t>
            </a:r>
            <a:endParaRPr lang="en-US" sz="1400">
              <a:solidFill>
                <a:srgbClr val="F2F2F2"/>
              </a:solidFill>
            </a:endParaRPr>
          </a:p>
        </p:txBody>
      </p:sp>
      <p:sp>
        <p:nvSpPr>
          <p:cNvPr id="7" name="TextBox 6">
            <a:extLst>
              <a:ext uri="{FF2B5EF4-FFF2-40B4-BE49-F238E27FC236}">
                <a16:creationId xmlns:a16="http://schemas.microsoft.com/office/drawing/2014/main" id="{00DD1D2A-382D-461D-B72E-20DC08DEF7E8}"/>
              </a:ext>
            </a:extLst>
          </p:cNvPr>
          <p:cNvSpPr txBox="1"/>
          <p:nvPr/>
        </p:nvSpPr>
        <p:spPr>
          <a:xfrm>
            <a:off x="4282605" y="2868193"/>
            <a:ext cx="3103833"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Understand &amp; inform actions</a:t>
            </a:r>
            <a:endParaRPr lang="en-US" sz="1400" dirty="0">
              <a:solidFill>
                <a:srgbClr val="F2F2F2"/>
              </a:solidFill>
            </a:endParaRPr>
          </a:p>
        </p:txBody>
      </p:sp>
      <p:sp>
        <p:nvSpPr>
          <p:cNvPr id="10" name="TextBox 9">
            <a:extLst>
              <a:ext uri="{FF2B5EF4-FFF2-40B4-BE49-F238E27FC236}">
                <a16:creationId xmlns:a16="http://schemas.microsoft.com/office/drawing/2014/main" id="{31150306-71F1-4C67-B78E-1F02AEC305B1}"/>
              </a:ext>
            </a:extLst>
          </p:cNvPr>
          <p:cNvSpPr txBox="1"/>
          <p:nvPr/>
        </p:nvSpPr>
        <p:spPr>
          <a:xfrm>
            <a:off x="7834235" y="2868194"/>
            <a:ext cx="4499896" cy="1200329"/>
          </a:xfrm>
          <a:prstGeom prst="rect">
            <a:avLst/>
          </a:prstGeom>
          <a:noFill/>
        </p:spPr>
        <p:txBody>
          <a:bodyPr wrap="square" rtlCol="0" anchor="t">
            <a:spAutoFit/>
          </a:bodyPr>
          <a:lstStyle/>
          <a:p>
            <a:r>
              <a:rPr lang="en-US" sz="3600" dirty="0">
                <a:solidFill>
                  <a:srgbClr val="F2F2F2"/>
                </a:solidFill>
                <a:latin typeface="Acumin Pro Extra Light" panose="020B0304020202020204" pitchFamily="34" charset="77"/>
              </a:rPr>
              <a:t>Build capacity to</a:t>
            </a:r>
            <a:r>
              <a:rPr lang="en-US" sz="3600" dirty="0">
                <a:solidFill>
                  <a:srgbClr val="F2F2F2"/>
                </a:solidFill>
                <a:latin typeface="Acumin Pro Extra Light"/>
              </a:rPr>
              <a:t> respond &amp; recover</a:t>
            </a:r>
            <a:endParaRPr lang="en-US" sz="1400" dirty="0">
              <a:solidFill>
                <a:srgbClr val="F2F2F2"/>
              </a:solidFill>
            </a:endParaRPr>
          </a:p>
        </p:txBody>
      </p:sp>
      <p:cxnSp>
        <p:nvCxnSpPr>
          <p:cNvPr id="11" name="Straight Arrow Connector 10">
            <a:extLst>
              <a:ext uri="{FF2B5EF4-FFF2-40B4-BE49-F238E27FC236}">
                <a16:creationId xmlns:a16="http://schemas.microsoft.com/office/drawing/2014/main" id="{B8161C4F-A236-47A3-A3D9-864B3EABAB8D}"/>
              </a:ext>
            </a:extLst>
          </p:cNvPr>
          <p:cNvCxnSpPr/>
          <p:nvPr/>
        </p:nvCxnSpPr>
        <p:spPr>
          <a:xfrm flipH="1">
            <a:off x="3979652" y="2820838"/>
            <a:ext cx="5751" cy="1388852"/>
          </a:xfrm>
          <a:prstGeom prst="straightConnector1">
            <a:avLst/>
          </a:prstGeom>
          <a:ln>
            <a:solidFill>
              <a:srgbClr val="DAE84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02F6B5-5429-4A4E-88E5-29D5F094D95A}"/>
              </a:ext>
            </a:extLst>
          </p:cNvPr>
          <p:cNvCxnSpPr>
            <a:cxnSpLocks/>
          </p:cNvCxnSpPr>
          <p:nvPr/>
        </p:nvCxnSpPr>
        <p:spPr>
          <a:xfrm flipH="1">
            <a:off x="7545236" y="2820837"/>
            <a:ext cx="5751" cy="1388852"/>
          </a:xfrm>
          <a:prstGeom prst="straightConnector1">
            <a:avLst/>
          </a:prstGeom>
          <a:ln>
            <a:solidFill>
              <a:srgbClr val="DAE8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0AB9AE-89AC-44BF-9439-F92602176998}"/>
              </a:ext>
            </a:extLst>
          </p:cNvPr>
          <p:cNvSpPr txBox="1"/>
          <p:nvPr/>
        </p:nvSpPr>
        <p:spPr>
          <a:xfrm>
            <a:off x="423662" y="1358572"/>
            <a:ext cx="11910469" cy="923330"/>
          </a:xfrm>
          <a:prstGeom prst="rect">
            <a:avLst/>
          </a:prstGeom>
          <a:noFill/>
        </p:spPr>
        <p:txBody>
          <a:bodyPr wrap="square" rtlCol="0" anchor="t">
            <a:spAutoFit/>
          </a:bodyPr>
          <a:lstStyle/>
          <a:p>
            <a:r>
              <a:rPr lang="en-US" sz="5400" dirty="0">
                <a:solidFill>
                  <a:srgbClr val="DAE842"/>
                </a:solidFill>
                <a:latin typeface="Acumin Pro Extra Light" panose="020B0304020202020204" pitchFamily="34" charset="77"/>
              </a:rPr>
              <a:t>OUTSMART DISASTER CAMPAIGN GOALS</a:t>
            </a:r>
            <a:endParaRPr lang="en-US" sz="2400" dirty="0"/>
          </a:p>
        </p:txBody>
      </p:sp>
    </p:spTree>
    <p:extLst>
      <p:ext uri="{BB962C8B-B14F-4D97-AF65-F5344CB8AC3E}">
        <p14:creationId xmlns:p14="http://schemas.microsoft.com/office/powerpoint/2010/main" val="31901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F559-2AC2-3A4E-B357-E61B653200E6}"/>
              </a:ext>
            </a:extLst>
          </p:cNvPr>
          <p:cNvSpPr>
            <a:spLocks noGrp="1"/>
          </p:cNvSpPr>
          <p:nvPr>
            <p:ph type="title"/>
          </p:nvPr>
        </p:nvSpPr>
        <p:spPr>
          <a:xfrm>
            <a:off x="1545008" y="477944"/>
            <a:ext cx="10955867" cy="612494"/>
          </a:xfrm>
        </p:spPr>
        <p:txBody>
          <a:bodyPr/>
          <a:lstStyle/>
          <a:p>
            <a:r>
              <a:rPr lang="en-US" dirty="0">
                <a:solidFill>
                  <a:srgbClr val="222222"/>
                </a:solidFill>
              </a:rPr>
              <a:t>APPROACH: THREE PHASES</a:t>
            </a:r>
          </a:p>
        </p:txBody>
      </p:sp>
      <p:pic>
        <p:nvPicPr>
          <p:cNvPr id="4" name="Picture 3">
            <a:extLst>
              <a:ext uri="{FF2B5EF4-FFF2-40B4-BE49-F238E27FC236}">
                <a16:creationId xmlns:a16="http://schemas.microsoft.com/office/drawing/2014/main" id="{A4F8A7B5-C630-2B4C-931C-E9517AC4E2F3}"/>
              </a:ext>
            </a:extLst>
          </p:cNvPr>
          <p:cNvPicPr>
            <a:picLocks noChangeAspect="1"/>
          </p:cNvPicPr>
          <p:nvPr/>
        </p:nvPicPr>
        <p:blipFill rotWithShape="1">
          <a:blip r:embed="rId2">
            <a:extLst>
              <a:ext uri="{28A0092B-C50C-407E-A947-70E740481C1C}">
                <a14:useLocalDpi xmlns:a14="http://schemas.microsoft.com/office/drawing/2010/main" val="0"/>
              </a:ext>
            </a:extLst>
          </a:blip>
          <a:srcRect t="21681" b="22471"/>
          <a:stretch/>
        </p:blipFill>
        <p:spPr>
          <a:xfrm>
            <a:off x="0" y="1600201"/>
            <a:ext cx="12192000" cy="4121973"/>
          </a:xfrm>
          <a:prstGeom prst="rect">
            <a:avLst/>
          </a:prstGeom>
        </p:spPr>
      </p:pic>
      <p:sp>
        <p:nvSpPr>
          <p:cNvPr id="5" name="Rectangle 4">
            <a:extLst>
              <a:ext uri="{FF2B5EF4-FFF2-40B4-BE49-F238E27FC236}">
                <a16:creationId xmlns:a16="http://schemas.microsoft.com/office/drawing/2014/main" id="{59852A48-82C1-F54B-A92E-F5F3EFD3ADA9}"/>
              </a:ext>
            </a:extLst>
          </p:cNvPr>
          <p:cNvSpPr/>
          <p:nvPr/>
        </p:nvSpPr>
        <p:spPr>
          <a:xfrm>
            <a:off x="0" y="1600201"/>
            <a:ext cx="12192000" cy="4121973"/>
          </a:xfrm>
          <a:prstGeom prst="rect">
            <a:avLst/>
          </a:prstGeom>
          <a:solidFill>
            <a:srgbClr val="22222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E6EBEC-7D32-4540-84E6-F6B472EDE398}"/>
              </a:ext>
            </a:extLst>
          </p:cNvPr>
          <p:cNvSpPr/>
          <p:nvPr/>
        </p:nvSpPr>
        <p:spPr>
          <a:xfrm>
            <a:off x="1877697" y="2720848"/>
            <a:ext cx="2180953" cy="768993"/>
          </a:xfrm>
          <a:prstGeom prst="rect">
            <a:avLst/>
          </a:prstGeom>
        </p:spPr>
        <p:txBody>
          <a:bodyPr wrap="square" lIns="0" tIns="365760" rIns="0" bIns="0">
            <a:spAutoFit/>
          </a:bodyPr>
          <a:lstStyle/>
          <a:p>
            <a:pPr>
              <a:lnSpc>
                <a:spcPts val="2460"/>
              </a:lnSpc>
              <a:spcAft>
                <a:spcPts val="1860"/>
              </a:spcAft>
            </a:pPr>
            <a:r>
              <a:rPr lang="en-US" sz="5400" dirty="0">
                <a:solidFill>
                  <a:srgbClr val="DAE842"/>
                </a:solidFill>
              </a:rPr>
              <a:t>1.</a:t>
            </a:r>
          </a:p>
        </p:txBody>
      </p:sp>
      <p:sp>
        <p:nvSpPr>
          <p:cNvPr id="12" name="Rectangle 11">
            <a:extLst>
              <a:ext uri="{FF2B5EF4-FFF2-40B4-BE49-F238E27FC236}">
                <a16:creationId xmlns:a16="http://schemas.microsoft.com/office/drawing/2014/main" id="{A7609AEE-9B84-1644-A29D-02B6E71C3180}"/>
              </a:ext>
            </a:extLst>
          </p:cNvPr>
          <p:cNvSpPr/>
          <p:nvPr/>
        </p:nvSpPr>
        <p:spPr>
          <a:xfrm>
            <a:off x="1919824" y="3491718"/>
            <a:ext cx="2025748" cy="1200329"/>
          </a:xfrm>
          <a:prstGeom prst="rect">
            <a:avLst/>
          </a:prstGeom>
        </p:spPr>
        <p:txBody>
          <a:bodyPr wrap="square" lIns="0" tIns="0" rIns="0" bIns="0">
            <a:spAutoFit/>
          </a:bodyPr>
          <a:lstStyle/>
          <a:p>
            <a:r>
              <a:rPr lang="en-US" b="1" dirty="0">
                <a:solidFill>
                  <a:schemeClr val="bg1"/>
                </a:solidFill>
              </a:rPr>
              <a:t>STRATEGY &amp; </a:t>
            </a:r>
          </a:p>
          <a:p>
            <a:r>
              <a:rPr lang="en-US" b="1" dirty="0">
                <a:solidFill>
                  <a:schemeClr val="bg1"/>
                </a:solidFill>
              </a:rPr>
              <a:t>DESIGN</a:t>
            </a:r>
          </a:p>
          <a:p>
            <a:endParaRPr lang="en-US" sz="1200" b="1" i="1" dirty="0">
              <a:solidFill>
                <a:schemeClr val="bg1"/>
              </a:solidFill>
            </a:endParaRPr>
          </a:p>
          <a:p>
            <a:r>
              <a:rPr lang="en-US" sz="1200" b="1" i="1" dirty="0">
                <a:solidFill>
                  <a:schemeClr val="bg1"/>
                </a:solidFill>
              </a:rPr>
              <a:t>July 2017-March 2018</a:t>
            </a:r>
          </a:p>
          <a:p>
            <a:endParaRPr lang="en-US" b="1" dirty="0">
              <a:solidFill>
                <a:schemeClr val="bg1"/>
              </a:solidFill>
            </a:endParaRPr>
          </a:p>
        </p:txBody>
      </p:sp>
      <p:sp>
        <p:nvSpPr>
          <p:cNvPr id="40" name="Rectangle 39">
            <a:extLst>
              <a:ext uri="{FF2B5EF4-FFF2-40B4-BE49-F238E27FC236}">
                <a16:creationId xmlns:a16="http://schemas.microsoft.com/office/drawing/2014/main" id="{5FCC4D65-089F-8449-B295-A88BAD6828D2}"/>
              </a:ext>
            </a:extLst>
          </p:cNvPr>
          <p:cNvSpPr/>
          <p:nvPr/>
        </p:nvSpPr>
        <p:spPr>
          <a:xfrm>
            <a:off x="4890012" y="2720849"/>
            <a:ext cx="2425188" cy="768993"/>
          </a:xfrm>
          <a:prstGeom prst="rect">
            <a:avLst/>
          </a:prstGeom>
        </p:spPr>
        <p:txBody>
          <a:bodyPr wrap="square" lIns="0" tIns="365760" rIns="0" bIns="0">
            <a:spAutoFit/>
          </a:bodyPr>
          <a:lstStyle/>
          <a:p>
            <a:pPr>
              <a:lnSpc>
                <a:spcPts val="2460"/>
              </a:lnSpc>
              <a:spcAft>
                <a:spcPts val="1860"/>
              </a:spcAft>
            </a:pPr>
            <a:r>
              <a:rPr lang="en-US" sz="5400" dirty="0">
                <a:solidFill>
                  <a:srgbClr val="DAE842"/>
                </a:solidFill>
              </a:rPr>
              <a:t>2.</a:t>
            </a:r>
          </a:p>
        </p:txBody>
      </p:sp>
      <p:sp>
        <p:nvSpPr>
          <p:cNvPr id="41" name="Rectangle 40">
            <a:extLst>
              <a:ext uri="{FF2B5EF4-FFF2-40B4-BE49-F238E27FC236}">
                <a16:creationId xmlns:a16="http://schemas.microsoft.com/office/drawing/2014/main" id="{EBCFE4EB-0940-4C40-92A9-4BD2A0F40583}"/>
              </a:ext>
            </a:extLst>
          </p:cNvPr>
          <p:cNvSpPr/>
          <p:nvPr/>
        </p:nvSpPr>
        <p:spPr>
          <a:xfrm>
            <a:off x="4894514" y="3491717"/>
            <a:ext cx="2679875" cy="923330"/>
          </a:xfrm>
          <a:prstGeom prst="rect">
            <a:avLst/>
          </a:prstGeom>
          <a:ln>
            <a:noFill/>
          </a:ln>
        </p:spPr>
        <p:txBody>
          <a:bodyPr wrap="square" lIns="0" tIns="0" rIns="0" bIns="0">
            <a:spAutoFit/>
          </a:bodyPr>
          <a:lstStyle/>
          <a:p>
            <a:r>
              <a:rPr lang="en-US" b="1" dirty="0">
                <a:solidFill>
                  <a:schemeClr val="bg1"/>
                </a:solidFill>
              </a:rPr>
              <a:t>REGIONAL </a:t>
            </a:r>
          </a:p>
          <a:p>
            <a:r>
              <a:rPr lang="en-US" b="1" dirty="0">
                <a:solidFill>
                  <a:schemeClr val="bg1"/>
                </a:solidFill>
              </a:rPr>
              <a:t>CAMPAIGN</a:t>
            </a:r>
            <a:endParaRPr lang="en-US" sz="1200" b="1" i="1" dirty="0">
              <a:solidFill>
                <a:schemeClr val="bg1"/>
              </a:solidFill>
            </a:endParaRPr>
          </a:p>
          <a:p>
            <a:endParaRPr lang="en-US" sz="1200" b="1" i="1" dirty="0">
              <a:solidFill>
                <a:schemeClr val="bg1"/>
              </a:solidFill>
            </a:endParaRPr>
          </a:p>
          <a:p>
            <a:r>
              <a:rPr lang="en-US" sz="1200" b="1" i="1" dirty="0">
                <a:solidFill>
                  <a:schemeClr val="bg1"/>
                </a:solidFill>
              </a:rPr>
              <a:t>April-September 2018</a:t>
            </a:r>
          </a:p>
        </p:txBody>
      </p:sp>
      <p:sp>
        <p:nvSpPr>
          <p:cNvPr id="48" name="Rectangle 47">
            <a:extLst>
              <a:ext uri="{FF2B5EF4-FFF2-40B4-BE49-F238E27FC236}">
                <a16:creationId xmlns:a16="http://schemas.microsoft.com/office/drawing/2014/main" id="{1C53E29A-EF51-5B46-9E47-B49C4A6FBBB5}"/>
              </a:ext>
            </a:extLst>
          </p:cNvPr>
          <p:cNvSpPr/>
          <p:nvPr/>
        </p:nvSpPr>
        <p:spPr>
          <a:xfrm>
            <a:off x="7929774" y="2720849"/>
            <a:ext cx="727063" cy="768993"/>
          </a:xfrm>
          <a:prstGeom prst="rect">
            <a:avLst/>
          </a:prstGeom>
        </p:spPr>
        <p:txBody>
          <a:bodyPr wrap="square" lIns="0" tIns="365760" rIns="0" bIns="0">
            <a:spAutoFit/>
          </a:bodyPr>
          <a:lstStyle/>
          <a:p>
            <a:pPr>
              <a:lnSpc>
                <a:spcPts val="2460"/>
              </a:lnSpc>
              <a:spcAft>
                <a:spcPts val="1860"/>
              </a:spcAft>
            </a:pPr>
            <a:r>
              <a:rPr lang="en-US" sz="5400" dirty="0">
                <a:solidFill>
                  <a:srgbClr val="DAE842"/>
                </a:solidFill>
              </a:rPr>
              <a:t>3.</a:t>
            </a:r>
          </a:p>
        </p:txBody>
      </p:sp>
      <p:sp>
        <p:nvSpPr>
          <p:cNvPr id="49" name="Rectangle 48">
            <a:extLst>
              <a:ext uri="{FF2B5EF4-FFF2-40B4-BE49-F238E27FC236}">
                <a16:creationId xmlns:a16="http://schemas.microsoft.com/office/drawing/2014/main" id="{79A1FA7E-E19E-4442-8BE3-22CEE99AB9D2}"/>
              </a:ext>
            </a:extLst>
          </p:cNvPr>
          <p:cNvSpPr/>
          <p:nvPr/>
        </p:nvSpPr>
        <p:spPr>
          <a:xfrm>
            <a:off x="7934276" y="3491717"/>
            <a:ext cx="2679875" cy="1200329"/>
          </a:xfrm>
          <a:prstGeom prst="rect">
            <a:avLst/>
          </a:prstGeom>
          <a:ln>
            <a:noFill/>
          </a:ln>
        </p:spPr>
        <p:txBody>
          <a:bodyPr wrap="square" lIns="0" tIns="0" rIns="0" bIns="0">
            <a:spAutoFit/>
          </a:bodyPr>
          <a:lstStyle/>
          <a:p>
            <a:r>
              <a:rPr lang="en-US" b="1" dirty="0">
                <a:solidFill>
                  <a:schemeClr val="bg1"/>
                </a:solidFill>
              </a:rPr>
              <a:t>STATE-WIDE </a:t>
            </a:r>
          </a:p>
          <a:p>
            <a:r>
              <a:rPr lang="en-US" b="1" dirty="0">
                <a:solidFill>
                  <a:schemeClr val="bg1"/>
                </a:solidFill>
              </a:rPr>
              <a:t>CAMPAIGN</a:t>
            </a:r>
            <a:endParaRPr lang="en-US" sz="1200" b="1" i="1" dirty="0">
              <a:solidFill>
                <a:schemeClr val="bg1"/>
              </a:solidFill>
            </a:endParaRPr>
          </a:p>
          <a:p>
            <a:pPr>
              <a:lnSpc>
                <a:spcPct val="200000"/>
              </a:lnSpc>
            </a:pPr>
            <a:r>
              <a:rPr lang="en-US" sz="1200" b="1" i="1" dirty="0">
                <a:solidFill>
                  <a:schemeClr val="bg1"/>
                </a:solidFill>
              </a:rPr>
              <a:t>October 2018 &amp; Ongoing</a:t>
            </a:r>
          </a:p>
          <a:p>
            <a:endParaRPr lang="en-US" b="1" dirty="0">
              <a:solidFill>
                <a:schemeClr val="bg1"/>
              </a:solidFill>
            </a:endParaRPr>
          </a:p>
        </p:txBody>
      </p:sp>
      <p:cxnSp>
        <p:nvCxnSpPr>
          <p:cNvPr id="21" name="Straight Connector 20">
            <a:extLst>
              <a:ext uri="{FF2B5EF4-FFF2-40B4-BE49-F238E27FC236}">
                <a16:creationId xmlns:a16="http://schemas.microsoft.com/office/drawing/2014/main" id="{774331C6-A845-FC42-91FF-85737D1FF838}"/>
              </a:ext>
            </a:extLst>
          </p:cNvPr>
          <p:cNvCxnSpPr/>
          <p:nvPr/>
        </p:nvCxnSpPr>
        <p:spPr>
          <a:xfrm flipV="1">
            <a:off x="4551819" y="2298357"/>
            <a:ext cx="0" cy="28750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871C67-3D06-414C-B3C9-CEB2BD9B9935}"/>
              </a:ext>
            </a:extLst>
          </p:cNvPr>
          <p:cNvCxnSpPr/>
          <p:nvPr/>
        </p:nvCxnSpPr>
        <p:spPr>
          <a:xfrm flipV="1">
            <a:off x="7657484" y="2298357"/>
            <a:ext cx="0" cy="28750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4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61C7C-8055-E340-8E80-DE0966A70053}"/>
              </a:ext>
            </a:extLst>
          </p:cNvPr>
          <p:cNvPicPr>
            <a:picLocks noChangeAspect="1"/>
          </p:cNvPicPr>
          <p:nvPr/>
        </p:nvPicPr>
        <p:blipFill rotWithShape="1">
          <a:blip r:embed="rId2">
            <a:extLst>
              <a:ext uri="{28A0092B-C50C-407E-A947-70E740481C1C}">
                <a14:useLocalDpi xmlns:a14="http://schemas.microsoft.com/office/drawing/2010/main" val="0"/>
              </a:ext>
            </a:extLst>
          </a:blip>
          <a:srcRect t="21681" b="22471"/>
          <a:stretch/>
        </p:blipFill>
        <p:spPr>
          <a:xfrm>
            <a:off x="0" y="1600201"/>
            <a:ext cx="12192000" cy="4121973"/>
          </a:xfrm>
          <a:prstGeom prst="rect">
            <a:avLst/>
          </a:prstGeom>
        </p:spPr>
      </p:pic>
      <p:sp>
        <p:nvSpPr>
          <p:cNvPr id="4" name="Rectangle 3">
            <a:extLst>
              <a:ext uri="{FF2B5EF4-FFF2-40B4-BE49-F238E27FC236}">
                <a16:creationId xmlns:a16="http://schemas.microsoft.com/office/drawing/2014/main" id="{8E92144B-CBA3-3E45-B4B2-87968966F98B}"/>
              </a:ext>
            </a:extLst>
          </p:cNvPr>
          <p:cNvSpPr/>
          <p:nvPr/>
        </p:nvSpPr>
        <p:spPr>
          <a:xfrm>
            <a:off x="-1" y="1600201"/>
            <a:ext cx="12192001" cy="4121973"/>
          </a:xfrm>
          <a:prstGeom prst="rect">
            <a:avLst/>
          </a:prstGeom>
          <a:solidFill>
            <a:srgbClr val="22222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82CB7874-5C24-DC49-9D97-E4D334174B6E}"/>
              </a:ext>
            </a:extLst>
          </p:cNvPr>
          <p:cNvSpPr>
            <a:spLocks noGrp="1"/>
          </p:cNvSpPr>
          <p:nvPr>
            <p:ph type="title"/>
          </p:nvPr>
        </p:nvSpPr>
        <p:spPr>
          <a:xfrm>
            <a:off x="1562100" y="531382"/>
            <a:ext cx="10955867" cy="634733"/>
          </a:xfrm>
        </p:spPr>
        <p:txBody>
          <a:bodyPr/>
          <a:lstStyle/>
          <a:p>
            <a:r>
              <a:rPr lang="en-US" dirty="0">
                <a:solidFill>
                  <a:srgbClr val="222222"/>
                </a:solidFill>
              </a:rPr>
              <a:t>CAMPAIGN STRATEGY</a:t>
            </a:r>
            <a:br>
              <a:rPr lang="en-US" dirty="0">
                <a:solidFill>
                  <a:srgbClr val="222222"/>
                </a:solidFill>
                <a:effectLst/>
              </a:rPr>
            </a:br>
            <a:endParaRPr lang="en-US" dirty="0">
              <a:solidFill>
                <a:srgbClr val="222222"/>
              </a:solidFill>
            </a:endParaRPr>
          </a:p>
        </p:txBody>
      </p:sp>
      <p:sp>
        <p:nvSpPr>
          <p:cNvPr id="7" name="TextBox 6">
            <a:extLst>
              <a:ext uri="{FF2B5EF4-FFF2-40B4-BE49-F238E27FC236}">
                <a16:creationId xmlns:a16="http://schemas.microsoft.com/office/drawing/2014/main" id="{AE9764C3-28A6-1E40-8F62-DD511562ED97}"/>
              </a:ext>
            </a:extLst>
          </p:cNvPr>
          <p:cNvSpPr txBox="1"/>
          <p:nvPr/>
        </p:nvSpPr>
        <p:spPr>
          <a:xfrm>
            <a:off x="1562099" y="2005808"/>
            <a:ext cx="9287133" cy="2798202"/>
          </a:xfrm>
          <a:prstGeom prst="rect">
            <a:avLst/>
          </a:prstGeom>
          <a:noFill/>
        </p:spPr>
        <p:txBody>
          <a:bodyPr wrap="square" lIns="0" tIns="0" rIns="0" bIns="91440" rtlCol="0">
            <a:spAutoFit/>
          </a:bodyPr>
          <a:lstStyle/>
          <a:p>
            <a:pPr marL="342900" indent="-342900" fontAlgn="base">
              <a:lnSpc>
                <a:spcPts val="2460"/>
              </a:lnSpc>
              <a:spcAft>
                <a:spcPts val="600"/>
              </a:spcAft>
              <a:buFont typeface="Arial" panose="020B0604020202020204" pitchFamily="34" charset="0"/>
              <a:buChar char="•"/>
            </a:pPr>
            <a:r>
              <a:rPr lang="en-US" dirty="0">
                <a:solidFill>
                  <a:schemeClr val="bg1"/>
                </a:solidFill>
              </a:rPr>
              <a:t>Promote the findings of the HayWired research to operate from a common framework.</a:t>
            </a:r>
          </a:p>
          <a:p>
            <a:pPr marL="342900" indent="-342900" fontAlgn="base">
              <a:lnSpc>
                <a:spcPts val="2460"/>
              </a:lnSpc>
              <a:spcAft>
                <a:spcPts val="600"/>
              </a:spcAft>
              <a:buFont typeface="Arial" panose="020B0604020202020204" pitchFamily="34" charset="0"/>
              <a:buChar char="•"/>
            </a:pPr>
            <a:r>
              <a:rPr lang="en-US" dirty="0">
                <a:solidFill>
                  <a:schemeClr val="bg1"/>
                </a:solidFill>
              </a:rPr>
              <a:t>Make information more user-friendly for businesses, individuals and communities.</a:t>
            </a:r>
          </a:p>
          <a:p>
            <a:pPr marL="342900" indent="-342900" fontAlgn="base">
              <a:lnSpc>
                <a:spcPts val="2460"/>
              </a:lnSpc>
              <a:spcAft>
                <a:spcPts val="600"/>
              </a:spcAft>
              <a:buFont typeface="Arial" panose="020B0604020202020204" pitchFamily="34" charset="0"/>
              <a:buChar char="•"/>
            </a:pPr>
            <a:r>
              <a:rPr lang="en-US" dirty="0">
                <a:solidFill>
                  <a:schemeClr val="bg1"/>
                </a:solidFill>
              </a:rPr>
              <a:t>Promote the work of organizations are already working on mitigation and resiliency. </a:t>
            </a:r>
          </a:p>
          <a:p>
            <a:pPr marL="342900" indent="-342900" fontAlgn="base">
              <a:lnSpc>
                <a:spcPts val="2460"/>
              </a:lnSpc>
              <a:spcAft>
                <a:spcPts val="600"/>
              </a:spcAft>
              <a:buFont typeface="Arial" panose="020B0604020202020204" pitchFamily="34" charset="0"/>
              <a:buChar char="•"/>
            </a:pPr>
            <a:r>
              <a:rPr lang="en-US" dirty="0">
                <a:solidFill>
                  <a:schemeClr val="bg1"/>
                </a:solidFill>
              </a:rPr>
              <a:t>Serve as a launch pad for information, resources and actions.</a:t>
            </a:r>
          </a:p>
          <a:p>
            <a:pPr marL="342900" indent="-342900" fontAlgn="base">
              <a:lnSpc>
                <a:spcPts val="2460"/>
              </a:lnSpc>
              <a:spcAft>
                <a:spcPts val="600"/>
              </a:spcAft>
              <a:buFont typeface="Arial" panose="020B0604020202020204" pitchFamily="34" charset="0"/>
              <a:buChar char="•"/>
            </a:pPr>
            <a:r>
              <a:rPr lang="en-US" dirty="0">
                <a:solidFill>
                  <a:schemeClr val="bg1"/>
                </a:solidFill>
              </a:rPr>
              <a:t>Provide tool-kits to help companies with their own resiliency efforts</a:t>
            </a:r>
          </a:p>
          <a:p>
            <a:pPr marL="342900" indent="-342900" fontAlgn="base">
              <a:lnSpc>
                <a:spcPts val="2460"/>
              </a:lnSpc>
              <a:spcAft>
                <a:spcPts val="600"/>
              </a:spcAft>
              <a:buFont typeface="Arial" panose="020B0604020202020204" pitchFamily="34" charset="0"/>
              <a:buChar char="•"/>
            </a:pPr>
            <a:r>
              <a:rPr lang="en-US" dirty="0">
                <a:solidFill>
                  <a:schemeClr val="bg1"/>
                </a:solidFill>
              </a:rPr>
              <a:t>Use the Partner Network to amplify message.</a:t>
            </a:r>
          </a:p>
          <a:p>
            <a:pPr marL="342900" indent="-342900" fontAlgn="base">
              <a:lnSpc>
                <a:spcPts val="2460"/>
              </a:lnSpc>
              <a:spcAft>
                <a:spcPts val="600"/>
              </a:spcAft>
              <a:buFont typeface="Arial" panose="020B0604020202020204" pitchFamily="34" charset="0"/>
              <a:buChar char="•"/>
            </a:pPr>
            <a:r>
              <a:rPr lang="en-US" dirty="0">
                <a:solidFill>
                  <a:schemeClr val="bg1"/>
                </a:solidFill>
              </a:rPr>
              <a:t>Develop “Calls to action.” </a:t>
            </a:r>
          </a:p>
        </p:txBody>
      </p:sp>
    </p:spTree>
    <p:extLst>
      <p:ext uri="{BB962C8B-B14F-4D97-AF65-F5344CB8AC3E}">
        <p14:creationId xmlns:p14="http://schemas.microsoft.com/office/powerpoint/2010/main" val="311236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05E-6D14-458F-90ED-8113782ECD83}"/>
              </a:ext>
            </a:extLst>
          </p:cNvPr>
          <p:cNvSpPr>
            <a:spLocks noGrp="1"/>
          </p:cNvSpPr>
          <p:nvPr>
            <p:ph type="title"/>
          </p:nvPr>
        </p:nvSpPr>
        <p:spPr/>
        <p:txBody>
          <a:bodyPr/>
          <a:lstStyle/>
          <a:p>
            <a:r>
              <a:rPr lang="en-US" dirty="0"/>
              <a:t>Tools &amp; Resources </a:t>
            </a:r>
          </a:p>
        </p:txBody>
      </p:sp>
      <p:sp>
        <p:nvSpPr>
          <p:cNvPr id="9" name="Rectangle 8">
            <a:extLst>
              <a:ext uri="{FF2B5EF4-FFF2-40B4-BE49-F238E27FC236}">
                <a16:creationId xmlns:a16="http://schemas.microsoft.com/office/drawing/2014/main" id="{08658602-592B-49A4-9B02-FF2E2CDE1925}"/>
              </a:ext>
            </a:extLst>
          </p:cNvPr>
          <p:cNvSpPr/>
          <p:nvPr/>
        </p:nvSpPr>
        <p:spPr>
          <a:xfrm>
            <a:off x="1746913" y="5786651"/>
            <a:ext cx="3125338" cy="107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1C4895-BC56-4FEC-B9FF-B65D70144EFC}"/>
              </a:ext>
            </a:extLst>
          </p:cNvPr>
          <p:cNvPicPr>
            <a:picLocks noChangeAspect="1"/>
          </p:cNvPicPr>
          <p:nvPr/>
        </p:nvPicPr>
        <p:blipFill>
          <a:blip r:embed="rId2"/>
          <a:stretch>
            <a:fillRect/>
          </a:stretch>
        </p:blipFill>
        <p:spPr>
          <a:xfrm>
            <a:off x="3443135" y="1170552"/>
            <a:ext cx="6796585" cy="5020411"/>
          </a:xfrm>
          <a:prstGeom prst="rect">
            <a:avLst/>
          </a:prstGeom>
        </p:spPr>
      </p:pic>
      <p:pic>
        <p:nvPicPr>
          <p:cNvPr id="3" name="Picture 2">
            <a:extLst>
              <a:ext uri="{FF2B5EF4-FFF2-40B4-BE49-F238E27FC236}">
                <a16:creationId xmlns:a16="http://schemas.microsoft.com/office/drawing/2014/main" id="{2AD14E4E-1E5F-4A9D-9EA8-774BB1803CF8}"/>
              </a:ext>
            </a:extLst>
          </p:cNvPr>
          <p:cNvPicPr>
            <a:picLocks noChangeAspect="1"/>
          </p:cNvPicPr>
          <p:nvPr/>
        </p:nvPicPr>
        <p:blipFill rotWithShape="1">
          <a:blip r:embed="rId3"/>
          <a:srcRect l="22165" r="25515"/>
          <a:stretch/>
        </p:blipFill>
        <p:spPr>
          <a:xfrm rot="16200000">
            <a:off x="205581" y="3055709"/>
            <a:ext cx="4744070" cy="1526435"/>
          </a:xfrm>
          <a:prstGeom prst="rect">
            <a:avLst/>
          </a:prstGeom>
        </p:spPr>
      </p:pic>
    </p:spTree>
    <p:extLst>
      <p:ext uri="{BB962C8B-B14F-4D97-AF65-F5344CB8AC3E}">
        <p14:creationId xmlns:p14="http://schemas.microsoft.com/office/powerpoint/2010/main" val="92726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05E-6D14-458F-90ED-8113782ECD83}"/>
              </a:ext>
            </a:extLst>
          </p:cNvPr>
          <p:cNvSpPr>
            <a:spLocks noGrp="1"/>
          </p:cNvSpPr>
          <p:nvPr>
            <p:ph type="title"/>
          </p:nvPr>
        </p:nvSpPr>
        <p:spPr/>
        <p:txBody>
          <a:bodyPr/>
          <a:lstStyle/>
          <a:p>
            <a:r>
              <a:rPr lang="en-US" dirty="0"/>
              <a:t>Tools &amp; Resources </a:t>
            </a:r>
          </a:p>
        </p:txBody>
      </p:sp>
      <p:sp>
        <p:nvSpPr>
          <p:cNvPr id="9" name="Rectangle 8">
            <a:extLst>
              <a:ext uri="{FF2B5EF4-FFF2-40B4-BE49-F238E27FC236}">
                <a16:creationId xmlns:a16="http://schemas.microsoft.com/office/drawing/2014/main" id="{08658602-592B-49A4-9B02-FF2E2CDE1925}"/>
              </a:ext>
            </a:extLst>
          </p:cNvPr>
          <p:cNvSpPr/>
          <p:nvPr/>
        </p:nvSpPr>
        <p:spPr>
          <a:xfrm>
            <a:off x="1746913" y="5786651"/>
            <a:ext cx="3125338" cy="107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0E083A-E847-4B67-AD5E-8C3AA25B79E2}"/>
              </a:ext>
            </a:extLst>
          </p:cNvPr>
          <p:cNvPicPr>
            <a:picLocks noChangeAspect="1"/>
          </p:cNvPicPr>
          <p:nvPr/>
        </p:nvPicPr>
        <p:blipFill>
          <a:blip r:embed="rId2"/>
          <a:stretch>
            <a:fillRect/>
          </a:stretch>
        </p:blipFill>
        <p:spPr>
          <a:xfrm>
            <a:off x="1746913" y="1194505"/>
            <a:ext cx="8865591" cy="5201147"/>
          </a:xfrm>
          <a:prstGeom prst="rect">
            <a:avLst/>
          </a:prstGeom>
        </p:spPr>
      </p:pic>
    </p:spTree>
    <p:extLst>
      <p:ext uri="{BB962C8B-B14F-4D97-AF65-F5344CB8AC3E}">
        <p14:creationId xmlns:p14="http://schemas.microsoft.com/office/powerpoint/2010/main" val="417909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05E-6D14-458F-90ED-8113782ECD83}"/>
              </a:ext>
            </a:extLst>
          </p:cNvPr>
          <p:cNvSpPr>
            <a:spLocks noGrp="1"/>
          </p:cNvSpPr>
          <p:nvPr>
            <p:ph type="title"/>
          </p:nvPr>
        </p:nvSpPr>
        <p:spPr/>
        <p:txBody>
          <a:bodyPr/>
          <a:lstStyle/>
          <a:p>
            <a:r>
              <a:rPr lang="en-US" dirty="0"/>
              <a:t>Tools &amp; Resources </a:t>
            </a:r>
          </a:p>
        </p:txBody>
      </p:sp>
      <p:sp>
        <p:nvSpPr>
          <p:cNvPr id="9" name="Rectangle 8">
            <a:extLst>
              <a:ext uri="{FF2B5EF4-FFF2-40B4-BE49-F238E27FC236}">
                <a16:creationId xmlns:a16="http://schemas.microsoft.com/office/drawing/2014/main" id="{08658602-592B-49A4-9B02-FF2E2CDE1925}"/>
              </a:ext>
            </a:extLst>
          </p:cNvPr>
          <p:cNvSpPr/>
          <p:nvPr/>
        </p:nvSpPr>
        <p:spPr>
          <a:xfrm>
            <a:off x="1746913" y="5786651"/>
            <a:ext cx="2292824" cy="107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0CA4D9-0599-40AC-B68D-67DF96CF251A}"/>
              </a:ext>
            </a:extLst>
          </p:cNvPr>
          <p:cNvPicPr>
            <a:picLocks noChangeAspect="1"/>
          </p:cNvPicPr>
          <p:nvPr/>
        </p:nvPicPr>
        <p:blipFill>
          <a:blip r:embed="rId2"/>
          <a:stretch>
            <a:fillRect/>
          </a:stretch>
        </p:blipFill>
        <p:spPr>
          <a:xfrm>
            <a:off x="2493782" y="1140724"/>
            <a:ext cx="7018707" cy="5534675"/>
          </a:xfrm>
          <a:prstGeom prst="rect">
            <a:avLst/>
          </a:prstGeom>
        </p:spPr>
      </p:pic>
    </p:spTree>
    <p:extLst>
      <p:ext uri="{BB962C8B-B14F-4D97-AF65-F5344CB8AC3E}">
        <p14:creationId xmlns:p14="http://schemas.microsoft.com/office/powerpoint/2010/main" val="199064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17B638-3832-524E-B36A-30EE78DD94B5}"/>
              </a:ext>
            </a:extLst>
          </p:cNvPr>
          <p:cNvPicPr>
            <a:picLocks noChangeAspect="1"/>
          </p:cNvPicPr>
          <p:nvPr/>
        </p:nvPicPr>
        <p:blipFill rotWithShape="1">
          <a:blip r:embed="rId2">
            <a:extLst>
              <a:ext uri="{28A0092B-C50C-407E-A947-70E740481C1C}">
                <a14:useLocalDpi xmlns:a14="http://schemas.microsoft.com/office/drawing/2010/main" val="0"/>
              </a:ext>
            </a:extLst>
          </a:blip>
          <a:srcRect t="21681" b="22471"/>
          <a:stretch/>
        </p:blipFill>
        <p:spPr>
          <a:xfrm>
            <a:off x="0" y="1600201"/>
            <a:ext cx="12192000" cy="4121973"/>
          </a:xfrm>
          <a:prstGeom prst="rect">
            <a:avLst/>
          </a:prstGeom>
        </p:spPr>
      </p:pic>
      <p:sp>
        <p:nvSpPr>
          <p:cNvPr id="10" name="Rectangle 9">
            <a:extLst>
              <a:ext uri="{FF2B5EF4-FFF2-40B4-BE49-F238E27FC236}">
                <a16:creationId xmlns:a16="http://schemas.microsoft.com/office/drawing/2014/main" id="{E6FA441B-1652-1245-A055-E2B9EC24B8A7}"/>
              </a:ext>
            </a:extLst>
          </p:cNvPr>
          <p:cNvSpPr/>
          <p:nvPr/>
        </p:nvSpPr>
        <p:spPr>
          <a:xfrm>
            <a:off x="0" y="1600201"/>
            <a:ext cx="12192000" cy="4121973"/>
          </a:xfrm>
          <a:prstGeom prst="rect">
            <a:avLst/>
          </a:prstGeom>
          <a:solidFill>
            <a:srgbClr val="22222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C13336E-2E89-F84A-8333-ED649D8372B1}"/>
              </a:ext>
            </a:extLst>
          </p:cNvPr>
          <p:cNvSpPr>
            <a:spLocks noGrp="1"/>
          </p:cNvSpPr>
          <p:nvPr>
            <p:ph type="title"/>
          </p:nvPr>
        </p:nvSpPr>
        <p:spPr>
          <a:xfrm>
            <a:off x="1562100" y="474921"/>
            <a:ext cx="10515600" cy="646086"/>
          </a:xfrm>
        </p:spPr>
        <p:txBody>
          <a:bodyPr/>
          <a:lstStyle/>
          <a:p>
            <a:r>
              <a:rPr lang="en-US" sz="4000" dirty="0">
                <a:solidFill>
                  <a:srgbClr val="222222"/>
                </a:solidFill>
              </a:rPr>
              <a:t>1</a:t>
            </a:r>
            <a:r>
              <a:rPr lang="en-US" sz="4000" baseline="30000" dirty="0">
                <a:solidFill>
                  <a:srgbClr val="222222"/>
                </a:solidFill>
              </a:rPr>
              <a:t>st</a:t>
            </a:r>
            <a:r>
              <a:rPr lang="en-US" sz="4000" dirty="0">
                <a:solidFill>
                  <a:srgbClr val="222222"/>
                </a:solidFill>
              </a:rPr>
              <a:t> CALL TO ACTION: </a:t>
            </a:r>
            <a:br>
              <a:rPr lang="en-US" sz="4000" dirty="0">
                <a:solidFill>
                  <a:srgbClr val="222222"/>
                </a:solidFill>
              </a:rPr>
            </a:br>
            <a:r>
              <a:rPr lang="en-US" sz="4000" dirty="0">
                <a:solidFill>
                  <a:srgbClr val="222222"/>
                </a:solidFill>
              </a:rPr>
              <a:t>RESILIENT BUSINESS CHALLENGE</a:t>
            </a:r>
          </a:p>
        </p:txBody>
      </p:sp>
      <p:sp>
        <p:nvSpPr>
          <p:cNvPr id="6" name="Content Placeholder 2">
            <a:extLst>
              <a:ext uri="{FF2B5EF4-FFF2-40B4-BE49-F238E27FC236}">
                <a16:creationId xmlns:a16="http://schemas.microsoft.com/office/drawing/2014/main" id="{64028551-41B9-0C45-822E-1F383F529F70}"/>
              </a:ext>
            </a:extLst>
          </p:cNvPr>
          <p:cNvSpPr>
            <a:spLocks noGrp="1"/>
          </p:cNvSpPr>
          <p:nvPr>
            <p:ph sz="quarter" idx="10"/>
          </p:nvPr>
        </p:nvSpPr>
        <p:spPr>
          <a:xfrm>
            <a:off x="1562100" y="1722696"/>
            <a:ext cx="9906000" cy="802739"/>
          </a:xfrm>
        </p:spPr>
        <p:txBody>
          <a:bodyPr/>
          <a:lstStyle/>
          <a:p>
            <a:pPr marL="0" indent="0">
              <a:lnSpc>
                <a:spcPts val="2660"/>
              </a:lnSpc>
              <a:buNone/>
            </a:pPr>
            <a:r>
              <a:rPr lang="en-US" sz="2400" dirty="0">
                <a:solidFill>
                  <a:schemeClr val="bg1"/>
                </a:solidFill>
              </a:rPr>
              <a:t>The Campaign’s first “Call to Action”: Voluntary, free of charge, building block approach that invites California businesses new to resiliency investments to “step in” and well practiced companies to “step up” to assist their communities and foster innovation. </a:t>
            </a:r>
          </a:p>
        </p:txBody>
      </p:sp>
      <p:sp>
        <p:nvSpPr>
          <p:cNvPr id="7" name="Rectangle 6">
            <a:extLst>
              <a:ext uri="{FF2B5EF4-FFF2-40B4-BE49-F238E27FC236}">
                <a16:creationId xmlns:a16="http://schemas.microsoft.com/office/drawing/2014/main" id="{EB372E04-2E92-E34F-9B7B-053BC593029B}"/>
              </a:ext>
            </a:extLst>
          </p:cNvPr>
          <p:cNvSpPr/>
          <p:nvPr/>
        </p:nvSpPr>
        <p:spPr>
          <a:xfrm>
            <a:off x="1654436" y="4209137"/>
            <a:ext cx="2468980" cy="687368"/>
          </a:xfrm>
          <a:prstGeom prst="rect">
            <a:avLst/>
          </a:prstGeom>
        </p:spPr>
        <p:txBody>
          <a:bodyPr wrap="square" lIns="0" tIns="0" rIns="0" bIns="0">
            <a:spAutoFit/>
          </a:bodyPr>
          <a:lstStyle/>
          <a:p>
            <a:pPr algn="ctr">
              <a:lnSpc>
                <a:spcPts val="1000"/>
              </a:lnSpc>
            </a:pPr>
            <a:r>
              <a:rPr lang="en-US" b="1" dirty="0">
                <a:solidFill>
                  <a:schemeClr val="bg1"/>
                </a:solidFill>
              </a:rPr>
              <a:t>Online Challenge</a:t>
            </a:r>
            <a:br>
              <a:rPr lang="en-US" b="1" dirty="0">
                <a:solidFill>
                  <a:schemeClr val="bg1"/>
                </a:solidFill>
              </a:rPr>
            </a:br>
            <a:endParaRPr lang="en-US" b="1" dirty="0">
              <a:solidFill>
                <a:schemeClr val="bg1"/>
              </a:solidFill>
            </a:endParaRPr>
          </a:p>
          <a:p>
            <a:pPr algn="ctr"/>
            <a:r>
              <a:rPr lang="en-US" sz="1400" dirty="0">
                <a:solidFill>
                  <a:schemeClr val="bg1"/>
                </a:solidFill>
              </a:rPr>
              <a:t>Online process to become a Resilient Champion  </a:t>
            </a:r>
          </a:p>
        </p:txBody>
      </p:sp>
      <p:sp>
        <p:nvSpPr>
          <p:cNvPr id="9" name="Rectangle 8">
            <a:extLst>
              <a:ext uri="{FF2B5EF4-FFF2-40B4-BE49-F238E27FC236}">
                <a16:creationId xmlns:a16="http://schemas.microsoft.com/office/drawing/2014/main" id="{6CCAE4B1-AB68-8141-96AE-69B9644A6E22}"/>
              </a:ext>
            </a:extLst>
          </p:cNvPr>
          <p:cNvSpPr/>
          <p:nvPr/>
        </p:nvSpPr>
        <p:spPr>
          <a:xfrm>
            <a:off x="8229614" y="4209137"/>
            <a:ext cx="2192634" cy="687368"/>
          </a:xfrm>
          <a:prstGeom prst="rect">
            <a:avLst/>
          </a:prstGeom>
        </p:spPr>
        <p:txBody>
          <a:bodyPr wrap="square" lIns="0" tIns="0" rIns="0" bIns="0">
            <a:spAutoFit/>
          </a:bodyPr>
          <a:lstStyle/>
          <a:p>
            <a:pPr algn="ctr" fontAlgn="base">
              <a:lnSpc>
                <a:spcPts val="1000"/>
              </a:lnSpc>
            </a:pPr>
            <a:r>
              <a:rPr lang="en-US" b="1" dirty="0">
                <a:solidFill>
                  <a:schemeClr val="bg1"/>
                </a:solidFill>
              </a:rPr>
              <a:t>ONLINE REGISTRY</a:t>
            </a:r>
            <a:br>
              <a:rPr lang="en-US" b="1" dirty="0">
                <a:solidFill>
                  <a:schemeClr val="bg1"/>
                </a:solidFill>
              </a:rPr>
            </a:br>
            <a:endParaRPr lang="en-US" sz="1400" b="1" dirty="0">
              <a:solidFill>
                <a:schemeClr val="bg1"/>
              </a:solidFill>
            </a:endParaRPr>
          </a:p>
          <a:p>
            <a:pPr algn="ctr" fontAlgn="base"/>
            <a:r>
              <a:rPr lang="en-US" sz="1400" dirty="0">
                <a:solidFill>
                  <a:schemeClr val="bg1"/>
                </a:solidFill>
              </a:rPr>
              <a:t>Listing of participating businesses</a:t>
            </a:r>
          </a:p>
        </p:txBody>
      </p:sp>
      <p:pic>
        <p:nvPicPr>
          <p:cNvPr id="19" name="Picture 18">
            <a:extLst>
              <a:ext uri="{FF2B5EF4-FFF2-40B4-BE49-F238E27FC236}">
                <a16:creationId xmlns:a16="http://schemas.microsoft.com/office/drawing/2014/main" id="{4BE116F3-C859-4444-8341-8DDB93A7608D}"/>
              </a:ext>
            </a:extLst>
          </p:cNvPr>
          <p:cNvPicPr>
            <a:picLocks noChangeAspect="1"/>
          </p:cNvPicPr>
          <p:nvPr/>
        </p:nvPicPr>
        <p:blipFill>
          <a:blip r:embed="rId3"/>
          <a:stretch>
            <a:fillRect/>
          </a:stretch>
        </p:blipFill>
        <p:spPr>
          <a:xfrm>
            <a:off x="5868561" y="3260698"/>
            <a:ext cx="482620" cy="590542"/>
          </a:xfrm>
          <a:prstGeom prst="rect">
            <a:avLst/>
          </a:prstGeom>
        </p:spPr>
      </p:pic>
      <p:sp>
        <p:nvSpPr>
          <p:cNvPr id="20" name="Rectangle 19">
            <a:extLst>
              <a:ext uri="{FF2B5EF4-FFF2-40B4-BE49-F238E27FC236}">
                <a16:creationId xmlns:a16="http://schemas.microsoft.com/office/drawing/2014/main" id="{D33F57CC-FB43-284F-8E0A-136018514283}"/>
              </a:ext>
            </a:extLst>
          </p:cNvPr>
          <p:cNvSpPr/>
          <p:nvPr/>
        </p:nvSpPr>
        <p:spPr>
          <a:xfrm>
            <a:off x="5065587" y="4209137"/>
            <a:ext cx="2060825" cy="687368"/>
          </a:xfrm>
          <a:prstGeom prst="rect">
            <a:avLst/>
          </a:prstGeom>
        </p:spPr>
        <p:txBody>
          <a:bodyPr wrap="square" lIns="0" tIns="0" rIns="0" bIns="0">
            <a:spAutoFit/>
          </a:bodyPr>
          <a:lstStyle/>
          <a:p>
            <a:pPr algn="ctr">
              <a:lnSpc>
                <a:spcPts val="1000"/>
              </a:lnSpc>
            </a:pPr>
            <a:r>
              <a:rPr lang="en-US" b="1" dirty="0">
                <a:solidFill>
                  <a:schemeClr val="bg1"/>
                </a:solidFill>
              </a:rPr>
              <a:t>BADGE</a:t>
            </a:r>
            <a:br>
              <a:rPr lang="en-US" b="1" dirty="0">
                <a:solidFill>
                  <a:schemeClr val="bg1"/>
                </a:solidFill>
              </a:rPr>
            </a:br>
            <a:endParaRPr lang="en-US" sz="1400" b="1" dirty="0">
              <a:solidFill>
                <a:schemeClr val="bg1"/>
              </a:solidFill>
            </a:endParaRPr>
          </a:p>
          <a:p>
            <a:pPr algn="ctr"/>
            <a:r>
              <a:rPr lang="en-US" sz="1400" dirty="0">
                <a:solidFill>
                  <a:schemeClr val="bg1"/>
                </a:solidFill>
              </a:rPr>
              <a:t>Businesses to promote participation</a:t>
            </a:r>
          </a:p>
        </p:txBody>
      </p:sp>
      <p:pic>
        <p:nvPicPr>
          <p:cNvPr id="21" name="Picture 20">
            <a:extLst>
              <a:ext uri="{FF2B5EF4-FFF2-40B4-BE49-F238E27FC236}">
                <a16:creationId xmlns:a16="http://schemas.microsoft.com/office/drawing/2014/main" id="{06F5752E-1617-DB4D-9FA5-C317079A8DC9}"/>
              </a:ext>
            </a:extLst>
          </p:cNvPr>
          <p:cNvPicPr>
            <a:picLocks noChangeAspect="1"/>
          </p:cNvPicPr>
          <p:nvPr/>
        </p:nvPicPr>
        <p:blipFill>
          <a:blip r:embed="rId4"/>
          <a:stretch>
            <a:fillRect/>
          </a:stretch>
        </p:blipFill>
        <p:spPr>
          <a:xfrm>
            <a:off x="2656575" y="3260697"/>
            <a:ext cx="464702" cy="590543"/>
          </a:xfrm>
          <a:prstGeom prst="rect">
            <a:avLst/>
          </a:prstGeom>
        </p:spPr>
      </p:pic>
      <p:pic>
        <p:nvPicPr>
          <p:cNvPr id="22" name="Picture 21">
            <a:extLst>
              <a:ext uri="{FF2B5EF4-FFF2-40B4-BE49-F238E27FC236}">
                <a16:creationId xmlns:a16="http://schemas.microsoft.com/office/drawing/2014/main" id="{FE961D2D-2797-4F4E-BC7F-0A14F7079E22}"/>
              </a:ext>
            </a:extLst>
          </p:cNvPr>
          <p:cNvPicPr>
            <a:picLocks noChangeAspect="1"/>
          </p:cNvPicPr>
          <p:nvPr/>
        </p:nvPicPr>
        <p:blipFill>
          <a:blip r:embed="rId5"/>
          <a:stretch>
            <a:fillRect/>
          </a:stretch>
        </p:blipFill>
        <p:spPr>
          <a:xfrm>
            <a:off x="9015249" y="3259014"/>
            <a:ext cx="621364" cy="470929"/>
          </a:xfrm>
          <a:prstGeom prst="rect">
            <a:avLst/>
          </a:prstGeom>
        </p:spPr>
      </p:pic>
      <p:cxnSp>
        <p:nvCxnSpPr>
          <p:cNvPr id="24" name="Straight Connector 23">
            <a:extLst>
              <a:ext uri="{FF2B5EF4-FFF2-40B4-BE49-F238E27FC236}">
                <a16:creationId xmlns:a16="http://schemas.microsoft.com/office/drawing/2014/main" id="{40295E09-2199-E742-BCD3-A16307BB4ACE}"/>
              </a:ext>
            </a:extLst>
          </p:cNvPr>
          <p:cNvCxnSpPr>
            <a:cxnSpLocks/>
          </p:cNvCxnSpPr>
          <p:nvPr/>
        </p:nvCxnSpPr>
        <p:spPr>
          <a:xfrm flipV="1">
            <a:off x="4452963" y="3259014"/>
            <a:ext cx="0" cy="202972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E45774-C1BA-174F-8A26-2067E8F9AE2A}"/>
              </a:ext>
            </a:extLst>
          </p:cNvPr>
          <p:cNvCxnSpPr>
            <a:cxnSpLocks/>
          </p:cNvCxnSpPr>
          <p:nvPr/>
        </p:nvCxnSpPr>
        <p:spPr>
          <a:xfrm flipV="1">
            <a:off x="7871670" y="3259014"/>
            <a:ext cx="0" cy="202972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979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18252</TotalTime>
  <Words>478</Words>
  <Application>Microsoft Office PowerPoint</Application>
  <PresentationFormat>Widescreen</PresentationFormat>
  <Paragraphs>119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Acumin Pro Extra Light</vt:lpstr>
      <vt:lpstr>Arial</vt:lpstr>
      <vt:lpstr>Calibri</vt:lpstr>
      <vt:lpstr>Franklin Gothic Book</vt:lpstr>
      <vt:lpstr>Franklin Gothic Medium</vt:lpstr>
      <vt:lpstr>Office Theme</vt:lpstr>
      <vt:lpstr>PowerPoint Presentation</vt:lpstr>
      <vt:lpstr>PARTNERS</vt:lpstr>
      <vt:lpstr>PowerPoint Presentation</vt:lpstr>
      <vt:lpstr>APPROACH: THREE PHASES</vt:lpstr>
      <vt:lpstr>CAMPAIGN STRATEGY </vt:lpstr>
      <vt:lpstr>Tools &amp; Resources </vt:lpstr>
      <vt:lpstr>Tools &amp; Resources </vt:lpstr>
      <vt:lpstr>Tools &amp; Resources </vt:lpstr>
      <vt:lpstr>1st CALL TO ACTION:  RESILIENT BUSINESS CHALLENGE</vt:lpstr>
      <vt:lpstr>PowerPoint Presentation</vt:lpstr>
      <vt:lpstr>Areas of Focus </vt:lpstr>
      <vt:lpstr>PowerPoint Presentation</vt:lpstr>
      <vt:lpstr>Sign Up</vt:lpstr>
      <vt:lpstr>Amplify the Message </vt:lpstr>
      <vt:lpstr>Endorse the Campaign (Local Gvts) </vt:lpstr>
      <vt:lpstr>Register for the Challenge (Businesses) </vt:lpstr>
      <vt:lpstr>Become a Sponsor </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Lin</dc:creator>
  <cp:lastModifiedBy>Von Koch-Liebert, Lynn@BCSH</cp:lastModifiedBy>
  <cp:revision>110</cp:revision>
  <cp:lastPrinted>2018-05-02T16:31:58Z</cp:lastPrinted>
  <dcterms:created xsi:type="dcterms:W3CDTF">2018-01-22T20:35:27Z</dcterms:created>
  <dcterms:modified xsi:type="dcterms:W3CDTF">2018-08-06T20:52:18Z</dcterms:modified>
</cp:coreProperties>
</file>