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2"/>
  </p:notesMasterIdLst>
  <p:sldIdLst>
    <p:sldId id="287" r:id="rId5"/>
    <p:sldId id="289" r:id="rId6"/>
    <p:sldId id="341" r:id="rId7"/>
    <p:sldId id="298" r:id="rId8"/>
    <p:sldId id="342" r:id="rId9"/>
    <p:sldId id="339" r:id="rId10"/>
    <p:sldId id="343" r:id="rId11"/>
    <p:sldId id="344" r:id="rId12"/>
    <p:sldId id="345" r:id="rId13"/>
    <p:sldId id="346" r:id="rId14"/>
    <p:sldId id="347" r:id="rId15"/>
    <p:sldId id="312" r:id="rId16"/>
    <p:sldId id="313" r:id="rId17"/>
    <p:sldId id="315" r:id="rId18"/>
    <p:sldId id="321" r:id="rId19"/>
    <p:sldId id="316" r:id="rId20"/>
    <p:sldId id="338" r:id="rId21"/>
  </p:sldIdLst>
  <p:sldSz cx="9144000" cy="6858000" type="screen4x3"/>
  <p:notesSz cx="7023100" cy="9309100"/>
  <p:defaultTextStyle>
    <a:defPPr>
      <a:defRPr lang="en-US"/>
    </a:defPPr>
    <a:lvl1pPr marL="0" algn="l" defTabSz="914073" rtl="0" eaLnBrk="1" latinLnBrk="0" hangingPunct="1">
      <a:defRPr sz="1800" kern="1200">
        <a:solidFill>
          <a:schemeClr val="tx1"/>
        </a:solidFill>
        <a:latin typeface="+mn-lt"/>
        <a:ea typeface="+mn-ea"/>
        <a:cs typeface="+mn-cs"/>
      </a:defRPr>
    </a:lvl1pPr>
    <a:lvl2pPr marL="457036" algn="l" defTabSz="914073" rtl="0" eaLnBrk="1" latinLnBrk="0" hangingPunct="1">
      <a:defRPr sz="1800" kern="1200">
        <a:solidFill>
          <a:schemeClr val="tx1"/>
        </a:solidFill>
        <a:latin typeface="+mn-lt"/>
        <a:ea typeface="+mn-ea"/>
        <a:cs typeface="+mn-cs"/>
      </a:defRPr>
    </a:lvl2pPr>
    <a:lvl3pPr marL="914073" algn="l" defTabSz="914073" rtl="0" eaLnBrk="1" latinLnBrk="0" hangingPunct="1">
      <a:defRPr sz="1800" kern="1200">
        <a:solidFill>
          <a:schemeClr val="tx1"/>
        </a:solidFill>
        <a:latin typeface="+mn-lt"/>
        <a:ea typeface="+mn-ea"/>
        <a:cs typeface="+mn-cs"/>
      </a:defRPr>
    </a:lvl3pPr>
    <a:lvl4pPr marL="1371108" algn="l" defTabSz="914073" rtl="0" eaLnBrk="1" latinLnBrk="0" hangingPunct="1">
      <a:defRPr sz="1800" kern="1200">
        <a:solidFill>
          <a:schemeClr val="tx1"/>
        </a:solidFill>
        <a:latin typeface="+mn-lt"/>
        <a:ea typeface="+mn-ea"/>
        <a:cs typeface="+mn-cs"/>
      </a:defRPr>
    </a:lvl4pPr>
    <a:lvl5pPr marL="1828144" algn="l" defTabSz="914073" rtl="0" eaLnBrk="1" latinLnBrk="0" hangingPunct="1">
      <a:defRPr sz="1800" kern="1200">
        <a:solidFill>
          <a:schemeClr val="tx1"/>
        </a:solidFill>
        <a:latin typeface="+mn-lt"/>
        <a:ea typeface="+mn-ea"/>
        <a:cs typeface="+mn-cs"/>
      </a:defRPr>
    </a:lvl5pPr>
    <a:lvl6pPr marL="2285183" algn="l" defTabSz="914073" rtl="0" eaLnBrk="1" latinLnBrk="0" hangingPunct="1">
      <a:defRPr sz="1800" kern="1200">
        <a:solidFill>
          <a:schemeClr val="tx1"/>
        </a:solidFill>
        <a:latin typeface="+mn-lt"/>
        <a:ea typeface="+mn-ea"/>
        <a:cs typeface="+mn-cs"/>
      </a:defRPr>
    </a:lvl6pPr>
    <a:lvl7pPr marL="2742220" algn="l" defTabSz="914073" rtl="0" eaLnBrk="1" latinLnBrk="0" hangingPunct="1">
      <a:defRPr sz="1800" kern="1200">
        <a:solidFill>
          <a:schemeClr val="tx1"/>
        </a:solidFill>
        <a:latin typeface="+mn-lt"/>
        <a:ea typeface="+mn-ea"/>
        <a:cs typeface="+mn-cs"/>
      </a:defRPr>
    </a:lvl7pPr>
    <a:lvl8pPr marL="3199256" algn="l" defTabSz="914073" rtl="0" eaLnBrk="1" latinLnBrk="0" hangingPunct="1">
      <a:defRPr sz="1800" kern="1200">
        <a:solidFill>
          <a:schemeClr val="tx1"/>
        </a:solidFill>
        <a:latin typeface="+mn-lt"/>
        <a:ea typeface="+mn-ea"/>
        <a:cs typeface="+mn-cs"/>
      </a:defRPr>
    </a:lvl8pPr>
    <a:lvl9pPr marL="3656292" algn="l" defTabSz="91407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ig Kartounian" initials="HK" lastIdx="7" clrIdx="0">
    <p:extLst>
      <p:ext uri="{19B8F6BF-5375-455C-9EA6-DF929625EA0E}">
        <p15:presenceInfo xmlns:p15="http://schemas.microsoft.com/office/powerpoint/2012/main" userId="Haig Kartouni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417300"/>
    <a:srgbClr val="F1B42B"/>
    <a:srgbClr val="F3BD48"/>
    <a:srgbClr val="A192B4"/>
    <a:srgbClr val="8CB7C7"/>
    <a:srgbClr val="567632"/>
    <a:srgbClr val="766E54"/>
    <a:srgbClr val="E58A9E"/>
    <a:srgbClr val="005A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09" autoAdjust="0"/>
    <p:restoredTop sz="94670" autoAdjust="0"/>
  </p:normalViewPr>
  <p:slideViewPr>
    <p:cSldViewPr snapToGrid="0">
      <p:cViewPr varScale="1">
        <p:scale>
          <a:sx n="81" d="100"/>
          <a:sy n="81" d="100"/>
        </p:scale>
        <p:origin x="1291" y="72"/>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1"/>
          </a:xfrm>
          <a:prstGeom prst="rect">
            <a:avLst/>
          </a:prstGeom>
        </p:spPr>
        <p:txBody>
          <a:bodyPr vert="horz" lIns="93317" tIns="46659" rIns="93317" bIns="46659"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1"/>
          </a:xfrm>
          <a:prstGeom prst="rect">
            <a:avLst/>
          </a:prstGeom>
        </p:spPr>
        <p:txBody>
          <a:bodyPr vert="horz" lIns="93317" tIns="46659" rIns="93317" bIns="46659" rtlCol="0"/>
          <a:lstStyle>
            <a:lvl1pPr algn="r">
              <a:defRPr sz="1200"/>
            </a:lvl1pPr>
          </a:lstStyle>
          <a:p>
            <a:fld id="{B0F191F9-8717-428C-945B-91A0BCD304DF}" type="datetimeFigureOut">
              <a:rPr lang="en-US" smtClean="0"/>
              <a:pPr/>
              <a:t>6/26/2018</a:t>
            </a:fld>
            <a:endParaRPr lang="en-US" dirty="0"/>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17" tIns="46659" rIns="93317" bIns="46659" rtlCol="0" anchor="ctr"/>
          <a:lstStyle/>
          <a:p>
            <a:endParaRPr lang="en-US" dirty="0"/>
          </a:p>
        </p:txBody>
      </p:sp>
      <p:sp>
        <p:nvSpPr>
          <p:cNvPr id="5" name="Notes Placeholder 4"/>
          <p:cNvSpPr>
            <a:spLocks noGrp="1"/>
          </p:cNvSpPr>
          <p:nvPr>
            <p:ph type="body" sz="quarter" idx="3"/>
          </p:nvPr>
        </p:nvSpPr>
        <p:spPr>
          <a:xfrm>
            <a:off x="702310" y="4480004"/>
            <a:ext cx="5618480" cy="3665459"/>
          </a:xfrm>
          <a:prstGeom prst="rect">
            <a:avLst/>
          </a:prstGeom>
        </p:spPr>
        <p:txBody>
          <a:bodyPr vert="horz" lIns="93317" tIns="46659" rIns="93317" bIns="4665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7070"/>
          </a:xfrm>
          <a:prstGeom prst="rect">
            <a:avLst/>
          </a:prstGeom>
        </p:spPr>
        <p:txBody>
          <a:bodyPr vert="horz" lIns="93317" tIns="46659" rIns="93317" bIns="4665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0"/>
          </a:xfrm>
          <a:prstGeom prst="rect">
            <a:avLst/>
          </a:prstGeom>
        </p:spPr>
        <p:txBody>
          <a:bodyPr vert="horz" lIns="93317" tIns="46659" rIns="93317" bIns="46659" rtlCol="0" anchor="b"/>
          <a:lstStyle>
            <a:lvl1pPr algn="r">
              <a:defRPr sz="1200"/>
            </a:lvl1pPr>
          </a:lstStyle>
          <a:p>
            <a:fld id="{920C8EF3-0A66-43AA-9F5A-CD3BB4A2275F}" type="slidenum">
              <a:rPr lang="en-US" smtClean="0"/>
              <a:pPr/>
              <a:t>‹#›</a:t>
            </a:fld>
            <a:endParaRPr lang="en-US" dirty="0"/>
          </a:p>
        </p:txBody>
      </p:sp>
    </p:spTree>
    <p:extLst>
      <p:ext uri="{BB962C8B-B14F-4D97-AF65-F5344CB8AC3E}">
        <p14:creationId xmlns:p14="http://schemas.microsoft.com/office/powerpoint/2010/main" val="1488227742"/>
      </p:ext>
    </p:extLst>
  </p:cSld>
  <p:clrMap bg1="lt1" tx1="dk1" bg2="lt2" tx2="dk2" accent1="accent1" accent2="accent2" accent3="accent3" accent4="accent4" accent5="accent5" accent6="accent6" hlink="hlink" folHlink="folHlink"/>
  <p:notesStyle>
    <a:lvl1pPr marL="0" algn="l" defTabSz="914073" rtl="0" eaLnBrk="1" latinLnBrk="0" hangingPunct="1">
      <a:defRPr sz="1200" kern="1200">
        <a:solidFill>
          <a:schemeClr val="tx1"/>
        </a:solidFill>
        <a:latin typeface="+mn-lt"/>
        <a:ea typeface="+mn-ea"/>
        <a:cs typeface="+mn-cs"/>
      </a:defRPr>
    </a:lvl1pPr>
    <a:lvl2pPr marL="457036" algn="l" defTabSz="914073" rtl="0" eaLnBrk="1" latinLnBrk="0" hangingPunct="1">
      <a:defRPr sz="1200" kern="1200">
        <a:solidFill>
          <a:schemeClr val="tx1"/>
        </a:solidFill>
        <a:latin typeface="+mn-lt"/>
        <a:ea typeface="+mn-ea"/>
        <a:cs typeface="+mn-cs"/>
      </a:defRPr>
    </a:lvl2pPr>
    <a:lvl3pPr marL="914073" algn="l" defTabSz="914073" rtl="0" eaLnBrk="1" latinLnBrk="0" hangingPunct="1">
      <a:defRPr sz="1200" kern="1200">
        <a:solidFill>
          <a:schemeClr val="tx1"/>
        </a:solidFill>
        <a:latin typeface="+mn-lt"/>
        <a:ea typeface="+mn-ea"/>
        <a:cs typeface="+mn-cs"/>
      </a:defRPr>
    </a:lvl3pPr>
    <a:lvl4pPr marL="1371108" algn="l" defTabSz="914073" rtl="0" eaLnBrk="1" latinLnBrk="0" hangingPunct="1">
      <a:defRPr sz="1200" kern="1200">
        <a:solidFill>
          <a:schemeClr val="tx1"/>
        </a:solidFill>
        <a:latin typeface="+mn-lt"/>
        <a:ea typeface="+mn-ea"/>
        <a:cs typeface="+mn-cs"/>
      </a:defRPr>
    </a:lvl4pPr>
    <a:lvl5pPr marL="1828144" algn="l" defTabSz="914073" rtl="0" eaLnBrk="1" latinLnBrk="0" hangingPunct="1">
      <a:defRPr sz="1200" kern="1200">
        <a:solidFill>
          <a:schemeClr val="tx1"/>
        </a:solidFill>
        <a:latin typeface="+mn-lt"/>
        <a:ea typeface="+mn-ea"/>
        <a:cs typeface="+mn-cs"/>
      </a:defRPr>
    </a:lvl5pPr>
    <a:lvl6pPr marL="2285183" algn="l" defTabSz="914073" rtl="0" eaLnBrk="1" latinLnBrk="0" hangingPunct="1">
      <a:defRPr sz="1200" kern="1200">
        <a:solidFill>
          <a:schemeClr val="tx1"/>
        </a:solidFill>
        <a:latin typeface="+mn-lt"/>
        <a:ea typeface="+mn-ea"/>
        <a:cs typeface="+mn-cs"/>
      </a:defRPr>
    </a:lvl6pPr>
    <a:lvl7pPr marL="2742220" algn="l" defTabSz="914073" rtl="0" eaLnBrk="1" latinLnBrk="0" hangingPunct="1">
      <a:defRPr sz="1200" kern="1200">
        <a:solidFill>
          <a:schemeClr val="tx1"/>
        </a:solidFill>
        <a:latin typeface="+mn-lt"/>
        <a:ea typeface="+mn-ea"/>
        <a:cs typeface="+mn-cs"/>
      </a:defRPr>
    </a:lvl7pPr>
    <a:lvl8pPr marL="3199256" algn="l" defTabSz="914073" rtl="0" eaLnBrk="1" latinLnBrk="0" hangingPunct="1">
      <a:defRPr sz="1200" kern="1200">
        <a:solidFill>
          <a:schemeClr val="tx1"/>
        </a:solidFill>
        <a:latin typeface="+mn-lt"/>
        <a:ea typeface="+mn-ea"/>
        <a:cs typeface="+mn-cs"/>
      </a:defRPr>
    </a:lvl8pPr>
    <a:lvl9pPr marL="3656292" algn="l" defTabSz="91407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owerpoint.officeapps.live.com/pods/podsframe.aspx?wdPodsUrl=https://powerpoint.officeapps.live.com/pods/&amp;wdPopsUrl=https://powerpoint.officeapps.live.com/&amp;fastBoot=true&amp;sw=1404&amp;sh=686&amp;thPanel=739&amp;ro=false&amp;NoAuth=1&amp;fileName=20180514%20Customer%20Advisory%20Panel%20.pptx&amp;wdoverrides=devicepixelratio:1&amp;ui=en-US&amp;rs=en-US&amp;wdOrigin=Other&amp;fs=2102393&amp;mscc=1&amp;postMessageToken=712e9594-346f-4c3f-9482-48efb1f9cfbb&amp;fileGetUrlBool=true#_msocom_1"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9B3A78-FE2B-47B4-9E79-8B1A4E94D986}" type="slidenum">
              <a:rPr lang="en-US" smtClean="0"/>
              <a:t>1</a:t>
            </a:fld>
            <a:endParaRPr lang="en-US" dirty="0"/>
          </a:p>
        </p:txBody>
      </p:sp>
    </p:spTree>
    <p:extLst>
      <p:ext uri="{BB962C8B-B14F-4D97-AF65-F5344CB8AC3E}">
        <p14:creationId xmlns:p14="http://schemas.microsoft.com/office/powerpoint/2010/main" val="2847512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xfrm>
            <a:off x="-1500188" y="431800"/>
            <a:ext cx="10174288" cy="7631113"/>
          </a:xfrm>
          <a:ln/>
        </p:spPr>
      </p:sp>
      <p:sp>
        <p:nvSpPr>
          <p:cNvPr id="15363" name="Rectangle 3"/>
          <p:cNvSpPr>
            <a:spLocks noGrp="1" noChangeArrowheads="1"/>
          </p:cNvSpPr>
          <p:nvPr>
            <p:ph type="body" idx="1"/>
          </p:nvPr>
        </p:nvSpPr>
        <p:spPr>
          <a:xfrm>
            <a:off x="166705" y="8086440"/>
            <a:ext cx="6718478" cy="1169962"/>
          </a:xfrm>
          <a:noFill/>
        </p:spPr>
        <p:txBody>
          <a:bodyPr/>
          <a:lstStyle/>
          <a:p>
            <a:pPr marL="457470" lvl="1"/>
            <a:endParaRPr lang="en-US" baseline="0" dirty="0" smtClean="0"/>
          </a:p>
          <a:p>
            <a:endParaRPr lang="en-US" dirty="0" smtClean="0"/>
          </a:p>
        </p:txBody>
      </p:sp>
    </p:spTree>
    <p:extLst>
      <p:ext uri="{BB962C8B-B14F-4D97-AF65-F5344CB8AC3E}">
        <p14:creationId xmlns:p14="http://schemas.microsoft.com/office/powerpoint/2010/main" val="1130614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FAEB9C-CD0A-4567-941B-B6430B74387F}" type="slidenum">
              <a:rPr lang="en-US" smtClean="0"/>
              <a:t>7</a:t>
            </a:fld>
            <a:endParaRPr lang="en-US"/>
          </a:p>
        </p:txBody>
      </p:sp>
    </p:spTree>
    <p:extLst>
      <p:ext uri="{BB962C8B-B14F-4D97-AF65-F5344CB8AC3E}">
        <p14:creationId xmlns:p14="http://schemas.microsoft.com/office/powerpoint/2010/main" val="3062350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FAEB9C-CD0A-4567-941B-B6430B74387F}" type="slidenum">
              <a:rPr lang="en-US" smtClean="0"/>
              <a:t>8</a:t>
            </a:fld>
            <a:endParaRPr lang="en-US"/>
          </a:p>
        </p:txBody>
      </p:sp>
    </p:spTree>
    <p:extLst>
      <p:ext uri="{BB962C8B-B14F-4D97-AF65-F5344CB8AC3E}">
        <p14:creationId xmlns:p14="http://schemas.microsoft.com/office/powerpoint/2010/main" val="2959683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21"/>
              </a:spcBef>
            </a:pPr>
            <a:r>
              <a:rPr lang="en-US"/>
              <a:t>Our system serves 50,000 square miles of Southern, Central and Coastal California by way of more than 1.4 million power poles of which, approximately a quarter are located in high fire risk areas</a:t>
            </a:r>
          </a:p>
          <a:p>
            <a:pPr lvl="1">
              <a:lnSpc>
                <a:spcPct val="90000"/>
              </a:lnSpc>
              <a:spcBef>
                <a:spcPts val="510"/>
              </a:spcBef>
            </a:pPr>
            <a:endParaRPr lang="en-US">
              <a:solidFill>
                <a:srgbClr val="FFFFFF"/>
              </a:solidFill>
            </a:endParaRPr>
          </a:p>
          <a:p>
            <a:pPr>
              <a:lnSpc>
                <a:spcPct val="90000"/>
              </a:lnSpc>
              <a:spcBef>
                <a:spcPts val="1021"/>
              </a:spcBef>
            </a:pPr>
            <a:r>
              <a:rPr lang="en-US">
                <a:solidFill>
                  <a:srgbClr val="FFFFFF"/>
                </a:solidFill>
              </a:rPr>
              <a:t>SCE, in 2013, implement new pole designs and construction standards appropriate for unexpected conditions</a:t>
            </a:r>
          </a:p>
          <a:p>
            <a:pPr marL="699927" lvl="1" indent="-233309">
              <a:lnSpc>
                <a:spcPct val="90000"/>
              </a:lnSpc>
              <a:spcBef>
                <a:spcPts val="510"/>
              </a:spcBef>
              <a:buChar char="•"/>
            </a:pPr>
            <a:r>
              <a:rPr lang="en-US"/>
              <a:t>More than 39,000 poles have been replaced, concentrating first on poles located in areas that posed both high wind and high fire risks</a:t>
            </a:r>
          </a:p>
          <a:p>
            <a:pPr lvl="1">
              <a:lnSpc>
                <a:spcPct val="90000"/>
              </a:lnSpc>
              <a:spcBef>
                <a:spcPts val="510"/>
              </a:spcBef>
            </a:pPr>
            <a:endParaRPr lang="en-US">
              <a:solidFill>
                <a:srgbClr val="FFFFFF"/>
              </a:solidFill>
            </a:endParaRPr>
          </a:p>
          <a:p>
            <a:r>
              <a:rPr lang="en-US">
                <a:solidFill>
                  <a:srgbClr val="FFFFFF"/>
                </a:solidFill>
              </a:rPr>
              <a:t>We are hardening the design of our infrastructure  by</a:t>
            </a:r>
          </a:p>
          <a:p>
            <a:r>
              <a:rPr lang="en-US">
                <a:solidFill>
                  <a:srgbClr val="FFFFFF"/>
                </a:solidFill>
              </a:rPr>
              <a:t>Increasing the use of: </a:t>
            </a:r>
          </a:p>
          <a:p>
            <a:pPr marL="291636" indent="-291636">
              <a:buChar char="•"/>
            </a:pPr>
            <a:r>
              <a:rPr lang="en-US"/>
              <a:t>fire-resistant poles</a:t>
            </a:r>
            <a:endParaRPr lang="en-US">
              <a:cs typeface="Calibri"/>
            </a:endParaRPr>
          </a:p>
          <a:p>
            <a:pPr marL="291636" indent="-291636">
              <a:buChar char="•"/>
            </a:pPr>
            <a:r>
              <a:rPr lang="en-US">
                <a:solidFill>
                  <a:srgbClr val="FFFFFF"/>
                </a:solidFill>
              </a:rPr>
              <a:t>composite cross-arms</a:t>
            </a:r>
          </a:p>
          <a:p>
            <a:pPr marL="291636" indent="-291636">
              <a:buChar char="•"/>
            </a:pPr>
            <a:r>
              <a:rPr lang="en-US">
                <a:solidFill>
                  <a:srgbClr val="FFFFFF"/>
                </a:solidFill>
              </a:rPr>
              <a:t>covered conductor in select high fire risk areas to reduce wildfire risk </a:t>
            </a:r>
          </a:p>
          <a:p>
            <a:r>
              <a:rPr lang="en-US"/>
              <a:t>We are hardening the design of our infrastructure  by</a:t>
            </a:r>
          </a:p>
          <a:p>
            <a:r>
              <a:rPr lang="en-US"/>
              <a:t>Increasing the use of: </a:t>
            </a:r>
          </a:p>
          <a:p>
            <a:pPr marL="291636" indent="-291636">
              <a:buFont typeface="Arial" panose="020B0604020202020204" pitchFamily="34" charset="0"/>
              <a:buChar char="•"/>
            </a:pPr>
            <a:r>
              <a:rPr lang="en-US"/>
              <a:t>fire-resistant poles</a:t>
            </a:r>
          </a:p>
          <a:p>
            <a:pPr marL="291636" indent="-291636">
              <a:buFont typeface="Arial" panose="020B0604020202020204" pitchFamily="34" charset="0"/>
              <a:buChar char="•"/>
            </a:pPr>
            <a:r>
              <a:rPr lang="en-US"/>
              <a:t>composite cross-arms</a:t>
            </a:r>
          </a:p>
          <a:p>
            <a:pPr marL="291636" indent="-291636">
              <a:buFont typeface="Arial" panose="020B0604020202020204" pitchFamily="34" charset="0"/>
              <a:buChar char="•"/>
            </a:pPr>
            <a:r>
              <a:rPr lang="en-US"/>
              <a:t>covered conductor in select high fire risk areas to reduce wildfire risk</a:t>
            </a:r>
          </a:p>
        </p:txBody>
      </p:sp>
      <p:sp>
        <p:nvSpPr>
          <p:cNvPr id="4" name="Slide Number Placeholder 3"/>
          <p:cNvSpPr>
            <a:spLocks noGrp="1"/>
          </p:cNvSpPr>
          <p:nvPr>
            <p:ph type="sldNum" sz="quarter" idx="10"/>
          </p:nvPr>
        </p:nvSpPr>
        <p:spPr/>
        <p:txBody>
          <a:bodyPr/>
          <a:lstStyle/>
          <a:p>
            <a:fld id="{B45C2E7F-30E2-4C28-959C-FD2C4AA4145A}" type="slidenum">
              <a:rPr lang="en-US" smtClean="0"/>
              <a:t>9</a:t>
            </a:fld>
            <a:endParaRPr lang="en-US"/>
          </a:p>
        </p:txBody>
      </p:sp>
    </p:spTree>
    <p:extLst>
      <p:ext uri="{BB962C8B-B14F-4D97-AF65-F5344CB8AC3E}">
        <p14:creationId xmlns:p14="http://schemas.microsoft.com/office/powerpoint/2010/main" val="679565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FAEB9C-CD0A-4567-941B-B6430B74387F}" type="slidenum">
              <a:rPr lang="en-US" smtClean="0"/>
              <a:t>10</a:t>
            </a:fld>
            <a:endParaRPr lang="en-US"/>
          </a:p>
        </p:txBody>
      </p:sp>
    </p:spTree>
    <p:extLst>
      <p:ext uri="{BB962C8B-B14F-4D97-AF65-F5344CB8AC3E}">
        <p14:creationId xmlns:p14="http://schemas.microsoft.com/office/powerpoint/2010/main" val="1916543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electric circuit interruptions, or “faults,” are momentary, caused, for example, by a bird or metallic balloon making contact with power lines. Under normal conditions the grid automatically tests the circuit and, if the fault condition no longer exists, the circuit is quickly re-energized. During Red Flag conditions, affected circuits are not automatically re-energized and SCE crews physically inspect the lines before they are re-energized.</a:t>
            </a:r>
          </a:p>
          <a:p>
            <a:endParaRPr lang="en-US" dirty="0">
              <a:cs typeface="Calibri"/>
            </a:endParaRPr>
          </a:p>
          <a:p>
            <a:r>
              <a:rPr lang="en-US" dirty="0"/>
              <a:t>PSPS: In our operational toolkit, this is our last resort. We can do all those other things that we just mention to the best of our abilities, but extreme weather may require us to do more. Because extended power outages create additional risks for essential services and have significant impacts on utility customers, they are sparingly used. In light of increasing wildfire risk, however, SCE is evaluating the more frequent use of this measure during extreme conditions.</a:t>
            </a:r>
            <a:endParaRPr lang="en-US" dirty="0">
              <a:cs typeface="Calibri"/>
            </a:endParaRPr>
          </a:p>
          <a:p>
            <a:endParaRPr lang="en-US" dirty="0">
              <a:cs typeface="Calibri"/>
            </a:endParaRPr>
          </a:p>
          <a:p>
            <a:r>
              <a:rPr lang="en-US" dirty="0"/>
              <a:t>A Public Safety Power Shutoff (PSPS) is a  practice that Southern California Edison (SCE) may use to shut off power in targeted areas during extreme and potentially dangerous weather conditions. </a:t>
            </a:r>
            <a:endParaRPr lang="en-US" dirty="0">
              <a:cs typeface="Calibri"/>
            </a:endParaRPr>
          </a:p>
          <a:p>
            <a:r>
              <a:rPr lang="en-US" dirty="0">
                <a:solidFill>
                  <a:srgbClr val="FFFFFF"/>
                </a:solidFill>
              </a:rPr>
              <a:t> </a:t>
            </a:r>
            <a:endParaRPr lang="en-US" dirty="0">
              <a:cs typeface="Calibri"/>
            </a:endParaRPr>
          </a:p>
          <a:p>
            <a:r>
              <a:rPr lang="en-US" dirty="0"/>
              <a:t>In considering whether to de-energize a line, SCE considers a wide variety of factors which may include, but are not limited to the following:  </a:t>
            </a:r>
          </a:p>
          <a:p>
            <a:pPr marL="174982" indent="-174982">
              <a:buChar char="•"/>
            </a:pPr>
            <a:r>
              <a:rPr lang="en-US" dirty="0"/>
              <a:t>The National Weather Service has issued Red Flag Warnings for counties that contain SCE circuits in High Fire-Risk Areas</a:t>
            </a:r>
          </a:p>
          <a:p>
            <a:pPr marL="174982" indent="-174982">
              <a:buChar char="•"/>
            </a:pPr>
            <a:r>
              <a:rPr lang="en-US" dirty="0"/>
              <a:t>Ongoing assessments from the SCE in-house meteorologists regarding the local conditions related to wind speed, humidity, and temperature</a:t>
            </a:r>
          </a:p>
          <a:p>
            <a:pPr marL="174982" indent="-174982">
              <a:buChar char="•"/>
            </a:pPr>
            <a:r>
              <a:rPr lang="en-US" dirty="0"/>
              <a:t>Real time situational awareness information from highly trained personnel positioned locally in High Fire-Risk Areas identified as at risk for extreme weather conditions</a:t>
            </a:r>
          </a:p>
          <a:p>
            <a:pPr marL="174982" indent="-174982">
              <a:buChar char="•"/>
            </a:pPr>
            <a:r>
              <a:rPr lang="en-US" dirty="0"/>
              <a:t>Input from our Fire Management experts co-located with the Office of Emergency Management regarding any ongoing firefighting efforts</a:t>
            </a:r>
          </a:p>
          <a:p>
            <a:pPr marL="174982" indent="-174982">
              <a:buChar char="•"/>
            </a:pPr>
            <a:r>
              <a:rPr lang="en-US" dirty="0"/>
              <a:t>Specific concerns from local and state fire authorities regarding the potential consequences of wildfires in select locations</a:t>
            </a:r>
          </a:p>
          <a:p>
            <a:pPr marL="174982" indent="-174982">
              <a:buChar char="•"/>
            </a:pPr>
            <a:r>
              <a:rPr lang="en-US" dirty="0"/>
              <a:t>Awareness of mandatory or voluntary evacuation orders in place</a:t>
            </a:r>
          </a:p>
          <a:p>
            <a:pPr marL="174982" indent="-174982">
              <a:buChar char="•"/>
            </a:pPr>
            <a:r>
              <a:rPr lang="en-US" dirty="0"/>
              <a:t>Expected impact of de-energizing circuits on essential services such as water pumps, traffic controls, etc.</a:t>
            </a:r>
          </a:p>
          <a:p>
            <a:pPr marL="174982" indent="-174982">
              <a:buChar char="•"/>
            </a:pPr>
            <a:r>
              <a:rPr lang="en-US" dirty="0"/>
              <a:t>Other operational considerations to minimize potential wildfire ignitions</a:t>
            </a:r>
          </a:p>
          <a:p>
            <a:r>
              <a:rPr lang="en-US" dirty="0">
                <a:solidFill>
                  <a:srgbClr val="FFFFFF"/>
                </a:solidFill>
              </a:rPr>
              <a:t> </a:t>
            </a:r>
            <a:endParaRPr lang="en-US" dirty="0"/>
          </a:p>
          <a:p>
            <a:r>
              <a:rPr lang="en-US" dirty="0">
                <a:hlinkClick r:id="rId3"/>
              </a:rPr>
              <a:t>[MGE1]</a:t>
            </a:r>
            <a:r>
              <a:rPr lang="en-US" dirty="0"/>
              <a:t> SCE will make every effort to notify local governments and customers ahead of time – especially our critical care and our medical baseline customers – to help them prepare for the potential de-energization.</a:t>
            </a:r>
            <a:r>
              <a:rPr lang="en-US" i="1" dirty="0"/>
              <a:t> </a:t>
            </a:r>
            <a:r>
              <a:rPr lang="en-US" dirty="0"/>
              <a:t>When a safety shutoff takes place, customers will see a loss of power similar to other types of outages.  As conditions improve and safety checks have been performed in the field, SCE will begin to restore power depending on local conditions at the time. The order in which circuits are re-energized will depend on many factors such as safety conditions, equipment inspections, repair time, customer well-being and essential services.</a:t>
            </a:r>
          </a:p>
          <a:p>
            <a:r>
              <a:rPr lang="en-US" dirty="0"/>
              <a:t>We pride ourselves on service reliability and de-energizing our customers is not something we take lightly. Thus, we will only take this step if we feel that our system and our communities are safer de-energized and it is absolutely necessary for public safety. </a:t>
            </a:r>
          </a:p>
          <a:p>
            <a:r>
              <a:rPr lang="en-US" dirty="0">
                <a:solidFill>
                  <a:srgbClr val="FFFFFF"/>
                </a:solidFill>
              </a:rPr>
              <a:t> </a:t>
            </a:r>
            <a:endParaRPr lang="en-US" dirty="0"/>
          </a:p>
          <a:p>
            <a:r>
              <a:rPr lang="en-US" dirty="0">
                <a:solidFill>
                  <a:srgbClr val="FFFFFF"/>
                </a:solidFill>
              </a:rPr>
              <a:t> </a:t>
            </a:r>
            <a:endParaRPr lang="en-US" dirty="0"/>
          </a:p>
          <a:p>
            <a:r>
              <a:rPr lang="en-US" dirty="0"/>
              <a:t/>
            </a:r>
            <a:br>
              <a:rPr lang="en-US" dirty="0"/>
            </a:br>
            <a:endParaRPr lang="en-US" dirty="0"/>
          </a:p>
          <a:p>
            <a:endParaRPr lang="en-US" dirty="0"/>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48FAEB9C-CD0A-4567-941B-B6430B74387F}" type="slidenum">
              <a:rPr lang="en-US" smtClean="0"/>
              <a:t>11</a:t>
            </a:fld>
            <a:endParaRPr lang="en-US" dirty="0"/>
          </a:p>
        </p:txBody>
      </p:sp>
    </p:spTree>
    <p:extLst>
      <p:ext uri="{BB962C8B-B14F-4D97-AF65-F5344CB8AC3E}">
        <p14:creationId xmlns:p14="http://schemas.microsoft.com/office/powerpoint/2010/main" val="2864280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xfrm>
            <a:off x="-1500188" y="431800"/>
            <a:ext cx="10174288" cy="7631113"/>
          </a:xfrm>
          <a:ln/>
        </p:spPr>
      </p:sp>
      <p:sp>
        <p:nvSpPr>
          <p:cNvPr id="15363" name="Rectangle 3"/>
          <p:cNvSpPr>
            <a:spLocks noGrp="1" noChangeArrowheads="1"/>
          </p:cNvSpPr>
          <p:nvPr>
            <p:ph type="body" idx="1"/>
          </p:nvPr>
        </p:nvSpPr>
        <p:spPr>
          <a:xfrm>
            <a:off x="166705" y="8086440"/>
            <a:ext cx="6718478" cy="1169962"/>
          </a:xfrm>
          <a:noFill/>
        </p:spPr>
        <p:txBody>
          <a:bodyPr/>
          <a:lstStyle/>
          <a:p>
            <a:endParaRPr lang="en-US" dirty="0" smtClean="0"/>
          </a:p>
        </p:txBody>
      </p:sp>
    </p:spTree>
    <p:extLst>
      <p:ext uri="{BB962C8B-B14F-4D97-AF65-F5344CB8AC3E}">
        <p14:creationId xmlns:p14="http://schemas.microsoft.com/office/powerpoint/2010/main" val="1783927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398E6D58-096D-4FD8-A91A-32E01DBAA0C5}" type="slidenum">
              <a:rPr lang="en-US" smtClean="0"/>
              <a:t>13</a:t>
            </a:fld>
            <a:endParaRPr lang="en-US" dirty="0"/>
          </a:p>
        </p:txBody>
      </p:sp>
    </p:spTree>
    <p:extLst>
      <p:ext uri="{BB962C8B-B14F-4D97-AF65-F5344CB8AC3E}">
        <p14:creationId xmlns:p14="http://schemas.microsoft.com/office/powerpoint/2010/main" val="1360618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8E6D58-096D-4FD8-A91A-32E01DBAA0C5}" type="slidenum">
              <a:rPr lang="en-US" smtClean="0"/>
              <a:t>14</a:t>
            </a:fld>
            <a:endParaRPr lang="en-US" dirty="0"/>
          </a:p>
        </p:txBody>
      </p:sp>
    </p:spTree>
    <p:extLst>
      <p:ext uri="{BB962C8B-B14F-4D97-AF65-F5344CB8AC3E}">
        <p14:creationId xmlns:p14="http://schemas.microsoft.com/office/powerpoint/2010/main" val="39116117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59285"/>
            <a:ext cx="7772400" cy="2050681"/>
          </a:xfrm>
        </p:spPr>
        <p:txBody>
          <a:bodyPr anchor="b">
            <a:normAutofit/>
          </a:bodyPr>
          <a:lstStyle>
            <a:lvl1pPr algn="ctr">
              <a:defRPr sz="360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457036" indent="0" algn="ctr">
              <a:buNone/>
              <a:defRPr sz="2000"/>
            </a:lvl2pPr>
            <a:lvl3pPr marL="914073" indent="0" algn="ctr">
              <a:buNone/>
              <a:defRPr sz="1800"/>
            </a:lvl3pPr>
            <a:lvl4pPr marL="1371108" indent="0" algn="ctr">
              <a:buNone/>
              <a:defRPr sz="1600"/>
            </a:lvl4pPr>
            <a:lvl5pPr marL="1828144" indent="0" algn="ctr">
              <a:buNone/>
              <a:defRPr sz="1600"/>
            </a:lvl5pPr>
            <a:lvl6pPr marL="2285183" indent="0" algn="ctr">
              <a:buNone/>
              <a:defRPr sz="1600"/>
            </a:lvl6pPr>
            <a:lvl7pPr marL="2742220" indent="0" algn="ctr">
              <a:buNone/>
              <a:defRPr sz="1600"/>
            </a:lvl7pPr>
            <a:lvl8pPr marL="3199256" indent="0" algn="ctr">
              <a:buNone/>
              <a:defRPr sz="1600"/>
            </a:lvl8pPr>
            <a:lvl9pPr marL="3656292" indent="0" algn="ctr">
              <a:buNone/>
              <a:defRPr sz="1600"/>
            </a:lvl9pPr>
          </a:lstStyle>
          <a:p>
            <a:r>
              <a:rPr lang="en-US" dirty="0" smtClean="0"/>
              <a:t>Click to edit Master subtitle style</a:t>
            </a:r>
            <a:endParaRPr lang="en-US" dirty="0"/>
          </a:p>
        </p:txBody>
      </p:sp>
      <p:sp>
        <p:nvSpPr>
          <p:cNvPr id="11" name="Slide Number Placeholder 5"/>
          <p:cNvSpPr>
            <a:spLocks noGrp="1"/>
          </p:cNvSpPr>
          <p:nvPr>
            <p:ph type="sldNum" sz="quarter" idx="4"/>
          </p:nvPr>
        </p:nvSpPr>
        <p:spPr>
          <a:xfrm>
            <a:off x="628650" y="6489521"/>
            <a:ext cx="2057400" cy="365125"/>
          </a:xfrm>
          <a:prstGeom prst="rect">
            <a:avLst/>
          </a:prstGeom>
        </p:spPr>
        <p:txBody>
          <a:bodyPr vert="horz" lIns="91408" tIns="45703" rIns="91408" bIns="45703" rtlCol="0" anchor="ctr"/>
          <a:lstStyle>
            <a:lvl1pPr algn="l">
              <a:defRPr sz="120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186DC542-6CB9-419E-B49C-81182B59E367}" type="slidenum">
              <a:rPr lang="en-US" smtClean="0"/>
              <a:pPr/>
              <a:t>‹#›</a:t>
            </a:fld>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1530" y="660350"/>
            <a:ext cx="1795360" cy="704721"/>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36800" y="3251200"/>
            <a:ext cx="4447032" cy="350520"/>
          </a:xfrm>
          <a:prstGeom prst="rect">
            <a:avLst/>
          </a:prstGeom>
        </p:spPr>
      </p:pic>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634699" y="6597965"/>
            <a:ext cx="1880651" cy="148235"/>
          </a:xfrm>
          <a:prstGeom prst="rect">
            <a:avLst/>
          </a:prstGeom>
        </p:spPr>
      </p:pic>
    </p:spTree>
    <p:extLst>
      <p:ext uri="{BB962C8B-B14F-4D97-AF65-F5344CB8AC3E}">
        <p14:creationId xmlns:p14="http://schemas.microsoft.com/office/powerpoint/2010/main" val="3864059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2540"/>
            <a:ext cx="7886700" cy="841101"/>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28650" y="1113644"/>
            <a:ext cx="7886700" cy="5063323"/>
          </a:xfrm>
        </p:spPr>
        <p:txBody>
          <a:bodyPr/>
          <a:lstStyle>
            <a:lvl2pPr marL="685556" indent="-228518">
              <a:buFont typeface="Calibri" panose="020F0502020204030204" pitchFamily="34" charset="0"/>
              <a:buChar char="‒"/>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628650" y="6489520"/>
            <a:ext cx="2057400" cy="365125"/>
          </a:xfrm>
        </p:spPr>
        <p:txBody>
          <a:bodyPr/>
          <a:lstStyle/>
          <a:p>
            <a:fld id="{186DC542-6CB9-419E-B49C-81182B59E367}" type="slidenum">
              <a:rPr lang="en-US" smtClean="0"/>
              <a:pPr/>
              <a:t>‹#›</a:t>
            </a:fld>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699" y="6597965"/>
            <a:ext cx="1880651" cy="148235"/>
          </a:xfrm>
          <a:prstGeom prst="rect">
            <a:avLst/>
          </a:prstGeom>
        </p:spPr>
      </p:pic>
    </p:spTree>
    <p:extLst>
      <p:ext uri="{BB962C8B-B14F-4D97-AF65-F5344CB8AC3E}">
        <p14:creationId xmlns:p14="http://schemas.microsoft.com/office/powerpoint/2010/main" val="477274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807869"/>
            <a:ext cx="7886700" cy="3284737"/>
          </a:xfrm>
        </p:spPr>
        <p:txBody>
          <a:bodyPr anchor="b"/>
          <a:lstStyle>
            <a:lvl1pPr>
              <a:defRPr sz="6000"/>
            </a:lvl1pPr>
          </a:lstStyle>
          <a:p>
            <a:r>
              <a:rPr lang="en-US" dirty="0" smtClean="0"/>
              <a:t>Click to edit Master title style</a:t>
            </a:r>
            <a:endParaRPr lang="en-US" dirty="0"/>
          </a:p>
        </p:txBody>
      </p:sp>
      <p:sp>
        <p:nvSpPr>
          <p:cNvPr id="3" name="Text Placeholder 2"/>
          <p:cNvSpPr>
            <a:spLocks noGrp="1"/>
          </p:cNvSpPr>
          <p:nvPr>
            <p:ph type="body" idx="1"/>
          </p:nvPr>
        </p:nvSpPr>
        <p:spPr>
          <a:xfrm>
            <a:off x="623888" y="4092606"/>
            <a:ext cx="7886700" cy="1997045"/>
          </a:xfrm>
        </p:spPr>
        <p:txBody>
          <a:bodyPr/>
          <a:lstStyle>
            <a:lvl1pPr marL="0" indent="0">
              <a:buNone/>
              <a:defRPr sz="2400">
                <a:solidFill>
                  <a:schemeClr val="bg1">
                    <a:lumMod val="50000"/>
                  </a:schemeClr>
                </a:solidFill>
              </a:defRPr>
            </a:lvl1pPr>
            <a:lvl2pPr marL="457036" indent="0">
              <a:buNone/>
              <a:defRPr sz="2000">
                <a:solidFill>
                  <a:schemeClr val="tx1">
                    <a:tint val="75000"/>
                  </a:schemeClr>
                </a:solidFill>
              </a:defRPr>
            </a:lvl2pPr>
            <a:lvl3pPr marL="914073" indent="0">
              <a:buNone/>
              <a:defRPr sz="1800">
                <a:solidFill>
                  <a:schemeClr val="tx1">
                    <a:tint val="75000"/>
                  </a:schemeClr>
                </a:solidFill>
              </a:defRPr>
            </a:lvl3pPr>
            <a:lvl4pPr marL="1371108" indent="0">
              <a:buNone/>
              <a:defRPr sz="1600">
                <a:solidFill>
                  <a:schemeClr val="tx1">
                    <a:tint val="75000"/>
                  </a:schemeClr>
                </a:solidFill>
              </a:defRPr>
            </a:lvl4pPr>
            <a:lvl5pPr marL="1828144" indent="0">
              <a:buNone/>
              <a:defRPr sz="1600">
                <a:solidFill>
                  <a:schemeClr val="tx1">
                    <a:tint val="75000"/>
                  </a:schemeClr>
                </a:solidFill>
              </a:defRPr>
            </a:lvl5pPr>
            <a:lvl6pPr marL="2285183" indent="0">
              <a:buNone/>
              <a:defRPr sz="1600">
                <a:solidFill>
                  <a:schemeClr val="tx1">
                    <a:tint val="75000"/>
                  </a:schemeClr>
                </a:solidFill>
              </a:defRPr>
            </a:lvl6pPr>
            <a:lvl7pPr marL="2742220" indent="0">
              <a:buNone/>
              <a:defRPr sz="1600">
                <a:solidFill>
                  <a:schemeClr val="tx1">
                    <a:tint val="75000"/>
                  </a:schemeClr>
                </a:solidFill>
              </a:defRPr>
            </a:lvl7pPr>
            <a:lvl8pPr marL="3199256" indent="0">
              <a:buNone/>
              <a:defRPr sz="1600">
                <a:solidFill>
                  <a:schemeClr val="tx1">
                    <a:tint val="75000"/>
                  </a:schemeClr>
                </a:solidFill>
              </a:defRPr>
            </a:lvl8pPr>
            <a:lvl9pPr marL="3656292" indent="0">
              <a:buNone/>
              <a:defRPr sz="1600">
                <a:solidFill>
                  <a:schemeClr val="tx1">
                    <a:tint val="75000"/>
                  </a:schemeClr>
                </a:solidFill>
              </a:defRPr>
            </a:lvl9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186DC542-6CB9-419E-B49C-81182B59E367}" type="slidenum">
              <a:rPr lang="en-US" smtClean="0"/>
              <a:pPr/>
              <a:t>‹#›</a:t>
            </a:fld>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699" y="6597965"/>
            <a:ext cx="1880651" cy="148235"/>
          </a:xfrm>
          <a:prstGeom prst="rect">
            <a:avLst/>
          </a:prstGeom>
        </p:spPr>
      </p:pic>
    </p:spTree>
    <p:extLst>
      <p:ext uri="{BB962C8B-B14F-4D97-AF65-F5344CB8AC3E}">
        <p14:creationId xmlns:p14="http://schemas.microsoft.com/office/powerpoint/2010/main" val="468181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p>
            <a:fld id="{186DC542-6CB9-419E-B49C-81182B59E367}" type="slidenum">
              <a:rPr lang="en-US" smtClean="0"/>
              <a:pPr/>
              <a:t>‹#›</a:t>
            </a:fld>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699" y="6597965"/>
            <a:ext cx="1880651" cy="148235"/>
          </a:xfrm>
          <a:prstGeom prst="rect">
            <a:avLst/>
          </a:prstGeom>
        </p:spPr>
      </p:pic>
    </p:spTree>
    <p:extLst>
      <p:ext uri="{BB962C8B-B14F-4D97-AF65-F5344CB8AC3E}">
        <p14:creationId xmlns:p14="http://schemas.microsoft.com/office/powerpoint/2010/main" val="1669069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30"/>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4" y="1681163"/>
            <a:ext cx="3868340" cy="823912"/>
          </a:xfrm>
        </p:spPr>
        <p:txBody>
          <a:bodyPr anchor="b"/>
          <a:lstStyle>
            <a:lvl1pPr marL="0" indent="0">
              <a:buNone/>
              <a:defRPr sz="2400" b="1"/>
            </a:lvl1pPr>
            <a:lvl2pPr marL="457036" indent="0">
              <a:buNone/>
              <a:defRPr sz="2000" b="1"/>
            </a:lvl2pPr>
            <a:lvl3pPr marL="914073" indent="0">
              <a:buNone/>
              <a:defRPr sz="1800" b="1"/>
            </a:lvl3pPr>
            <a:lvl4pPr marL="1371108" indent="0">
              <a:buNone/>
              <a:defRPr sz="1600" b="1"/>
            </a:lvl4pPr>
            <a:lvl5pPr marL="1828144" indent="0">
              <a:buNone/>
              <a:defRPr sz="1600" b="1"/>
            </a:lvl5pPr>
            <a:lvl6pPr marL="2285183" indent="0">
              <a:buNone/>
              <a:defRPr sz="1600" b="1"/>
            </a:lvl6pPr>
            <a:lvl7pPr marL="2742220" indent="0">
              <a:buNone/>
              <a:defRPr sz="1600" b="1"/>
            </a:lvl7pPr>
            <a:lvl8pPr marL="3199256" indent="0">
              <a:buNone/>
              <a:defRPr sz="1600" b="1"/>
            </a:lvl8pPr>
            <a:lvl9pPr marL="365629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4"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036" indent="0">
              <a:buNone/>
              <a:defRPr sz="2000" b="1"/>
            </a:lvl2pPr>
            <a:lvl3pPr marL="914073" indent="0">
              <a:buNone/>
              <a:defRPr sz="1800" b="1"/>
            </a:lvl3pPr>
            <a:lvl4pPr marL="1371108" indent="0">
              <a:buNone/>
              <a:defRPr sz="1600" b="1"/>
            </a:lvl4pPr>
            <a:lvl5pPr marL="1828144" indent="0">
              <a:buNone/>
              <a:defRPr sz="1600" b="1"/>
            </a:lvl5pPr>
            <a:lvl6pPr marL="2285183" indent="0">
              <a:buNone/>
              <a:defRPr sz="1600" b="1"/>
            </a:lvl6pPr>
            <a:lvl7pPr marL="2742220" indent="0">
              <a:buNone/>
              <a:defRPr sz="1600" b="1"/>
            </a:lvl7pPr>
            <a:lvl8pPr marL="3199256" indent="0">
              <a:buNone/>
              <a:defRPr sz="1600" b="1"/>
            </a:lvl8pPr>
            <a:lvl9pPr marL="365629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8"/>
          <p:cNvSpPr>
            <a:spLocks noGrp="1"/>
          </p:cNvSpPr>
          <p:nvPr>
            <p:ph type="sldNum" sz="quarter" idx="12"/>
          </p:nvPr>
        </p:nvSpPr>
        <p:spPr/>
        <p:txBody>
          <a:bodyPr/>
          <a:lstStyle/>
          <a:p>
            <a:fld id="{186DC542-6CB9-419E-B49C-81182B59E367}" type="slidenum">
              <a:rPr lang="en-US" smtClean="0"/>
              <a:pPr/>
              <a:t>‹#›</a:t>
            </a:fld>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699" y="6597965"/>
            <a:ext cx="1880651" cy="148235"/>
          </a:xfrm>
          <a:prstGeom prst="rect">
            <a:avLst/>
          </a:prstGeom>
        </p:spPr>
      </p:pic>
    </p:spTree>
    <p:extLst>
      <p:ext uri="{BB962C8B-B14F-4D97-AF65-F5344CB8AC3E}">
        <p14:creationId xmlns:p14="http://schemas.microsoft.com/office/powerpoint/2010/main" val="4036282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Slide Number Placeholder 4"/>
          <p:cNvSpPr>
            <a:spLocks noGrp="1"/>
          </p:cNvSpPr>
          <p:nvPr>
            <p:ph type="sldNum" sz="quarter" idx="12"/>
          </p:nvPr>
        </p:nvSpPr>
        <p:spPr/>
        <p:txBody>
          <a:bodyPr/>
          <a:lstStyle/>
          <a:p>
            <a:fld id="{186DC542-6CB9-419E-B49C-81182B59E367}"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699" y="6597965"/>
            <a:ext cx="1880651" cy="148235"/>
          </a:xfrm>
          <a:prstGeom prst="rect">
            <a:avLst/>
          </a:prstGeom>
        </p:spPr>
      </p:pic>
    </p:spTree>
    <p:extLst>
      <p:ext uri="{BB962C8B-B14F-4D97-AF65-F5344CB8AC3E}">
        <p14:creationId xmlns:p14="http://schemas.microsoft.com/office/powerpoint/2010/main" val="1123003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6DC542-6CB9-419E-B49C-81182B59E367}" type="slidenum">
              <a:rPr lang="en-US" smtClean="0"/>
              <a:pPr/>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699" y="6597965"/>
            <a:ext cx="1880651" cy="148235"/>
          </a:xfrm>
          <a:prstGeom prst="rect">
            <a:avLst/>
          </a:prstGeom>
        </p:spPr>
      </p:pic>
    </p:spTree>
    <p:extLst>
      <p:ext uri="{BB962C8B-B14F-4D97-AF65-F5344CB8AC3E}">
        <p14:creationId xmlns:p14="http://schemas.microsoft.com/office/powerpoint/2010/main" val="3965434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One Chart Layout">
    <p:bg>
      <p:bgPr>
        <a:solidFill>
          <a:schemeClr val="bg1"/>
        </a:solidFill>
        <a:effectLst/>
      </p:bgPr>
    </p:bg>
    <p:spTree>
      <p:nvGrpSpPr>
        <p:cNvPr id="1" name=""/>
        <p:cNvGrpSpPr/>
        <p:nvPr/>
      </p:nvGrpSpPr>
      <p:grpSpPr>
        <a:xfrm>
          <a:off x="0" y="0"/>
          <a:ext cx="0" cy="0"/>
          <a:chOff x="0" y="0"/>
          <a:chExt cx="0" cy="0"/>
        </a:xfrm>
      </p:grpSpPr>
      <p:sp>
        <p:nvSpPr>
          <p:cNvPr id="3" name="Picture Placeholder 7"/>
          <p:cNvSpPr>
            <a:spLocks noGrp="1"/>
          </p:cNvSpPr>
          <p:nvPr>
            <p:ph type="pic" sz="quarter" idx="12"/>
          </p:nvPr>
        </p:nvSpPr>
        <p:spPr>
          <a:xfrm>
            <a:off x="353585" y="1292913"/>
            <a:ext cx="8438320" cy="5095600"/>
          </a:xfrm>
          <a:prstGeom prst="rect">
            <a:avLst/>
          </a:prstGeom>
          <a:blipFill>
            <a:blip r:embed="rId2" cstate="print"/>
            <a:stretch>
              <a:fillRect/>
            </a:stretch>
          </a:blipFill>
        </p:spPr>
        <p:txBody>
          <a:bodyPr rtlCol="0">
            <a:normAutofit/>
          </a:bodyPr>
          <a:lstStyle>
            <a:lvl1pPr marL="252500" indent="-252500" algn="l" defTabSz="912553" rtl="0" eaLnBrk="1" fontAlgn="base" hangingPunct="1">
              <a:spcBef>
                <a:spcPct val="40000"/>
              </a:spcBef>
              <a:spcAft>
                <a:spcPct val="0"/>
              </a:spcAft>
              <a:buClr>
                <a:schemeClr val="tx1"/>
              </a:buClr>
              <a:buSzPct val="100000"/>
              <a:buFont typeface="Verdana" pitchFamily="34" charset="0"/>
              <a:buChar char="•"/>
              <a:defRPr lang="en-US" sz="2200" dirty="0">
                <a:solidFill>
                  <a:schemeClr val="tx1"/>
                </a:solidFill>
                <a:latin typeface="+mn-lt"/>
                <a:ea typeface="+mn-ea"/>
                <a:cs typeface="+mn-cs"/>
              </a:defRPr>
            </a:lvl1pPr>
          </a:lstStyle>
          <a:p>
            <a:pPr lvl="0"/>
            <a:r>
              <a:rPr lang="en-US" altLang="zh-CN" noProof="1" smtClean="0"/>
              <a:t>Click icon to add picture</a:t>
            </a:r>
            <a:endParaRPr lang="en-US" altLang="zh-CN" noProof="1"/>
          </a:p>
        </p:txBody>
      </p:sp>
      <p:sp>
        <p:nvSpPr>
          <p:cNvPr id="4" name="Title 1"/>
          <p:cNvSpPr>
            <a:spLocks noGrp="1"/>
          </p:cNvSpPr>
          <p:nvPr>
            <p:ph type="title"/>
          </p:nvPr>
        </p:nvSpPr>
        <p:spPr>
          <a:xfrm>
            <a:off x="280193" y="291054"/>
            <a:ext cx="8832186" cy="457784"/>
          </a:xfrm>
        </p:spPr>
        <p:txBody>
          <a:bodyPr/>
          <a:lstStyle/>
          <a:p>
            <a:r>
              <a:rPr lang="en-US" smtClean="0"/>
              <a:t>Click to edit Master title style</a:t>
            </a:r>
            <a:endParaRPr lang="fr-FR" dirty="0"/>
          </a:p>
        </p:txBody>
      </p:sp>
    </p:spTree>
    <p:extLst>
      <p:ext uri="{BB962C8B-B14F-4D97-AF65-F5344CB8AC3E}">
        <p14:creationId xmlns:p14="http://schemas.microsoft.com/office/powerpoint/2010/main" val="257918332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6480702"/>
            <a:ext cx="9144000" cy="3773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3" rIns="91408" bIns="45703" rtlCol="0" anchor="ctr"/>
          <a:lstStyle/>
          <a:p>
            <a:pPr algn="ctr"/>
            <a:endParaRPr lang="en-US" dirty="0"/>
          </a:p>
        </p:txBody>
      </p:sp>
      <p:sp>
        <p:nvSpPr>
          <p:cNvPr id="2" name="Title Placeholder 1"/>
          <p:cNvSpPr>
            <a:spLocks noGrp="1"/>
          </p:cNvSpPr>
          <p:nvPr>
            <p:ph type="title"/>
          </p:nvPr>
        </p:nvSpPr>
        <p:spPr>
          <a:xfrm>
            <a:off x="628650" y="849590"/>
            <a:ext cx="7886700" cy="841101"/>
          </a:xfrm>
          <a:prstGeom prst="rect">
            <a:avLst/>
          </a:prstGeom>
        </p:spPr>
        <p:txBody>
          <a:bodyPr vert="horz" lIns="91408" tIns="45703" rIns="91408" bIns="45703"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08" tIns="45703" rIns="91408" bIns="4570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28650" y="6489521"/>
            <a:ext cx="2057400" cy="365125"/>
          </a:xfrm>
          <a:prstGeom prst="rect">
            <a:avLst/>
          </a:prstGeom>
        </p:spPr>
        <p:txBody>
          <a:bodyPr vert="horz" lIns="91408" tIns="45703" rIns="91408" bIns="45703" rtlCol="0" anchor="ctr"/>
          <a:lstStyle>
            <a:lvl1pPr algn="l">
              <a:defRPr sz="120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186DC542-6CB9-419E-B49C-81182B59E367}" type="slidenum">
              <a:rPr lang="en-US" smtClean="0"/>
              <a:pPr/>
              <a:t>‹#›</a:t>
            </a:fld>
            <a:endParaRPr lang="en-US" dirty="0"/>
          </a:p>
        </p:txBody>
      </p:sp>
    </p:spTree>
    <p:extLst>
      <p:ext uri="{BB962C8B-B14F-4D97-AF65-F5344CB8AC3E}">
        <p14:creationId xmlns:p14="http://schemas.microsoft.com/office/powerpoint/2010/main" val="18006196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756" r:id="rId8"/>
  </p:sldLayoutIdLst>
  <p:hf hdr="0" dt="0"/>
  <p:txStyles>
    <p:titleStyle>
      <a:lvl1pPr algn="l" defTabSz="914073" rtl="0" eaLnBrk="1" latinLnBrk="0" hangingPunct="1">
        <a:lnSpc>
          <a:spcPct val="90000"/>
        </a:lnSpc>
        <a:spcBef>
          <a:spcPct val="0"/>
        </a:spcBef>
        <a:buNone/>
        <a:defRPr sz="36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p:titleStyle>
    <p:bodyStyle>
      <a:lvl1pPr marL="228518" indent="-228518" algn="l" defTabSz="914073"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685556" indent="-228518" algn="l" defTabSz="914073"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2pPr>
      <a:lvl3pPr marL="1142592" indent="-228518" algn="l" defTabSz="914073"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3pPr>
      <a:lvl4pPr marL="1599628" indent="-228518" algn="l" defTabSz="914073"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4pPr>
      <a:lvl5pPr marL="2056664" indent="-228518" algn="l" defTabSz="914073"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5pPr>
      <a:lvl6pPr marL="2513700" indent="-228518" algn="l" defTabSz="9140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737" indent="-228518" algn="l" defTabSz="9140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774" indent="-228518" algn="l" defTabSz="9140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811" indent="-228518" algn="l" defTabSz="9140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073" rtl="0" eaLnBrk="1" latinLnBrk="0" hangingPunct="1">
        <a:defRPr sz="1800" kern="1200">
          <a:solidFill>
            <a:schemeClr val="tx1"/>
          </a:solidFill>
          <a:latin typeface="+mn-lt"/>
          <a:ea typeface="+mn-ea"/>
          <a:cs typeface="+mn-cs"/>
        </a:defRPr>
      </a:lvl1pPr>
      <a:lvl2pPr marL="457036" algn="l" defTabSz="914073" rtl="0" eaLnBrk="1" latinLnBrk="0" hangingPunct="1">
        <a:defRPr sz="1800" kern="1200">
          <a:solidFill>
            <a:schemeClr val="tx1"/>
          </a:solidFill>
          <a:latin typeface="+mn-lt"/>
          <a:ea typeface="+mn-ea"/>
          <a:cs typeface="+mn-cs"/>
        </a:defRPr>
      </a:lvl2pPr>
      <a:lvl3pPr marL="914073" algn="l" defTabSz="914073" rtl="0" eaLnBrk="1" latinLnBrk="0" hangingPunct="1">
        <a:defRPr sz="1800" kern="1200">
          <a:solidFill>
            <a:schemeClr val="tx1"/>
          </a:solidFill>
          <a:latin typeface="+mn-lt"/>
          <a:ea typeface="+mn-ea"/>
          <a:cs typeface="+mn-cs"/>
        </a:defRPr>
      </a:lvl3pPr>
      <a:lvl4pPr marL="1371108" algn="l" defTabSz="914073" rtl="0" eaLnBrk="1" latinLnBrk="0" hangingPunct="1">
        <a:defRPr sz="1800" kern="1200">
          <a:solidFill>
            <a:schemeClr val="tx1"/>
          </a:solidFill>
          <a:latin typeface="+mn-lt"/>
          <a:ea typeface="+mn-ea"/>
          <a:cs typeface="+mn-cs"/>
        </a:defRPr>
      </a:lvl4pPr>
      <a:lvl5pPr marL="1828144" algn="l" defTabSz="914073" rtl="0" eaLnBrk="1" latinLnBrk="0" hangingPunct="1">
        <a:defRPr sz="1800" kern="1200">
          <a:solidFill>
            <a:schemeClr val="tx1"/>
          </a:solidFill>
          <a:latin typeface="+mn-lt"/>
          <a:ea typeface="+mn-ea"/>
          <a:cs typeface="+mn-cs"/>
        </a:defRPr>
      </a:lvl5pPr>
      <a:lvl6pPr marL="2285183" algn="l" defTabSz="914073" rtl="0" eaLnBrk="1" latinLnBrk="0" hangingPunct="1">
        <a:defRPr sz="1800" kern="1200">
          <a:solidFill>
            <a:schemeClr val="tx1"/>
          </a:solidFill>
          <a:latin typeface="+mn-lt"/>
          <a:ea typeface="+mn-ea"/>
          <a:cs typeface="+mn-cs"/>
        </a:defRPr>
      </a:lvl6pPr>
      <a:lvl7pPr marL="2742220" algn="l" defTabSz="914073" rtl="0" eaLnBrk="1" latinLnBrk="0" hangingPunct="1">
        <a:defRPr sz="1800" kern="1200">
          <a:solidFill>
            <a:schemeClr val="tx1"/>
          </a:solidFill>
          <a:latin typeface="+mn-lt"/>
          <a:ea typeface="+mn-ea"/>
          <a:cs typeface="+mn-cs"/>
        </a:defRPr>
      </a:lvl7pPr>
      <a:lvl8pPr marL="3199256" algn="l" defTabSz="914073" rtl="0" eaLnBrk="1" latinLnBrk="0" hangingPunct="1">
        <a:defRPr sz="1800" kern="1200">
          <a:solidFill>
            <a:schemeClr val="tx1"/>
          </a:solidFill>
          <a:latin typeface="+mn-lt"/>
          <a:ea typeface="+mn-ea"/>
          <a:cs typeface="+mn-cs"/>
        </a:defRPr>
      </a:lvl8pPr>
      <a:lvl9pPr marL="3656292" algn="l" defTabSz="91407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tif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10.xml"/><Relationship Id="rId7" Type="http://schemas.openxmlformats.org/officeDocument/2006/relationships/image" Target="../media/image30.png"/><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uact=8&amp;ved=0CAcQjRxqFQoTCNuZ9I_EwsgCFU83iAodmjQIvg&amp;url=http://www.clipartsheep.com/speedometer-with-an-arrow-which-goes-on-a-maximum-of-speed-clipart/dT1hSFIwY0RvdkwyTmtiaTU0YkM1MGFIVnRZbk11WTJGdWMzUnZZMnR3YUc5MGJ5NWpiMjB2WTJGdWMzUnZZMnN5T0RVNE56TTVMbXB3Wnd8dz0yNzB8aD0xOTR8dD1qcGVnfA/&amp;psig=AFQjCNFCOqmWkGaF-v2U28JC42rlsjZkZg&amp;ust=1444931612123665" TargetMode="Externa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7110" t="32338"/>
          <a:stretch/>
        </p:blipFill>
        <p:spPr>
          <a:xfrm>
            <a:off x="69367" y="3262964"/>
            <a:ext cx="5704191" cy="2767900"/>
          </a:xfrm>
          <a:prstGeom prst="rect">
            <a:avLst/>
          </a:prstGeom>
        </p:spPr>
      </p:pic>
      <p:pic>
        <p:nvPicPr>
          <p:cNvPr id="5" name="Picture 4"/>
          <p:cNvPicPr>
            <a:picLocks noChangeAspect="1"/>
          </p:cNvPicPr>
          <p:nvPr/>
        </p:nvPicPr>
        <p:blipFill rotWithShape="1">
          <a:blip r:embed="rId4"/>
          <a:srcRect l="9895" b="11650"/>
          <a:stretch/>
        </p:blipFill>
        <p:spPr>
          <a:xfrm>
            <a:off x="4980112" y="2599318"/>
            <a:ext cx="4061794" cy="2435020"/>
          </a:xfrm>
          <a:prstGeom prst="rect">
            <a:avLst/>
          </a:prstGeom>
        </p:spPr>
      </p:pic>
      <p:sp>
        <p:nvSpPr>
          <p:cNvPr id="2" name="Title 1"/>
          <p:cNvSpPr>
            <a:spLocks noGrp="1"/>
          </p:cNvSpPr>
          <p:nvPr>
            <p:ph type="ctrTitle"/>
          </p:nvPr>
        </p:nvSpPr>
        <p:spPr>
          <a:xfrm>
            <a:off x="685799" y="1480605"/>
            <a:ext cx="7772400" cy="780538"/>
          </a:xfrm>
        </p:spPr>
        <p:txBody>
          <a:bodyPr>
            <a:normAutofit fontScale="90000"/>
          </a:bodyPr>
          <a:lstStyle/>
          <a:p>
            <a:r>
              <a:rPr lang="en-US" sz="3200" b="1" dirty="0" smtClean="0">
                <a:solidFill>
                  <a:srgbClr val="0070C0"/>
                </a:solidFill>
              </a:rPr>
              <a:t>Working with Partners Before, During and After a Disaster</a:t>
            </a:r>
            <a:endParaRPr lang="en-US" sz="3200" b="1" dirty="0">
              <a:solidFill>
                <a:srgbClr val="0070C0"/>
              </a:solidFill>
            </a:endParaRPr>
          </a:p>
        </p:txBody>
      </p:sp>
      <p:sp>
        <p:nvSpPr>
          <p:cNvPr id="8" name="Rectangle 7"/>
          <p:cNvSpPr/>
          <p:nvPr/>
        </p:nvSpPr>
        <p:spPr>
          <a:xfrm>
            <a:off x="4469906" y="6561679"/>
            <a:ext cx="204186" cy="2041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TextBox 2"/>
          <p:cNvSpPr txBox="1"/>
          <p:nvPr/>
        </p:nvSpPr>
        <p:spPr>
          <a:xfrm>
            <a:off x="3473449" y="2247678"/>
            <a:ext cx="2197100" cy="400110"/>
          </a:xfrm>
          <a:prstGeom prst="rect">
            <a:avLst/>
          </a:prstGeom>
          <a:noFill/>
        </p:spPr>
        <p:txBody>
          <a:bodyPr wrap="square" rtlCol="0">
            <a:spAutoFit/>
          </a:bodyPr>
          <a:lstStyle/>
          <a:p>
            <a:pPr algn="ctr"/>
            <a:r>
              <a:rPr lang="en-US" sz="2000" dirty="0" smtClean="0"/>
              <a:t>June 28, 2018</a:t>
            </a:r>
            <a:endParaRPr lang="en-US" sz="2000" dirty="0"/>
          </a:p>
        </p:txBody>
      </p:sp>
      <p:sp>
        <p:nvSpPr>
          <p:cNvPr id="16" name="Slide Number Placeholder 15"/>
          <p:cNvSpPr>
            <a:spLocks noGrp="1"/>
          </p:cNvSpPr>
          <p:nvPr>
            <p:ph type="sldNum" sz="quarter" idx="4294967295"/>
          </p:nvPr>
        </p:nvSpPr>
        <p:spPr>
          <a:xfrm>
            <a:off x="283550" y="6492875"/>
            <a:ext cx="2057400" cy="365125"/>
          </a:xfrm>
          <a:prstGeom prst="rect">
            <a:avLst/>
          </a:prstGeom>
          <a:ln>
            <a:noFill/>
          </a:ln>
        </p:spPr>
        <p:txBody>
          <a:bodyPr/>
          <a:lstStyle/>
          <a:p>
            <a:fld id="{33A416C9-3E56-4356-B5A5-07CC0717963B}" type="slidenum">
              <a:rPr lang="en-US" sz="1200" smtClean="0">
                <a:solidFill>
                  <a:schemeClr val="bg1"/>
                </a:solidFill>
                <a:latin typeface="Segoe UI" panose="020B0502040204020203" pitchFamily="34" charset="0"/>
                <a:ea typeface="Segoe UI" panose="020B0502040204020203" pitchFamily="34" charset="0"/>
                <a:cs typeface="Segoe UI" panose="020B0502040204020203" pitchFamily="34" charset="0"/>
              </a:rPr>
              <a:pPr/>
              <a:t>1</a:t>
            </a:fld>
            <a:endParaRPr lang="en-US" sz="12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6"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2374" y="587141"/>
            <a:ext cx="1429062" cy="797211"/>
          </a:xfrm>
          <a:prstGeom prst="rect">
            <a:avLst/>
          </a:prstGeom>
        </p:spPr>
      </p:pic>
    </p:spTree>
    <p:extLst>
      <p:ext uri="{BB962C8B-B14F-4D97-AF65-F5344CB8AC3E}">
        <p14:creationId xmlns:p14="http://schemas.microsoft.com/office/powerpoint/2010/main" val="34784184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 name="Picture 7"/>
          <p:cNvPicPr>
            <a:picLocks noChangeAspect="1"/>
          </p:cNvPicPr>
          <p:nvPr/>
        </p:nvPicPr>
        <p:blipFill>
          <a:blip r:embed="rId3"/>
          <a:stretch>
            <a:fillRect/>
          </a:stretch>
        </p:blipFill>
        <p:spPr>
          <a:xfrm>
            <a:off x="0" y="0"/>
            <a:ext cx="9144000" cy="6487427"/>
          </a:xfrm>
          <a:prstGeom prst="rect">
            <a:avLst/>
          </a:prstGeom>
        </p:spPr>
      </p:pic>
      <p:sp>
        <p:nvSpPr>
          <p:cNvPr id="5" name="Slide Number Placeholder 3"/>
          <p:cNvSpPr>
            <a:spLocks noGrp="1"/>
          </p:cNvSpPr>
          <p:nvPr>
            <p:ph type="sldNum" sz="quarter" idx="12"/>
          </p:nvPr>
        </p:nvSpPr>
        <p:spPr>
          <a:xfrm>
            <a:off x="628650" y="6492875"/>
            <a:ext cx="2057400" cy="365125"/>
          </a:xfrm>
        </p:spPr>
        <p:txBody>
          <a:bodyPr/>
          <a:lstStyle/>
          <a:p>
            <a:r>
              <a:rPr lang="en-US" dirty="0" smtClean="0"/>
              <a:t>10</a:t>
            </a:r>
            <a:endParaRPr lang="en-US" dirty="0"/>
          </a:p>
        </p:txBody>
      </p:sp>
    </p:spTree>
    <p:extLst>
      <p:ext uri="{BB962C8B-B14F-4D97-AF65-F5344CB8AC3E}">
        <p14:creationId xmlns:p14="http://schemas.microsoft.com/office/powerpoint/2010/main" val="2199805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319" y="182964"/>
            <a:ext cx="8853323" cy="857549"/>
          </a:xfrm>
        </p:spPr>
        <p:txBody>
          <a:bodyPr>
            <a:noAutofit/>
          </a:bodyPr>
          <a:lstStyle/>
          <a:p>
            <a:r>
              <a:rPr lang="en-US" dirty="0">
                <a:solidFill>
                  <a:srgbClr val="417300"/>
                </a:solidFill>
              </a:rPr>
              <a:t>PRACTICE OF LAST RESORT: </a:t>
            </a:r>
            <a:r>
              <a:rPr lang="en-US" dirty="0" smtClean="0">
                <a:solidFill>
                  <a:srgbClr val="417300"/>
                </a:solidFill>
              </a:rPr>
              <a:t>             PUBLIC </a:t>
            </a:r>
            <a:r>
              <a:rPr lang="en-US" dirty="0">
                <a:solidFill>
                  <a:srgbClr val="417300"/>
                </a:solidFill>
              </a:rPr>
              <a:t>SAFETY POWER SHUTOFF (PSPS)</a:t>
            </a:r>
          </a:p>
        </p:txBody>
      </p:sp>
      <p:sp>
        <p:nvSpPr>
          <p:cNvPr id="13" name="TextBox 8">
            <a:extLst>
              <a:ext uri="{FF2B5EF4-FFF2-40B4-BE49-F238E27FC236}">
                <a16:creationId xmlns:a16="http://schemas.microsoft.com/office/drawing/2014/main" xmlns="" id="{91F0C408-CC30-4A71-BB09-077B3F25D83F}"/>
              </a:ext>
            </a:extLst>
          </p:cNvPr>
          <p:cNvSpPr txBox="1"/>
          <p:nvPr/>
        </p:nvSpPr>
        <p:spPr>
          <a:xfrm>
            <a:off x="140687" y="1120360"/>
            <a:ext cx="9003313" cy="397031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In alignment with its operational safety practices, SCE may proactively shut off power in high fire risk areas when weather conditions present a clear and imminent danger to public safety</a:t>
            </a:r>
          </a:p>
          <a:p>
            <a:pPr marL="800100" lvl="1" indent="-342900">
              <a:buClr>
                <a:srgbClr val="FDC933"/>
              </a:buClr>
              <a:buFont typeface="Wingdings" charset="2"/>
              <a:buChar char="§"/>
            </a:pP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Operational practice of last resort that may reduce fire risk in limited, high fire risk areas during extreme weather conditions</a:t>
            </a:r>
          </a:p>
          <a:p>
            <a:pPr marL="800100" lvl="1" indent="-342900">
              <a:buClr>
                <a:srgbClr val="FDC933"/>
              </a:buClr>
              <a:buFont typeface="Wingdings" charset="2"/>
              <a:buChar char="§"/>
            </a:pP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SCE is committed to service reliability: de-energizing customers is not something we take lightly and is only sparingly used in the most extreme conditions. This is after exhausting a number of other operational practices.</a:t>
            </a:r>
          </a:p>
          <a:p>
            <a:pPr marL="800100" lvl="1" indent="-342900">
              <a:buClr>
                <a:srgbClr val="FDC933"/>
              </a:buClr>
              <a:buFont typeface="Wingdings" charset="2"/>
              <a:buChar char="§"/>
            </a:pP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In light of increased wildfire risk and public safety, SCE is evaluating more frequent use of this measure  </a:t>
            </a:r>
          </a:p>
          <a:p>
            <a:pPr marL="800100" lvl="1" indent="-342900">
              <a:buClr>
                <a:srgbClr val="FDC933"/>
              </a:buClr>
              <a:buFont typeface="Wingdings" charset="2"/>
              <a:buChar char="§"/>
            </a:pP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SCE will make every effort to notify local governments and customers ahead of time – especially critical care and medical baseline customers</a:t>
            </a:r>
          </a:p>
          <a:p>
            <a:pPr marL="800100" lvl="1" indent="-342900">
              <a:buClr>
                <a:srgbClr val="FDC933"/>
              </a:buClr>
              <a:buFont typeface="Wingdings" charset="2"/>
              <a:buChar char="§"/>
            </a:pP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Power restoration begins after local conditions have improved and safety checks have been performed</a:t>
            </a:r>
          </a:p>
        </p:txBody>
      </p:sp>
      <p:sp>
        <p:nvSpPr>
          <p:cNvPr id="5" name="Slide Number Placeholder 4"/>
          <p:cNvSpPr>
            <a:spLocks noGrp="1"/>
          </p:cNvSpPr>
          <p:nvPr>
            <p:ph type="sldNum" sz="quarter" idx="12"/>
          </p:nvPr>
        </p:nvSpPr>
        <p:spPr/>
        <p:txBody>
          <a:bodyPr/>
          <a:lstStyle/>
          <a:p>
            <a:fld id="{5E94BA17-8AE8-4651-9FD9-8589E5D42325}" type="slidenum">
              <a:rPr lang="en-US" smtClean="0"/>
              <a:t>11</a:t>
            </a:fld>
            <a:endParaRPr lang="en-US" dirty="0"/>
          </a:p>
        </p:txBody>
      </p:sp>
      <p:grpSp>
        <p:nvGrpSpPr>
          <p:cNvPr id="18" name="Group 17"/>
          <p:cNvGrpSpPr/>
          <p:nvPr/>
        </p:nvGrpSpPr>
        <p:grpSpPr>
          <a:xfrm>
            <a:off x="1536569" y="4874003"/>
            <a:ext cx="7172180" cy="1857931"/>
            <a:chOff x="0" y="3746236"/>
            <a:chExt cx="8708749" cy="3041914"/>
          </a:xfrm>
        </p:grpSpPr>
        <p:pic>
          <p:nvPicPr>
            <p:cNvPr id="11" name="Picture 10"/>
            <p:cNvPicPr>
              <a:picLocks noChangeAspect="1"/>
            </p:cNvPicPr>
            <p:nvPr/>
          </p:nvPicPr>
          <p:blipFill>
            <a:blip r:embed="rId3"/>
            <a:stretch>
              <a:fillRect/>
            </a:stretch>
          </p:blipFill>
          <p:spPr>
            <a:xfrm>
              <a:off x="5194300" y="3746236"/>
              <a:ext cx="2616200" cy="2620782"/>
            </a:xfrm>
            <a:prstGeom prst="rect">
              <a:avLst/>
            </a:prstGeom>
          </p:spPr>
        </p:pic>
        <p:pic>
          <p:nvPicPr>
            <p:cNvPr id="6" name="Picture 5"/>
            <p:cNvPicPr>
              <a:picLocks noChangeAspect="1"/>
            </p:cNvPicPr>
            <p:nvPr/>
          </p:nvPicPr>
          <p:blipFill rotWithShape="1">
            <a:blip r:embed="rId4">
              <a:alphaModFix amt="25000"/>
            </a:blip>
            <a:srcRect b="53692"/>
            <a:stretch/>
          </p:blipFill>
          <p:spPr>
            <a:xfrm flipH="1">
              <a:off x="0" y="4406186"/>
              <a:ext cx="4705564" cy="2381964"/>
            </a:xfrm>
            <a:prstGeom prst="rect">
              <a:avLst/>
            </a:prstGeom>
          </p:spPr>
        </p:pic>
        <p:pic>
          <p:nvPicPr>
            <p:cNvPr id="7" name="Picture 6"/>
            <p:cNvPicPr>
              <a:picLocks noChangeAspect="1"/>
            </p:cNvPicPr>
            <p:nvPr/>
          </p:nvPicPr>
          <p:blipFill>
            <a:blip r:embed="rId5"/>
            <a:stretch>
              <a:fillRect/>
            </a:stretch>
          </p:blipFill>
          <p:spPr>
            <a:xfrm>
              <a:off x="7226301" y="5378450"/>
              <a:ext cx="302664" cy="752094"/>
            </a:xfrm>
            <a:prstGeom prst="rect">
              <a:avLst/>
            </a:prstGeom>
          </p:spPr>
        </p:pic>
        <p:pic>
          <p:nvPicPr>
            <p:cNvPr id="9" name="Picture 8"/>
            <p:cNvPicPr>
              <a:picLocks noChangeAspect="1"/>
            </p:cNvPicPr>
            <p:nvPr/>
          </p:nvPicPr>
          <p:blipFill>
            <a:blip r:embed="rId5"/>
            <a:stretch>
              <a:fillRect/>
            </a:stretch>
          </p:blipFill>
          <p:spPr>
            <a:xfrm>
              <a:off x="7759700" y="4826000"/>
              <a:ext cx="343551" cy="853694"/>
            </a:xfrm>
            <a:prstGeom prst="rect">
              <a:avLst/>
            </a:prstGeom>
          </p:spPr>
        </p:pic>
        <p:pic>
          <p:nvPicPr>
            <p:cNvPr id="10" name="Picture 9"/>
            <p:cNvPicPr>
              <a:picLocks noChangeAspect="1"/>
            </p:cNvPicPr>
            <p:nvPr/>
          </p:nvPicPr>
          <p:blipFill>
            <a:blip r:embed="rId5"/>
            <a:stretch>
              <a:fillRect/>
            </a:stretch>
          </p:blipFill>
          <p:spPr>
            <a:xfrm>
              <a:off x="8413751" y="5200650"/>
              <a:ext cx="294998" cy="733044"/>
            </a:xfrm>
            <a:prstGeom prst="rect">
              <a:avLst/>
            </a:prstGeom>
          </p:spPr>
        </p:pic>
        <p:pic>
          <p:nvPicPr>
            <p:cNvPr id="8" name="Picture 7"/>
            <p:cNvPicPr>
              <a:picLocks noChangeAspect="1"/>
            </p:cNvPicPr>
            <p:nvPr/>
          </p:nvPicPr>
          <p:blipFill>
            <a:blip r:embed="rId6"/>
            <a:stretch>
              <a:fillRect/>
            </a:stretch>
          </p:blipFill>
          <p:spPr>
            <a:xfrm>
              <a:off x="4889500" y="4667250"/>
              <a:ext cx="251556" cy="625094"/>
            </a:xfrm>
            <a:prstGeom prst="rect">
              <a:avLst/>
            </a:prstGeom>
          </p:spPr>
        </p:pic>
        <p:pic>
          <p:nvPicPr>
            <p:cNvPr id="12" name="Picture 11"/>
            <p:cNvPicPr>
              <a:picLocks noChangeAspect="1"/>
            </p:cNvPicPr>
            <p:nvPr/>
          </p:nvPicPr>
          <p:blipFill>
            <a:blip r:embed="rId6"/>
            <a:stretch>
              <a:fillRect/>
            </a:stretch>
          </p:blipFill>
          <p:spPr>
            <a:xfrm>
              <a:off x="5251450" y="4159250"/>
              <a:ext cx="261778" cy="650494"/>
            </a:xfrm>
            <a:prstGeom prst="rect">
              <a:avLst/>
            </a:prstGeom>
          </p:spPr>
        </p:pic>
        <p:pic>
          <p:nvPicPr>
            <p:cNvPr id="14" name="Picture 13"/>
            <p:cNvPicPr>
              <a:picLocks noChangeAspect="1"/>
            </p:cNvPicPr>
            <p:nvPr/>
          </p:nvPicPr>
          <p:blipFill>
            <a:blip r:embed="rId6"/>
            <a:stretch>
              <a:fillRect/>
            </a:stretch>
          </p:blipFill>
          <p:spPr>
            <a:xfrm>
              <a:off x="4203700" y="4362450"/>
              <a:ext cx="261778" cy="650494"/>
            </a:xfrm>
            <a:prstGeom prst="rect">
              <a:avLst/>
            </a:prstGeom>
          </p:spPr>
        </p:pic>
      </p:grpSp>
    </p:spTree>
    <p:extLst>
      <p:ext uri="{BB962C8B-B14F-4D97-AF65-F5344CB8AC3E}">
        <p14:creationId xmlns:p14="http://schemas.microsoft.com/office/powerpoint/2010/main" val="1465040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26939" y="340563"/>
            <a:ext cx="8559906" cy="457980"/>
          </a:xfrm>
        </p:spPr>
        <p:txBody>
          <a:bodyPr>
            <a:noAutofit/>
          </a:bodyPr>
          <a:lstStyle/>
          <a:p>
            <a:r>
              <a:rPr lang="en-US" dirty="0" smtClean="0"/>
              <a:t>SCE Alert</a:t>
            </a:r>
            <a:endParaRPr lang="en-US" dirty="0"/>
          </a:p>
        </p:txBody>
      </p:sp>
      <p:sp>
        <p:nvSpPr>
          <p:cNvPr id="3" name="TextBox 2"/>
          <p:cNvSpPr txBox="1"/>
          <p:nvPr/>
        </p:nvSpPr>
        <p:spPr>
          <a:xfrm>
            <a:off x="453992" y="3520620"/>
            <a:ext cx="8305800" cy="2547774"/>
          </a:xfrm>
          <a:prstGeom prst="rect">
            <a:avLst/>
          </a:prstGeom>
          <a:noFill/>
        </p:spPr>
        <p:txBody>
          <a:bodyPr wrap="square" lIns="84732" tIns="42367" rIns="84732" bIns="42367" rtlCol="0">
            <a:spAutoFit/>
          </a:bodyPr>
          <a:lstStyle/>
          <a:p>
            <a:pPr marL="423590" lvl="1"/>
            <a:endParaRPr lang="en-US" sz="700" dirty="0" smtClean="0">
              <a:solidFill>
                <a:srgbClr val="000000"/>
              </a:solidFill>
              <a:latin typeface="Calibri" pitchFamily="34" charset="0"/>
            </a:endParaRPr>
          </a:p>
          <a:p>
            <a:pPr marL="0" lvl="1">
              <a:spcAft>
                <a:spcPts val="600"/>
              </a:spcAft>
            </a:pPr>
            <a:r>
              <a:rPr lang="en-US" sz="2800" b="1"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SCE Alert Drills</a:t>
            </a:r>
            <a:endParaRPr lang="en-US" sz="2800" b="1"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a:p>
            <a:pPr marL="561975" lvl="1" indent="-342900">
              <a:buFont typeface="Arial" pitchFamily="34" charset="0"/>
              <a:buChar char="•"/>
            </a:pPr>
            <a:r>
              <a:rPr lang="en-US" sz="2400"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Each city/county is exercised </a:t>
            </a:r>
            <a:r>
              <a:rPr lang="en-US" sz="2400" i="1"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twice a year</a:t>
            </a:r>
            <a:r>
              <a:rPr lang="en-US" sz="2400"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 by geographical area.</a:t>
            </a:r>
          </a:p>
          <a:p>
            <a:pPr marL="561975" lvl="1" indent="-342900">
              <a:buFont typeface="Arial" pitchFamily="34" charset="0"/>
              <a:buChar char="•"/>
            </a:pPr>
            <a:r>
              <a:rPr lang="en-US" sz="2400"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Drills have two elements: </a:t>
            </a:r>
          </a:p>
          <a:p>
            <a:pPr marL="1018760" lvl="2" indent="-342900">
              <a:buFont typeface="Segoe UI Light" panose="020B0502040204020203" pitchFamily="34" charset="0"/>
              <a:buChar char="‒"/>
            </a:pPr>
            <a:r>
              <a:rPr lang="en-US" sz="2400"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Notification</a:t>
            </a:r>
          </a:p>
          <a:p>
            <a:pPr marL="1018760" lvl="2" indent="-342900">
              <a:buFont typeface="Segoe UI Light" panose="020B0502040204020203" pitchFamily="34" charset="0"/>
              <a:buChar char="‒"/>
            </a:pPr>
            <a:r>
              <a:rPr lang="en-US" sz="2400"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Conference call</a:t>
            </a:r>
            <a:endParaRPr lang="en-US" sz="2400" b="1"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p:txBody>
      </p:sp>
      <p:sp>
        <p:nvSpPr>
          <p:cNvPr id="4" name="TextBox 3"/>
          <p:cNvSpPr txBox="1"/>
          <p:nvPr/>
        </p:nvSpPr>
        <p:spPr>
          <a:xfrm>
            <a:off x="448912" y="1025921"/>
            <a:ext cx="4905912" cy="2039943"/>
          </a:xfrm>
          <a:prstGeom prst="rect">
            <a:avLst/>
          </a:prstGeom>
          <a:solidFill>
            <a:srgbClr val="FFFF00"/>
          </a:solidFill>
        </p:spPr>
        <p:txBody>
          <a:bodyPr wrap="square" lIns="84732" tIns="42367" rIns="84732" bIns="42367" rtlCol="0">
            <a:spAutoFit/>
          </a:bodyPr>
          <a:lstStyle/>
          <a:p>
            <a:pPr marL="423590" lvl="1"/>
            <a:endParaRPr lang="en-US" sz="700" dirty="0" smtClean="0">
              <a:solidFill>
                <a:schemeClr val="bg1"/>
              </a:solidFill>
              <a:latin typeface="Calibri" pitchFamily="34" charset="0"/>
            </a:endParaRPr>
          </a:p>
          <a:p>
            <a:pPr marL="163" lvl="1">
              <a:spcAft>
                <a:spcPts val="600"/>
              </a:spcAft>
            </a:pPr>
            <a:r>
              <a:rPr lang="en-US" sz="2400"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Used by SCE during significant emergencies to share important information with our local government and emergency partners located in impacted areas.</a:t>
            </a:r>
          </a:p>
        </p:txBody>
      </p:sp>
      <p:pic>
        <p:nvPicPr>
          <p:cNvPr id="9" name="Picture 8"/>
          <p:cNvPicPr>
            <a:picLocks noChangeAspect="1"/>
          </p:cNvPicPr>
          <p:nvPr/>
        </p:nvPicPr>
        <p:blipFill>
          <a:blip r:embed="rId4"/>
          <a:stretch>
            <a:fillRect/>
          </a:stretch>
        </p:blipFill>
        <p:spPr>
          <a:xfrm>
            <a:off x="5616523" y="403641"/>
            <a:ext cx="2994843" cy="345362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0" name="Slide Number Placeholder 5"/>
          <p:cNvSpPr>
            <a:spLocks noGrp="1"/>
          </p:cNvSpPr>
          <p:nvPr>
            <p:ph type="sldNum" sz="quarter" idx="4294967295"/>
          </p:nvPr>
        </p:nvSpPr>
        <p:spPr>
          <a:xfrm>
            <a:off x="606392" y="6453217"/>
            <a:ext cx="1801528" cy="476250"/>
          </a:xfrm>
          <a:prstGeom prst="rect">
            <a:avLst/>
          </a:prstGeom>
        </p:spPr>
        <p:txBody>
          <a:bodyPr/>
          <a:lstStyle/>
          <a:p>
            <a:pPr>
              <a:defRPr/>
            </a:pPr>
            <a:r>
              <a:rPr lang="en-US" dirty="0" smtClean="0"/>
              <a:t>12</a:t>
            </a:r>
            <a:endParaRPr lang="en-US" dirty="0"/>
          </a:p>
        </p:txBody>
      </p:sp>
    </p:spTree>
    <p:custDataLst>
      <p:tags r:id="rId1"/>
    </p:custDataLst>
    <p:extLst>
      <p:ext uri="{BB962C8B-B14F-4D97-AF65-F5344CB8AC3E}">
        <p14:creationId xmlns:p14="http://schemas.microsoft.com/office/powerpoint/2010/main" val="3895366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0999" y="318764"/>
            <a:ext cx="8759089" cy="457784"/>
          </a:xfrm>
        </p:spPr>
        <p:txBody>
          <a:bodyPr>
            <a:noAutofit/>
          </a:bodyPr>
          <a:lstStyle/>
          <a:p>
            <a:r>
              <a:rPr lang="en-US" dirty="0" smtClean="0"/>
              <a:t>Customer Facing – Information Sources</a:t>
            </a:r>
            <a:endParaRPr lang="en-US" dirty="0"/>
          </a:p>
        </p:txBody>
      </p:sp>
      <p:sp>
        <p:nvSpPr>
          <p:cNvPr id="12" name="TextBox 11"/>
          <p:cNvSpPr txBox="1"/>
          <p:nvPr/>
        </p:nvSpPr>
        <p:spPr>
          <a:xfrm>
            <a:off x="288856" y="4528309"/>
            <a:ext cx="8261488" cy="1969770"/>
          </a:xfrm>
          <a:prstGeom prst="rect">
            <a:avLst/>
          </a:prstGeom>
          <a:noFill/>
        </p:spPr>
        <p:txBody>
          <a:bodyPr wrap="square" rtlCol="0">
            <a:spAutoFit/>
          </a:bodyPr>
          <a:lstStyle/>
          <a:p>
            <a:pPr fontAlgn="base"/>
            <a:r>
              <a:rPr lang="en-US" sz="2400" b="1" dirty="0" smtClean="0">
                <a:solidFill>
                  <a:srgbClr val="0070C0"/>
                </a:solidFill>
                <a:latin typeface="Segoe UI Light" panose="020B0502040204020203" pitchFamily="34" charset="0"/>
              </a:rPr>
              <a:t>Repair &amp; Maintenance Outages</a:t>
            </a:r>
            <a:endParaRPr lang="en-US" sz="2400" b="1" dirty="0">
              <a:solidFill>
                <a:srgbClr val="0070C0"/>
              </a:solidFill>
              <a:latin typeface="Segoe UI Light" panose="020B0502040204020203" pitchFamily="34" charset="0"/>
            </a:endParaRPr>
          </a:p>
          <a:p>
            <a:pPr fontAlgn="base"/>
            <a:r>
              <a:rPr lang="en-US" sz="2000" dirty="0">
                <a:solidFill>
                  <a:srgbClr val="000000"/>
                </a:solidFill>
                <a:latin typeface="Segoe UI Light" panose="020B0502040204020203" pitchFamily="34" charset="0"/>
              </a:rPr>
              <a:t>Outages may be related to emergency repairs – caused by wind or equipment problems, for example – or due to </a:t>
            </a:r>
            <a:r>
              <a:rPr lang="en-US" sz="2000" dirty="0" smtClean="0">
                <a:solidFill>
                  <a:srgbClr val="000000"/>
                </a:solidFill>
                <a:latin typeface="Segoe UI Light" panose="020B0502040204020203" pitchFamily="34" charset="0"/>
              </a:rPr>
              <a:t>our continuous improvement cycle of maintenance </a:t>
            </a:r>
            <a:r>
              <a:rPr lang="en-US" sz="2000" dirty="0">
                <a:solidFill>
                  <a:srgbClr val="000000"/>
                </a:solidFill>
                <a:latin typeface="Segoe UI Light" panose="020B0502040204020203" pitchFamily="34" charset="0"/>
              </a:rPr>
              <a:t>and upgrades to the grid. </a:t>
            </a:r>
            <a:endParaRPr lang="en-US" sz="2000" dirty="0" smtClean="0">
              <a:solidFill>
                <a:srgbClr val="000000"/>
              </a:solidFill>
              <a:latin typeface="Segoe UI Light" panose="020B0502040204020203" pitchFamily="34" charset="0"/>
            </a:endParaRPr>
          </a:p>
          <a:p>
            <a:pPr fontAlgn="base"/>
            <a:endParaRPr lang="en-US" sz="1600" dirty="0">
              <a:solidFill>
                <a:schemeClr val="bg2">
                  <a:lumMod val="50000"/>
                </a:schemeClr>
              </a:solidFill>
              <a:latin typeface="Segoe UI Light" panose="020B0502040204020203" pitchFamily="34" charset="0"/>
            </a:endParaRPr>
          </a:p>
          <a:p>
            <a:pPr fontAlgn="base"/>
            <a:r>
              <a:rPr lang="en-US" sz="2000" dirty="0" smtClean="0">
                <a:solidFill>
                  <a:srgbClr val="0070C0"/>
                </a:solidFill>
                <a:latin typeface="Segoe UI Light" panose="020B0502040204020203" pitchFamily="34" charset="0"/>
              </a:rPr>
              <a:t>Events included </a:t>
            </a:r>
            <a:r>
              <a:rPr lang="en-US" sz="2000" dirty="0">
                <a:solidFill>
                  <a:srgbClr val="0070C0"/>
                </a:solidFill>
                <a:latin typeface="Segoe UI Light" panose="020B0502040204020203" pitchFamily="34" charset="0"/>
              </a:rPr>
              <a:t>on the outage map reflect </a:t>
            </a:r>
            <a:r>
              <a:rPr lang="en-US" sz="2000" b="1" i="1" dirty="0" smtClean="0">
                <a:solidFill>
                  <a:srgbClr val="0070C0"/>
                </a:solidFill>
                <a:latin typeface="Segoe UI Light" panose="020B0502040204020203" pitchFamily="34" charset="0"/>
              </a:rPr>
              <a:t>both</a:t>
            </a:r>
            <a:r>
              <a:rPr lang="en-US" sz="2000" dirty="0">
                <a:solidFill>
                  <a:srgbClr val="0070C0"/>
                </a:solidFill>
                <a:latin typeface="Segoe UI Light" panose="020B0502040204020203" pitchFamily="34" charset="0"/>
              </a:rPr>
              <a:t> </a:t>
            </a:r>
            <a:r>
              <a:rPr lang="en-US" sz="2000" dirty="0" smtClean="0">
                <a:solidFill>
                  <a:srgbClr val="0070C0"/>
                </a:solidFill>
                <a:latin typeface="Segoe UI Light" panose="020B0502040204020203" pitchFamily="34" charset="0"/>
              </a:rPr>
              <a:t>outage types.</a:t>
            </a:r>
          </a:p>
        </p:txBody>
      </p:sp>
      <p:pic>
        <p:nvPicPr>
          <p:cNvPr id="2" name="Picture 1"/>
          <p:cNvPicPr>
            <a:picLocks noChangeAspect="1"/>
          </p:cNvPicPr>
          <p:nvPr/>
        </p:nvPicPr>
        <p:blipFill>
          <a:blip r:embed="rId3"/>
          <a:stretch>
            <a:fillRect/>
          </a:stretch>
        </p:blipFill>
        <p:spPr>
          <a:xfrm>
            <a:off x="383748" y="1145426"/>
            <a:ext cx="3841888" cy="2420429"/>
          </a:xfrm>
          <a:prstGeom prst="rect">
            <a:avLst/>
          </a:prstGeom>
        </p:spPr>
      </p:pic>
      <p:pic>
        <p:nvPicPr>
          <p:cNvPr id="13" name="Picture 12"/>
          <p:cNvPicPr>
            <a:picLocks noChangeAspect="1"/>
          </p:cNvPicPr>
          <p:nvPr/>
        </p:nvPicPr>
        <p:blipFill>
          <a:blip r:embed="rId4"/>
          <a:stretch>
            <a:fillRect/>
          </a:stretch>
        </p:blipFill>
        <p:spPr>
          <a:xfrm>
            <a:off x="4371437" y="913643"/>
            <a:ext cx="4526524" cy="4071866"/>
          </a:xfrm>
          <a:prstGeom prst="rect">
            <a:avLst/>
          </a:prstGeom>
        </p:spPr>
      </p:pic>
      <p:sp>
        <p:nvSpPr>
          <p:cNvPr id="4" name="Oval 3"/>
          <p:cNvSpPr/>
          <p:nvPr/>
        </p:nvSpPr>
        <p:spPr>
          <a:xfrm>
            <a:off x="7803124" y="776548"/>
            <a:ext cx="1143000" cy="4572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smtClean="0">
              <a:solidFill>
                <a:schemeClr val="tx1"/>
              </a:solidFill>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4699" y="6597965"/>
            <a:ext cx="1880651" cy="148235"/>
          </a:xfrm>
          <a:prstGeom prst="rect">
            <a:avLst/>
          </a:prstGeom>
        </p:spPr>
      </p:pic>
      <p:sp>
        <p:nvSpPr>
          <p:cNvPr id="8" name="Slide Number Placeholder 5"/>
          <p:cNvSpPr txBox="1">
            <a:spLocks/>
          </p:cNvSpPr>
          <p:nvPr/>
        </p:nvSpPr>
        <p:spPr>
          <a:xfrm>
            <a:off x="577516" y="6453217"/>
            <a:ext cx="1830404" cy="476250"/>
          </a:xfrm>
          <a:prstGeom prst="rect">
            <a:avLst/>
          </a:prstGeom>
        </p:spPr>
        <p:txBody>
          <a:bodyPr vert="horz" lIns="91408" tIns="45703" rIns="91408" bIns="45703" rtlCol="0" anchor="ctr"/>
          <a:lstStyle>
            <a:defPPr>
              <a:defRPr lang="en-US"/>
            </a:defPPr>
            <a:lvl1pPr marL="0" algn="l" defTabSz="914073" rtl="0" eaLnBrk="1" latinLnBrk="0" hangingPunct="1">
              <a:defRPr sz="12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457036" algn="l" defTabSz="914073" rtl="0" eaLnBrk="1" latinLnBrk="0" hangingPunct="1">
              <a:defRPr sz="1800" kern="1200">
                <a:solidFill>
                  <a:schemeClr val="tx1"/>
                </a:solidFill>
                <a:latin typeface="+mn-lt"/>
                <a:ea typeface="+mn-ea"/>
                <a:cs typeface="+mn-cs"/>
              </a:defRPr>
            </a:lvl2pPr>
            <a:lvl3pPr marL="914073" algn="l" defTabSz="914073" rtl="0" eaLnBrk="1" latinLnBrk="0" hangingPunct="1">
              <a:defRPr sz="1800" kern="1200">
                <a:solidFill>
                  <a:schemeClr val="tx1"/>
                </a:solidFill>
                <a:latin typeface="+mn-lt"/>
                <a:ea typeface="+mn-ea"/>
                <a:cs typeface="+mn-cs"/>
              </a:defRPr>
            </a:lvl3pPr>
            <a:lvl4pPr marL="1371108" algn="l" defTabSz="914073" rtl="0" eaLnBrk="1" latinLnBrk="0" hangingPunct="1">
              <a:defRPr sz="1800" kern="1200">
                <a:solidFill>
                  <a:schemeClr val="tx1"/>
                </a:solidFill>
                <a:latin typeface="+mn-lt"/>
                <a:ea typeface="+mn-ea"/>
                <a:cs typeface="+mn-cs"/>
              </a:defRPr>
            </a:lvl4pPr>
            <a:lvl5pPr marL="1828144" algn="l" defTabSz="914073" rtl="0" eaLnBrk="1" latinLnBrk="0" hangingPunct="1">
              <a:defRPr sz="1800" kern="1200">
                <a:solidFill>
                  <a:schemeClr val="tx1"/>
                </a:solidFill>
                <a:latin typeface="+mn-lt"/>
                <a:ea typeface="+mn-ea"/>
                <a:cs typeface="+mn-cs"/>
              </a:defRPr>
            </a:lvl5pPr>
            <a:lvl6pPr marL="2285183" algn="l" defTabSz="914073" rtl="0" eaLnBrk="1" latinLnBrk="0" hangingPunct="1">
              <a:defRPr sz="1800" kern="1200">
                <a:solidFill>
                  <a:schemeClr val="tx1"/>
                </a:solidFill>
                <a:latin typeface="+mn-lt"/>
                <a:ea typeface="+mn-ea"/>
                <a:cs typeface="+mn-cs"/>
              </a:defRPr>
            </a:lvl6pPr>
            <a:lvl7pPr marL="2742220" algn="l" defTabSz="914073" rtl="0" eaLnBrk="1" latinLnBrk="0" hangingPunct="1">
              <a:defRPr sz="1800" kern="1200">
                <a:solidFill>
                  <a:schemeClr val="tx1"/>
                </a:solidFill>
                <a:latin typeface="+mn-lt"/>
                <a:ea typeface="+mn-ea"/>
                <a:cs typeface="+mn-cs"/>
              </a:defRPr>
            </a:lvl7pPr>
            <a:lvl8pPr marL="3199256" algn="l" defTabSz="914073" rtl="0" eaLnBrk="1" latinLnBrk="0" hangingPunct="1">
              <a:defRPr sz="1800" kern="1200">
                <a:solidFill>
                  <a:schemeClr val="tx1"/>
                </a:solidFill>
                <a:latin typeface="+mn-lt"/>
                <a:ea typeface="+mn-ea"/>
                <a:cs typeface="+mn-cs"/>
              </a:defRPr>
            </a:lvl8pPr>
            <a:lvl9pPr marL="3656292" algn="l" defTabSz="914073" rtl="0" eaLnBrk="1" latinLnBrk="0" hangingPunct="1">
              <a:defRPr sz="1800" kern="1200">
                <a:solidFill>
                  <a:schemeClr val="tx1"/>
                </a:solidFill>
                <a:latin typeface="+mn-lt"/>
                <a:ea typeface="+mn-ea"/>
                <a:cs typeface="+mn-cs"/>
              </a:defRPr>
            </a:lvl9pPr>
          </a:lstStyle>
          <a:p>
            <a:pPr>
              <a:defRPr/>
            </a:pPr>
            <a:r>
              <a:rPr lang="en-US" dirty="0" smtClean="0"/>
              <a:t>13</a:t>
            </a:r>
            <a:endParaRPr lang="en-US" dirty="0"/>
          </a:p>
        </p:txBody>
      </p:sp>
    </p:spTree>
    <p:extLst>
      <p:ext uri="{BB962C8B-B14F-4D97-AF65-F5344CB8AC3E}">
        <p14:creationId xmlns:p14="http://schemas.microsoft.com/office/powerpoint/2010/main" val="13193485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4911" y="303769"/>
            <a:ext cx="8759089" cy="457784"/>
          </a:xfrm>
        </p:spPr>
        <p:txBody>
          <a:bodyPr>
            <a:noAutofit/>
          </a:bodyPr>
          <a:lstStyle/>
          <a:p>
            <a:r>
              <a:rPr lang="en-US" dirty="0"/>
              <a:t>Customer Facing – Information Sources</a:t>
            </a:r>
          </a:p>
        </p:txBody>
      </p:sp>
      <p:grpSp>
        <p:nvGrpSpPr>
          <p:cNvPr id="11" name="Group 10"/>
          <p:cNvGrpSpPr/>
          <p:nvPr/>
        </p:nvGrpSpPr>
        <p:grpSpPr>
          <a:xfrm>
            <a:off x="2159000" y="973667"/>
            <a:ext cx="4792133" cy="3801533"/>
            <a:chOff x="1447800" y="1635159"/>
            <a:chExt cx="4038600" cy="3317841"/>
          </a:xfrm>
        </p:grpSpPr>
        <p:pic>
          <p:nvPicPr>
            <p:cNvPr id="4" name="Picture 2" descr="C:\Users\yeghiakk\Desktop\GAP October 25 2013\GRF\Picture3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447800" y="2362200"/>
              <a:ext cx="40386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2490" y="2819400"/>
              <a:ext cx="1018310" cy="16764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0235" y="2798618"/>
              <a:ext cx="1018310" cy="1683327"/>
            </a:xfrm>
            <a:prstGeom prst="rect">
              <a:avLst/>
            </a:prstGeom>
          </p:spPr>
        </p:pic>
        <p:sp>
          <p:nvSpPr>
            <p:cNvPr id="7" name="TextBox 6"/>
            <p:cNvSpPr txBox="1"/>
            <p:nvPr/>
          </p:nvSpPr>
          <p:spPr>
            <a:xfrm>
              <a:off x="1472045" y="1639669"/>
              <a:ext cx="1219200" cy="564094"/>
            </a:xfrm>
            <a:prstGeom prst="rect">
              <a:avLst/>
            </a:prstGeom>
            <a:noFill/>
          </p:spPr>
          <p:txBody>
            <a:bodyPr wrap="square" rtlCol="0">
              <a:spAutoFit/>
            </a:bodyPr>
            <a:lstStyle/>
            <a:p>
              <a:pPr algn="ctr"/>
              <a:r>
                <a:rPr lang="en-US" b="1" dirty="0" smtClean="0">
                  <a:solidFill>
                    <a:srgbClr val="0070C0"/>
                  </a:solidFill>
                </a:rPr>
                <a:t>Landing</a:t>
              </a:r>
            </a:p>
            <a:p>
              <a:pPr algn="ctr"/>
              <a:r>
                <a:rPr lang="en-US" b="1" dirty="0" smtClean="0">
                  <a:solidFill>
                    <a:srgbClr val="0070C0"/>
                  </a:solidFill>
                </a:rPr>
                <a:t>Page</a:t>
              </a:r>
              <a:endParaRPr lang="en-US" b="1" dirty="0">
                <a:solidFill>
                  <a:srgbClr val="0070C0"/>
                </a:solidFill>
              </a:endParaRPr>
            </a:p>
          </p:txBody>
        </p:sp>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267196" y="2819400"/>
              <a:ext cx="1052949" cy="1752600"/>
            </a:xfrm>
            <a:prstGeom prst="rect">
              <a:avLst/>
            </a:prstGeom>
          </p:spPr>
        </p:pic>
        <p:sp>
          <p:nvSpPr>
            <p:cNvPr id="9" name="TextBox 8"/>
            <p:cNvSpPr txBox="1"/>
            <p:nvPr/>
          </p:nvSpPr>
          <p:spPr>
            <a:xfrm>
              <a:off x="2798619" y="1639669"/>
              <a:ext cx="1219200" cy="564094"/>
            </a:xfrm>
            <a:prstGeom prst="rect">
              <a:avLst/>
            </a:prstGeom>
            <a:noFill/>
          </p:spPr>
          <p:txBody>
            <a:bodyPr wrap="square" rtlCol="0">
              <a:spAutoFit/>
            </a:bodyPr>
            <a:lstStyle/>
            <a:p>
              <a:pPr algn="ctr"/>
              <a:r>
                <a:rPr lang="en-US" b="1" dirty="0" smtClean="0">
                  <a:solidFill>
                    <a:srgbClr val="0070C0"/>
                  </a:solidFill>
                </a:rPr>
                <a:t>Outage</a:t>
              </a:r>
            </a:p>
            <a:p>
              <a:pPr algn="ctr"/>
              <a:r>
                <a:rPr lang="en-US" b="1" dirty="0" smtClean="0">
                  <a:solidFill>
                    <a:srgbClr val="0070C0"/>
                  </a:solidFill>
                </a:rPr>
                <a:t>Map</a:t>
              </a:r>
              <a:endParaRPr lang="en-US" b="1" dirty="0">
                <a:solidFill>
                  <a:srgbClr val="0070C0"/>
                </a:solidFill>
              </a:endParaRPr>
            </a:p>
          </p:txBody>
        </p:sp>
        <p:sp>
          <p:nvSpPr>
            <p:cNvPr id="10" name="TextBox 9"/>
            <p:cNvSpPr txBox="1"/>
            <p:nvPr/>
          </p:nvSpPr>
          <p:spPr>
            <a:xfrm>
              <a:off x="4114800" y="1635159"/>
              <a:ext cx="1219200" cy="564094"/>
            </a:xfrm>
            <a:prstGeom prst="rect">
              <a:avLst/>
            </a:prstGeom>
            <a:noFill/>
          </p:spPr>
          <p:txBody>
            <a:bodyPr wrap="square" rtlCol="0">
              <a:spAutoFit/>
            </a:bodyPr>
            <a:lstStyle/>
            <a:p>
              <a:pPr algn="ctr"/>
              <a:r>
                <a:rPr lang="en-US" b="1" dirty="0" smtClean="0">
                  <a:solidFill>
                    <a:srgbClr val="0070C0"/>
                  </a:solidFill>
                </a:rPr>
                <a:t>Alert</a:t>
              </a:r>
            </a:p>
            <a:p>
              <a:pPr algn="ctr"/>
              <a:r>
                <a:rPr lang="en-US" b="1" dirty="0" smtClean="0">
                  <a:solidFill>
                    <a:srgbClr val="0070C0"/>
                  </a:solidFill>
                </a:rPr>
                <a:t>Note</a:t>
              </a:r>
              <a:endParaRPr lang="en-US" b="1" dirty="0">
                <a:solidFill>
                  <a:srgbClr val="0070C0"/>
                </a:solidFill>
              </a:endParaRPr>
            </a:p>
          </p:txBody>
        </p:sp>
      </p:grpSp>
      <p:sp>
        <p:nvSpPr>
          <p:cNvPr id="12" name="TextBox 11"/>
          <p:cNvSpPr txBox="1"/>
          <p:nvPr/>
        </p:nvSpPr>
        <p:spPr>
          <a:xfrm>
            <a:off x="990599" y="4987314"/>
            <a:ext cx="7694243" cy="1354217"/>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400" dirty="0" smtClean="0">
                <a:solidFill>
                  <a:schemeClr val="bg2">
                    <a:lumMod val="50000"/>
                  </a:schemeClr>
                </a:solidFill>
              </a:rPr>
              <a:t>Easily manage your SCE account, monitor your energy usage, or report an outage. </a:t>
            </a:r>
          </a:p>
          <a:p>
            <a:pPr marL="342900" indent="-342900">
              <a:spcAft>
                <a:spcPts val="1200"/>
              </a:spcAft>
              <a:buFont typeface="Arial" panose="020B0604020202020204" pitchFamily="34" charset="0"/>
              <a:buChar char="•"/>
            </a:pPr>
            <a:r>
              <a:rPr lang="en-US" sz="2400" dirty="0" smtClean="0">
                <a:solidFill>
                  <a:schemeClr val="bg2">
                    <a:lumMod val="50000"/>
                  </a:schemeClr>
                </a:solidFill>
              </a:rPr>
              <a:t>Free to download for iPhones and Androids.</a:t>
            </a:r>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34699" y="6597965"/>
            <a:ext cx="1880651" cy="148235"/>
          </a:xfrm>
          <a:prstGeom prst="rect">
            <a:avLst/>
          </a:prstGeom>
        </p:spPr>
      </p:pic>
      <p:sp>
        <p:nvSpPr>
          <p:cNvPr id="19" name="Slide Number Placeholder 5"/>
          <p:cNvSpPr txBox="1">
            <a:spLocks/>
          </p:cNvSpPr>
          <p:nvPr/>
        </p:nvSpPr>
        <p:spPr>
          <a:xfrm>
            <a:off x="548640" y="6453217"/>
            <a:ext cx="1859280" cy="476250"/>
          </a:xfrm>
          <a:prstGeom prst="rect">
            <a:avLst/>
          </a:prstGeom>
        </p:spPr>
        <p:txBody>
          <a:bodyPr vert="horz" lIns="91408" tIns="45703" rIns="91408" bIns="45703" rtlCol="0" anchor="ctr"/>
          <a:lstStyle>
            <a:defPPr>
              <a:defRPr lang="en-US"/>
            </a:defPPr>
            <a:lvl1pPr marL="0" algn="l" defTabSz="914073" rtl="0" eaLnBrk="1" latinLnBrk="0" hangingPunct="1">
              <a:defRPr sz="12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457036" algn="l" defTabSz="914073" rtl="0" eaLnBrk="1" latinLnBrk="0" hangingPunct="1">
              <a:defRPr sz="1800" kern="1200">
                <a:solidFill>
                  <a:schemeClr val="tx1"/>
                </a:solidFill>
                <a:latin typeface="+mn-lt"/>
                <a:ea typeface="+mn-ea"/>
                <a:cs typeface="+mn-cs"/>
              </a:defRPr>
            </a:lvl2pPr>
            <a:lvl3pPr marL="914073" algn="l" defTabSz="914073" rtl="0" eaLnBrk="1" latinLnBrk="0" hangingPunct="1">
              <a:defRPr sz="1800" kern="1200">
                <a:solidFill>
                  <a:schemeClr val="tx1"/>
                </a:solidFill>
                <a:latin typeface="+mn-lt"/>
                <a:ea typeface="+mn-ea"/>
                <a:cs typeface="+mn-cs"/>
              </a:defRPr>
            </a:lvl3pPr>
            <a:lvl4pPr marL="1371108" algn="l" defTabSz="914073" rtl="0" eaLnBrk="1" latinLnBrk="0" hangingPunct="1">
              <a:defRPr sz="1800" kern="1200">
                <a:solidFill>
                  <a:schemeClr val="tx1"/>
                </a:solidFill>
                <a:latin typeface="+mn-lt"/>
                <a:ea typeface="+mn-ea"/>
                <a:cs typeface="+mn-cs"/>
              </a:defRPr>
            </a:lvl4pPr>
            <a:lvl5pPr marL="1828144" algn="l" defTabSz="914073" rtl="0" eaLnBrk="1" latinLnBrk="0" hangingPunct="1">
              <a:defRPr sz="1800" kern="1200">
                <a:solidFill>
                  <a:schemeClr val="tx1"/>
                </a:solidFill>
                <a:latin typeface="+mn-lt"/>
                <a:ea typeface="+mn-ea"/>
                <a:cs typeface="+mn-cs"/>
              </a:defRPr>
            </a:lvl5pPr>
            <a:lvl6pPr marL="2285183" algn="l" defTabSz="914073" rtl="0" eaLnBrk="1" latinLnBrk="0" hangingPunct="1">
              <a:defRPr sz="1800" kern="1200">
                <a:solidFill>
                  <a:schemeClr val="tx1"/>
                </a:solidFill>
                <a:latin typeface="+mn-lt"/>
                <a:ea typeface="+mn-ea"/>
                <a:cs typeface="+mn-cs"/>
              </a:defRPr>
            </a:lvl6pPr>
            <a:lvl7pPr marL="2742220" algn="l" defTabSz="914073" rtl="0" eaLnBrk="1" latinLnBrk="0" hangingPunct="1">
              <a:defRPr sz="1800" kern="1200">
                <a:solidFill>
                  <a:schemeClr val="tx1"/>
                </a:solidFill>
                <a:latin typeface="+mn-lt"/>
                <a:ea typeface="+mn-ea"/>
                <a:cs typeface="+mn-cs"/>
              </a:defRPr>
            </a:lvl7pPr>
            <a:lvl8pPr marL="3199256" algn="l" defTabSz="914073" rtl="0" eaLnBrk="1" latinLnBrk="0" hangingPunct="1">
              <a:defRPr sz="1800" kern="1200">
                <a:solidFill>
                  <a:schemeClr val="tx1"/>
                </a:solidFill>
                <a:latin typeface="+mn-lt"/>
                <a:ea typeface="+mn-ea"/>
                <a:cs typeface="+mn-cs"/>
              </a:defRPr>
            </a:lvl8pPr>
            <a:lvl9pPr marL="3656292" algn="l" defTabSz="914073" rtl="0" eaLnBrk="1" latinLnBrk="0" hangingPunct="1">
              <a:defRPr sz="1800" kern="1200">
                <a:solidFill>
                  <a:schemeClr val="tx1"/>
                </a:solidFill>
                <a:latin typeface="+mn-lt"/>
                <a:ea typeface="+mn-ea"/>
                <a:cs typeface="+mn-cs"/>
              </a:defRPr>
            </a:lvl9pPr>
          </a:lstStyle>
          <a:p>
            <a:pPr>
              <a:defRPr/>
            </a:pPr>
            <a:r>
              <a:rPr lang="en-US" dirty="0" smtClean="0"/>
              <a:t>14</a:t>
            </a:r>
            <a:endParaRPr lang="en-US" dirty="0"/>
          </a:p>
        </p:txBody>
      </p:sp>
    </p:spTree>
    <p:extLst>
      <p:ext uri="{BB962C8B-B14F-4D97-AF65-F5344CB8AC3E}">
        <p14:creationId xmlns:p14="http://schemas.microsoft.com/office/powerpoint/2010/main" val="15317239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6071" y="286004"/>
            <a:ext cx="8832186" cy="457784"/>
          </a:xfrm>
        </p:spPr>
        <p:txBody>
          <a:bodyPr>
            <a:noAutofit/>
          </a:bodyPr>
          <a:lstStyle/>
          <a:p>
            <a:r>
              <a:rPr lang="en-US" dirty="0" smtClean="0"/>
              <a:t>Local Government Outage Maps</a:t>
            </a:r>
            <a:endParaRPr lang="en-US" dirty="0"/>
          </a:p>
        </p:txBody>
      </p:sp>
      <p:sp>
        <p:nvSpPr>
          <p:cNvPr id="5" name="Content Placeholder 6"/>
          <p:cNvSpPr txBox="1">
            <a:spLocks/>
          </p:cNvSpPr>
          <p:nvPr/>
        </p:nvSpPr>
        <p:spPr>
          <a:xfrm>
            <a:off x="0" y="2011992"/>
            <a:ext cx="3493007" cy="4023359"/>
          </a:xfrm>
          <a:prstGeom prst="rect">
            <a:avLst/>
          </a:prstGeom>
        </p:spPr>
        <p:txBody>
          <a:bodyPr>
            <a:normAutofit/>
          </a:bodyPr>
          <a:lstStyle>
            <a:lvl1pPr marL="228518" indent="-228518" algn="l" defTabSz="914073"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685556" indent="-228518" algn="l" defTabSz="914073"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2pPr>
            <a:lvl3pPr marL="1142592" indent="-228518" algn="l" defTabSz="914073"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3pPr>
            <a:lvl4pPr marL="1599628" indent="-228518" algn="l" defTabSz="914073"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4pPr>
            <a:lvl5pPr marL="2056664" indent="-228518" algn="l" defTabSz="914073"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5pPr>
            <a:lvl6pPr marL="2513700" indent="-228518" algn="l" defTabSz="9140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737" indent="-228518" algn="l" defTabSz="9140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774" indent="-228518" algn="l" defTabSz="9140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811" indent="-228518" algn="l" defTabSz="9140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smtClean="0">
                <a:solidFill>
                  <a:schemeClr val="tx2"/>
                </a:solidFill>
              </a:rPr>
              <a:t>Criteria for sending maps</a:t>
            </a:r>
          </a:p>
          <a:p>
            <a:pPr lvl="1"/>
            <a:r>
              <a:rPr lang="en-US" sz="1800" dirty="0" smtClean="0">
                <a:solidFill>
                  <a:srgbClr val="0070C0"/>
                </a:solidFill>
              </a:rPr>
              <a:t>Outage lasting more than 90 minutes</a:t>
            </a:r>
          </a:p>
          <a:p>
            <a:pPr lvl="1"/>
            <a:r>
              <a:rPr lang="en-US" sz="1800" dirty="0" smtClean="0">
                <a:solidFill>
                  <a:srgbClr val="0070C0"/>
                </a:solidFill>
              </a:rPr>
              <a:t>150 or more customers</a:t>
            </a:r>
          </a:p>
          <a:p>
            <a:pPr lvl="1"/>
            <a:r>
              <a:rPr lang="en-US" sz="1800" dirty="0" smtClean="0">
                <a:solidFill>
                  <a:srgbClr val="0070C0"/>
                </a:solidFill>
              </a:rPr>
              <a:t>No maps sent if T&amp;D District is in “storm”- emergency operations conditions</a:t>
            </a:r>
          </a:p>
          <a:p>
            <a:pPr marL="0" indent="0">
              <a:buFont typeface="Arial" panose="020B0604020202020204" pitchFamily="34" charset="0"/>
              <a:buNone/>
            </a:pPr>
            <a:endParaRPr lang="en-US" dirty="0"/>
          </a:p>
        </p:txBody>
      </p:sp>
      <p:pic>
        <p:nvPicPr>
          <p:cNvPr id="6" name="Picture 5"/>
          <p:cNvPicPr>
            <a:picLocks noChangeAspect="1"/>
          </p:cNvPicPr>
          <p:nvPr/>
        </p:nvPicPr>
        <p:blipFill rotWithShape="1">
          <a:blip r:embed="rId2"/>
          <a:srcRect r="20189" b="19196"/>
          <a:stretch/>
        </p:blipFill>
        <p:spPr>
          <a:xfrm>
            <a:off x="3380078" y="847976"/>
            <a:ext cx="5600293" cy="5291563"/>
          </a:xfrm>
          <a:prstGeom prst="rect">
            <a:avLst/>
          </a:prstGeom>
        </p:spPr>
      </p:pic>
      <p:sp>
        <p:nvSpPr>
          <p:cNvPr id="8" name="Slide Number Placeholder 5"/>
          <p:cNvSpPr txBox="1">
            <a:spLocks/>
          </p:cNvSpPr>
          <p:nvPr/>
        </p:nvSpPr>
        <p:spPr>
          <a:xfrm>
            <a:off x="577516" y="6453217"/>
            <a:ext cx="1830404" cy="476250"/>
          </a:xfrm>
          <a:prstGeom prst="rect">
            <a:avLst/>
          </a:prstGeom>
        </p:spPr>
        <p:txBody>
          <a:bodyPr vert="horz" lIns="91408" tIns="45703" rIns="91408" bIns="45703" rtlCol="0" anchor="ctr"/>
          <a:lstStyle>
            <a:defPPr>
              <a:defRPr lang="en-US"/>
            </a:defPPr>
            <a:lvl1pPr marL="0" algn="l" defTabSz="914073" rtl="0" eaLnBrk="1" latinLnBrk="0" hangingPunct="1">
              <a:defRPr sz="12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457036" algn="l" defTabSz="914073" rtl="0" eaLnBrk="1" latinLnBrk="0" hangingPunct="1">
              <a:defRPr sz="1800" kern="1200">
                <a:solidFill>
                  <a:schemeClr val="tx1"/>
                </a:solidFill>
                <a:latin typeface="+mn-lt"/>
                <a:ea typeface="+mn-ea"/>
                <a:cs typeface="+mn-cs"/>
              </a:defRPr>
            </a:lvl2pPr>
            <a:lvl3pPr marL="914073" algn="l" defTabSz="914073" rtl="0" eaLnBrk="1" latinLnBrk="0" hangingPunct="1">
              <a:defRPr sz="1800" kern="1200">
                <a:solidFill>
                  <a:schemeClr val="tx1"/>
                </a:solidFill>
                <a:latin typeface="+mn-lt"/>
                <a:ea typeface="+mn-ea"/>
                <a:cs typeface="+mn-cs"/>
              </a:defRPr>
            </a:lvl3pPr>
            <a:lvl4pPr marL="1371108" algn="l" defTabSz="914073" rtl="0" eaLnBrk="1" latinLnBrk="0" hangingPunct="1">
              <a:defRPr sz="1800" kern="1200">
                <a:solidFill>
                  <a:schemeClr val="tx1"/>
                </a:solidFill>
                <a:latin typeface="+mn-lt"/>
                <a:ea typeface="+mn-ea"/>
                <a:cs typeface="+mn-cs"/>
              </a:defRPr>
            </a:lvl4pPr>
            <a:lvl5pPr marL="1828144" algn="l" defTabSz="914073" rtl="0" eaLnBrk="1" latinLnBrk="0" hangingPunct="1">
              <a:defRPr sz="1800" kern="1200">
                <a:solidFill>
                  <a:schemeClr val="tx1"/>
                </a:solidFill>
                <a:latin typeface="+mn-lt"/>
                <a:ea typeface="+mn-ea"/>
                <a:cs typeface="+mn-cs"/>
              </a:defRPr>
            </a:lvl5pPr>
            <a:lvl6pPr marL="2285183" algn="l" defTabSz="914073" rtl="0" eaLnBrk="1" latinLnBrk="0" hangingPunct="1">
              <a:defRPr sz="1800" kern="1200">
                <a:solidFill>
                  <a:schemeClr val="tx1"/>
                </a:solidFill>
                <a:latin typeface="+mn-lt"/>
                <a:ea typeface="+mn-ea"/>
                <a:cs typeface="+mn-cs"/>
              </a:defRPr>
            </a:lvl6pPr>
            <a:lvl7pPr marL="2742220" algn="l" defTabSz="914073" rtl="0" eaLnBrk="1" latinLnBrk="0" hangingPunct="1">
              <a:defRPr sz="1800" kern="1200">
                <a:solidFill>
                  <a:schemeClr val="tx1"/>
                </a:solidFill>
                <a:latin typeface="+mn-lt"/>
                <a:ea typeface="+mn-ea"/>
                <a:cs typeface="+mn-cs"/>
              </a:defRPr>
            </a:lvl7pPr>
            <a:lvl8pPr marL="3199256" algn="l" defTabSz="914073" rtl="0" eaLnBrk="1" latinLnBrk="0" hangingPunct="1">
              <a:defRPr sz="1800" kern="1200">
                <a:solidFill>
                  <a:schemeClr val="tx1"/>
                </a:solidFill>
                <a:latin typeface="+mn-lt"/>
                <a:ea typeface="+mn-ea"/>
                <a:cs typeface="+mn-cs"/>
              </a:defRPr>
            </a:lvl8pPr>
            <a:lvl9pPr marL="3656292" algn="l" defTabSz="914073" rtl="0" eaLnBrk="1" latinLnBrk="0" hangingPunct="1">
              <a:defRPr sz="1800" kern="1200">
                <a:solidFill>
                  <a:schemeClr val="tx1"/>
                </a:solidFill>
                <a:latin typeface="+mn-lt"/>
                <a:ea typeface="+mn-ea"/>
                <a:cs typeface="+mn-cs"/>
              </a:defRPr>
            </a:lvl9pPr>
          </a:lstStyle>
          <a:p>
            <a:pPr>
              <a:defRPr/>
            </a:pPr>
            <a:r>
              <a:rPr lang="en-US" dirty="0" smtClean="0"/>
              <a:t>15</a:t>
            </a:r>
            <a:endParaRPr lang="en-US" dirty="0"/>
          </a:p>
        </p:txBody>
      </p:sp>
    </p:spTree>
    <p:extLst>
      <p:ext uri="{BB962C8B-B14F-4D97-AF65-F5344CB8AC3E}">
        <p14:creationId xmlns:p14="http://schemas.microsoft.com/office/powerpoint/2010/main" val="24831185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1" y="685800"/>
            <a:ext cx="4508500" cy="2116887"/>
          </a:xfrm>
          <a:prstGeom prst="rect">
            <a:avLst/>
          </a:prstGeom>
          <a:noFill/>
        </p:spPr>
        <p:txBody>
          <a:bodyPr wrap="square" lIns="84732" tIns="42367" rIns="84732" bIns="42367" rtlCol="0">
            <a:spAutoFit/>
          </a:bodyPr>
          <a:lstStyle/>
          <a:p>
            <a:pPr marL="423590" lvl="1"/>
            <a:endParaRPr lang="en-US" sz="700" dirty="0" smtClean="0">
              <a:solidFill>
                <a:srgbClr val="000000"/>
              </a:solidFill>
              <a:latin typeface="Calibri" pitchFamily="34" charset="0"/>
            </a:endParaRPr>
          </a:p>
          <a:p>
            <a:pPr marL="0" lvl="1">
              <a:spcAft>
                <a:spcPts val="600"/>
              </a:spcAft>
            </a:pPr>
            <a:r>
              <a:rPr lang="en-US" sz="2000" b="1" dirty="0">
                <a:solidFill>
                  <a:srgbClr val="000000"/>
                </a:solidFill>
                <a:latin typeface="Segoe UI" panose="020B0502040204020203" pitchFamily="34" charset="0"/>
                <a:ea typeface="Segoe UI" panose="020B0502040204020203" pitchFamily="34" charset="0"/>
                <a:cs typeface="Segoe UI" panose="020B0502040204020203" pitchFamily="34" charset="0"/>
              </a:rPr>
              <a:t>Social Media Engagement</a:t>
            </a:r>
          </a:p>
          <a:p>
            <a:pPr marL="561975" lvl="1" indent="-342900">
              <a:buFont typeface="Arial" pitchFamily="34" charset="0"/>
              <a:buChar char="•"/>
            </a:pPr>
            <a:r>
              <a:rPr lang="en-US" sz="2000"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SCE.com </a:t>
            </a:r>
          </a:p>
          <a:p>
            <a:pPr marL="561975" lvl="1" indent="-342900">
              <a:buFont typeface="Arial" pitchFamily="34" charset="0"/>
              <a:buChar char="•"/>
            </a:pPr>
            <a:r>
              <a:rPr lang="en-US" sz="2000"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Facebook</a:t>
            </a:r>
            <a:endParaRPr lang="en-US" sz="2000"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a:p>
            <a:pPr marL="561975" lvl="1" indent="-342900">
              <a:buFont typeface="Arial" pitchFamily="34" charset="0"/>
              <a:buChar char="•"/>
            </a:pPr>
            <a:r>
              <a:rPr lang="en-US" sz="2000"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Twitter</a:t>
            </a:r>
          </a:p>
          <a:p>
            <a:pPr marL="561975" lvl="1" indent="-342900">
              <a:buFont typeface="Arial" pitchFamily="34" charset="0"/>
              <a:buChar char="•"/>
            </a:pPr>
            <a:r>
              <a:rPr lang="en-US" sz="2000"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Instagram</a:t>
            </a:r>
          </a:p>
          <a:p>
            <a:pPr marL="561975" lvl="1" indent="-342900">
              <a:buFont typeface="Arial" pitchFamily="34" charset="0"/>
              <a:buChar char="•"/>
            </a:pPr>
            <a:r>
              <a:rPr lang="en-US" sz="2000"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YouTube</a:t>
            </a:r>
            <a:r>
              <a:rPr lang="en-US" sz="2000" b="1"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endParaRPr lang="en-US" sz="2000" b="1" dirty="0" smtClean="0">
              <a:solidFill>
                <a:srgbClr val="000000"/>
              </a:solidFill>
              <a:latin typeface="Segoe UI" panose="020B0502040204020203" pitchFamily="34" charset="0"/>
              <a:ea typeface="Segoe UI" panose="020B0502040204020203" pitchFamily="34" charset="0"/>
              <a:cs typeface="Segoe UI" panose="020B0502040204020203" pitchFamily="34" charset="0"/>
            </a:endParaRPr>
          </a:p>
        </p:txBody>
      </p:sp>
      <p:sp>
        <p:nvSpPr>
          <p:cNvPr id="6" name="Title 5"/>
          <p:cNvSpPr>
            <a:spLocks noGrp="1"/>
          </p:cNvSpPr>
          <p:nvPr>
            <p:ph type="title"/>
          </p:nvPr>
        </p:nvSpPr>
        <p:spPr>
          <a:xfrm>
            <a:off x="440214" y="314106"/>
            <a:ext cx="8746174" cy="457980"/>
          </a:xfrm>
        </p:spPr>
        <p:txBody>
          <a:bodyPr>
            <a:noAutofit/>
          </a:bodyPr>
          <a:lstStyle/>
          <a:p>
            <a:r>
              <a:rPr lang="en-US" dirty="0" smtClean="0"/>
              <a:t>Web and Social Media</a:t>
            </a:r>
            <a:endParaRPr lang="en-US" dirty="0"/>
          </a:p>
        </p:txBody>
      </p:sp>
      <p:pic>
        <p:nvPicPr>
          <p:cNvPr id="1026" name="Picture 2" descr="C:\Users\curtisc\AppData\Local\Temp\SNAGHTML3c9f1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9684" y="858371"/>
            <a:ext cx="3871906" cy="25753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curtisc\AppData\Local\Temp\SNAGHTML3dcea5.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892"/>
          <a:stretch/>
        </p:blipFill>
        <p:spPr bwMode="auto">
          <a:xfrm>
            <a:off x="343624" y="2863111"/>
            <a:ext cx="4385538" cy="21433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stretch>
            <a:fillRect/>
          </a:stretch>
        </p:blipFill>
        <p:spPr>
          <a:xfrm>
            <a:off x="4567238" y="3424238"/>
            <a:ext cx="9524" cy="9524"/>
          </a:xfrm>
          <a:prstGeom prst="rect">
            <a:avLst/>
          </a:prstGeom>
        </p:spPr>
      </p:pic>
      <p:pic>
        <p:nvPicPr>
          <p:cNvPr id="5" name="Picture 4"/>
          <p:cNvPicPr>
            <a:picLocks noChangeAspect="1"/>
          </p:cNvPicPr>
          <p:nvPr/>
        </p:nvPicPr>
        <p:blipFill>
          <a:blip r:embed="rId6"/>
          <a:stretch>
            <a:fillRect/>
          </a:stretch>
        </p:blipFill>
        <p:spPr>
          <a:xfrm>
            <a:off x="4719638" y="3576638"/>
            <a:ext cx="9524" cy="9524"/>
          </a:xfrm>
          <a:prstGeom prst="rect">
            <a:avLst/>
          </a:prstGeom>
        </p:spPr>
      </p:pic>
      <p:pic>
        <p:nvPicPr>
          <p:cNvPr id="1030" name="Picture 6" descr="C:\Users\curtisc\AppData\Local\Temp\SNAGHTML3f4099.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61142" y="3433761"/>
            <a:ext cx="4566032" cy="26335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curtisc\AppData\Local\Temp\SNAGHTML414ad6.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96044" y="4053041"/>
            <a:ext cx="3197225" cy="2459404"/>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3"/>
          <p:cNvSpPr>
            <a:spLocks noGrp="1"/>
          </p:cNvSpPr>
          <p:nvPr>
            <p:ph type="sldNum" sz="quarter" idx="12"/>
          </p:nvPr>
        </p:nvSpPr>
        <p:spPr>
          <a:xfrm>
            <a:off x="580524" y="6492875"/>
            <a:ext cx="2057400" cy="365125"/>
          </a:xfrm>
        </p:spPr>
        <p:txBody>
          <a:bodyPr/>
          <a:lstStyle/>
          <a:p>
            <a:r>
              <a:rPr lang="en-US" dirty="0" smtClean="0"/>
              <a:t>16</a:t>
            </a:r>
            <a:endParaRPr lang="en-US" dirty="0"/>
          </a:p>
        </p:txBody>
      </p:sp>
    </p:spTree>
    <p:custDataLst>
      <p:tags r:id="rId1"/>
    </p:custDataLst>
    <p:extLst>
      <p:ext uri="{BB962C8B-B14F-4D97-AF65-F5344CB8AC3E}">
        <p14:creationId xmlns:p14="http://schemas.microsoft.com/office/powerpoint/2010/main" val="3176629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561273" y="6492875"/>
            <a:ext cx="2057400" cy="365125"/>
          </a:xfrm>
        </p:spPr>
        <p:txBody>
          <a:bodyPr/>
          <a:lstStyle/>
          <a:p>
            <a:fld id="{33A416C9-3E56-4356-B5A5-07CC0717963B}" type="slidenum">
              <a:rPr lang="en-US" smtClean="0"/>
              <a:t>17</a:t>
            </a:fld>
            <a:endParaRPr lang="en-US"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7930"/>
          <a:stretch/>
        </p:blipFill>
        <p:spPr>
          <a:xfrm>
            <a:off x="2493879" y="895149"/>
            <a:ext cx="3724041" cy="4514249"/>
          </a:xfrm>
          <a:prstGeom prst="rect">
            <a:avLst/>
          </a:prstGeom>
        </p:spPr>
      </p:pic>
      <p:sp>
        <p:nvSpPr>
          <p:cNvPr id="5" name="TextBox 4"/>
          <p:cNvSpPr txBox="1"/>
          <p:nvPr/>
        </p:nvSpPr>
        <p:spPr>
          <a:xfrm>
            <a:off x="2281187" y="5409398"/>
            <a:ext cx="4350619" cy="707886"/>
          </a:xfrm>
          <a:prstGeom prst="rect">
            <a:avLst/>
          </a:prstGeom>
          <a:noFill/>
        </p:spPr>
        <p:txBody>
          <a:bodyPr wrap="square" rtlCol="0">
            <a:spAutoFit/>
          </a:bodyPr>
          <a:lstStyle/>
          <a:p>
            <a:pPr algn="ctr"/>
            <a:r>
              <a:rPr lang="en-US" sz="4000" b="1" dirty="0">
                <a:solidFill>
                  <a:srgbClr val="F1B42B"/>
                </a:solidFill>
              </a:rPr>
              <a:t>Questions</a:t>
            </a:r>
            <a:r>
              <a:rPr lang="en-US" sz="4000" b="1" dirty="0" smtClean="0">
                <a:solidFill>
                  <a:srgbClr val="F1B42B"/>
                </a:solidFill>
              </a:rPr>
              <a:t>?</a:t>
            </a:r>
            <a:endParaRPr lang="en-US" sz="4000" b="1" dirty="0">
              <a:solidFill>
                <a:srgbClr val="F1B42B"/>
              </a:solidFill>
            </a:endParaRPr>
          </a:p>
        </p:txBody>
      </p:sp>
    </p:spTree>
    <p:extLst>
      <p:ext uri="{BB962C8B-B14F-4D97-AF65-F5344CB8AC3E}">
        <p14:creationId xmlns:p14="http://schemas.microsoft.com/office/powerpoint/2010/main" val="13714492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343" y="-12527"/>
            <a:ext cx="8305800" cy="1111313"/>
          </a:xfrm>
        </p:spPr>
        <p:txBody>
          <a:bodyPr>
            <a:normAutofit/>
          </a:bodyPr>
          <a:lstStyle/>
          <a:p>
            <a:r>
              <a:rPr lang="en-US" sz="4800" dirty="0" smtClean="0"/>
              <a:t>Overview of SCE</a:t>
            </a:r>
            <a:endParaRPr lang="en-US" sz="2800" dirty="0"/>
          </a:p>
        </p:txBody>
      </p:sp>
      <p:sp>
        <p:nvSpPr>
          <p:cNvPr id="4" name="Slide Number Placeholder 3"/>
          <p:cNvSpPr>
            <a:spLocks noGrp="1"/>
          </p:cNvSpPr>
          <p:nvPr>
            <p:ph type="sldNum" sz="quarter" idx="12"/>
          </p:nvPr>
        </p:nvSpPr>
        <p:spPr/>
        <p:txBody>
          <a:bodyPr/>
          <a:lstStyle/>
          <a:p>
            <a:fld id="{4E4B20FB-60D3-4E92-9DBF-14E0221E8C96}" type="slidenum">
              <a:rPr lang="en-US" smtClean="0">
                <a:solidFill>
                  <a:prstClr val="black">
                    <a:tint val="75000"/>
                  </a:prstClr>
                </a:solidFill>
              </a:rPr>
              <a:pPr/>
              <a:t>2</a:t>
            </a:fld>
            <a:endParaRPr lang="en-US" dirty="0">
              <a:solidFill>
                <a:prstClr val="black">
                  <a:tint val="75000"/>
                </a:prstClr>
              </a:solidFill>
            </a:endParaRPr>
          </a:p>
        </p:txBody>
      </p:sp>
      <p:pic>
        <p:nvPicPr>
          <p:cNvPr id="10" name="Picture 7" descr="http://upload.wikimedia.org/wikipedia/commons/c/c8/Los_Angeles_Basin_at_night.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4961744"/>
            <a:ext cx="9144000" cy="189625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13023" y="1425369"/>
            <a:ext cx="4975132" cy="3477875"/>
          </a:xfrm>
          <a:prstGeom prst="rect">
            <a:avLst/>
          </a:prstGeom>
        </p:spPr>
        <p:txBody>
          <a:bodyPr wrap="square">
            <a:spAutoFit/>
          </a:bodyPr>
          <a:lstStyle/>
          <a:p>
            <a:pPr marL="233363" indent="-233363" fontAlgn="auto">
              <a:spcBef>
                <a:spcPts val="0"/>
              </a:spcBef>
              <a:spcAft>
                <a:spcPts val="0"/>
              </a:spcAft>
              <a:buClrTx/>
              <a:buFont typeface="Arial" panose="020B0604020202020204" pitchFamily="34" charset="0"/>
              <a:buChar char="•"/>
            </a:pPr>
            <a:r>
              <a:rPr lang="en-US" sz="2200" b="0" dirty="0" smtClean="0">
                <a:solidFill>
                  <a:schemeClr val="tx2"/>
                </a:solidFill>
                <a:latin typeface="Segoe UI" panose="020B0502040204020203" pitchFamily="34" charset="0"/>
                <a:ea typeface="Segoe UI" panose="020B0502040204020203" pitchFamily="34" charset="0"/>
                <a:cs typeface="Segoe UI" panose="020B0502040204020203" pitchFamily="34" charset="0"/>
              </a:rPr>
              <a:t>15 </a:t>
            </a:r>
            <a:r>
              <a:rPr lang="en-US" sz="2200" b="0" dirty="0">
                <a:solidFill>
                  <a:schemeClr val="tx2"/>
                </a:solidFill>
                <a:latin typeface="Segoe UI" panose="020B0502040204020203" pitchFamily="34" charset="0"/>
                <a:ea typeface="Segoe UI" panose="020B0502040204020203" pitchFamily="34" charset="0"/>
                <a:cs typeface="Segoe UI" panose="020B0502040204020203" pitchFamily="34" charset="0"/>
              </a:rPr>
              <a:t>million people</a:t>
            </a:r>
          </a:p>
          <a:p>
            <a:pPr marL="233363" indent="-233363" fontAlgn="auto">
              <a:spcBef>
                <a:spcPts val="0"/>
              </a:spcBef>
              <a:spcAft>
                <a:spcPts val="0"/>
              </a:spcAft>
              <a:buClrTx/>
              <a:buFont typeface="Arial" panose="020B0604020202020204" pitchFamily="34" charset="0"/>
              <a:buChar char="•"/>
            </a:pPr>
            <a:r>
              <a:rPr lang="en-US" sz="2200" b="0" dirty="0">
                <a:solidFill>
                  <a:schemeClr val="tx2"/>
                </a:solidFill>
                <a:latin typeface="Segoe UI" panose="020B0502040204020203" pitchFamily="34" charset="0"/>
                <a:ea typeface="Segoe UI" panose="020B0502040204020203" pitchFamily="34" charset="0"/>
                <a:cs typeface="Segoe UI" panose="020B0502040204020203" pitchFamily="34" charset="0"/>
              </a:rPr>
              <a:t>180 incorporated cities</a:t>
            </a:r>
          </a:p>
          <a:p>
            <a:pPr marL="233363" indent="-233363" fontAlgn="auto">
              <a:spcBef>
                <a:spcPts val="0"/>
              </a:spcBef>
              <a:spcAft>
                <a:spcPts val="0"/>
              </a:spcAft>
              <a:buClrTx/>
              <a:buFont typeface="Arial" panose="020B0604020202020204" pitchFamily="34" charset="0"/>
              <a:buChar char="•"/>
            </a:pPr>
            <a:r>
              <a:rPr lang="en-US" sz="2200" b="0" dirty="0">
                <a:solidFill>
                  <a:schemeClr val="tx2"/>
                </a:solidFill>
                <a:latin typeface="Segoe UI" panose="020B0502040204020203" pitchFamily="34" charset="0"/>
                <a:ea typeface="Segoe UI" panose="020B0502040204020203" pitchFamily="34" charset="0"/>
                <a:cs typeface="Segoe UI" panose="020B0502040204020203" pitchFamily="34" charset="0"/>
              </a:rPr>
              <a:t>15 counties</a:t>
            </a:r>
            <a:endParaRPr lang="en-US" altLang="en-US" sz="2200" b="0" dirty="0">
              <a:solidFill>
                <a:schemeClr val="tx2"/>
              </a:solidFill>
              <a:latin typeface="Segoe UI" panose="020B0502040204020203" pitchFamily="34" charset="0"/>
              <a:ea typeface="Segoe UI" panose="020B0502040204020203" pitchFamily="34" charset="0"/>
              <a:cs typeface="Segoe UI" panose="020B0502040204020203" pitchFamily="34" charset="0"/>
            </a:endParaRPr>
          </a:p>
          <a:p>
            <a:pPr marL="233363" indent="-233363" fontAlgn="auto">
              <a:spcBef>
                <a:spcPts val="0"/>
              </a:spcBef>
              <a:spcAft>
                <a:spcPts val="0"/>
              </a:spcAft>
              <a:buClrTx/>
              <a:buFont typeface="Arial" panose="020B0604020202020204" pitchFamily="34" charset="0"/>
              <a:buChar char="•"/>
            </a:pPr>
            <a:r>
              <a:rPr lang="en-US" altLang="en-US" sz="2200" b="0" dirty="0">
                <a:solidFill>
                  <a:schemeClr val="tx2"/>
                </a:solidFill>
                <a:latin typeface="Segoe UI" panose="020B0502040204020203" pitchFamily="34" charset="0"/>
                <a:ea typeface="Segoe UI" panose="020B0502040204020203" pitchFamily="34" charset="0"/>
                <a:cs typeface="Segoe UI" panose="020B0502040204020203" pitchFamily="34" charset="0"/>
              </a:rPr>
              <a:t>125 years of reliable electric service</a:t>
            </a:r>
          </a:p>
          <a:p>
            <a:pPr marL="233363" indent="-233363" fontAlgn="auto">
              <a:spcBef>
                <a:spcPts val="0"/>
              </a:spcBef>
              <a:spcAft>
                <a:spcPts val="0"/>
              </a:spcAft>
              <a:buClrTx/>
              <a:buFont typeface="Arial" panose="020B0604020202020204" pitchFamily="34" charset="0"/>
              <a:buChar char="•"/>
            </a:pPr>
            <a:r>
              <a:rPr lang="en-US" altLang="en-US" sz="2200" b="0" dirty="0">
                <a:solidFill>
                  <a:schemeClr val="tx2"/>
                </a:solidFill>
                <a:latin typeface="Segoe UI" panose="020B0502040204020203" pitchFamily="34" charset="0"/>
                <a:ea typeface="Segoe UI" panose="020B0502040204020203" pitchFamily="34" charset="0"/>
                <a:cs typeface="Segoe UI" panose="020B0502040204020203" pitchFamily="34" charset="0"/>
              </a:rPr>
              <a:t>One of the nation’s largest IOU’s</a:t>
            </a:r>
          </a:p>
          <a:p>
            <a:pPr marL="233363" indent="-233363" fontAlgn="auto">
              <a:spcBef>
                <a:spcPts val="0"/>
              </a:spcBef>
              <a:spcAft>
                <a:spcPts val="0"/>
              </a:spcAft>
              <a:buClrTx/>
              <a:buFont typeface="Arial" panose="020B0604020202020204" pitchFamily="34" charset="0"/>
              <a:buChar char="•"/>
            </a:pPr>
            <a:r>
              <a:rPr lang="en-US" sz="2200" b="0" dirty="0">
                <a:solidFill>
                  <a:schemeClr val="tx2"/>
                </a:solidFill>
                <a:latin typeface="Segoe UI" panose="020B0502040204020203" pitchFamily="34" charset="0"/>
                <a:ea typeface="Segoe UI" panose="020B0502040204020203" pitchFamily="34" charset="0"/>
                <a:cs typeface="Segoe UI" panose="020B0502040204020203" pitchFamily="34" charset="0"/>
              </a:rPr>
              <a:t>50,000 square miles of service area</a:t>
            </a:r>
          </a:p>
          <a:p>
            <a:pPr marL="233363" indent="-233363" fontAlgn="auto">
              <a:spcBef>
                <a:spcPts val="0"/>
              </a:spcBef>
              <a:spcAft>
                <a:spcPts val="0"/>
              </a:spcAft>
              <a:buClrTx/>
              <a:buFont typeface="Arial" panose="020B0604020202020204" pitchFamily="34" charset="0"/>
              <a:buChar char="•"/>
            </a:pPr>
            <a:r>
              <a:rPr lang="en-US" sz="2200" b="0" dirty="0">
                <a:solidFill>
                  <a:schemeClr val="tx2"/>
                </a:solidFill>
                <a:latin typeface="Segoe UI" panose="020B0502040204020203" pitchFamily="34" charset="0"/>
                <a:ea typeface="Segoe UI" panose="020B0502040204020203" pitchFamily="34" charset="0"/>
                <a:cs typeface="Segoe UI" panose="020B0502040204020203" pitchFamily="34" charset="0"/>
              </a:rPr>
              <a:t>5,000 large businesses</a:t>
            </a:r>
          </a:p>
          <a:p>
            <a:pPr marL="233363" indent="-233363" fontAlgn="auto">
              <a:spcBef>
                <a:spcPts val="0"/>
              </a:spcBef>
              <a:spcAft>
                <a:spcPts val="0"/>
              </a:spcAft>
              <a:buClrTx/>
              <a:buFont typeface="Arial" panose="020B0604020202020204" pitchFamily="34" charset="0"/>
              <a:buChar char="•"/>
            </a:pPr>
            <a:r>
              <a:rPr lang="en-US" sz="2200" b="0" dirty="0">
                <a:solidFill>
                  <a:schemeClr val="tx2"/>
                </a:solidFill>
                <a:latin typeface="Segoe UI" panose="020B0502040204020203" pitchFamily="34" charset="0"/>
                <a:ea typeface="Segoe UI" panose="020B0502040204020203" pitchFamily="34" charset="0"/>
                <a:cs typeface="Segoe UI" panose="020B0502040204020203" pitchFamily="34" charset="0"/>
              </a:rPr>
              <a:t>280,000 small businesses</a:t>
            </a:r>
          </a:p>
          <a:p>
            <a:pPr marL="233363" indent="-233363" fontAlgn="auto">
              <a:spcBef>
                <a:spcPts val="0"/>
              </a:spcBef>
              <a:spcAft>
                <a:spcPts val="0"/>
              </a:spcAft>
              <a:buClrTx/>
              <a:buFont typeface="Arial" panose="020B0604020202020204" pitchFamily="34" charset="0"/>
              <a:buChar char="•"/>
            </a:pPr>
            <a:r>
              <a:rPr lang="en-US" altLang="en-US" sz="2200" b="0" dirty="0">
                <a:solidFill>
                  <a:schemeClr val="tx2"/>
                </a:solidFill>
                <a:latin typeface="Segoe UI" panose="020B0502040204020203" pitchFamily="34" charset="0"/>
                <a:ea typeface="Segoe UI" panose="020B0502040204020203" pitchFamily="34" charset="0"/>
                <a:cs typeface="Segoe UI" panose="020B0502040204020203" pitchFamily="34" charset="0"/>
              </a:rPr>
              <a:t>Leader in </a:t>
            </a:r>
            <a:r>
              <a:rPr lang="en-US" altLang="en-US" sz="2200" b="0" dirty="0" smtClean="0">
                <a:solidFill>
                  <a:schemeClr val="tx2"/>
                </a:solidFill>
                <a:latin typeface="Segoe UI" panose="020B0502040204020203" pitchFamily="34" charset="0"/>
                <a:ea typeface="Segoe UI" panose="020B0502040204020203" pitchFamily="34" charset="0"/>
                <a:cs typeface="Segoe UI" panose="020B0502040204020203" pitchFamily="34" charset="0"/>
              </a:rPr>
              <a:t>renewable energy</a:t>
            </a:r>
            <a:endParaRPr lang="en-US" altLang="en-US" sz="2200" b="0" dirty="0">
              <a:solidFill>
                <a:schemeClr val="tx2"/>
              </a:solidFill>
              <a:latin typeface="Segoe UI" panose="020B0502040204020203" pitchFamily="34" charset="0"/>
              <a:ea typeface="Segoe UI" panose="020B0502040204020203" pitchFamily="34" charset="0"/>
              <a:cs typeface="Segoe UI" panose="020B0502040204020203" pitchFamily="34" charset="0"/>
            </a:endParaRPr>
          </a:p>
          <a:p>
            <a:pPr marL="233363" indent="-233363" fontAlgn="auto">
              <a:spcBef>
                <a:spcPts val="0"/>
              </a:spcBef>
              <a:spcAft>
                <a:spcPts val="0"/>
              </a:spcAft>
              <a:buClrTx/>
              <a:buFont typeface="Arial" panose="020B0604020202020204" pitchFamily="34" charset="0"/>
              <a:buChar char="•"/>
            </a:pPr>
            <a:r>
              <a:rPr lang="en-US" altLang="en-US" sz="2200" b="0" dirty="0">
                <a:solidFill>
                  <a:schemeClr val="tx2"/>
                </a:solidFill>
                <a:latin typeface="Segoe UI" panose="020B0502040204020203" pitchFamily="34" charset="0"/>
                <a:ea typeface="Segoe UI" panose="020B0502040204020203" pitchFamily="34" charset="0"/>
                <a:cs typeface="Segoe UI" panose="020B0502040204020203" pitchFamily="34" charset="0"/>
              </a:rPr>
              <a:t>Focus on employee/public </a:t>
            </a:r>
            <a:r>
              <a:rPr lang="en-US" altLang="en-US" sz="2200" b="0" dirty="0" smtClean="0">
                <a:solidFill>
                  <a:schemeClr val="tx2"/>
                </a:solidFill>
                <a:latin typeface="Segoe UI" panose="020B0502040204020203" pitchFamily="34" charset="0"/>
                <a:ea typeface="Segoe UI" panose="020B0502040204020203" pitchFamily="34" charset="0"/>
                <a:cs typeface="Segoe UI" panose="020B0502040204020203" pitchFamily="34" charset="0"/>
              </a:rPr>
              <a:t>safety</a:t>
            </a:r>
            <a:endParaRPr lang="en-US" sz="2000" b="0" dirty="0">
              <a:solidFill>
                <a:prstClr val="black"/>
              </a:solidFill>
              <a:latin typeface="Calibri"/>
            </a:endParaRPr>
          </a:p>
        </p:txBody>
      </p:sp>
      <p:grpSp>
        <p:nvGrpSpPr>
          <p:cNvPr id="19" name="Group 2"/>
          <p:cNvGrpSpPr>
            <a:grpSpLocks/>
          </p:cNvGrpSpPr>
          <p:nvPr/>
        </p:nvGrpSpPr>
        <p:grpSpPr bwMode="auto">
          <a:xfrm>
            <a:off x="4629937" y="415307"/>
            <a:ext cx="4390920" cy="4445599"/>
            <a:chOff x="86" y="841"/>
            <a:chExt cx="2615" cy="3078"/>
          </a:xfrm>
        </p:grpSpPr>
        <p:sp>
          <p:nvSpPr>
            <p:cNvPr id="20" name="Freeform 3"/>
            <p:cNvSpPr>
              <a:spLocks/>
            </p:cNvSpPr>
            <p:nvPr/>
          </p:nvSpPr>
          <p:spPr bwMode="auto">
            <a:xfrm>
              <a:off x="491" y="1035"/>
              <a:ext cx="1019" cy="175"/>
            </a:xfrm>
            <a:custGeom>
              <a:avLst/>
              <a:gdLst>
                <a:gd name="T0" fmla="*/ 0 w 1019"/>
                <a:gd name="T1" fmla="*/ 49 h 175"/>
                <a:gd name="T2" fmla="*/ 65 w 1019"/>
                <a:gd name="T3" fmla="*/ 49 h 175"/>
                <a:gd name="T4" fmla="*/ 73 w 1019"/>
                <a:gd name="T5" fmla="*/ 87 h 175"/>
                <a:gd name="T6" fmla="*/ 83 w 1019"/>
                <a:gd name="T7" fmla="*/ 90 h 175"/>
                <a:gd name="T8" fmla="*/ 116 w 1019"/>
                <a:gd name="T9" fmla="*/ 93 h 175"/>
                <a:gd name="T10" fmla="*/ 142 w 1019"/>
                <a:gd name="T11" fmla="*/ 93 h 175"/>
                <a:gd name="T12" fmla="*/ 171 w 1019"/>
                <a:gd name="T13" fmla="*/ 93 h 175"/>
                <a:gd name="T14" fmla="*/ 185 w 1019"/>
                <a:gd name="T15" fmla="*/ 100 h 175"/>
                <a:gd name="T16" fmla="*/ 207 w 1019"/>
                <a:gd name="T17" fmla="*/ 111 h 175"/>
                <a:gd name="T18" fmla="*/ 240 w 1019"/>
                <a:gd name="T19" fmla="*/ 125 h 175"/>
                <a:gd name="T20" fmla="*/ 298 w 1019"/>
                <a:gd name="T21" fmla="*/ 135 h 175"/>
                <a:gd name="T22" fmla="*/ 347 w 1019"/>
                <a:gd name="T23" fmla="*/ 143 h 175"/>
                <a:gd name="T24" fmla="*/ 380 w 1019"/>
                <a:gd name="T25" fmla="*/ 139 h 175"/>
                <a:gd name="T26" fmla="*/ 413 w 1019"/>
                <a:gd name="T27" fmla="*/ 115 h 175"/>
                <a:gd name="T28" fmla="*/ 399 w 1019"/>
                <a:gd name="T29" fmla="*/ 104 h 175"/>
                <a:gd name="T30" fmla="*/ 396 w 1019"/>
                <a:gd name="T31" fmla="*/ 62 h 175"/>
                <a:gd name="T32" fmla="*/ 392 w 1019"/>
                <a:gd name="T33" fmla="*/ 42 h 175"/>
                <a:gd name="T34" fmla="*/ 403 w 1019"/>
                <a:gd name="T35" fmla="*/ 11 h 175"/>
                <a:gd name="T36" fmla="*/ 420 w 1019"/>
                <a:gd name="T37" fmla="*/ 4 h 175"/>
                <a:gd name="T38" fmla="*/ 449 w 1019"/>
                <a:gd name="T39" fmla="*/ 0 h 175"/>
                <a:gd name="T40" fmla="*/ 481 w 1019"/>
                <a:gd name="T41" fmla="*/ 7 h 175"/>
                <a:gd name="T42" fmla="*/ 484 w 1019"/>
                <a:gd name="T43" fmla="*/ 18 h 175"/>
                <a:gd name="T44" fmla="*/ 500 w 1019"/>
                <a:gd name="T45" fmla="*/ 49 h 175"/>
                <a:gd name="T46" fmla="*/ 500 w 1019"/>
                <a:gd name="T47" fmla="*/ 65 h 175"/>
                <a:gd name="T48" fmla="*/ 491 w 1019"/>
                <a:gd name="T49" fmla="*/ 104 h 175"/>
                <a:gd name="T50" fmla="*/ 496 w 1019"/>
                <a:gd name="T51" fmla="*/ 125 h 175"/>
                <a:gd name="T52" fmla="*/ 500 w 1019"/>
                <a:gd name="T53" fmla="*/ 139 h 175"/>
                <a:gd name="T54" fmla="*/ 520 w 1019"/>
                <a:gd name="T55" fmla="*/ 170 h 175"/>
                <a:gd name="T56" fmla="*/ 543 w 1019"/>
                <a:gd name="T57" fmla="*/ 174 h 175"/>
                <a:gd name="T58" fmla="*/ 569 w 1019"/>
                <a:gd name="T59" fmla="*/ 174 h 175"/>
                <a:gd name="T60" fmla="*/ 605 w 1019"/>
                <a:gd name="T61" fmla="*/ 163 h 175"/>
                <a:gd name="T62" fmla="*/ 619 w 1019"/>
                <a:gd name="T63" fmla="*/ 143 h 175"/>
                <a:gd name="T64" fmla="*/ 619 w 1019"/>
                <a:gd name="T65" fmla="*/ 135 h 175"/>
                <a:gd name="T66" fmla="*/ 633 w 1019"/>
                <a:gd name="T67" fmla="*/ 83 h 175"/>
                <a:gd name="T68" fmla="*/ 649 w 1019"/>
                <a:gd name="T69" fmla="*/ 62 h 175"/>
                <a:gd name="T70" fmla="*/ 687 w 1019"/>
                <a:gd name="T71" fmla="*/ 42 h 175"/>
                <a:gd name="T72" fmla="*/ 702 w 1019"/>
                <a:gd name="T73" fmla="*/ 39 h 175"/>
                <a:gd name="T74" fmla="*/ 721 w 1019"/>
                <a:gd name="T75" fmla="*/ 39 h 175"/>
                <a:gd name="T76" fmla="*/ 771 w 1019"/>
                <a:gd name="T77" fmla="*/ 39 h 175"/>
                <a:gd name="T78" fmla="*/ 790 w 1019"/>
                <a:gd name="T79" fmla="*/ 46 h 175"/>
                <a:gd name="T80" fmla="*/ 818 w 1019"/>
                <a:gd name="T81" fmla="*/ 55 h 175"/>
                <a:gd name="T82" fmla="*/ 862 w 1019"/>
                <a:gd name="T83" fmla="*/ 69 h 175"/>
                <a:gd name="T84" fmla="*/ 880 w 1019"/>
                <a:gd name="T85" fmla="*/ 76 h 175"/>
                <a:gd name="T86" fmla="*/ 920 w 1019"/>
                <a:gd name="T87" fmla="*/ 83 h 175"/>
                <a:gd name="T88" fmla="*/ 963 w 1019"/>
                <a:gd name="T89" fmla="*/ 76 h 175"/>
                <a:gd name="T90" fmla="*/ 974 w 1019"/>
                <a:gd name="T91" fmla="*/ 76 h 175"/>
                <a:gd name="T92" fmla="*/ 1018 w 1019"/>
                <a:gd name="T93" fmla="*/ 63 h 17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019" h="175">
                  <a:moveTo>
                    <a:pt x="0" y="49"/>
                  </a:moveTo>
                  <a:lnTo>
                    <a:pt x="65" y="49"/>
                  </a:lnTo>
                  <a:lnTo>
                    <a:pt x="73" y="87"/>
                  </a:lnTo>
                  <a:lnTo>
                    <a:pt x="83" y="90"/>
                  </a:lnTo>
                  <a:lnTo>
                    <a:pt x="116" y="93"/>
                  </a:lnTo>
                  <a:lnTo>
                    <a:pt x="142" y="93"/>
                  </a:lnTo>
                  <a:lnTo>
                    <a:pt x="171" y="93"/>
                  </a:lnTo>
                  <a:lnTo>
                    <a:pt x="185" y="100"/>
                  </a:lnTo>
                  <a:lnTo>
                    <a:pt x="207" y="111"/>
                  </a:lnTo>
                  <a:lnTo>
                    <a:pt x="240" y="125"/>
                  </a:lnTo>
                  <a:lnTo>
                    <a:pt x="298" y="135"/>
                  </a:lnTo>
                  <a:lnTo>
                    <a:pt x="347" y="143"/>
                  </a:lnTo>
                  <a:lnTo>
                    <a:pt x="380" y="139"/>
                  </a:lnTo>
                  <a:lnTo>
                    <a:pt x="413" y="115"/>
                  </a:lnTo>
                  <a:lnTo>
                    <a:pt x="399" y="104"/>
                  </a:lnTo>
                  <a:lnTo>
                    <a:pt x="396" y="62"/>
                  </a:lnTo>
                  <a:lnTo>
                    <a:pt x="392" y="42"/>
                  </a:lnTo>
                  <a:lnTo>
                    <a:pt x="403" y="11"/>
                  </a:lnTo>
                  <a:lnTo>
                    <a:pt x="420" y="4"/>
                  </a:lnTo>
                  <a:lnTo>
                    <a:pt x="449" y="0"/>
                  </a:lnTo>
                  <a:lnTo>
                    <a:pt x="481" y="7"/>
                  </a:lnTo>
                  <a:lnTo>
                    <a:pt x="484" y="18"/>
                  </a:lnTo>
                  <a:lnTo>
                    <a:pt x="500" y="49"/>
                  </a:lnTo>
                  <a:lnTo>
                    <a:pt x="500" y="65"/>
                  </a:lnTo>
                  <a:lnTo>
                    <a:pt x="491" y="104"/>
                  </a:lnTo>
                  <a:lnTo>
                    <a:pt x="496" y="125"/>
                  </a:lnTo>
                  <a:lnTo>
                    <a:pt x="500" y="139"/>
                  </a:lnTo>
                  <a:lnTo>
                    <a:pt x="520" y="170"/>
                  </a:lnTo>
                  <a:lnTo>
                    <a:pt x="543" y="174"/>
                  </a:lnTo>
                  <a:lnTo>
                    <a:pt x="569" y="174"/>
                  </a:lnTo>
                  <a:lnTo>
                    <a:pt x="605" y="163"/>
                  </a:lnTo>
                  <a:lnTo>
                    <a:pt x="619" y="143"/>
                  </a:lnTo>
                  <a:lnTo>
                    <a:pt x="619" y="135"/>
                  </a:lnTo>
                  <a:lnTo>
                    <a:pt x="633" y="83"/>
                  </a:lnTo>
                  <a:lnTo>
                    <a:pt x="649" y="62"/>
                  </a:lnTo>
                  <a:lnTo>
                    <a:pt x="687" y="42"/>
                  </a:lnTo>
                  <a:lnTo>
                    <a:pt x="702" y="39"/>
                  </a:lnTo>
                  <a:lnTo>
                    <a:pt x="721" y="39"/>
                  </a:lnTo>
                  <a:lnTo>
                    <a:pt x="771" y="39"/>
                  </a:lnTo>
                  <a:lnTo>
                    <a:pt x="790" y="46"/>
                  </a:lnTo>
                  <a:lnTo>
                    <a:pt x="818" y="55"/>
                  </a:lnTo>
                  <a:lnTo>
                    <a:pt x="862" y="69"/>
                  </a:lnTo>
                  <a:lnTo>
                    <a:pt x="880" y="76"/>
                  </a:lnTo>
                  <a:lnTo>
                    <a:pt x="920" y="83"/>
                  </a:lnTo>
                  <a:lnTo>
                    <a:pt x="963" y="76"/>
                  </a:lnTo>
                  <a:lnTo>
                    <a:pt x="974" y="76"/>
                  </a:lnTo>
                  <a:lnTo>
                    <a:pt x="1018" y="63"/>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buClrTx/>
                <a:buFontTx/>
                <a:buNone/>
              </a:pPr>
              <a:endParaRPr lang="en-US" b="0" dirty="0">
                <a:solidFill>
                  <a:prstClr val="black"/>
                </a:solidFill>
                <a:latin typeface="Calibri"/>
              </a:endParaRPr>
            </a:p>
          </p:txBody>
        </p:sp>
        <p:sp>
          <p:nvSpPr>
            <p:cNvPr id="21" name="Freeform 4"/>
            <p:cNvSpPr>
              <a:spLocks/>
            </p:cNvSpPr>
            <p:nvPr/>
          </p:nvSpPr>
          <p:spPr bwMode="auto">
            <a:xfrm>
              <a:off x="418" y="844"/>
              <a:ext cx="2283" cy="3045"/>
            </a:xfrm>
            <a:custGeom>
              <a:avLst/>
              <a:gdLst>
                <a:gd name="T0" fmla="*/ 70 w 2283"/>
                <a:gd name="T1" fmla="*/ 77 h 3045"/>
                <a:gd name="T2" fmla="*/ 70 w 2283"/>
                <a:gd name="T3" fmla="*/ 233 h 3045"/>
                <a:gd name="T4" fmla="*/ 28 w 2283"/>
                <a:gd name="T5" fmla="*/ 311 h 3045"/>
                <a:gd name="T6" fmla="*/ 0 w 2283"/>
                <a:gd name="T7" fmla="*/ 424 h 3045"/>
                <a:gd name="T8" fmla="*/ 28 w 2283"/>
                <a:gd name="T9" fmla="*/ 559 h 3045"/>
                <a:gd name="T10" fmla="*/ 76 w 2283"/>
                <a:gd name="T11" fmla="*/ 672 h 3045"/>
                <a:gd name="T12" fmla="*/ 135 w 2283"/>
                <a:gd name="T13" fmla="*/ 777 h 3045"/>
                <a:gd name="T14" fmla="*/ 170 w 2283"/>
                <a:gd name="T15" fmla="*/ 904 h 3045"/>
                <a:gd name="T16" fmla="*/ 205 w 2283"/>
                <a:gd name="T17" fmla="*/ 1031 h 3045"/>
                <a:gd name="T18" fmla="*/ 205 w 2283"/>
                <a:gd name="T19" fmla="*/ 1159 h 3045"/>
                <a:gd name="T20" fmla="*/ 276 w 2283"/>
                <a:gd name="T21" fmla="*/ 1230 h 3045"/>
                <a:gd name="T22" fmla="*/ 311 w 2283"/>
                <a:gd name="T23" fmla="*/ 1222 h 3045"/>
                <a:gd name="T24" fmla="*/ 381 w 2283"/>
                <a:gd name="T25" fmla="*/ 1230 h 3045"/>
                <a:gd name="T26" fmla="*/ 346 w 2283"/>
                <a:gd name="T27" fmla="*/ 1292 h 3045"/>
                <a:gd name="T28" fmla="*/ 431 w 2283"/>
                <a:gd name="T29" fmla="*/ 1363 h 3045"/>
                <a:gd name="T30" fmla="*/ 409 w 2283"/>
                <a:gd name="T31" fmla="*/ 1392 h 3045"/>
                <a:gd name="T32" fmla="*/ 381 w 2283"/>
                <a:gd name="T33" fmla="*/ 1406 h 3045"/>
                <a:gd name="T34" fmla="*/ 409 w 2283"/>
                <a:gd name="T35" fmla="*/ 1497 h 3045"/>
                <a:gd name="T36" fmla="*/ 409 w 2283"/>
                <a:gd name="T37" fmla="*/ 1582 h 3045"/>
                <a:gd name="T38" fmla="*/ 444 w 2283"/>
                <a:gd name="T39" fmla="*/ 1661 h 3045"/>
                <a:gd name="T40" fmla="*/ 516 w 2283"/>
                <a:gd name="T41" fmla="*/ 1716 h 3045"/>
                <a:gd name="T42" fmla="*/ 523 w 2283"/>
                <a:gd name="T43" fmla="*/ 1807 h 3045"/>
                <a:gd name="T44" fmla="*/ 545 w 2283"/>
                <a:gd name="T45" fmla="*/ 1899 h 3045"/>
                <a:gd name="T46" fmla="*/ 599 w 2283"/>
                <a:gd name="T47" fmla="*/ 2006 h 3045"/>
                <a:gd name="T48" fmla="*/ 621 w 2283"/>
                <a:gd name="T49" fmla="*/ 2084 h 3045"/>
                <a:gd name="T50" fmla="*/ 650 w 2283"/>
                <a:gd name="T51" fmla="*/ 2182 h 3045"/>
                <a:gd name="T52" fmla="*/ 628 w 2283"/>
                <a:gd name="T53" fmla="*/ 2281 h 3045"/>
                <a:gd name="T54" fmla="*/ 621 w 2283"/>
                <a:gd name="T55" fmla="*/ 2372 h 3045"/>
                <a:gd name="T56" fmla="*/ 700 w 2283"/>
                <a:gd name="T57" fmla="*/ 2429 h 3045"/>
                <a:gd name="T58" fmla="*/ 833 w 2283"/>
                <a:gd name="T59" fmla="*/ 2444 h 3045"/>
                <a:gd name="T60" fmla="*/ 939 w 2283"/>
                <a:gd name="T61" fmla="*/ 2458 h 3045"/>
                <a:gd name="T62" fmla="*/ 1053 w 2283"/>
                <a:gd name="T63" fmla="*/ 2479 h 3045"/>
                <a:gd name="T64" fmla="*/ 1115 w 2283"/>
                <a:gd name="T65" fmla="*/ 2543 h 3045"/>
                <a:gd name="T66" fmla="*/ 1137 w 2283"/>
                <a:gd name="T67" fmla="*/ 2641 h 3045"/>
                <a:gd name="T68" fmla="*/ 1194 w 2283"/>
                <a:gd name="T69" fmla="*/ 2664 h 3045"/>
                <a:gd name="T70" fmla="*/ 1293 w 2283"/>
                <a:gd name="T71" fmla="*/ 2705 h 3045"/>
                <a:gd name="T72" fmla="*/ 1372 w 2283"/>
                <a:gd name="T73" fmla="*/ 2796 h 3045"/>
                <a:gd name="T74" fmla="*/ 1455 w 2283"/>
                <a:gd name="T75" fmla="*/ 2902 h 3045"/>
                <a:gd name="T76" fmla="*/ 1484 w 2283"/>
                <a:gd name="T77" fmla="*/ 3016 h 3045"/>
                <a:gd name="T78" fmla="*/ 1772 w 2283"/>
                <a:gd name="T79" fmla="*/ 3038 h 3045"/>
                <a:gd name="T80" fmla="*/ 2141 w 2283"/>
                <a:gd name="T81" fmla="*/ 3038 h 3045"/>
                <a:gd name="T82" fmla="*/ 2211 w 2283"/>
                <a:gd name="T83" fmla="*/ 2967 h 3045"/>
                <a:gd name="T84" fmla="*/ 2211 w 2283"/>
                <a:gd name="T85" fmla="*/ 2840 h 3045"/>
                <a:gd name="T86" fmla="*/ 2219 w 2283"/>
                <a:gd name="T87" fmla="*/ 2705 h 3045"/>
                <a:gd name="T88" fmla="*/ 2232 w 2283"/>
                <a:gd name="T89" fmla="*/ 2620 h 3045"/>
                <a:gd name="T90" fmla="*/ 2276 w 2283"/>
                <a:gd name="T91" fmla="*/ 2543 h 3045"/>
                <a:gd name="T92" fmla="*/ 2240 w 2283"/>
                <a:gd name="T93" fmla="*/ 2444 h 3045"/>
                <a:gd name="T94" fmla="*/ 2211 w 2283"/>
                <a:gd name="T95" fmla="*/ 2352 h 3045"/>
                <a:gd name="T96" fmla="*/ 2197 w 2283"/>
                <a:gd name="T97" fmla="*/ 2261 h 3045"/>
                <a:gd name="T98" fmla="*/ 2057 w 2283"/>
                <a:gd name="T99" fmla="*/ 2147 h 3045"/>
                <a:gd name="T100" fmla="*/ 1908 w 2283"/>
                <a:gd name="T101" fmla="*/ 1984 h 3045"/>
                <a:gd name="T102" fmla="*/ 1795 w 2283"/>
                <a:gd name="T103" fmla="*/ 1851 h 3045"/>
                <a:gd name="T104" fmla="*/ 1618 w 2283"/>
                <a:gd name="T105" fmla="*/ 1661 h 3045"/>
                <a:gd name="T106" fmla="*/ 1470 w 2283"/>
                <a:gd name="T107" fmla="*/ 1477 h 3045"/>
                <a:gd name="T108" fmla="*/ 1363 w 2283"/>
                <a:gd name="T109" fmla="*/ 1342 h 3045"/>
                <a:gd name="T110" fmla="*/ 1257 w 2283"/>
                <a:gd name="T111" fmla="*/ 1202 h 3045"/>
                <a:gd name="T112" fmla="*/ 1159 w 2283"/>
                <a:gd name="T113" fmla="*/ 1053 h 3045"/>
                <a:gd name="T114" fmla="*/ 1095 w 2283"/>
                <a:gd name="T115" fmla="*/ 755 h 3045"/>
                <a:gd name="T116" fmla="*/ 1095 w 2283"/>
                <a:gd name="T117" fmla="*/ 226 h 3045"/>
                <a:gd name="T118" fmla="*/ 1004 w 2283"/>
                <a:gd name="T119" fmla="*/ 0 h 3045"/>
                <a:gd name="T120" fmla="*/ 495 w 2283"/>
                <a:gd name="T121" fmla="*/ 0 h 3045"/>
                <a:gd name="T122" fmla="*/ 98 w 2283"/>
                <a:gd name="T123" fmla="*/ 0 h 304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283" h="3045">
                  <a:moveTo>
                    <a:pt x="91" y="0"/>
                  </a:moveTo>
                  <a:lnTo>
                    <a:pt x="76" y="21"/>
                  </a:lnTo>
                  <a:lnTo>
                    <a:pt x="76" y="29"/>
                  </a:lnTo>
                  <a:lnTo>
                    <a:pt x="76" y="42"/>
                  </a:lnTo>
                  <a:lnTo>
                    <a:pt x="76" y="71"/>
                  </a:lnTo>
                  <a:lnTo>
                    <a:pt x="70" y="77"/>
                  </a:lnTo>
                  <a:lnTo>
                    <a:pt x="70" y="99"/>
                  </a:lnTo>
                  <a:lnTo>
                    <a:pt x="70" y="136"/>
                  </a:lnTo>
                  <a:lnTo>
                    <a:pt x="70" y="162"/>
                  </a:lnTo>
                  <a:lnTo>
                    <a:pt x="70" y="184"/>
                  </a:lnTo>
                  <a:lnTo>
                    <a:pt x="70" y="226"/>
                  </a:lnTo>
                  <a:lnTo>
                    <a:pt x="70" y="233"/>
                  </a:lnTo>
                  <a:lnTo>
                    <a:pt x="70" y="253"/>
                  </a:lnTo>
                  <a:lnTo>
                    <a:pt x="70" y="268"/>
                  </a:lnTo>
                  <a:lnTo>
                    <a:pt x="70" y="288"/>
                  </a:lnTo>
                  <a:lnTo>
                    <a:pt x="49" y="297"/>
                  </a:lnTo>
                  <a:lnTo>
                    <a:pt x="34" y="311"/>
                  </a:lnTo>
                  <a:lnTo>
                    <a:pt x="28" y="311"/>
                  </a:lnTo>
                  <a:lnTo>
                    <a:pt x="20" y="332"/>
                  </a:lnTo>
                  <a:lnTo>
                    <a:pt x="6" y="353"/>
                  </a:lnTo>
                  <a:lnTo>
                    <a:pt x="0" y="367"/>
                  </a:lnTo>
                  <a:lnTo>
                    <a:pt x="0" y="389"/>
                  </a:lnTo>
                  <a:lnTo>
                    <a:pt x="0" y="409"/>
                  </a:lnTo>
                  <a:lnTo>
                    <a:pt x="0" y="424"/>
                  </a:lnTo>
                  <a:lnTo>
                    <a:pt x="0" y="453"/>
                  </a:lnTo>
                  <a:lnTo>
                    <a:pt x="0" y="473"/>
                  </a:lnTo>
                  <a:lnTo>
                    <a:pt x="6" y="488"/>
                  </a:lnTo>
                  <a:lnTo>
                    <a:pt x="6" y="495"/>
                  </a:lnTo>
                  <a:lnTo>
                    <a:pt x="20" y="523"/>
                  </a:lnTo>
                  <a:lnTo>
                    <a:pt x="28" y="559"/>
                  </a:lnTo>
                  <a:lnTo>
                    <a:pt x="34" y="580"/>
                  </a:lnTo>
                  <a:lnTo>
                    <a:pt x="49" y="586"/>
                  </a:lnTo>
                  <a:lnTo>
                    <a:pt x="49" y="600"/>
                  </a:lnTo>
                  <a:lnTo>
                    <a:pt x="56" y="629"/>
                  </a:lnTo>
                  <a:lnTo>
                    <a:pt x="70" y="650"/>
                  </a:lnTo>
                  <a:lnTo>
                    <a:pt x="76" y="672"/>
                  </a:lnTo>
                  <a:lnTo>
                    <a:pt x="91" y="678"/>
                  </a:lnTo>
                  <a:lnTo>
                    <a:pt x="98" y="701"/>
                  </a:lnTo>
                  <a:lnTo>
                    <a:pt x="98" y="713"/>
                  </a:lnTo>
                  <a:lnTo>
                    <a:pt x="120" y="736"/>
                  </a:lnTo>
                  <a:lnTo>
                    <a:pt x="120" y="755"/>
                  </a:lnTo>
                  <a:lnTo>
                    <a:pt x="135" y="777"/>
                  </a:lnTo>
                  <a:lnTo>
                    <a:pt x="135" y="783"/>
                  </a:lnTo>
                  <a:lnTo>
                    <a:pt x="141" y="812"/>
                  </a:lnTo>
                  <a:lnTo>
                    <a:pt x="141" y="833"/>
                  </a:lnTo>
                  <a:lnTo>
                    <a:pt x="155" y="853"/>
                  </a:lnTo>
                  <a:lnTo>
                    <a:pt x="161" y="876"/>
                  </a:lnTo>
                  <a:lnTo>
                    <a:pt x="170" y="904"/>
                  </a:lnTo>
                  <a:lnTo>
                    <a:pt x="170" y="925"/>
                  </a:lnTo>
                  <a:lnTo>
                    <a:pt x="183" y="947"/>
                  </a:lnTo>
                  <a:lnTo>
                    <a:pt x="190" y="960"/>
                  </a:lnTo>
                  <a:lnTo>
                    <a:pt x="205" y="989"/>
                  </a:lnTo>
                  <a:lnTo>
                    <a:pt x="205" y="1009"/>
                  </a:lnTo>
                  <a:lnTo>
                    <a:pt x="205" y="1031"/>
                  </a:lnTo>
                  <a:lnTo>
                    <a:pt x="205" y="1053"/>
                  </a:lnTo>
                  <a:lnTo>
                    <a:pt x="205" y="1081"/>
                  </a:lnTo>
                  <a:lnTo>
                    <a:pt x="205" y="1101"/>
                  </a:lnTo>
                  <a:lnTo>
                    <a:pt x="205" y="1116"/>
                  </a:lnTo>
                  <a:lnTo>
                    <a:pt x="205" y="1124"/>
                  </a:lnTo>
                  <a:lnTo>
                    <a:pt x="205" y="1159"/>
                  </a:lnTo>
                  <a:lnTo>
                    <a:pt x="212" y="1165"/>
                  </a:lnTo>
                  <a:lnTo>
                    <a:pt x="225" y="1180"/>
                  </a:lnTo>
                  <a:lnTo>
                    <a:pt x="233" y="1187"/>
                  </a:lnTo>
                  <a:lnTo>
                    <a:pt x="253" y="1208"/>
                  </a:lnTo>
                  <a:lnTo>
                    <a:pt x="268" y="1222"/>
                  </a:lnTo>
                  <a:lnTo>
                    <a:pt x="276" y="1230"/>
                  </a:lnTo>
                  <a:lnTo>
                    <a:pt x="276" y="1237"/>
                  </a:lnTo>
                  <a:lnTo>
                    <a:pt x="297" y="1257"/>
                  </a:lnTo>
                  <a:lnTo>
                    <a:pt x="311" y="1257"/>
                  </a:lnTo>
                  <a:lnTo>
                    <a:pt x="311" y="1237"/>
                  </a:lnTo>
                  <a:lnTo>
                    <a:pt x="311" y="1230"/>
                  </a:lnTo>
                  <a:lnTo>
                    <a:pt x="311" y="1222"/>
                  </a:lnTo>
                  <a:lnTo>
                    <a:pt x="317" y="1208"/>
                  </a:lnTo>
                  <a:lnTo>
                    <a:pt x="339" y="1222"/>
                  </a:lnTo>
                  <a:lnTo>
                    <a:pt x="346" y="1222"/>
                  </a:lnTo>
                  <a:lnTo>
                    <a:pt x="360" y="1222"/>
                  </a:lnTo>
                  <a:lnTo>
                    <a:pt x="367" y="1222"/>
                  </a:lnTo>
                  <a:lnTo>
                    <a:pt x="381" y="1230"/>
                  </a:lnTo>
                  <a:lnTo>
                    <a:pt x="381" y="1237"/>
                  </a:lnTo>
                  <a:lnTo>
                    <a:pt x="381" y="1251"/>
                  </a:lnTo>
                  <a:lnTo>
                    <a:pt x="367" y="1257"/>
                  </a:lnTo>
                  <a:lnTo>
                    <a:pt x="360" y="1277"/>
                  </a:lnTo>
                  <a:lnTo>
                    <a:pt x="346" y="1277"/>
                  </a:lnTo>
                  <a:lnTo>
                    <a:pt x="346" y="1292"/>
                  </a:lnTo>
                  <a:lnTo>
                    <a:pt x="360" y="1300"/>
                  </a:lnTo>
                  <a:lnTo>
                    <a:pt x="381" y="1321"/>
                  </a:lnTo>
                  <a:lnTo>
                    <a:pt x="389" y="1335"/>
                  </a:lnTo>
                  <a:lnTo>
                    <a:pt x="409" y="1342"/>
                  </a:lnTo>
                  <a:lnTo>
                    <a:pt x="424" y="1356"/>
                  </a:lnTo>
                  <a:lnTo>
                    <a:pt x="431" y="1363"/>
                  </a:lnTo>
                  <a:lnTo>
                    <a:pt x="431" y="1370"/>
                  </a:lnTo>
                  <a:lnTo>
                    <a:pt x="431" y="1383"/>
                  </a:lnTo>
                  <a:lnTo>
                    <a:pt x="431" y="1392"/>
                  </a:lnTo>
                  <a:lnTo>
                    <a:pt x="444" y="1413"/>
                  </a:lnTo>
                  <a:lnTo>
                    <a:pt x="424" y="1406"/>
                  </a:lnTo>
                  <a:lnTo>
                    <a:pt x="409" y="1392"/>
                  </a:lnTo>
                  <a:lnTo>
                    <a:pt x="403" y="1383"/>
                  </a:lnTo>
                  <a:lnTo>
                    <a:pt x="389" y="1383"/>
                  </a:lnTo>
                  <a:lnTo>
                    <a:pt x="367" y="1370"/>
                  </a:lnTo>
                  <a:lnTo>
                    <a:pt x="360" y="1363"/>
                  </a:lnTo>
                  <a:lnTo>
                    <a:pt x="367" y="1383"/>
                  </a:lnTo>
                  <a:lnTo>
                    <a:pt x="381" y="1406"/>
                  </a:lnTo>
                  <a:lnTo>
                    <a:pt x="381" y="1413"/>
                  </a:lnTo>
                  <a:lnTo>
                    <a:pt x="389" y="1433"/>
                  </a:lnTo>
                  <a:lnTo>
                    <a:pt x="389" y="1448"/>
                  </a:lnTo>
                  <a:lnTo>
                    <a:pt x="403" y="1469"/>
                  </a:lnTo>
                  <a:lnTo>
                    <a:pt x="403" y="1477"/>
                  </a:lnTo>
                  <a:lnTo>
                    <a:pt x="409" y="1497"/>
                  </a:lnTo>
                  <a:lnTo>
                    <a:pt x="409" y="1504"/>
                  </a:lnTo>
                  <a:lnTo>
                    <a:pt x="424" y="1525"/>
                  </a:lnTo>
                  <a:lnTo>
                    <a:pt x="409" y="1540"/>
                  </a:lnTo>
                  <a:lnTo>
                    <a:pt x="409" y="1547"/>
                  </a:lnTo>
                  <a:lnTo>
                    <a:pt x="409" y="1560"/>
                  </a:lnTo>
                  <a:lnTo>
                    <a:pt x="409" y="1582"/>
                  </a:lnTo>
                  <a:lnTo>
                    <a:pt x="403" y="1589"/>
                  </a:lnTo>
                  <a:lnTo>
                    <a:pt x="403" y="1611"/>
                  </a:lnTo>
                  <a:lnTo>
                    <a:pt x="409" y="1617"/>
                  </a:lnTo>
                  <a:lnTo>
                    <a:pt x="424" y="1631"/>
                  </a:lnTo>
                  <a:lnTo>
                    <a:pt x="424" y="1639"/>
                  </a:lnTo>
                  <a:lnTo>
                    <a:pt x="444" y="1661"/>
                  </a:lnTo>
                  <a:lnTo>
                    <a:pt x="453" y="1675"/>
                  </a:lnTo>
                  <a:lnTo>
                    <a:pt x="466" y="1696"/>
                  </a:lnTo>
                  <a:lnTo>
                    <a:pt x="473" y="1696"/>
                  </a:lnTo>
                  <a:lnTo>
                    <a:pt x="481" y="1702"/>
                  </a:lnTo>
                  <a:lnTo>
                    <a:pt x="495" y="1702"/>
                  </a:lnTo>
                  <a:lnTo>
                    <a:pt x="516" y="1716"/>
                  </a:lnTo>
                  <a:lnTo>
                    <a:pt x="523" y="1738"/>
                  </a:lnTo>
                  <a:lnTo>
                    <a:pt x="536" y="1752"/>
                  </a:lnTo>
                  <a:lnTo>
                    <a:pt x="523" y="1767"/>
                  </a:lnTo>
                  <a:lnTo>
                    <a:pt x="523" y="1773"/>
                  </a:lnTo>
                  <a:lnTo>
                    <a:pt x="523" y="1787"/>
                  </a:lnTo>
                  <a:lnTo>
                    <a:pt x="523" y="1807"/>
                  </a:lnTo>
                  <a:lnTo>
                    <a:pt x="516" y="1829"/>
                  </a:lnTo>
                  <a:lnTo>
                    <a:pt x="501" y="1851"/>
                  </a:lnTo>
                  <a:lnTo>
                    <a:pt x="516" y="1871"/>
                  </a:lnTo>
                  <a:lnTo>
                    <a:pt x="523" y="1893"/>
                  </a:lnTo>
                  <a:lnTo>
                    <a:pt x="536" y="1899"/>
                  </a:lnTo>
                  <a:lnTo>
                    <a:pt x="545" y="1899"/>
                  </a:lnTo>
                  <a:lnTo>
                    <a:pt x="558" y="1928"/>
                  </a:lnTo>
                  <a:lnTo>
                    <a:pt x="564" y="1949"/>
                  </a:lnTo>
                  <a:lnTo>
                    <a:pt x="579" y="1963"/>
                  </a:lnTo>
                  <a:lnTo>
                    <a:pt x="579" y="1970"/>
                  </a:lnTo>
                  <a:lnTo>
                    <a:pt x="586" y="1992"/>
                  </a:lnTo>
                  <a:lnTo>
                    <a:pt x="599" y="2006"/>
                  </a:lnTo>
                  <a:lnTo>
                    <a:pt x="607" y="2027"/>
                  </a:lnTo>
                  <a:lnTo>
                    <a:pt x="607" y="2035"/>
                  </a:lnTo>
                  <a:lnTo>
                    <a:pt x="607" y="2049"/>
                  </a:lnTo>
                  <a:lnTo>
                    <a:pt x="607" y="2055"/>
                  </a:lnTo>
                  <a:lnTo>
                    <a:pt x="621" y="2076"/>
                  </a:lnTo>
                  <a:lnTo>
                    <a:pt x="621" y="2084"/>
                  </a:lnTo>
                  <a:lnTo>
                    <a:pt x="628" y="2105"/>
                  </a:lnTo>
                  <a:lnTo>
                    <a:pt x="628" y="2119"/>
                  </a:lnTo>
                  <a:lnTo>
                    <a:pt x="636" y="2140"/>
                  </a:lnTo>
                  <a:lnTo>
                    <a:pt x="636" y="2147"/>
                  </a:lnTo>
                  <a:lnTo>
                    <a:pt x="650" y="2169"/>
                  </a:lnTo>
                  <a:lnTo>
                    <a:pt x="650" y="2182"/>
                  </a:lnTo>
                  <a:lnTo>
                    <a:pt x="656" y="2197"/>
                  </a:lnTo>
                  <a:lnTo>
                    <a:pt x="650" y="2217"/>
                  </a:lnTo>
                  <a:lnTo>
                    <a:pt x="650" y="2232"/>
                  </a:lnTo>
                  <a:lnTo>
                    <a:pt x="636" y="2240"/>
                  </a:lnTo>
                  <a:lnTo>
                    <a:pt x="636" y="2275"/>
                  </a:lnTo>
                  <a:lnTo>
                    <a:pt x="628" y="2281"/>
                  </a:lnTo>
                  <a:lnTo>
                    <a:pt x="628" y="2302"/>
                  </a:lnTo>
                  <a:lnTo>
                    <a:pt x="621" y="2317"/>
                  </a:lnTo>
                  <a:lnTo>
                    <a:pt x="621" y="2331"/>
                  </a:lnTo>
                  <a:lnTo>
                    <a:pt x="621" y="2345"/>
                  </a:lnTo>
                  <a:lnTo>
                    <a:pt x="621" y="2366"/>
                  </a:lnTo>
                  <a:lnTo>
                    <a:pt x="621" y="2372"/>
                  </a:lnTo>
                  <a:lnTo>
                    <a:pt x="621" y="2394"/>
                  </a:lnTo>
                  <a:lnTo>
                    <a:pt x="628" y="2407"/>
                  </a:lnTo>
                  <a:lnTo>
                    <a:pt x="650" y="2416"/>
                  </a:lnTo>
                  <a:lnTo>
                    <a:pt x="671" y="2416"/>
                  </a:lnTo>
                  <a:lnTo>
                    <a:pt x="691" y="2429"/>
                  </a:lnTo>
                  <a:lnTo>
                    <a:pt x="700" y="2429"/>
                  </a:lnTo>
                  <a:lnTo>
                    <a:pt x="735" y="2436"/>
                  </a:lnTo>
                  <a:lnTo>
                    <a:pt x="748" y="2436"/>
                  </a:lnTo>
                  <a:lnTo>
                    <a:pt x="770" y="2436"/>
                  </a:lnTo>
                  <a:lnTo>
                    <a:pt x="783" y="2436"/>
                  </a:lnTo>
                  <a:lnTo>
                    <a:pt x="812" y="2444"/>
                  </a:lnTo>
                  <a:lnTo>
                    <a:pt x="833" y="2444"/>
                  </a:lnTo>
                  <a:lnTo>
                    <a:pt x="855" y="2444"/>
                  </a:lnTo>
                  <a:lnTo>
                    <a:pt x="869" y="2444"/>
                  </a:lnTo>
                  <a:lnTo>
                    <a:pt x="897" y="2458"/>
                  </a:lnTo>
                  <a:lnTo>
                    <a:pt x="919" y="2458"/>
                  </a:lnTo>
                  <a:lnTo>
                    <a:pt x="925" y="2458"/>
                  </a:lnTo>
                  <a:lnTo>
                    <a:pt x="939" y="2458"/>
                  </a:lnTo>
                  <a:lnTo>
                    <a:pt x="968" y="2458"/>
                  </a:lnTo>
                  <a:lnTo>
                    <a:pt x="989" y="2458"/>
                  </a:lnTo>
                  <a:lnTo>
                    <a:pt x="1004" y="2464"/>
                  </a:lnTo>
                  <a:lnTo>
                    <a:pt x="1011" y="2464"/>
                  </a:lnTo>
                  <a:lnTo>
                    <a:pt x="1039" y="2479"/>
                  </a:lnTo>
                  <a:lnTo>
                    <a:pt x="1053" y="2479"/>
                  </a:lnTo>
                  <a:lnTo>
                    <a:pt x="1075" y="2486"/>
                  </a:lnTo>
                  <a:lnTo>
                    <a:pt x="1081" y="2486"/>
                  </a:lnTo>
                  <a:lnTo>
                    <a:pt x="1102" y="2499"/>
                  </a:lnTo>
                  <a:lnTo>
                    <a:pt x="1102" y="2508"/>
                  </a:lnTo>
                  <a:lnTo>
                    <a:pt x="1115" y="2528"/>
                  </a:lnTo>
                  <a:lnTo>
                    <a:pt x="1115" y="2543"/>
                  </a:lnTo>
                  <a:lnTo>
                    <a:pt x="1124" y="2563"/>
                  </a:lnTo>
                  <a:lnTo>
                    <a:pt x="1124" y="2571"/>
                  </a:lnTo>
                  <a:lnTo>
                    <a:pt x="1124" y="2593"/>
                  </a:lnTo>
                  <a:lnTo>
                    <a:pt x="1124" y="2600"/>
                  </a:lnTo>
                  <a:lnTo>
                    <a:pt x="1124" y="2620"/>
                  </a:lnTo>
                  <a:lnTo>
                    <a:pt x="1137" y="2641"/>
                  </a:lnTo>
                  <a:lnTo>
                    <a:pt x="1144" y="2664"/>
                  </a:lnTo>
                  <a:lnTo>
                    <a:pt x="1159" y="2664"/>
                  </a:lnTo>
                  <a:lnTo>
                    <a:pt x="1166" y="2664"/>
                  </a:lnTo>
                  <a:lnTo>
                    <a:pt x="1172" y="2664"/>
                  </a:lnTo>
                  <a:lnTo>
                    <a:pt x="1194" y="2677"/>
                  </a:lnTo>
                  <a:lnTo>
                    <a:pt x="1194" y="2664"/>
                  </a:lnTo>
                  <a:lnTo>
                    <a:pt x="1207" y="2664"/>
                  </a:lnTo>
                  <a:lnTo>
                    <a:pt x="1216" y="2664"/>
                  </a:lnTo>
                  <a:lnTo>
                    <a:pt x="1236" y="2677"/>
                  </a:lnTo>
                  <a:lnTo>
                    <a:pt x="1251" y="2684"/>
                  </a:lnTo>
                  <a:lnTo>
                    <a:pt x="1271" y="2699"/>
                  </a:lnTo>
                  <a:lnTo>
                    <a:pt x="1293" y="2705"/>
                  </a:lnTo>
                  <a:lnTo>
                    <a:pt x="1314" y="2727"/>
                  </a:lnTo>
                  <a:lnTo>
                    <a:pt x="1321" y="2747"/>
                  </a:lnTo>
                  <a:lnTo>
                    <a:pt x="1328" y="2769"/>
                  </a:lnTo>
                  <a:lnTo>
                    <a:pt x="1349" y="2776"/>
                  </a:lnTo>
                  <a:lnTo>
                    <a:pt x="1363" y="2791"/>
                  </a:lnTo>
                  <a:lnTo>
                    <a:pt x="1372" y="2796"/>
                  </a:lnTo>
                  <a:lnTo>
                    <a:pt x="1407" y="2818"/>
                  </a:lnTo>
                  <a:lnTo>
                    <a:pt x="1413" y="2840"/>
                  </a:lnTo>
                  <a:lnTo>
                    <a:pt x="1435" y="2860"/>
                  </a:lnTo>
                  <a:lnTo>
                    <a:pt x="1449" y="2875"/>
                  </a:lnTo>
                  <a:lnTo>
                    <a:pt x="1455" y="2888"/>
                  </a:lnTo>
                  <a:lnTo>
                    <a:pt x="1455" y="2902"/>
                  </a:lnTo>
                  <a:lnTo>
                    <a:pt x="1477" y="2923"/>
                  </a:lnTo>
                  <a:lnTo>
                    <a:pt x="1477" y="2946"/>
                  </a:lnTo>
                  <a:lnTo>
                    <a:pt x="1477" y="2967"/>
                  </a:lnTo>
                  <a:lnTo>
                    <a:pt x="1477" y="2973"/>
                  </a:lnTo>
                  <a:lnTo>
                    <a:pt x="1484" y="3009"/>
                  </a:lnTo>
                  <a:lnTo>
                    <a:pt x="1484" y="3016"/>
                  </a:lnTo>
                  <a:lnTo>
                    <a:pt x="1499" y="3038"/>
                  </a:lnTo>
                  <a:lnTo>
                    <a:pt x="1548" y="3038"/>
                  </a:lnTo>
                  <a:lnTo>
                    <a:pt x="1611" y="3038"/>
                  </a:lnTo>
                  <a:lnTo>
                    <a:pt x="1654" y="3038"/>
                  </a:lnTo>
                  <a:lnTo>
                    <a:pt x="1702" y="3038"/>
                  </a:lnTo>
                  <a:lnTo>
                    <a:pt x="1772" y="3038"/>
                  </a:lnTo>
                  <a:lnTo>
                    <a:pt x="1851" y="3038"/>
                  </a:lnTo>
                  <a:lnTo>
                    <a:pt x="1908" y="3038"/>
                  </a:lnTo>
                  <a:lnTo>
                    <a:pt x="1985" y="3038"/>
                  </a:lnTo>
                  <a:lnTo>
                    <a:pt x="2035" y="3038"/>
                  </a:lnTo>
                  <a:lnTo>
                    <a:pt x="2079" y="3038"/>
                  </a:lnTo>
                  <a:lnTo>
                    <a:pt x="2141" y="3038"/>
                  </a:lnTo>
                  <a:lnTo>
                    <a:pt x="2197" y="3044"/>
                  </a:lnTo>
                  <a:lnTo>
                    <a:pt x="2197" y="3023"/>
                  </a:lnTo>
                  <a:lnTo>
                    <a:pt x="2197" y="3016"/>
                  </a:lnTo>
                  <a:lnTo>
                    <a:pt x="2197" y="3009"/>
                  </a:lnTo>
                  <a:lnTo>
                    <a:pt x="2211" y="2994"/>
                  </a:lnTo>
                  <a:lnTo>
                    <a:pt x="2211" y="2967"/>
                  </a:lnTo>
                  <a:lnTo>
                    <a:pt x="2211" y="2952"/>
                  </a:lnTo>
                  <a:lnTo>
                    <a:pt x="2211" y="2931"/>
                  </a:lnTo>
                  <a:lnTo>
                    <a:pt x="2211" y="2910"/>
                  </a:lnTo>
                  <a:lnTo>
                    <a:pt x="2211" y="2882"/>
                  </a:lnTo>
                  <a:lnTo>
                    <a:pt x="2211" y="2860"/>
                  </a:lnTo>
                  <a:lnTo>
                    <a:pt x="2211" y="2840"/>
                  </a:lnTo>
                  <a:lnTo>
                    <a:pt x="2211" y="2818"/>
                  </a:lnTo>
                  <a:lnTo>
                    <a:pt x="2211" y="2791"/>
                  </a:lnTo>
                  <a:lnTo>
                    <a:pt x="2211" y="2776"/>
                  </a:lnTo>
                  <a:lnTo>
                    <a:pt x="2211" y="2762"/>
                  </a:lnTo>
                  <a:lnTo>
                    <a:pt x="2219" y="2741"/>
                  </a:lnTo>
                  <a:lnTo>
                    <a:pt x="2219" y="2705"/>
                  </a:lnTo>
                  <a:lnTo>
                    <a:pt x="2219" y="2699"/>
                  </a:lnTo>
                  <a:lnTo>
                    <a:pt x="2219" y="2684"/>
                  </a:lnTo>
                  <a:lnTo>
                    <a:pt x="2219" y="2664"/>
                  </a:lnTo>
                  <a:lnTo>
                    <a:pt x="2219" y="2641"/>
                  </a:lnTo>
                  <a:lnTo>
                    <a:pt x="2232" y="2635"/>
                  </a:lnTo>
                  <a:lnTo>
                    <a:pt x="2232" y="2620"/>
                  </a:lnTo>
                  <a:lnTo>
                    <a:pt x="2240" y="2614"/>
                  </a:lnTo>
                  <a:lnTo>
                    <a:pt x="2240" y="2593"/>
                  </a:lnTo>
                  <a:lnTo>
                    <a:pt x="2254" y="2585"/>
                  </a:lnTo>
                  <a:lnTo>
                    <a:pt x="2261" y="2571"/>
                  </a:lnTo>
                  <a:lnTo>
                    <a:pt x="2276" y="2563"/>
                  </a:lnTo>
                  <a:lnTo>
                    <a:pt x="2276" y="2543"/>
                  </a:lnTo>
                  <a:lnTo>
                    <a:pt x="2282" y="2522"/>
                  </a:lnTo>
                  <a:lnTo>
                    <a:pt x="2276" y="2499"/>
                  </a:lnTo>
                  <a:lnTo>
                    <a:pt x="2276" y="2486"/>
                  </a:lnTo>
                  <a:lnTo>
                    <a:pt x="2261" y="2479"/>
                  </a:lnTo>
                  <a:lnTo>
                    <a:pt x="2261" y="2464"/>
                  </a:lnTo>
                  <a:lnTo>
                    <a:pt x="2240" y="2444"/>
                  </a:lnTo>
                  <a:lnTo>
                    <a:pt x="2232" y="2436"/>
                  </a:lnTo>
                  <a:lnTo>
                    <a:pt x="2219" y="2416"/>
                  </a:lnTo>
                  <a:lnTo>
                    <a:pt x="2219" y="2407"/>
                  </a:lnTo>
                  <a:lnTo>
                    <a:pt x="2219" y="2387"/>
                  </a:lnTo>
                  <a:lnTo>
                    <a:pt x="2219" y="2372"/>
                  </a:lnTo>
                  <a:lnTo>
                    <a:pt x="2211" y="2352"/>
                  </a:lnTo>
                  <a:lnTo>
                    <a:pt x="2211" y="2345"/>
                  </a:lnTo>
                  <a:lnTo>
                    <a:pt x="2211" y="2331"/>
                  </a:lnTo>
                  <a:lnTo>
                    <a:pt x="2211" y="2323"/>
                  </a:lnTo>
                  <a:lnTo>
                    <a:pt x="2197" y="2317"/>
                  </a:lnTo>
                  <a:lnTo>
                    <a:pt x="2197" y="2295"/>
                  </a:lnTo>
                  <a:lnTo>
                    <a:pt x="2197" y="2261"/>
                  </a:lnTo>
                  <a:lnTo>
                    <a:pt x="2184" y="2254"/>
                  </a:lnTo>
                  <a:lnTo>
                    <a:pt x="2141" y="2232"/>
                  </a:lnTo>
                  <a:lnTo>
                    <a:pt x="2127" y="2211"/>
                  </a:lnTo>
                  <a:lnTo>
                    <a:pt x="2106" y="2197"/>
                  </a:lnTo>
                  <a:lnTo>
                    <a:pt x="2099" y="2197"/>
                  </a:lnTo>
                  <a:lnTo>
                    <a:pt x="2057" y="2147"/>
                  </a:lnTo>
                  <a:lnTo>
                    <a:pt x="2029" y="2119"/>
                  </a:lnTo>
                  <a:lnTo>
                    <a:pt x="2007" y="2084"/>
                  </a:lnTo>
                  <a:lnTo>
                    <a:pt x="1965" y="2049"/>
                  </a:lnTo>
                  <a:lnTo>
                    <a:pt x="1943" y="2027"/>
                  </a:lnTo>
                  <a:lnTo>
                    <a:pt x="1922" y="2006"/>
                  </a:lnTo>
                  <a:lnTo>
                    <a:pt x="1908" y="1984"/>
                  </a:lnTo>
                  <a:lnTo>
                    <a:pt x="1902" y="1970"/>
                  </a:lnTo>
                  <a:lnTo>
                    <a:pt x="1887" y="1963"/>
                  </a:lnTo>
                  <a:lnTo>
                    <a:pt x="1879" y="1943"/>
                  </a:lnTo>
                  <a:lnTo>
                    <a:pt x="1873" y="1921"/>
                  </a:lnTo>
                  <a:lnTo>
                    <a:pt x="1851" y="1899"/>
                  </a:lnTo>
                  <a:lnTo>
                    <a:pt x="1795" y="1851"/>
                  </a:lnTo>
                  <a:lnTo>
                    <a:pt x="1766" y="1816"/>
                  </a:lnTo>
                  <a:lnTo>
                    <a:pt x="1737" y="1787"/>
                  </a:lnTo>
                  <a:lnTo>
                    <a:pt x="1695" y="1738"/>
                  </a:lnTo>
                  <a:lnTo>
                    <a:pt x="1660" y="1702"/>
                  </a:lnTo>
                  <a:lnTo>
                    <a:pt x="1631" y="1681"/>
                  </a:lnTo>
                  <a:lnTo>
                    <a:pt x="1618" y="1661"/>
                  </a:lnTo>
                  <a:lnTo>
                    <a:pt x="1605" y="1639"/>
                  </a:lnTo>
                  <a:lnTo>
                    <a:pt x="1569" y="1604"/>
                  </a:lnTo>
                  <a:lnTo>
                    <a:pt x="1527" y="1540"/>
                  </a:lnTo>
                  <a:lnTo>
                    <a:pt x="1499" y="1504"/>
                  </a:lnTo>
                  <a:lnTo>
                    <a:pt x="1484" y="1484"/>
                  </a:lnTo>
                  <a:lnTo>
                    <a:pt x="1470" y="1477"/>
                  </a:lnTo>
                  <a:lnTo>
                    <a:pt x="1455" y="1455"/>
                  </a:lnTo>
                  <a:lnTo>
                    <a:pt x="1449" y="1448"/>
                  </a:lnTo>
                  <a:lnTo>
                    <a:pt x="1435" y="1427"/>
                  </a:lnTo>
                  <a:lnTo>
                    <a:pt x="1413" y="1406"/>
                  </a:lnTo>
                  <a:lnTo>
                    <a:pt x="1392" y="1383"/>
                  </a:lnTo>
                  <a:lnTo>
                    <a:pt x="1363" y="1342"/>
                  </a:lnTo>
                  <a:lnTo>
                    <a:pt x="1343" y="1321"/>
                  </a:lnTo>
                  <a:lnTo>
                    <a:pt x="1328" y="1292"/>
                  </a:lnTo>
                  <a:lnTo>
                    <a:pt x="1314" y="1271"/>
                  </a:lnTo>
                  <a:lnTo>
                    <a:pt x="1300" y="1251"/>
                  </a:lnTo>
                  <a:lnTo>
                    <a:pt x="1278" y="1222"/>
                  </a:lnTo>
                  <a:lnTo>
                    <a:pt x="1257" y="1202"/>
                  </a:lnTo>
                  <a:lnTo>
                    <a:pt x="1236" y="1165"/>
                  </a:lnTo>
                  <a:lnTo>
                    <a:pt x="1207" y="1136"/>
                  </a:lnTo>
                  <a:lnTo>
                    <a:pt x="1194" y="1101"/>
                  </a:lnTo>
                  <a:lnTo>
                    <a:pt x="1172" y="1095"/>
                  </a:lnTo>
                  <a:lnTo>
                    <a:pt x="1166" y="1074"/>
                  </a:lnTo>
                  <a:lnTo>
                    <a:pt x="1159" y="1053"/>
                  </a:lnTo>
                  <a:lnTo>
                    <a:pt x="1137" y="1046"/>
                  </a:lnTo>
                  <a:lnTo>
                    <a:pt x="1124" y="1009"/>
                  </a:lnTo>
                  <a:lnTo>
                    <a:pt x="1102" y="989"/>
                  </a:lnTo>
                  <a:lnTo>
                    <a:pt x="1095" y="897"/>
                  </a:lnTo>
                  <a:lnTo>
                    <a:pt x="1095" y="827"/>
                  </a:lnTo>
                  <a:lnTo>
                    <a:pt x="1095" y="755"/>
                  </a:lnTo>
                  <a:lnTo>
                    <a:pt x="1095" y="692"/>
                  </a:lnTo>
                  <a:lnTo>
                    <a:pt x="1095" y="586"/>
                  </a:lnTo>
                  <a:lnTo>
                    <a:pt x="1095" y="495"/>
                  </a:lnTo>
                  <a:lnTo>
                    <a:pt x="1095" y="389"/>
                  </a:lnTo>
                  <a:lnTo>
                    <a:pt x="1095" y="288"/>
                  </a:lnTo>
                  <a:lnTo>
                    <a:pt x="1095" y="226"/>
                  </a:lnTo>
                  <a:lnTo>
                    <a:pt x="1095" y="156"/>
                  </a:lnTo>
                  <a:lnTo>
                    <a:pt x="1095" y="77"/>
                  </a:lnTo>
                  <a:lnTo>
                    <a:pt x="1095" y="0"/>
                  </a:lnTo>
                  <a:lnTo>
                    <a:pt x="1075" y="0"/>
                  </a:lnTo>
                  <a:lnTo>
                    <a:pt x="1039" y="0"/>
                  </a:lnTo>
                  <a:lnTo>
                    <a:pt x="1004" y="0"/>
                  </a:lnTo>
                  <a:lnTo>
                    <a:pt x="925" y="0"/>
                  </a:lnTo>
                  <a:lnTo>
                    <a:pt x="855" y="0"/>
                  </a:lnTo>
                  <a:lnTo>
                    <a:pt x="770" y="0"/>
                  </a:lnTo>
                  <a:lnTo>
                    <a:pt x="677" y="0"/>
                  </a:lnTo>
                  <a:lnTo>
                    <a:pt x="586" y="0"/>
                  </a:lnTo>
                  <a:lnTo>
                    <a:pt x="495" y="0"/>
                  </a:lnTo>
                  <a:lnTo>
                    <a:pt x="403" y="0"/>
                  </a:lnTo>
                  <a:lnTo>
                    <a:pt x="317" y="0"/>
                  </a:lnTo>
                  <a:lnTo>
                    <a:pt x="247" y="0"/>
                  </a:lnTo>
                  <a:lnTo>
                    <a:pt x="170" y="0"/>
                  </a:lnTo>
                  <a:lnTo>
                    <a:pt x="135" y="0"/>
                  </a:lnTo>
                  <a:lnTo>
                    <a:pt x="98" y="0"/>
                  </a:lnTo>
                  <a:lnTo>
                    <a:pt x="91" y="0"/>
                  </a:lnTo>
                </a:path>
              </a:pathLst>
            </a:custGeom>
            <a:solidFill>
              <a:schemeClr val="bg1">
                <a:lumMod val="85000"/>
              </a:schemeClr>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buClrTx/>
                <a:buFontTx/>
                <a:buNone/>
              </a:pPr>
              <a:endParaRPr lang="en-US" b="0" dirty="0">
                <a:solidFill>
                  <a:prstClr val="black"/>
                </a:solidFill>
                <a:latin typeface="Calibri"/>
              </a:endParaRPr>
            </a:p>
          </p:txBody>
        </p:sp>
        <p:sp>
          <p:nvSpPr>
            <p:cNvPr id="22" name="Rectangle 5"/>
            <p:cNvSpPr>
              <a:spLocks noChangeArrowheads="1"/>
            </p:cNvSpPr>
            <p:nvPr/>
          </p:nvSpPr>
          <p:spPr bwMode="auto">
            <a:xfrm>
              <a:off x="686" y="841"/>
              <a:ext cx="374" cy="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auto">
                <a:spcBef>
                  <a:spcPts val="0"/>
                </a:spcBef>
                <a:spcAft>
                  <a:spcPts val="0"/>
                </a:spcAft>
                <a:buClrTx/>
                <a:buFontTx/>
                <a:buNone/>
              </a:pPr>
              <a:r>
                <a:rPr lang="en-US" altLang="en-US" sz="1400" b="0" i="1" dirty="0">
                  <a:solidFill>
                    <a:srgbClr val="006CB5"/>
                  </a:solidFill>
                  <a:latin typeface="Calibri Light"/>
                </a:rPr>
                <a:t>Pacificorp</a:t>
              </a:r>
            </a:p>
          </p:txBody>
        </p:sp>
        <p:sp>
          <p:nvSpPr>
            <p:cNvPr id="23" name="Rectangle 7"/>
            <p:cNvSpPr>
              <a:spLocks noChangeArrowheads="1"/>
            </p:cNvSpPr>
            <p:nvPr/>
          </p:nvSpPr>
          <p:spPr bwMode="auto">
            <a:xfrm>
              <a:off x="1058" y="3579"/>
              <a:ext cx="302" cy="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auto">
                <a:spcBef>
                  <a:spcPts val="0"/>
                </a:spcBef>
                <a:spcAft>
                  <a:spcPts val="0"/>
                </a:spcAft>
                <a:buClrTx/>
                <a:buFontTx/>
                <a:buNone/>
              </a:pPr>
              <a:r>
                <a:rPr lang="en-US" altLang="en-US" sz="1400" b="0" i="1" dirty="0">
                  <a:solidFill>
                    <a:srgbClr val="006CB5"/>
                  </a:solidFill>
                  <a:latin typeface="Calibri Light"/>
                </a:rPr>
                <a:t>LADWP</a:t>
              </a:r>
            </a:p>
          </p:txBody>
        </p:sp>
        <p:sp>
          <p:nvSpPr>
            <p:cNvPr id="24" name="Rectangle 8"/>
            <p:cNvSpPr>
              <a:spLocks noChangeArrowheads="1"/>
            </p:cNvSpPr>
            <p:nvPr/>
          </p:nvSpPr>
          <p:spPr bwMode="auto">
            <a:xfrm>
              <a:off x="2350" y="3683"/>
              <a:ext cx="160" cy="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auto">
                <a:spcBef>
                  <a:spcPts val="0"/>
                </a:spcBef>
                <a:spcAft>
                  <a:spcPts val="0"/>
                </a:spcAft>
                <a:buClrTx/>
                <a:buFontTx/>
                <a:buNone/>
              </a:pPr>
              <a:r>
                <a:rPr lang="en-US" altLang="en-US" sz="1400" b="0" i="1" dirty="0">
                  <a:solidFill>
                    <a:srgbClr val="006CB5"/>
                  </a:solidFill>
                  <a:latin typeface="Calibri Light"/>
                </a:rPr>
                <a:t>IID</a:t>
              </a:r>
            </a:p>
          </p:txBody>
        </p:sp>
        <p:sp>
          <p:nvSpPr>
            <p:cNvPr id="25" name="Rectangle 9"/>
            <p:cNvSpPr>
              <a:spLocks noChangeArrowheads="1"/>
            </p:cNvSpPr>
            <p:nvPr/>
          </p:nvSpPr>
          <p:spPr bwMode="auto">
            <a:xfrm>
              <a:off x="495" y="2866"/>
              <a:ext cx="371" cy="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auto">
                <a:spcBef>
                  <a:spcPts val="0"/>
                </a:spcBef>
                <a:spcAft>
                  <a:spcPts val="0"/>
                </a:spcAft>
                <a:buClrTx/>
                <a:buFontTx/>
                <a:buNone/>
              </a:pPr>
              <a:r>
                <a:rPr lang="en-US" altLang="en-US" sz="1400" b="0" i="1" dirty="0">
                  <a:solidFill>
                    <a:srgbClr val="006CB5"/>
                  </a:solidFill>
                  <a:latin typeface="Calibri Light"/>
                </a:rPr>
                <a:t>Glendale</a:t>
              </a:r>
            </a:p>
            <a:p>
              <a:pPr fontAlgn="auto">
                <a:spcBef>
                  <a:spcPts val="0"/>
                </a:spcBef>
                <a:spcAft>
                  <a:spcPts val="0"/>
                </a:spcAft>
                <a:buClrTx/>
                <a:buFontTx/>
                <a:buNone/>
              </a:pPr>
              <a:r>
                <a:rPr lang="en-US" altLang="en-US" sz="1400" b="0" i="1" dirty="0">
                  <a:solidFill>
                    <a:srgbClr val="006CB5"/>
                  </a:solidFill>
                  <a:latin typeface="Calibri Light"/>
                </a:rPr>
                <a:t>Burbank</a:t>
              </a:r>
            </a:p>
            <a:p>
              <a:pPr fontAlgn="auto">
                <a:spcBef>
                  <a:spcPts val="0"/>
                </a:spcBef>
                <a:spcAft>
                  <a:spcPts val="0"/>
                </a:spcAft>
                <a:buClrTx/>
                <a:buFontTx/>
                <a:buNone/>
              </a:pPr>
              <a:r>
                <a:rPr lang="en-US" altLang="en-US" sz="1400" b="0" i="1" dirty="0">
                  <a:solidFill>
                    <a:srgbClr val="006CB5"/>
                  </a:solidFill>
                  <a:latin typeface="Calibri Light"/>
                </a:rPr>
                <a:t>Pasadena</a:t>
              </a:r>
            </a:p>
          </p:txBody>
        </p:sp>
        <p:sp>
          <p:nvSpPr>
            <p:cNvPr id="26" name="Arc 13"/>
            <p:cNvSpPr>
              <a:spLocks/>
            </p:cNvSpPr>
            <p:nvPr/>
          </p:nvSpPr>
          <p:spPr bwMode="auto">
            <a:xfrm>
              <a:off x="1353" y="3463"/>
              <a:ext cx="254" cy="192"/>
            </a:xfrm>
            <a:custGeom>
              <a:avLst/>
              <a:gdLst>
                <a:gd name="T0" fmla="*/ 0 w 21600"/>
                <a:gd name="T1" fmla="*/ 0 h 21320"/>
                <a:gd name="T2" fmla="*/ 0 w 21600"/>
                <a:gd name="T3" fmla="*/ 0 h 21320"/>
                <a:gd name="T4" fmla="*/ 0 w 21600"/>
                <a:gd name="T5" fmla="*/ 0 h 21320"/>
                <a:gd name="T6" fmla="*/ 0 60000 65536"/>
                <a:gd name="T7" fmla="*/ 0 60000 65536"/>
                <a:gd name="T8" fmla="*/ 0 60000 65536"/>
              </a:gdLst>
              <a:ahLst/>
              <a:cxnLst>
                <a:cxn ang="T6">
                  <a:pos x="T0" y="T1"/>
                </a:cxn>
                <a:cxn ang="T7">
                  <a:pos x="T2" y="T3"/>
                </a:cxn>
                <a:cxn ang="T8">
                  <a:pos x="T4" y="T5"/>
                </a:cxn>
              </a:cxnLst>
              <a:rect l="0" t="0" r="r" b="b"/>
              <a:pathLst>
                <a:path w="21600" h="21320" fill="none" extrusionOk="0">
                  <a:moveTo>
                    <a:pt x="21597" y="-1"/>
                  </a:moveTo>
                  <a:cubicBezTo>
                    <a:pt x="21599" y="111"/>
                    <a:pt x="21600" y="222"/>
                    <a:pt x="21600" y="334"/>
                  </a:cubicBezTo>
                  <a:cubicBezTo>
                    <a:pt x="21600" y="10293"/>
                    <a:pt x="14790" y="18961"/>
                    <a:pt x="5114" y="21319"/>
                  </a:cubicBezTo>
                </a:path>
                <a:path w="21600" h="21320" stroke="0" extrusionOk="0">
                  <a:moveTo>
                    <a:pt x="21597" y="-1"/>
                  </a:moveTo>
                  <a:cubicBezTo>
                    <a:pt x="21599" y="111"/>
                    <a:pt x="21600" y="222"/>
                    <a:pt x="21600" y="334"/>
                  </a:cubicBezTo>
                  <a:cubicBezTo>
                    <a:pt x="21600" y="10293"/>
                    <a:pt x="14790" y="18961"/>
                    <a:pt x="5114" y="21319"/>
                  </a:cubicBezTo>
                  <a:lnTo>
                    <a:pt x="0" y="334"/>
                  </a:lnTo>
                  <a:lnTo>
                    <a:pt x="21597" y="-1"/>
                  </a:lnTo>
                  <a:close/>
                </a:path>
              </a:pathLst>
            </a:custGeom>
            <a:noFill/>
            <a:ln w="12700" cap="rnd">
              <a:solidFill>
                <a:srgbClr val="000000"/>
              </a:solidFill>
              <a:round/>
              <a:headEnd type="stealth" w="med" len="lg"/>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buClrTx/>
                <a:buFontTx/>
                <a:buNone/>
              </a:pPr>
              <a:endParaRPr lang="en-US" b="0" dirty="0">
                <a:solidFill>
                  <a:prstClr val="black"/>
                </a:solidFill>
                <a:latin typeface="Calibri"/>
              </a:endParaRPr>
            </a:p>
          </p:txBody>
        </p:sp>
        <p:sp>
          <p:nvSpPr>
            <p:cNvPr id="27" name="Rectangle 14"/>
            <p:cNvSpPr>
              <a:spLocks noChangeArrowheads="1"/>
            </p:cNvSpPr>
            <p:nvPr/>
          </p:nvSpPr>
          <p:spPr bwMode="auto">
            <a:xfrm>
              <a:off x="86" y="2074"/>
              <a:ext cx="487" cy="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auto">
                <a:spcBef>
                  <a:spcPts val="0"/>
                </a:spcBef>
                <a:spcAft>
                  <a:spcPts val="0"/>
                </a:spcAft>
                <a:buClrTx/>
                <a:buFontTx/>
                <a:buNone/>
              </a:pPr>
              <a:r>
                <a:rPr lang="en-US" altLang="en-US" sz="1400" b="0" i="1" dirty="0">
                  <a:solidFill>
                    <a:srgbClr val="006CB5"/>
                  </a:solidFill>
                  <a:latin typeface="Calibri Light"/>
                </a:rPr>
                <a:t>San Francisco</a:t>
              </a:r>
            </a:p>
          </p:txBody>
        </p:sp>
        <p:sp>
          <p:nvSpPr>
            <p:cNvPr id="28" name="Rectangle 16"/>
            <p:cNvSpPr>
              <a:spLocks noChangeArrowheads="1"/>
            </p:cNvSpPr>
            <p:nvPr/>
          </p:nvSpPr>
          <p:spPr bwMode="auto">
            <a:xfrm>
              <a:off x="1388" y="3748"/>
              <a:ext cx="380" cy="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auto">
                <a:spcBef>
                  <a:spcPts val="0"/>
                </a:spcBef>
                <a:spcAft>
                  <a:spcPts val="0"/>
                </a:spcAft>
                <a:buClrTx/>
                <a:buFontTx/>
                <a:buNone/>
              </a:pPr>
              <a:r>
                <a:rPr lang="en-US" altLang="en-US" sz="1400" b="0" i="1" dirty="0">
                  <a:solidFill>
                    <a:srgbClr val="006CB5"/>
                  </a:solidFill>
                  <a:latin typeface="Calibri Light"/>
                </a:rPr>
                <a:t>San Diego</a:t>
              </a:r>
            </a:p>
          </p:txBody>
        </p:sp>
        <p:sp>
          <p:nvSpPr>
            <p:cNvPr id="29" name="Rectangle 17"/>
            <p:cNvSpPr>
              <a:spLocks noChangeArrowheads="1"/>
            </p:cNvSpPr>
            <p:nvPr/>
          </p:nvSpPr>
          <p:spPr bwMode="auto">
            <a:xfrm>
              <a:off x="1058" y="3455"/>
              <a:ext cx="430" cy="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auto">
                <a:spcBef>
                  <a:spcPts val="0"/>
                </a:spcBef>
                <a:spcAft>
                  <a:spcPts val="0"/>
                </a:spcAft>
                <a:buClrTx/>
                <a:buFontTx/>
                <a:buNone/>
              </a:pPr>
              <a:r>
                <a:rPr lang="en-US" altLang="en-US" sz="1400" b="0" i="1" dirty="0">
                  <a:solidFill>
                    <a:srgbClr val="006CB5"/>
                  </a:solidFill>
                  <a:latin typeface="Calibri Light"/>
                </a:rPr>
                <a:t>Los Angeles</a:t>
              </a:r>
            </a:p>
          </p:txBody>
        </p:sp>
        <p:sp>
          <p:nvSpPr>
            <p:cNvPr id="30" name="Freeform 18"/>
            <p:cNvSpPr>
              <a:spLocks/>
            </p:cNvSpPr>
            <p:nvPr/>
          </p:nvSpPr>
          <p:spPr bwMode="auto">
            <a:xfrm>
              <a:off x="1768" y="3548"/>
              <a:ext cx="518" cy="331"/>
            </a:xfrm>
            <a:custGeom>
              <a:avLst/>
              <a:gdLst>
                <a:gd name="T0" fmla="*/ 372 w 518"/>
                <a:gd name="T1" fmla="*/ 65 h 331"/>
                <a:gd name="T2" fmla="*/ 391 w 518"/>
                <a:gd name="T3" fmla="*/ 60 h 331"/>
                <a:gd name="T4" fmla="*/ 410 w 518"/>
                <a:gd name="T5" fmla="*/ 56 h 331"/>
                <a:gd name="T6" fmla="*/ 425 w 518"/>
                <a:gd name="T7" fmla="*/ 51 h 331"/>
                <a:gd name="T8" fmla="*/ 440 w 518"/>
                <a:gd name="T9" fmla="*/ 51 h 331"/>
                <a:gd name="T10" fmla="*/ 449 w 518"/>
                <a:gd name="T11" fmla="*/ 46 h 331"/>
                <a:gd name="T12" fmla="*/ 459 w 518"/>
                <a:gd name="T13" fmla="*/ 46 h 331"/>
                <a:gd name="T14" fmla="*/ 473 w 518"/>
                <a:gd name="T15" fmla="*/ 46 h 331"/>
                <a:gd name="T16" fmla="*/ 483 w 518"/>
                <a:gd name="T17" fmla="*/ 41 h 331"/>
                <a:gd name="T18" fmla="*/ 502 w 518"/>
                <a:gd name="T19" fmla="*/ 51 h 331"/>
                <a:gd name="T20" fmla="*/ 502 w 518"/>
                <a:gd name="T21" fmla="*/ 60 h 331"/>
                <a:gd name="T22" fmla="*/ 512 w 518"/>
                <a:gd name="T23" fmla="*/ 75 h 331"/>
                <a:gd name="T24" fmla="*/ 517 w 518"/>
                <a:gd name="T25" fmla="*/ 108 h 331"/>
                <a:gd name="T26" fmla="*/ 517 w 518"/>
                <a:gd name="T27" fmla="*/ 151 h 331"/>
                <a:gd name="T28" fmla="*/ 517 w 518"/>
                <a:gd name="T29" fmla="*/ 200 h 331"/>
                <a:gd name="T30" fmla="*/ 517 w 518"/>
                <a:gd name="T31" fmla="*/ 248 h 331"/>
                <a:gd name="T32" fmla="*/ 517 w 518"/>
                <a:gd name="T33" fmla="*/ 253 h 331"/>
                <a:gd name="T34" fmla="*/ 512 w 518"/>
                <a:gd name="T35" fmla="*/ 282 h 331"/>
                <a:gd name="T36" fmla="*/ 517 w 518"/>
                <a:gd name="T37" fmla="*/ 311 h 331"/>
                <a:gd name="T38" fmla="*/ 517 w 518"/>
                <a:gd name="T39" fmla="*/ 330 h 331"/>
                <a:gd name="T40" fmla="*/ 155 w 518"/>
                <a:gd name="T41" fmla="*/ 330 h 331"/>
                <a:gd name="T42" fmla="*/ 142 w 518"/>
                <a:gd name="T43" fmla="*/ 322 h 331"/>
                <a:gd name="T44" fmla="*/ 131 w 518"/>
                <a:gd name="T45" fmla="*/ 291 h 331"/>
                <a:gd name="T46" fmla="*/ 131 w 518"/>
                <a:gd name="T47" fmla="*/ 272 h 331"/>
                <a:gd name="T48" fmla="*/ 131 w 518"/>
                <a:gd name="T49" fmla="*/ 248 h 331"/>
                <a:gd name="T50" fmla="*/ 131 w 518"/>
                <a:gd name="T51" fmla="*/ 224 h 331"/>
                <a:gd name="T52" fmla="*/ 123 w 518"/>
                <a:gd name="T53" fmla="*/ 208 h 331"/>
                <a:gd name="T54" fmla="*/ 107 w 518"/>
                <a:gd name="T55" fmla="*/ 204 h 331"/>
                <a:gd name="T56" fmla="*/ 102 w 518"/>
                <a:gd name="T57" fmla="*/ 175 h 331"/>
                <a:gd name="T58" fmla="*/ 92 w 518"/>
                <a:gd name="T59" fmla="*/ 156 h 331"/>
                <a:gd name="T60" fmla="*/ 63 w 518"/>
                <a:gd name="T61" fmla="*/ 132 h 331"/>
                <a:gd name="T62" fmla="*/ 56 w 518"/>
                <a:gd name="T63" fmla="*/ 108 h 331"/>
                <a:gd name="T64" fmla="*/ 40 w 518"/>
                <a:gd name="T65" fmla="*/ 102 h 331"/>
                <a:gd name="T66" fmla="*/ 24 w 518"/>
                <a:gd name="T67" fmla="*/ 88 h 331"/>
                <a:gd name="T68" fmla="*/ 10 w 518"/>
                <a:gd name="T69" fmla="*/ 77 h 331"/>
                <a:gd name="T70" fmla="*/ 0 w 518"/>
                <a:gd name="T71" fmla="*/ 60 h 331"/>
                <a:gd name="T72" fmla="*/ 39 w 518"/>
                <a:gd name="T73" fmla="*/ 65 h 331"/>
                <a:gd name="T74" fmla="*/ 68 w 518"/>
                <a:gd name="T75" fmla="*/ 70 h 331"/>
                <a:gd name="T76" fmla="*/ 114 w 518"/>
                <a:gd name="T77" fmla="*/ 58 h 331"/>
                <a:gd name="T78" fmla="*/ 145 w 518"/>
                <a:gd name="T79" fmla="*/ 46 h 331"/>
                <a:gd name="T80" fmla="*/ 167 w 518"/>
                <a:gd name="T81" fmla="*/ 34 h 331"/>
                <a:gd name="T82" fmla="*/ 196 w 518"/>
                <a:gd name="T83" fmla="*/ 14 h 331"/>
                <a:gd name="T84" fmla="*/ 232 w 518"/>
                <a:gd name="T85" fmla="*/ 0 h 331"/>
                <a:gd name="T86" fmla="*/ 280 w 518"/>
                <a:gd name="T87" fmla="*/ 2 h 331"/>
                <a:gd name="T88" fmla="*/ 314 w 518"/>
                <a:gd name="T89" fmla="*/ 7 h 331"/>
                <a:gd name="T90" fmla="*/ 323 w 518"/>
                <a:gd name="T91" fmla="*/ 17 h 331"/>
                <a:gd name="T92" fmla="*/ 338 w 518"/>
                <a:gd name="T93" fmla="*/ 31 h 331"/>
                <a:gd name="T94" fmla="*/ 372 w 518"/>
                <a:gd name="T95" fmla="*/ 65 h 33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18" h="331">
                  <a:moveTo>
                    <a:pt x="372" y="65"/>
                  </a:moveTo>
                  <a:lnTo>
                    <a:pt x="391" y="60"/>
                  </a:lnTo>
                  <a:lnTo>
                    <a:pt x="410" y="56"/>
                  </a:lnTo>
                  <a:lnTo>
                    <a:pt x="425" y="51"/>
                  </a:lnTo>
                  <a:lnTo>
                    <a:pt x="440" y="51"/>
                  </a:lnTo>
                  <a:lnTo>
                    <a:pt x="449" y="46"/>
                  </a:lnTo>
                  <a:lnTo>
                    <a:pt x="459" y="46"/>
                  </a:lnTo>
                  <a:lnTo>
                    <a:pt x="473" y="46"/>
                  </a:lnTo>
                  <a:lnTo>
                    <a:pt x="483" y="41"/>
                  </a:lnTo>
                  <a:lnTo>
                    <a:pt x="502" y="51"/>
                  </a:lnTo>
                  <a:lnTo>
                    <a:pt x="502" y="60"/>
                  </a:lnTo>
                  <a:lnTo>
                    <a:pt x="512" y="75"/>
                  </a:lnTo>
                  <a:lnTo>
                    <a:pt x="517" y="108"/>
                  </a:lnTo>
                  <a:lnTo>
                    <a:pt x="517" y="151"/>
                  </a:lnTo>
                  <a:lnTo>
                    <a:pt x="517" y="200"/>
                  </a:lnTo>
                  <a:lnTo>
                    <a:pt x="517" y="248"/>
                  </a:lnTo>
                  <a:lnTo>
                    <a:pt x="517" y="253"/>
                  </a:lnTo>
                  <a:lnTo>
                    <a:pt x="512" y="282"/>
                  </a:lnTo>
                  <a:lnTo>
                    <a:pt x="517" y="311"/>
                  </a:lnTo>
                  <a:lnTo>
                    <a:pt x="517" y="330"/>
                  </a:lnTo>
                  <a:lnTo>
                    <a:pt x="155" y="330"/>
                  </a:lnTo>
                  <a:lnTo>
                    <a:pt x="142" y="322"/>
                  </a:lnTo>
                  <a:lnTo>
                    <a:pt x="131" y="291"/>
                  </a:lnTo>
                  <a:lnTo>
                    <a:pt x="131" y="272"/>
                  </a:lnTo>
                  <a:lnTo>
                    <a:pt x="131" y="248"/>
                  </a:lnTo>
                  <a:lnTo>
                    <a:pt x="131" y="224"/>
                  </a:lnTo>
                  <a:lnTo>
                    <a:pt x="123" y="208"/>
                  </a:lnTo>
                  <a:lnTo>
                    <a:pt x="107" y="204"/>
                  </a:lnTo>
                  <a:lnTo>
                    <a:pt x="102" y="175"/>
                  </a:lnTo>
                  <a:lnTo>
                    <a:pt x="92" y="156"/>
                  </a:lnTo>
                  <a:lnTo>
                    <a:pt x="63" y="132"/>
                  </a:lnTo>
                  <a:lnTo>
                    <a:pt x="56" y="108"/>
                  </a:lnTo>
                  <a:lnTo>
                    <a:pt x="40" y="102"/>
                  </a:lnTo>
                  <a:lnTo>
                    <a:pt x="24" y="88"/>
                  </a:lnTo>
                  <a:lnTo>
                    <a:pt x="10" y="77"/>
                  </a:lnTo>
                  <a:lnTo>
                    <a:pt x="0" y="60"/>
                  </a:lnTo>
                  <a:lnTo>
                    <a:pt x="39" y="65"/>
                  </a:lnTo>
                  <a:lnTo>
                    <a:pt x="68" y="70"/>
                  </a:lnTo>
                  <a:lnTo>
                    <a:pt x="114" y="58"/>
                  </a:lnTo>
                  <a:lnTo>
                    <a:pt x="145" y="46"/>
                  </a:lnTo>
                  <a:lnTo>
                    <a:pt x="167" y="34"/>
                  </a:lnTo>
                  <a:lnTo>
                    <a:pt x="196" y="14"/>
                  </a:lnTo>
                  <a:lnTo>
                    <a:pt x="232" y="0"/>
                  </a:lnTo>
                  <a:lnTo>
                    <a:pt x="280" y="2"/>
                  </a:lnTo>
                  <a:lnTo>
                    <a:pt x="314" y="7"/>
                  </a:lnTo>
                  <a:lnTo>
                    <a:pt x="323" y="17"/>
                  </a:lnTo>
                  <a:lnTo>
                    <a:pt x="338" y="31"/>
                  </a:lnTo>
                  <a:lnTo>
                    <a:pt x="372" y="65"/>
                  </a:lnTo>
                </a:path>
              </a:pathLst>
            </a:custGeom>
            <a:solidFill>
              <a:schemeClr val="bg1">
                <a:lumMod val="85000"/>
              </a:schemeClr>
            </a:solidFill>
            <a:ln w="254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buClrTx/>
                <a:buFontTx/>
                <a:buNone/>
              </a:pPr>
              <a:endParaRPr lang="en-US" b="0" dirty="0">
                <a:solidFill>
                  <a:prstClr val="black"/>
                </a:solidFill>
                <a:latin typeface="Calibri"/>
              </a:endParaRPr>
            </a:p>
          </p:txBody>
        </p:sp>
        <p:sp>
          <p:nvSpPr>
            <p:cNvPr id="31" name="Rectangle 19"/>
            <p:cNvSpPr>
              <a:spLocks noChangeArrowheads="1"/>
            </p:cNvSpPr>
            <p:nvPr/>
          </p:nvSpPr>
          <p:spPr bwMode="auto">
            <a:xfrm>
              <a:off x="1913" y="3655"/>
              <a:ext cx="291" cy="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auto">
                <a:spcBef>
                  <a:spcPts val="0"/>
                </a:spcBef>
                <a:spcAft>
                  <a:spcPts val="0"/>
                </a:spcAft>
                <a:buClrTx/>
                <a:buFontTx/>
                <a:buNone/>
              </a:pPr>
              <a:r>
                <a:rPr lang="en-US" altLang="en-US" sz="1400" b="0" i="1" dirty="0">
                  <a:solidFill>
                    <a:srgbClr val="006CB5"/>
                  </a:solidFill>
                  <a:latin typeface="Calibri Light"/>
                </a:rPr>
                <a:t>SDG&amp;E</a:t>
              </a:r>
            </a:p>
          </p:txBody>
        </p:sp>
        <p:sp>
          <p:nvSpPr>
            <p:cNvPr id="32" name="Freeform 20"/>
            <p:cNvSpPr>
              <a:spLocks/>
            </p:cNvSpPr>
            <p:nvPr/>
          </p:nvSpPr>
          <p:spPr bwMode="auto">
            <a:xfrm>
              <a:off x="418" y="1032"/>
              <a:ext cx="1399" cy="2252"/>
            </a:xfrm>
            <a:custGeom>
              <a:avLst/>
              <a:gdLst>
                <a:gd name="T0" fmla="*/ 1246 w 1399"/>
                <a:gd name="T1" fmla="*/ 1006 h 2252"/>
                <a:gd name="T2" fmla="*/ 1197 w 1399"/>
                <a:gd name="T3" fmla="*/ 921 h 2252"/>
                <a:gd name="T4" fmla="*/ 1160 w 1399"/>
                <a:gd name="T5" fmla="*/ 884 h 2252"/>
                <a:gd name="T6" fmla="*/ 1127 w 1399"/>
                <a:gd name="T7" fmla="*/ 825 h 2252"/>
                <a:gd name="T8" fmla="*/ 1106 w 1399"/>
                <a:gd name="T9" fmla="*/ 761 h 2252"/>
                <a:gd name="T10" fmla="*/ 1048 w 1399"/>
                <a:gd name="T11" fmla="*/ 68 h 2252"/>
                <a:gd name="T12" fmla="*/ 920 w 1399"/>
                <a:gd name="T13" fmla="*/ 63 h 2252"/>
                <a:gd name="T14" fmla="*/ 782 w 1399"/>
                <a:gd name="T15" fmla="*/ 37 h 2252"/>
                <a:gd name="T16" fmla="*/ 691 w 1399"/>
                <a:gd name="T17" fmla="*/ 138 h 2252"/>
                <a:gd name="T18" fmla="*/ 606 w 1399"/>
                <a:gd name="T19" fmla="*/ 159 h 2252"/>
                <a:gd name="T20" fmla="*/ 569 w 1399"/>
                <a:gd name="T21" fmla="*/ 77 h 2252"/>
                <a:gd name="T22" fmla="*/ 511 w 1399"/>
                <a:gd name="T23" fmla="*/ 0 h 2252"/>
                <a:gd name="T24" fmla="*/ 473 w 1399"/>
                <a:gd name="T25" fmla="*/ 79 h 2252"/>
                <a:gd name="T26" fmla="*/ 415 w 1399"/>
                <a:gd name="T27" fmla="*/ 138 h 2252"/>
                <a:gd name="T28" fmla="*/ 260 w 1399"/>
                <a:gd name="T29" fmla="*/ 106 h 2252"/>
                <a:gd name="T30" fmla="*/ 138 w 1399"/>
                <a:gd name="T31" fmla="*/ 48 h 2252"/>
                <a:gd name="T32" fmla="*/ 36 w 1399"/>
                <a:gd name="T33" fmla="*/ 121 h 2252"/>
                <a:gd name="T34" fmla="*/ 20 w 1399"/>
                <a:gd name="T35" fmla="*/ 335 h 2252"/>
                <a:gd name="T36" fmla="*/ 73 w 1399"/>
                <a:gd name="T37" fmla="*/ 474 h 2252"/>
                <a:gd name="T38" fmla="*/ 124 w 1399"/>
                <a:gd name="T39" fmla="*/ 565 h 2252"/>
                <a:gd name="T40" fmla="*/ 169 w 1399"/>
                <a:gd name="T41" fmla="*/ 729 h 2252"/>
                <a:gd name="T42" fmla="*/ 204 w 1399"/>
                <a:gd name="T43" fmla="*/ 970 h 2252"/>
                <a:gd name="T44" fmla="*/ 313 w 1399"/>
                <a:gd name="T45" fmla="*/ 1043 h 2252"/>
                <a:gd name="T46" fmla="*/ 367 w 1399"/>
                <a:gd name="T47" fmla="*/ 1038 h 2252"/>
                <a:gd name="T48" fmla="*/ 351 w 1399"/>
                <a:gd name="T49" fmla="*/ 1090 h 2252"/>
                <a:gd name="T50" fmla="*/ 393 w 1399"/>
                <a:gd name="T51" fmla="*/ 1154 h 2252"/>
                <a:gd name="T52" fmla="*/ 447 w 1399"/>
                <a:gd name="T53" fmla="*/ 1229 h 2252"/>
                <a:gd name="T54" fmla="*/ 377 w 1399"/>
                <a:gd name="T55" fmla="*/ 1192 h 2252"/>
                <a:gd name="T56" fmla="*/ 393 w 1399"/>
                <a:gd name="T57" fmla="*/ 1272 h 2252"/>
                <a:gd name="T58" fmla="*/ 431 w 1399"/>
                <a:gd name="T59" fmla="*/ 1341 h 2252"/>
                <a:gd name="T60" fmla="*/ 399 w 1399"/>
                <a:gd name="T61" fmla="*/ 1432 h 2252"/>
                <a:gd name="T62" fmla="*/ 473 w 1399"/>
                <a:gd name="T63" fmla="*/ 1522 h 2252"/>
                <a:gd name="T64" fmla="*/ 548 w 1399"/>
                <a:gd name="T65" fmla="*/ 1565 h 2252"/>
                <a:gd name="T66" fmla="*/ 516 w 1399"/>
                <a:gd name="T67" fmla="*/ 1644 h 2252"/>
                <a:gd name="T68" fmla="*/ 527 w 1399"/>
                <a:gd name="T69" fmla="*/ 1708 h 2252"/>
                <a:gd name="T70" fmla="*/ 579 w 1399"/>
                <a:gd name="T71" fmla="*/ 1804 h 2252"/>
                <a:gd name="T72" fmla="*/ 595 w 1399"/>
                <a:gd name="T73" fmla="*/ 1863 h 2252"/>
                <a:gd name="T74" fmla="*/ 632 w 1399"/>
                <a:gd name="T75" fmla="*/ 1948 h 2252"/>
                <a:gd name="T76" fmla="*/ 638 w 1399"/>
                <a:gd name="T77" fmla="*/ 2060 h 2252"/>
                <a:gd name="T78" fmla="*/ 627 w 1399"/>
                <a:gd name="T79" fmla="*/ 2123 h 2252"/>
                <a:gd name="T80" fmla="*/ 670 w 1399"/>
                <a:gd name="T81" fmla="*/ 2230 h 2252"/>
                <a:gd name="T82" fmla="*/ 718 w 1399"/>
                <a:gd name="T83" fmla="*/ 2150 h 2252"/>
                <a:gd name="T84" fmla="*/ 798 w 1399"/>
                <a:gd name="T85" fmla="*/ 2123 h 2252"/>
                <a:gd name="T86" fmla="*/ 909 w 1399"/>
                <a:gd name="T87" fmla="*/ 2080 h 2252"/>
                <a:gd name="T88" fmla="*/ 1006 w 1399"/>
                <a:gd name="T89" fmla="*/ 2012 h 2252"/>
                <a:gd name="T90" fmla="*/ 1117 w 1399"/>
                <a:gd name="T91" fmla="*/ 1975 h 2252"/>
                <a:gd name="T92" fmla="*/ 1122 w 1399"/>
                <a:gd name="T93" fmla="*/ 1836 h 2252"/>
                <a:gd name="T94" fmla="*/ 1159 w 1399"/>
                <a:gd name="T95" fmla="*/ 1767 h 2252"/>
                <a:gd name="T96" fmla="*/ 1122 w 1399"/>
                <a:gd name="T97" fmla="*/ 1703 h 2252"/>
                <a:gd name="T98" fmla="*/ 1143 w 1399"/>
                <a:gd name="T99" fmla="*/ 1623 h 2252"/>
                <a:gd name="T100" fmla="*/ 1309 w 1399"/>
                <a:gd name="T101" fmla="*/ 1649 h 2252"/>
                <a:gd name="T102" fmla="*/ 1398 w 1399"/>
                <a:gd name="T103" fmla="*/ 1628 h 2252"/>
                <a:gd name="T104" fmla="*/ 1222 w 1399"/>
                <a:gd name="T105" fmla="*/ 1429 h 2252"/>
                <a:gd name="T106" fmla="*/ 1191 w 1399"/>
                <a:gd name="T107" fmla="*/ 1341 h 2252"/>
                <a:gd name="T108" fmla="*/ 1228 w 1399"/>
                <a:gd name="T109" fmla="*/ 1175 h 2252"/>
                <a:gd name="T110" fmla="*/ 1310 w 1399"/>
                <a:gd name="T111" fmla="*/ 1083 h 225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399" h="2252">
                  <a:moveTo>
                    <a:pt x="1310" y="1083"/>
                  </a:moveTo>
                  <a:lnTo>
                    <a:pt x="1277" y="1033"/>
                  </a:lnTo>
                  <a:lnTo>
                    <a:pt x="1246" y="1006"/>
                  </a:lnTo>
                  <a:lnTo>
                    <a:pt x="1234" y="979"/>
                  </a:lnTo>
                  <a:lnTo>
                    <a:pt x="1202" y="942"/>
                  </a:lnTo>
                  <a:lnTo>
                    <a:pt x="1197" y="921"/>
                  </a:lnTo>
                  <a:lnTo>
                    <a:pt x="1191" y="905"/>
                  </a:lnTo>
                  <a:lnTo>
                    <a:pt x="1170" y="905"/>
                  </a:lnTo>
                  <a:lnTo>
                    <a:pt x="1160" y="884"/>
                  </a:lnTo>
                  <a:lnTo>
                    <a:pt x="1159" y="857"/>
                  </a:lnTo>
                  <a:lnTo>
                    <a:pt x="1154" y="857"/>
                  </a:lnTo>
                  <a:lnTo>
                    <a:pt x="1127" y="825"/>
                  </a:lnTo>
                  <a:lnTo>
                    <a:pt x="1117" y="803"/>
                  </a:lnTo>
                  <a:lnTo>
                    <a:pt x="1101" y="787"/>
                  </a:lnTo>
                  <a:lnTo>
                    <a:pt x="1106" y="761"/>
                  </a:lnTo>
                  <a:lnTo>
                    <a:pt x="1092" y="738"/>
                  </a:lnTo>
                  <a:lnTo>
                    <a:pt x="1090" y="56"/>
                  </a:lnTo>
                  <a:lnTo>
                    <a:pt x="1048" y="68"/>
                  </a:lnTo>
                  <a:lnTo>
                    <a:pt x="1006" y="79"/>
                  </a:lnTo>
                  <a:lnTo>
                    <a:pt x="963" y="74"/>
                  </a:lnTo>
                  <a:lnTo>
                    <a:pt x="920" y="63"/>
                  </a:lnTo>
                  <a:lnTo>
                    <a:pt x="883" y="53"/>
                  </a:lnTo>
                  <a:lnTo>
                    <a:pt x="846" y="37"/>
                  </a:lnTo>
                  <a:lnTo>
                    <a:pt x="782" y="37"/>
                  </a:lnTo>
                  <a:lnTo>
                    <a:pt x="734" y="53"/>
                  </a:lnTo>
                  <a:lnTo>
                    <a:pt x="707" y="84"/>
                  </a:lnTo>
                  <a:lnTo>
                    <a:pt x="691" y="138"/>
                  </a:lnTo>
                  <a:lnTo>
                    <a:pt x="670" y="170"/>
                  </a:lnTo>
                  <a:lnTo>
                    <a:pt x="632" y="170"/>
                  </a:lnTo>
                  <a:lnTo>
                    <a:pt x="606" y="159"/>
                  </a:lnTo>
                  <a:lnTo>
                    <a:pt x="568" y="132"/>
                  </a:lnTo>
                  <a:lnTo>
                    <a:pt x="558" y="106"/>
                  </a:lnTo>
                  <a:lnTo>
                    <a:pt x="569" y="77"/>
                  </a:lnTo>
                  <a:lnTo>
                    <a:pt x="568" y="48"/>
                  </a:lnTo>
                  <a:lnTo>
                    <a:pt x="552" y="5"/>
                  </a:lnTo>
                  <a:lnTo>
                    <a:pt x="511" y="0"/>
                  </a:lnTo>
                  <a:lnTo>
                    <a:pt x="478" y="16"/>
                  </a:lnTo>
                  <a:lnTo>
                    <a:pt x="463" y="48"/>
                  </a:lnTo>
                  <a:lnTo>
                    <a:pt x="473" y="79"/>
                  </a:lnTo>
                  <a:lnTo>
                    <a:pt x="478" y="105"/>
                  </a:lnTo>
                  <a:lnTo>
                    <a:pt x="457" y="143"/>
                  </a:lnTo>
                  <a:lnTo>
                    <a:pt x="415" y="138"/>
                  </a:lnTo>
                  <a:lnTo>
                    <a:pt x="351" y="127"/>
                  </a:lnTo>
                  <a:lnTo>
                    <a:pt x="297" y="111"/>
                  </a:lnTo>
                  <a:lnTo>
                    <a:pt x="260" y="106"/>
                  </a:lnTo>
                  <a:lnTo>
                    <a:pt x="233" y="90"/>
                  </a:lnTo>
                  <a:lnTo>
                    <a:pt x="148" y="90"/>
                  </a:lnTo>
                  <a:lnTo>
                    <a:pt x="138" y="48"/>
                  </a:lnTo>
                  <a:lnTo>
                    <a:pt x="74" y="44"/>
                  </a:lnTo>
                  <a:lnTo>
                    <a:pt x="72" y="97"/>
                  </a:lnTo>
                  <a:lnTo>
                    <a:pt x="36" y="121"/>
                  </a:lnTo>
                  <a:lnTo>
                    <a:pt x="0" y="170"/>
                  </a:lnTo>
                  <a:lnTo>
                    <a:pt x="0" y="303"/>
                  </a:lnTo>
                  <a:lnTo>
                    <a:pt x="20" y="335"/>
                  </a:lnTo>
                  <a:lnTo>
                    <a:pt x="20" y="383"/>
                  </a:lnTo>
                  <a:lnTo>
                    <a:pt x="52" y="426"/>
                  </a:lnTo>
                  <a:lnTo>
                    <a:pt x="73" y="474"/>
                  </a:lnTo>
                  <a:lnTo>
                    <a:pt x="89" y="506"/>
                  </a:lnTo>
                  <a:lnTo>
                    <a:pt x="105" y="548"/>
                  </a:lnTo>
                  <a:lnTo>
                    <a:pt x="124" y="565"/>
                  </a:lnTo>
                  <a:lnTo>
                    <a:pt x="137" y="617"/>
                  </a:lnTo>
                  <a:lnTo>
                    <a:pt x="148" y="665"/>
                  </a:lnTo>
                  <a:lnTo>
                    <a:pt x="169" y="729"/>
                  </a:lnTo>
                  <a:lnTo>
                    <a:pt x="175" y="750"/>
                  </a:lnTo>
                  <a:lnTo>
                    <a:pt x="206" y="804"/>
                  </a:lnTo>
                  <a:lnTo>
                    <a:pt x="204" y="970"/>
                  </a:lnTo>
                  <a:lnTo>
                    <a:pt x="265" y="1038"/>
                  </a:lnTo>
                  <a:lnTo>
                    <a:pt x="308" y="1074"/>
                  </a:lnTo>
                  <a:lnTo>
                    <a:pt x="313" y="1043"/>
                  </a:lnTo>
                  <a:lnTo>
                    <a:pt x="303" y="1027"/>
                  </a:lnTo>
                  <a:lnTo>
                    <a:pt x="335" y="1038"/>
                  </a:lnTo>
                  <a:lnTo>
                    <a:pt x="367" y="1038"/>
                  </a:lnTo>
                  <a:lnTo>
                    <a:pt x="383" y="1054"/>
                  </a:lnTo>
                  <a:lnTo>
                    <a:pt x="368" y="1074"/>
                  </a:lnTo>
                  <a:lnTo>
                    <a:pt x="351" y="1090"/>
                  </a:lnTo>
                  <a:lnTo>
                    <a:pt x="352" y="1111"/>
                  </a:lnTo>
                  <a:lnTo>
                    <a:pt x="377" y="1128"/>
                  </a:lnTo>
                  <a:lnTo>
                    <a:pt x="393" y="1154"/>
                  </a:lnTo>
                  <a:lnTo>
                    <a:pt x="415" y="1165"/>
                  </a:lnTo>
                  <a:lnTo>
                    <a:pt x="425" y="1202"/>
                  </a:lnTo>
                  <a:lnTo>
                    <a:pt x="447" y="1229"/>
                  </a:lnTo>
                  <a:lnTo>
                    <a:pt x="409" y="1218"/>
                  </a:lnTo>
                  <a:lnTo>
                    <a:pt x="404" y="1197"/>
                  </a:lnTo>
                  <a:lnTo>
                    <a:pt x="377" y="1192"/>
                  </a:lnTo>
                  <a:lnTo>
                    <a:pt x="351" y="1170"/>
                  </a:lnTo>
                  <a:lnTo>
                    <a:pt x="388" y="1234"/>
                  </a:lnTo>
                  <a:lnTo>
                    <a:pt x="393" y="1272"/>
                  </a:lnTo>
                  <a:lnTo>
                    <a:pt x="404" y="1298"/>
                  </a:lnTo>
                  <a:lnTo>
                    <a:pt x="404" y="1320"/>
                  </a:lnTo>
                  <a:lnTo>
                    <a:pt x="431" y="1341"/>
                  </a:lnTo>
                  <a:lnTo>
                    <a:pt x="409" y="1357"/>
                  </a:lnTo>
                  <a:lnTo>
                    <a:pt x="409" y="1400"/>
                  </a:lnTo>
                  <a:lnTo>
                    <a:pt x="399" y="1432"/>
                  </a:lnTo>
                  <a:lnTo>
                    <a:pt x="431" y="1458"/>
                  </a:lnTo>
                  <a:lnTo>
                    <a:pt x="452" y="1490"/>
                  </a:lnTo>
                  <a:lnTo>
                    <a:pt x="473" y="1522"/>
                  </a:lnTo>
                  <a:lnTo>
                    <a:pt x="505" y="1522"/>
                  </a:lnTo>
                  <a:lnTo>
                    <a:pt x="521" y="1549"/>
                  </a:lnTo>
                  <a:lnTo>
                    <a:pt x="548" y="1565"/>
                  </a:lnTo>
                  <a:lnTo>
                    <a:pt x="527" y="1576"/>
                  </a:lnTo>
                  <a:lnTo>
                    <a:pt x="521" y="1607"/>
                  </a:lnTo>
                  <a:lnTo>
                    <a:pt x="516" y="1644"/>
                  </a:lnTo>
                  <a:lnTo>
                    <a:pt x="495" y="1665"/>
                  </a:lnTo>
                  <a:lnTo>
                    <a:pt x="511" y="1681"/>
                  </a:lnTo>
                  <a:lnTo>
                    <a:pt x="527" y="1708"/>
                  </a:lnTo>
                  <a:lnTo>
                    <a:pt x="552" y="1713"/>
                  </a:lnTo>
                  <a:lnTo>
                    <a:pt x="563" y="1745"/>
                  </a:lnTo>
                  <a:lnTo>
                    <a:pt x="579" y="1804"/>
                  </a:lnTo>
                  <a:lnTo>
                    <a:pt x="595" y="1825"/>
                  </a:lnTo>
                  <a:lnTo>
                    <a:pt x="606" y="1847"/>
                  </a:lnTo>
                  <a:lnTo>
                    <a:pt x="595" y="1863"/>
                  </a:lnTo>
                  <a:lnTo>
                    <a:pt x="616" y="1879"/>
                  </a:lnTo>
                  <a:lnTo>
                    <a:pt x="616" y="1905"/>
                  </a:lnTo>
                  <a:lnTo>
                    <a:pt x="632" y="1948"/>
                  </a:lnTo>
                  <a:lnTo>
                    <a:pt x="648" y="1991"/>
                  </a:lnTo>
                  <a:lnTo>
                    <a:pt x="648" y="2023"/>
                  </a:lnTo>
                  <a:lnTo>
                    <a:pt x="638" y="2060"/>
                  </a:lnTo>
                  <a:lnTo>
                    <a:pt x="643" y="2087"/>
                  </a:lnTo>
                  <a:lnTo>
                    <a:pt x="627" y="2096"/>
                  </a:lnTo>
                  <a:lnTo>
                    <a:pt x="627" y="2123"/>
                  </a:lnTo>
                  <a:lnTo>
                    <a:pt x="622" y="2155"/>
                  </a:lnTo>
                  <a:lnTo>
                    <a:pt x="622" y="2214"/>
                  </a:lnTo>
                  <a:lnTo>
                    <a:pt x="670" y="2230"/>
                  </a:lnTo>
                  <a:lnTo>
                    <a:pt x="707" y="2251"/>
                  </a:lnTo>
                  <a:lnTo>
                    <a:pt x="718" y="2214"/>
                  </a:lnTo>
                  <a:lnTo>
                    <a:pt x="718" y="2150"/>
                  </a:lnTo>
                  <a:lnTo>
                    <a:pt x="728" y="2123"/>
                  </a:lnTo>
                  <a:lnTo>
                    <a:pt x="755" y="2123"/>
                  </a:lnTo>
                  <a:lnTo>
                    <a:pt x="798" y="2123"/>
                  </a:lnTo>
                  <a:lnTo>
                    <a:pt x="855" y="2119"/>
                  </a:lnTo>
                  <a:lnTo>
                    <a:pt x="895" y="2103"/>
                  </a:lnTo>
                  <a:lnTo>
                    <a:pt x="909" y="2080"/>
                  </a:lnTo>
                  <a:lnTo>
                    <a:pt x="899" y="2023"/>
                  </a:lnTo>
                  <a:lnTo>
                    <a:pt x="958" y="2028"/>
                  </a:lnTo>
                  <a:lnTo>
                    <a:pt x="1006" y="2012"/>
                  </a:lnTo>
                  <a:lnTo>
                    <a:pt x="1043" y="2001"/>
                  </a:lnTo>
                  <a:lnTo>
                    <a:pt x="1054" y="1985"/>
                  </a:lnTo>
                  <a:lnTo>
                    <a:pt x="1117" y="1975"/>
                  </a:lnTo>
                  <a:lnTo>
                    <a:pt x="1127" y="1921"/>
                  </a:lnTo>
                  <a:lnTo>
                    <a:pt x="1127" y="1873"/>
                  </a:lnTo>
                  <a:lnTo>
                    <a:pt x="1122" y="1836"/>
                  </a:lnTo>
                  <a:lnTo>
                    <a:pt x="1111" y="1804"/>
                  </a:lnTo>
                  <a:lnTo>
                    <a:pt x="1134" y="1788"/>
                  </a:lnTo>
                  <a:lnTo>
                    <a:pt x="1159" y="1767"/>
                  </a:lnTo>
                  <a:lnTo>
                    <a:pt x="1154" y="1745"/>
                  </a:lnTo>
                  <a:lnTo>
                    <a:pt x="1133" y="1735"/>
                  </a:lnTo>
                  <a:lnTo>
                    <a:pt x="1122" y="1703"/>
                  </a:lnTo>
                  <a:lnTo>
                    <a:pt x="1128" y="1678"/>
                  </a:lnTo>
                  <a:lnTo>
                    <a:pt x="1090" y="1649"/>
                  </a:lnTo>
                  <a:lnTo>
                    <a:pt x="1143" y="1623"/>
                  </a:lnTo>
                  <a:lnTo>
                    <a:pt x="1239" y="1628"/>
                  </a:lnTo>
                  <a:lnTo>
                    <a:pt x="1258" y="1648"/>
                  </a:lnTo>
                  <a:lnTo>
                    <a:pt x="1309" y="1649"/>
                  </a:lnTo>
                  <a:lnTo>
                    <a:pt x="1325" y="1644"/>
                  </a:lnTo>
                  <a:lnTo>
                    <a:pt x="1370" y="1648"/>
                  </a:lnTo>
                  <a:lnTo>
                    <a:pt x="1398" y="1628"/>
                  </a:lnTo>
                  <a:lnTo>
                    <a:pt x="1266" y="1485"/>
                  </a:lnTo>
                  <a:lnTo>
                    <a:pt x="1250" y="1448"/>
                  </a:lnTo>
                  <a:lnTo>
                    <a:pt x="1222" y="1429"/>
                  </a:lnTo>
                  <a:lnTo>
                    <a:pt x="1220" y="1411"/>
                  </a:lnTo>
                  <a:lnTo>
                    <a:pt x="1207" y="1384"/>
                  </a:lnTo>
                  <a:lnTo>
                    <a:pt x="1191" y="1341"/>
                  </a:lnTo>
                  <a:lnTo>
                    <a:pt x="1196" y="1269"/>
                  </a:lnTo>
                  <a:lnTo>
                    <a:pt x="1197" y="1202"/>
                  </a:lnTo>
                  <a:lnTo>
                    <a:pt x="1228" y="1175"/>
                  </a:lnTo>
                  <a:lnTo>
                    <a:pt x="1223" y="1128"/>
                  </a:lnTo>
                  <a:lnTo>
                    <a:pt x="1274" y="1107"/>
                  </a:lnTo>
                  <a:lnTo>
                    <a:pt x="1310" y="1083"/>
                  </a:lnTo>
                </a:path>
              </a:pathLst>
            </a:custGeom>
            <a:solidFill>
              <a:schemeClr val="bg1">
                <a:lumMod val="85000"/>
              </a:schemeClr>
            </a:solidFill>
            <a:ln w="254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buClrTx/>
                <a:buFontTx/>
                <a:buNone/>
              </a:pPr>
              <a:endParaRPr lang="en-US" b="0" dirty="0">
                <a:solidFill>
                  <a:prstClr val="black"/>
                </a:solidFill>
                <a:latin typeface="Calibri"/>
              </a:endParaRPr>
            </a:p>
          </p:txBody>
        </p:sp>
        <p:sp>
          <p:nvSpPr>
            <p:cNvPr id="33" name="Freeform 21"/>
            <p:cNvSpPr>
              <a:spLocks/>
            </p:cNvSpPr>
            <p:nvPr/>
          </p:nvSpPr>
          <p:spPr bwMode="auto">
            <a:xfrm>
              <a:off x="1131" y="1835"/>
              <a:ext cx="150" cy="226"/>
            </a:xfrm>
            <a:custGeom>
              <a:avLst/>
              <a:gdLst>
                <a:gd name="T0" fmla="*/ 73 w 150"/>
                <a:gd name="T1" fmla="*/ 26 h 226"/>
                <a:gd name="T2" fmla="*/ 68 w 150"/>
                <a:gd name="T3" fmla="*/ 72 h 226"/>
                <a:gd name="T4" fmla="*/ 58 w 150"/>
                <a:gd name="T5" fmla="*/ 81 h 226"/>
                <a:gd name="T6" fmla="*/ 35 w 150"/>
                <a:gd name="T7" fmla="*/ 72 h 226"/>
                <a:gd name="T8" fmla="*/ 10 w 150"/>
                <a:gd name="T9" fmla="*/ 67 h 226"/>
                <a:gd name="T10" fmla="*/ 0 w 150"/>
                <a:gd name="T11" fmla="*/ 77 h 226"/>
                <a:gd name="T12" fmla="*/ 7 w 150"/>
                <a:gd name="T13" fmla="*/ 97 h 226"/>
                <a:gd name="T14" fmla="*/ 30 w 150"/>
                <a:gd name="T15" fmla="*/ 107 h 226"/>
                <a:gd name="T16" fmla="*/ 38 w 150"/>
                <a:gd name="T17" fmla="*/ 113 h 226"/>
                <a:gd name="T18" fmla="*/ 42 w 150"/>
                <a:gd name="T19" fmla="*/ 135 h 226"/>
                <a:gd name="T20" fmla="*/ 28 w 150"/>
                <a:gd name="T21" fmla="*/ 146 h 226"/>
                <a:gd name="T22" fmla="*/ 18 w 150"/>
                <a:gd name="T23" fmla="*/ 146 h 226"/>
                <a:gd name="T24" fmla="*/ 18 w 150"/>
                <a:gd name="T25" fmla="*/ 164 h 226"/>
                <a:gd name="T26" fmla="*/ 25 w 150"/>
                <a:gd name="T27" fmla="*/ 184 h 226"/>
                <a:gd name="T28" fmla="*/ 21 w 150"/>
                <a:gd name="T29" fmla="*/ 192 h 226"/>
                <a:gd name="T30" fmla="*/ 7 w 150"/>
                <a:gd name="T31" fmla="*/ 204 h 226"/>
                <a:gd name="T32" fmla="*/ 21 w 150"/>
                <a:gd name="T33" fmla="*/ 220 h 226"/>
                <a:gd name="T34" fmla="*/ 38 w 150"/>
                <a:gd name="T35" fmla="*/ 225 h 226"/>
                <a:gd name="T36" fmla="*/ 63 w 150"/>
                <a:gd name="T37" fmla="*/ 225 h 226"/>
                <a:gd name="T38" fmla="*/ 98 w 150"/>
                <a:gd name="T39" fmla="*/ 215 h 226"/>
                <a:gd name="T40" fmla="*/ 139 w 150"/>
                <a:gd name="T41" fmla="*/ 199 h 226"/>
                <a:gd name="T42" fmla="*/ 144 w 150"/>
                <a:gd name="T43" fmla="*/ 197 h 226"/>
                <a:gd name="T44" fmla="*/ 137 w 150"/>
                <a:gd name="T45" fmla="*/ 164 h 226"/>
                <a:gd name="T46" fmla="*/ 137 w 150"/>
                <a:gd name="T47" fmla="*/ 148 h 226"/>
                <a:gd name="T48" fmla="*/ 133 w 150"/>
                <a:gd name="T49" fmla="*/ 135 h 226"/>
                <a:gd name="T50" fmla="*/ 109 w 150"/>
                <a:gd name="T51" fmla="*/ 135 h 226"/>
                <a:gd name="T52" fmla="*/ 88 w 150"/>
                <a:gd name="T53" fmla="*/ 130 h 226"/>
                <a:gd name="T54" fmla="*/ 101 w 150"/>
                <a:gd name="T55" fmla="*/ 116 h 226"/>
                <a:gd name="T56" fmla="*/ 121 w 150"/>
                <a:gd name="T57" fmla="*/ 113 h 226"/>
                <a:gd name="T58" fmla="*/ 149 w 150"/>
                <a:gd name="T59" fmla="*/ 81 h 226"/>
                <a:gd name="T60" fmla="*/ 149 w 150"/>
                <a:gd name="T61" fmla="*/ 54 h 226"/>
                <a:gd name="T62" fmla="*/ 147 w 150"/>
                <a:gd name="T63" fmla="*/ 7 h 226"/>
                <a:gd name="T64" fmla="*/ 121 w 150"/>
                <a:gd name="T65" fmla="*/ 0 h 226"/>
                <a:gd name="T66" fmla="*/ 88 w 150"/>
                <a:gd name="T67" fmla="*/ 0 h 226"/>
                <a:gd name="T68" fmla="*/ 73 w 150"/>
                <a:gd name="T69" fmla="*/ 26 h 22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50" h="226">
                  <a:moveTo>
                    <a:pt x="73" y="26"/>
                  </a:moveTo>
                  <a:lnTo>
                    <a:pt x="68" y="72"/>
                  </a:lnTo>
                  <a:lnTo>
                    <a:pt x="58" y="81"/>
                  </a:lnTo>
                  <a:lnTo>
                    <a:pt x="35" y="72"/>
                  </a:lnTo>
                  <a:lnTo>
                    <a:pt x="10" y="67"/>
                  </a:lnTo>
                  <a:lnTo>
                    <a:pt x="0" y="77"/>
                  </a:lnTo>
                  <a:lnTo>
                    <a:pt x="7" y="97"/>
                  </a:lnTo>
                  <a:lnTo>
                    <a:pt x="30" y="107"/>
                  </a:lnTo>
                  <a:lnTo>
                    <a:pt x="38" y="113"/>
                  </a:lnTo>
                  <a:lnTo>
                    <a:pt x="42" y="135"/>
                  </a:lnTo>
                  <a:lnTo>
                    <a:pt x="28" y="146"/>
                  </a:lnTo>
                  <a:lnTo>
                    <a:pt x="18" y="146"/>
                  </a:lnTo>
                  <a:lnTo>
                    <a:pt x="18" y="164"/>
                  </a:lnTo>
                  <a:lnTo>
                    <a:pt x="25" y="184"/>
                  </a:lnTo>
                  <a:lnTo>
                    <a:pt x="21" y="192"/>
                  </a:lnTo>
                  <a:lnTo>
                    <a:pt x="7" y="204"/>
                  </a:lnTo>
                  <a:lnTo>
                    <a:pt x="21" y="220"/>
                  </a:lnTo>
                  <a:lnTo>
                    <a:pt x="38" y="225"/>
                  </a:lnTo>
                  <a:lnTo>
                    <a:pt x="63" y="225"/>
                  </a:lnTo>
                  <a:lnTo>
                    <a:pt x="98" y="215"/>
                  </a:lnTo>
                  <a:lnTo>
                    <a:pt x="139" y="199"/>
                  </a:lnTo>
                  <a:lnTo>
                    <a:pt x="144" y="197"/>
                  </a:lnTo>
                  <a:lnTo>
                    <a:pt x="137" y="164"/>
                  </a:lnTo>
                  <a:lnTo>
                    <a:pt x="137" y="148"/>
                  </a:lnTo>
                  <a:lnTo>
                    <a:pt x="133" y="135"/>
                  </a:lnTo>
                  <a:lnTo>
                    <a:pt x="109" y="135"/>
                  </a:lnTo>
                  <a:lnTo>
                    <a:pt x="88" y="130"/>
                  </a:lnTo>
                  <a:lnTo>
                    <a:pt x="101" y="116"/>
                  </a:lnTo>
                  <a:lnTo>
                    <a:pt x="121" y="113"/>
                  </a:lnTo>
                  <a:lnTo>
                    <a:pt x="149" y="81"/>
                  </a:lnTo>
                  <a:lnTo>
                    <a:pt x="149" y="54"/>
                  </a:lnTo>
                  <a:lnTo>
                    <a:pt x="147" y="7"/>
                  </a:lnTo>
                  <a:lnTo>
                    <a:pt x="121" y="0"/>
                  </a:lnTo>
                  <a:lnTo>
                    <a:pt x="88" y="0"/>
                  </a:lnTo>
                  <a:lnTo>
                    <a:pt x="73" y="26"/>
                  </a:lnTo>
                </a:path>
              </a:pathLst>
            </a:custGeom>
            <a:solidFill>
              <a:srgbClr val="BC3700"/>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buClrTx/>
                <a:buFontTx/>
                <a:buNone/>
              </a:pPr>
              <a:endParaRPr lang="en-US" b="0" dirty="0">
                <a:solidFill>
                  <a:prstClr val="black"/>
                </a:solidFill>
                <a:latin typeface="Calibri"/>
              </a:endParaRPr>
            </a:p>
          </p:txBody>
        </p:sp>
        <p:sp>
          <p:nvSpPr>
            <p:cNvPr id="34" name="Rectangle 22"/>
            <p:cNvSpPr>
              <a:spLocks noChangeArrowheads="1"/>
            </p:cNvSpPr>
            <p:nvPr/>
          </p:nvSpPr>
          <p:spPr bwMode="auto">
            <a:xfrm>
              <a:off x="591" y="1387"/>
              <a:ext cx="250" cy="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fontAlgn="auto" hangingPunct="0">
                <a:spcBef>
                  <a:spcPts val="0"/>
                </a:spcBef>
                <a:spcAft>
                  <a:spcPts val="0"/>
                </a:spcAft>
                <a:buClrTx/>
                <a:buFontTx/>
                <a:buNone/>
                <a:defRPr/>
              </a:pPr>
              <a:r>
                <a:rPr lang="en-US" sz="1400" b="0" i="1" dirty="0">
                  <a:solidFill>
                    <a:srgbClr val="006CB5"/>
                  </a:solidFill>
                  <a:effectLst>
                    <a:outerShdw blurRad="38100" dist="38100" dir="2700000" algn="tl">
                      <a:srgbClr val="C0C0C0"/>
                    </a:outerShdw>
                  </a:effectLst>
                  <a:latin typeface="Calibri Light"/>
                </a:rPr>
                <a:t>PG&amp;E</a:t>
              </a:r>
            </a:p>
          </p:txBody>
        </p:sp>
        <p:sp>
          <p:nvSpPr>
            <p:cNvPr id="35" name="Rectangle 23"/>
            <p:cNvSpPr>
              <a:spLocks noChangeArrowheads="1"/>
            </p:cNvSpPr>
            <p:nvPr/>
          </p:nvSpPr>
          <p:spPr bwMode="auto">
            <a:xfrm>
              <a:off x="1044" y="1646"/>
              <a:ext cx="269" cy="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fontAlgn="auto" hangingPunct="0">
                <a:spcBef>
                  <a:spcPts val="0"/>
                </a:spcBef>
                <a:spcAft>
                  <a:spcPts val="0"/>
                </a:spcAft>
                <a:buClrTx/>
                <a:buFontTx/>
                <a:buNone/>
                <a:defRPr/>
              </a:pPr>
              <a:r>
                <a:rPr lang="en-US" sz="1400" b="0" i="1" dirty="0">
                  <a:solidFill>
                    <a:srgbClr val="006CB5"/>
                  </a:solidFill>
                  <a:effectLst>
                    <a:outerShdw blurRad="38100" dist="38100" dir="2700000" algn="tl">
                      <a:srgbClr val="C0C0C0"/>
                    </a:outerShdw>
                  </a:effectLst>
                  <a:latin typeface="Calibri Light"/>
                </a:rPr>
                <a:t>SMUD</a:t>
              </a:r>
            </a:p>
          </p:txBody>
        </p:sp>
        <p:sp>
          <p:nvSpPr>
            <p:cNvPr id="36" name="Freeform 25"/>
            <p:cNvSpPr>
              <a:spLocks/>
            </p:cNvSpPr>
            <p:nvPr/>
          </p:nvSpPr>
          <p:spPr bwMode="auto">
            <a:xfrm>
              <a:off x="1130" y="2115"/>
              <a:ext cx="1567" cy="1585"/>
            </a:xfrm>
            <a:custGeom>
              <a:avLst/>
              <a:gdLst>
                <a:gd name="T0" fmla="*/ 1349 w 1567"/>
                <a:gd name="T1" fmla="*/ 880 h 1585"/>
                <a:gd name="T2" fmla="*/ 1262 w 1567"/>
                <a:gd name="T3" fmla="*/ 788 h 1585"/>
                <a:gd name="T4" fmla="*/ 1165 w 1567"/>
                <a:gd name="T5" fmla="*/ 672 h 1585"/>
                <a:gd name="T6" fmla="*/ 1039 w 1567"/>
                <a:gd name="T7" fmla="*/ 531 h 1585"/>
                <a:gd name="T8" fmla="*/ 900 w 1567"/>
                <a:gd name="T9" fmla="*/ 377 h 1585"/>
                <a:gd name="T10" fmla="*/ 808 w 1567"/>
                <a:gd name="T11" fmla="*/ 261 h 1585"/>
                <a:gd name="T12" fmla="*/ 691 w 1567"/>
                <a:gd name="T13" fmla="*/ 126 h 1585"/>
                <a:gd name="T14" fmla="*/ 629 w 1567"/>
                <a:gd name="T15" fmla="*/ 48 h 1585"/>
                <a:gd name="T16" fmla="*/ 580 w 1567"/>
                <a:gd name="T17" fmla="*/ 10 h 1585"/>
                <a:gd name="T18" fmla="*/ 507 w 1567"/>
                <a:gd name="T19" fmla="*/ 63 h 1585"/>
                <a:gd name="T20" fmla="*/ 478 w 1567"/>
                <a:gd name="T21" fmla="*/ 121 h 1585"/>
                <a:gd name="T22" fmla="*/ 483 w 1567"/>
                <a:gd name="T23" fmla="*/ 227 h 1585"/>
                <a:gd name="T24" fmla="*/ 532 w 1567"/>
                <a:gd name="T25" fmla="*/ 368 h 1585"/>
                <a:gd name="T26" fmla="*/ 648 w 1567"/>
                <a:gd name="T27" fmla="*/ 502 h 1585"/>
                <a:gd name="T28" fmla="*/ 604 w 1567"/>
                <a:gd name="T29" fmla="*/ 560 h 1585"/>
                <a:gd name="T30" fmla="*/ 541 w 1567"/>
                <a:gd name="T31" fmla="*/ 546 h 1585"/>
                <a:gd name="T32" fmla="*/ 396 w 1567"/>
                <a:gd name="T33" fmla="*/ 555 h 1585"/>
                <a:gd name="T34" fmla="*/ 406 w 1567"/>
                <a:gd name="T35" fmla="*/ 594 h 1585"/>
                <a:gd name="T36" fmla="*/ 445 w 1567"/>
                <a:gd name="T37" fmla="*/ 667 h 1585"/>
                <a:gd name="T38" fmla="*/ 396 w 1567"/>
                <a:gd name="T39" fmla="*/ 754 h 1585"/>
                <a:gd name="T40" fmla="*/ 406 w 1567"/>
                <a:gd name="T41" fmla="*/ 875 h 1585"/>
                <a:gd name="T42" fmla="*/ 339 w 1567"/>
                <a:gd name="T43" fmla="*/ 904 h 1585"/>
                <a:gd name="T44" fmla="*/ 266 w 1567"/>
                <a:gd name="T45" fmla="*/ 933 h 1585"/>
                <a:gd name="T46" fmla="*/ 213 w 1567"/>
                <a:gd name="T47" fmla="*/ 942 h 1585"/>
                <a:gd name="T48" fmla="*/ 194 w 1567"/>
                <a:gd name="T49" fmla="*/ 1005 h 1585"/>
                <a:gd name="T50" fmla="*/ 82 w 1567"/>
                <a:gd name="T51" fmla="*/ 1038 h 1585"/>
                <a:gd name="T52" fmla="*/ 5 w 1567"/>
                <a:gd name="T53" fmla="*/ 1058 h 1585"/>
                <a:gd name="T54" fmla="*/ 12 w 1567"/>
                <a:gd name="T55" fmla="*/ 1163 h 1585"/>
                <a:gd name="T56" fmla="*/ 116 w 1567"/>
                <a:gd name="T57" fmla="*/ 1169 h 1585"/>
                <a:gd name="T58" fmla="*/ 262 w 1567"/>
                <a:gd name="T59" fmla="*/ 1185 h 1585"/>
                <a:gd name="T60" fmla="*/ 349 w 1567"/>
                <a:gd name="T61" fmla="*/ 1212 h 1585"/>
                <a:gd name="T62" fmla="*/ 405 w 1567"/>
                <a:gd name="T63" fmla="*/ 1271 h 1585"/>
                <a:gd name="T64" fmla="*/ 415 w 1567"/>
                <a:gd name="T65" fmla="*/ 1362 h 1585"/>
                <a:gd name="T66" fmla="*/ 459 w 1567"/>
                <a:gd name="T67" fmla="*/ 1285 h 1585"/>
                <a:gd name="T68" fmla="*/ 546 w 1567"/>
                <a:gd name="T69" fmla="*/ 1266 h 1585"/>
                <a:gd name="T70" fmla="*/ 517 w 1567"/>
                <a:gd name="T71" fmla="*/ 1367 h 1585"/>
                <a:gd name="T72" fmla="*/ 561 w 1567"/>
                <a:gd name="T73" fmla="*/ 1425 h 1585"/>
                <a:gd name="T74" fmla="*/ 614 w 1567"/>
                <a:gd name="T75" fmla="*/ 1488 h 1585"/>
                <a:gd name="T76" fmla="*/ 711 w 1567"/>
                <a:gd name="T77" fmla="*/ 1503 h 1585"/>
                <a:gd name="T78" fmla="*/ 832 w 1567"/>
                <a:gd name="T79" fmla="*/ 1450 h 1585"/>
                <a:gd name="T80" fmla="*/ 942 w 1567"/>
                <a:gd name="T81" fmla="*/ 1445 h 1585"/>
                <a:gd name="T82" fmla="*/ 1020 w 1567"/>
                <a:gd name="T83" fmla="*/ 1493 h 1585"/>
                <a:gd name="T84" fmla="*/ 1083 w 1567"/>
                <a:gd name="T85" fmla="*/ 1411 h 1585"/>
                <a:gd name="T86" fmla="*/ 1054 w 1567"/>
                <a:gd name="T87" fmla="*/ 1314 h 1585"/>
                <a:gd name="T88" fmla="*/ 1151 w 1567"/>
                <a:gd name="T89" fmla="*/ 1343 h 1585"/>
                <a:gd name="T90" fmla="*/ 1180 w 1567"/>
                <a:gd name="T91" fmla="*/ 1387 h 1585"/>
                <a:gd name="T92" fmla="*/ 1257 w 1567"/>
                <a:gd name="T93" fmla="*/ 1474 h 1585"/>
                <a:gd name="T94" fmla="*/ 1306 w 1567"/>
                <a:gd name="T95" fmla="*/ 1531 h 1585"/>
                <a:gd name="T96" fmla="*/ 1344 w 1567"/>
                <a:gd name="T97" fmla="*/ 1550 h 1585"/>
                <a:gd name="T98" fmla="*/ 1459 w 1567"/>
                <a:gd name="T99" fmla="*/ 1569 h 1585"/>
                <a:gd name="T100" fmla="*/ 1493 w 1567"/>
                <a:gd name="T101" fmla="*/ 1574 h 1585"/>
                <a:gd name="T102" fmla="*/ 1503 w 1567"/>
                <a:gd name="T103" fmla="*/ 1473 h 1585"/>
                <a:gd name="T104" fmla="*/ 1518 w 1567"/>
                <a:gd name="T105" fmla="*/ 1358 h 1585"/>
                <a:gd name="T106" fmla="*/ 1542 w 1567"/>
                <a:gd name="T107" fmla="*/ 1295 h 1585"/>
                <a:gd name="T108" fmla="*/ 1566 w 1567"/>
                <a:gd name="T109" fmla="*/ 1241 h 1585"/>
                <a:gd name="T110" fmla="*/ 1522 w 1567"/>
                <a:gd name="T111" fmla="*/ 1174 h 1585"/>
                <a:gd name="T112" fmla="*/ 1503 w 1567"/>
                <a:gd name="T113" fmla="*/ 1091 h 1585"/>
                <a:gd name="T114" fmla="*/ 1474 w 1567"/>
                <a:gd name="T115" fmla="*/ 1033 h 1585"/>
                <a:gd name="T116" fmla="*/ 1402 w 1567"/>
                <a:gd name="T117" fmla="*/ 1033 h 1585"/>
                <a:gd name="T118" fmla="*/ 1431 w 1567"/>
                <a:gd name="T119" fmla="*/ 952 h 158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67" h="1585">
                  <a:moveTo>
                    <a:pt x="1431" y="952"/>
                  </a:moveTo>
                  <a:lnTo>
                    <a:pt x="1398" y="933"/>
                  </a:lnTo>
                  <a:lnTo>
                    <a:pt x="1368" y="899"/>
                  </a:lnTo>
                  <a:lnTo>
                    <a:pt x="1349" y="880"/>
                  </a:lnTo>
                  <a:lnTo>
                    <a:pt x="1330" y="870"/>
                  </a:lnTo>
                  <a:lnTo>
                    <a:pt x="1310" y="846"/>
                  </a:lnTo>
                  <a:lnTo>
                    <a:pt x="1296" y="812"/>
                  </a:lnTo>
                  <a:lnTo>
                    <a:pt x="1262" y="788"/>
                  </a:lnTo>
                  <a:lnTo>
                    <a:pt x="1243" y="759"/>
                  </a:lnTo>
                  <a:lnTo>
                    <a:pt x="1209" y="725"/>
                  </a:lnTo>
                  <a:lnTo>
                    <a:pt x="1180" y="696"/>
                  </a:lnTo>
                  <a:lnTo>
                    <a:pt x="1165" y="672"/>
                  </a:lnTo>
                  <a:lnTo>
                    <a:pt x="1152" y="643"/>
                  </a:lnTo>
                  <a:lnTo>
                    <a:pt x="1121" y="613"/>
                  </a:lnTo>
                  <a:lnTo>
                    <a:pt x="1083" y="584"/>
                  </a:lnTo>
                  <a:lnTo>
                    <a:pt x="1039" y="531"/>
                  </a:lnTo>
                  <a:lnTo>
                    <a:pt x="981" y="469"/>
                  </a:lnTo>
                  <a:lnTo>
                    <a:pt x="947" y="426"/>
                  </a:lnTo>
                  <a:lnTo>
                    <a:pt x="914" y="411"/>
                  </a:lnTo>
                  <a:lnTo>
                    <a:pt x="900" y="377"/>
                  </a:lnTo>
                  <a:lnTo>
                    <a:pt x="895" y="368"/>
                  </a:lnTo>
                  <a:lnTo>
                    <a:pt x="866" y="348"/>
                  </a:lnTo>
                  <a:lnTo>
                    <a:pt x="827" y="290"/>
                  </a:lnTo>
                  <a:lnTo>
                    <a:pt x="808" y="261"/>
                  </a:lnTo>
                  <a:lnTo>
                    <a:pt x="788" y="227"/>
                  </a:lnTo>
                  <a:lnTo>
                    <a:pt x="774" y="208"/>
                  </a:lnTo>
                  <a:lnTo>
                    <a:pt x="750" y="198"/>
                  </a:lnTo>
                  <a:lnTo>
                    <a:pt x="691" y="126"/>
                  </a:lnTo>
                  <a:lnTo>
                    <a:pt x="662" y="87"/>
                  </a:lnTo>
                  <a:lnTo>
                    <a:pt x="662" y="77"/>
                  </a:lnTo>
                  <a:lnTo>
                    <a:pt x="638" y="58"/>
                  </a:lnTo>
                  <a:lnTo>
                    <a:pt x="629" y="48"/>
                  </a:lnTo>
                  <a:lnTo>
                    <a:pt x="629" y="39"/>
                  </a:lnTo>
                  <a:lnTo>
                    <a:pt x="614" y="19"/>
                  </a:lnTo>
                  <a:lnTo>
                    <a:pt x="598" y="0"/>
                  </a:lnTo>
                  <a:lnTo>
                    <a:pt x="580" y="10"/>
                  </a:lnTo>
                  <a:lnTo>
                    <a:pt x="551" y="29"/>
                  </a:lnTo>
                  <a:lnTo>
                    <a:pt x="527" y="39"/>
                  </a:lnTo>
                  <a:lnTo>
                    <a:pt x="507" y="44"/>
                  </a:lnTo>
                  <a:lnTo>
                    <a:pt x="507" y="63"/>
                  </a:lnTo>
                  <a:lnTo>
                    <a:pt x="507" y="92"/>
                  </a:lnTo>
                  <a:lnTo>
                    <a:pt x="503" y="106"/>
                  </a:lnTo>
                  <a:lnTo>
                    <a:pt x="493" y="116"/>
                  </a:lnTo>
                  <a:lnTo>
                    <a:pt x="478" y="121"/>
                  </a:lnTo>
                  <a:lnTo>
                    <a:pt x="478" y="160"/>
                  </a:lnTo>
                  <a:lnTo>
                    <a:pt x="478" y="169"/>
                  </a:lnTo>
                  <a:lnTo>
                    <a:pt x="483" y="203"/>
                  </a:lnTo>
                  <a:lnTo>
                    <a:pt x="483" y="227"/>
                  </a:lnTo>
                  <a:lnTo>
                    <a:pt x="478" y="276"/>
                  </a:lnTo>
                  <a:lnTo>
                    <a:pt x="488" y="300"/>
                  </a:lnTo>
                  <a:lnTo>
                    <a:pt x="507" y="339"/>
                  </a:lnTo>
                  <a:lnTo>
                    <a:pt x="532" y="368"/>
                  </a:lnTo>
                  <a:lnTo>
                    <a:pt x="556" y="406"/>
                  </a:lnTo>
                  <a:lnTo>
                    <a:pt x="585" y="445"/>
                  </a:lnTo>
                  <a:lnTo>
                    <a:pt x="614" y="469"/>
                  </a:lnTo>
                  <a:lnTo>
                    <a:pt x="648" y="502"/>
                  </a:lnTo>
                  <a:lnTo>
                    <a:pt x="667" y="526"/>
                  </a:lnTo>
                  <a:lnTo>
                    <a:pt x="677" y="555"/>
                  </a:lnTo>
                  <a:lnTo>
                    <a:pt x="648" y="565"/>
                  </a:lnTo>
                  <a:lnTo>
                    <a:pt x="604" y="560"/>
                  </a:lnTo>
                  <a:lnTo>
                    <a:pt x="570" y="560"/>
                  </a:lnTo>
                  <a:lnTo>
                    <a:pt x="546" y="565"/>
                  </a:lnTo>
                  <a:lnTo>
                    <a:pt x="546" y="555"/>
                  </a:lnTo>
                  <a:lnTo>
                    <a:pt x="541" y="546"/>
                  </a:lnTo>
                  <a:lnTo>
                    <a:pt x="532" y="536"/>
                  </a:lnTo>
                  <a:lnTo>
                    <a:pt x="464" y="536"/>
                  </a:lnTo>
                  <a:lnTo>
                    <a:pt x="430" y="541"/>
                  </a:lnTo>
                  <a:lnTo>
                    <a:pt x="396" y="555"/>
                  </a:lnTo>
                  <a:lnTo>
                    <a:pt x="377" y="565"/>
                  </a:lnTo>
                  <a:lnTo>
                    <a:pt x="386" y="589"/>
                  </a:lnTo>
                  <a:lnTo>
                    <a:pt x="396" y="589"/>
                  </a:lnTo>
                  <a:lnTo>
                    <a:pt x="406" y="594"/>
                  </a:lnTo>
                  <a:lnTo>
                    <a:pt x="415" y="599"/>
                  </a:lnTo>
                  <a:lnTo>
                    <a:pt x="411" y="633"/>
                  </a:lnTo>
                  <a:lnTo>
                    <a:pt x="415" y="657"/>
                  </a:lnTo>
                  <a:lnTo>
                    <a:pt x="445" y="667"/>
                  </a:lnTo>
                  <a:lnTo>
                    <a:pt x="449" y="686"/>
                  </a:lnTo>
                  <a:lnTo>
                    <a:pt x="415" y="705"/>
                  </a:lnTo>
                  <a:lnTo>
                    <a:pt x="386" y="730"/>
                  </a:lnTo>
                  <a:lnTo>
                    <a:pt x="396" y="754"/>
                  </a:lnTo>
                  <a:lnTo>
                    <a:pt x="415" y="773"/>
                  </a:lnTo>
                  <a:lnTo>
                    <a:pt x="411" y="807"/>
                  </a:lnTo>
                  <a:lnTo>
                    <a:pt x="411" y="841"/>
                  </a:lnTo>
                  <a:lnTo>
                    <a:pt x="406" y="875"/>
                  </a:lnTo>
                  <a:lnTo>
                    <a:pt x="382" y="894"/>
                  </a:lnTo>
                  <a:lnTo>
                    <a:pt x="363" y="894"/>
                  </a:lnTo>
                  <a:lnTo>
                    <a:pt x="354" y="894"/>
                  </a:lnTo>
                  <a:lnTo>
                    <a:pt x="339" y="904"/>
                  </a:lnTo>
                  <a:lnTo>
                    <a:pt x="329" y="909"/>
                  </a:lnTo>
                  <a:lnTo>
                    <a:pt x="315" y="918"/>
                  </a:lnTo>
                  <a:lnTo>
                    <a:pt x="305" y="923"/>
                  </a:lnTo>
                  <a:lnTo>
                    <a:pt x="266" y="933"/>
                  </a:lnTo>
                  <a:lnTo>
                    <a:pt x="247" y="933"/>
                  </a:lnTo>
                  <a:lnTo>
                    <a:pt x="237" y="938"/>
                  </a:lnTo>
                  <a:lnTo>
                    <a:pt x="223" y="942"/>
                  </a:lnTo>
                  <a:lnTo>
                    <a:pt x="213" y="942"/>
                  </a:lnTo>
                  <a:lnTo>
                    <a:pt x="213" y="947"/>
                  </a:lnTo>
                  <a:lnTo>
                    <a:pt x="194" y="947"/>
                  </a:lnTo>
                  <a:lnTo>
                    <a:pt x="184" y="947"/>
                  </a:lnTo>
                  <a:lnTo>
                    <a:pt x="194" y="1005"/>
                  </a:lnTo>
                  <a:lnTo>
                    <a:pt x="179" y="1019"/>
                  </a:lnTo>
                  <a:lnTo>
                    <a:pt x="155" y="1033"/>
                  </a:lnTo>
                  <a:lnTo>
                    <a:pt x="121" y="1033"/>
                  </a:lnTo>
                  <a:lnTo>
                    <a:pt x="82" y="1038"/>
                  </a:lnTo>
                  <a:lnTo>
                    <a:pt x="53" y="1038"/>
                  </a:lnTo>
                  <a:lnTo>
                    <a:pt x="34" y="1038"/>
                  </a:lnTo>
                  <a:lnTo>
                    <a:pt x="10" y="1038"/>
                  </a:lnTo>
                  <a:lnTo>
                    <a:pt x="5" y="1058"/>
                  </a:lnTo>
                  <a:lnTo>
                    <a:pt x="5" y="1091"/>
                  </a:lnTo>
                  <a:lnTo>
                    <a:pt x="0" y="1130"/>
                  </a:lnTo>
                  <a:lnTo>
                    <a:pt x="5" y="1150"/>
                  </a:lnTo>
                  <a:lnTo>
                    <a:pt x="12" y="1163"/>
                  </a:lnTo>
                  <a:lnTo>
                    <a:pt x="50" y="1165"/>
                  </a:lnTo>
                  <a:lnTo>
                    <a:pt x="88" y="1166"/>
                  </a:lnTo>
                  <a:lnTo>
                    <a:pt x="107" y="1169"/>
                  </a:lnTo>
                  <a:lnTo>
                    <a:pt x="116" y="1169"/>
                  </a:lnTo>
                  <a:lnTo>
                    <a:pt x="165" y="1174"/>
                  </a:lnTo>
                  <a:lnTo>
                    <a:pt x="189" y="1183"/>
                  </a:lnTo>
                  <a:lnTo>
                    <a:pt x="223" y="1183"/>
                  </a:lnTo>
                  <a:lnTo>
                    <a:pt x="262" y="1185"/>
                  </a:lnTo>
                  <a:lnTo>
                    <a:pt x="286" y="1191"/>
                  </a:lnTo>
                  <a:lnTo>
                    <a:pt x="305" y="1188"/>
                  </a:lnTo>
                  <a:lnTo>
                    <a:pt x="315" y="1208"/>
                  </a:lnTo>
                  <a:lnTo>
                    <a:pt x="349" y="1212"/>
                  </a:lnTo>
                  <a:lnTo>
                    <a:pt x="368" y="1217"/>
                  </a:lnTo>
                  <a:lnTo>
                    <a:pt x="391" y="1232"/>
                  </a:lnTo>
                  <a:lnTo>
                    <a:pt x="401" y="1251"/>
                  </a:lnTo>
                  <a:lnTo>
                    <a:pt x="405" y="1271"/>
                  </a:lnTo>
                  <a:lnTo>
                    <a:pt x="415" y="1295"/>
                  </a:lnTo>
                  <a:lnTo>
                    <a:pt x="411" y="1324"/>
                  </a:lnTo>
                  <a:lnTo>
                    <a:pt x="411" y="1343"/>
                  </a:lnTo>
                  <a:lnTo>
                    <a:pt x="415" y="1362"/>
                  </a:lnTo>
                  <a:lnTo>
                    <a:pt x="430" y="1377"/>
                  </a:lnTo>
                  <a:lnTo>
                    <a:pt x="440" y="1353"/>
                  </a:lnTo>
                  <a:lnTo>
                    <a:pt x="449" y="1319"/>
                  </a:lnTo>
                  <a:lnTo>
                    <a:pt x="459" y="1285"/>
                  </a:lnTo>
                  <a:lnTo>
                    <a:pt x="478" y="1261"/>
                  </a:lnTo>
                  <a:lnTo>
                    <a:pt x="498" y="1251"/>
                  </a:lnTo>
                  <a:lnTo>
                    <a:pt x="527" y="1246"/>
                  </a:lnTo>
                  <a:lnTo>
                    <a:pt x="546" y="1266"/>
                  </a:lnTo>
                  <a:lnTo>
                    <a:pt x="556" y="1290"/>
                  </a:lnTo>
                  <a:lnTo>
                    <a:pt x="532" y="1324"/>
                  </a:lnTo>
                  <a:lnTo>
                    <a:pt x="522" y="1343"/>
                  </a:lnTo>
                  <a:lnTo>
                    <a:pt x="517" y="1367"/>
                  </a:lnTo>
                  <a:lnTo>
                    <a:pt x="512" y="1396"/>
                  </a:lnTo>
                  <a:lnTo>
                    <a:pt x="522" y="1406"/>
                  </a:lnTo>
                  <a:lnTo>
                    <a:pt x="541" y="1416"/>
                  </a:lnTo>
                  <a:lnTo>
                    <a:pt x="561" y="1425"/>
                  </a:lnTo>
                  <a:lnTo>
                    <a:pt x="595" y="1443"/>
                  </a:lnTo>
                  <a:lnTo>
                    <a:pt x="603" y="1457"/>
                  </a:lnTo>
                  <a:lnTo>
                    <a:pt x="609" y="1474"/>
                  </a:lnTo>
                  <a:lnTo>
                    <a:pt x="614" y="1488"/>
                  </a:lnTo>
                  <a:lnTo>
                    <a:pt x="624" y="1498"/>
                  </a:lnTo>
                  <a:lnTo>
                    <a:pt x="643" y="1503"/>
                  </a:lnTo>
                  <a:lnTo>
                    <a:pt x="672" y="1503"/>
                  </a:lnTo>
                  <a:lnTo>
                    <a:pt x="711" y="1503"/>
                  </a:lnTo>
                  <a:lnTo>
                    <a:pt x="735" y="1503"/>
                  </a:lnTo>
                  <a:lnTo>
                    <a:pt x="774" y="1488"/>
                  </a:lnTo>
                  <a:lnTo>
                    <a:pt x="798" y="1474"/>
                  </a:lnTo>
                  <a:lnTo>
                    <a:pt x="832" y="1450"/>
                  </a:lnTo>
                  <a:lnTo>
                    <a:pt x="837" y="1445"/>
                  </a:lnTo>
                  <a:lnTo>
                    <a:pt x="866" y="1435"/>
                  </a:lnTo>
                  <a:lnTo>
                    <a:pt x="905" y="1435"/>
                  </a:lnTo>
                  <a:lnTo>
                    <a:pt x="942" y="1445"/>
                  </a:lnTo>
                  <a:lnTo>
                    <a:pt x="957" y="1459"/>
                  </a:lnTo>
                  <a:lnTo>
                    <a:pt x="962" y="1469"/>
                  </a:lnTo>
                  <a:lnTo>
                    <a:pt x="976" y="1488"/>
                  </a:lnTo>
                  <a:lnTo>
                    <a:pt x="1020" y="1493"/>
                  </a:lnTo>
                  <a:lnTo>
                    <a:pt x="1059" y="1488"/>
                  </a:lnTo>
                  <a:lnTo>
                    <a:pt x="1083" y="1479"/>
                  </a:lnTo>
                  <a:lnTo>
                    <a:pt x="1088" y="1445"/>
                  </a:lnTo>
                  <a:lnTo>
                    <a:pt x="1083" y="1411"/>
                  </a:lnTo>
                  <a:lnTo>
                    <a:pt x="1063" y="1387"/>
                  </a:lnTo>
                  <a:lnTo>
                    <a:pt x="1044" y="1362"/>
                  </a:lnTo>
                  <a:lnTo>
                    <a:pt x="1034" y="1333"/>
                  </a:lnTo>
                  <a:lnTo>
                    <a:pt x="1054" y="1314"/>
                  </a:lnTo>
                  <a:lnTo>
                    <a:pt x="1097" y="1309"/>
                  </a:lnTo>
                  <a:lnTo>
                    <a:pt x="1126" y="1319"/>
                  </a:lnTo>
                  <a:lnTo>
                    <a:pt x="1146" y="1333"/>
                  </a:lnTo>
                  <a:lnTo>
                    <a:pt x="1151" y="1343"/>
                  </a:lnTo>
                  <a:lnTo>
                    <a:pt x="1170" y="1353"/>
                  </a:lnTo>
                  <a:lnTo>
                    <a:pt x="1175" y="1362"/>
                  </a:lnTo>
                  <a:lnTo>
                    <a:pt x="1180" y="1372"/>
                  </a:lnTo>
                  <a:lnTo>
                    <a:pt x="1180" y="1387"/>
                  </a:lnTo>
                  <a:lnTo>
                    <a:pt x="1189" y="1411"/>
                  </a:lnTo>
                  <a:lnTo>
                    <a:pt x="1209" y="1450"/>
                  </a:lnTo>
                  <a:lnTo>
                    <a:pt x="1238" y="1459"/>
                  </a:lnTo>
                  <a:lnTo>
                    <a:pt x="1257" y="1474"/>
                  </a:lnTo>
                  <a:lnTo>
                    <a:pt x="1267" y="1474"/>
                  </a:lnTo>
                  <a:lnTo>
                    <a:pt x="1281" y="1483"/>
                  </a:lnTo>
                  <a:lnTo>
                    <a:pt x="1296" y="1488"/>
                  </a:lnTo>
                  <a:lnTo>
                    <a:pt x="1306" y="1531"/>
                  </a:lnTo>
                  <a:lnTo>
                    <a:pt x="1310" y="1545"/>
                  </a:lnTo>
                  <a:lnTo>
                    <a:pt x="1315" y="1555"/>
                  </a:lnTo>
                  <a:lnTo>
                    <a:pt x="1320" y="1560"/>
                  </a:lnTo>
                  <a:lnTo>
                    <a:pt x="1344" y="1550"/>
                  </a:lnTo>
                  <a:lnTo>
                    <a:pt x="1378" y="1550"/>
                  </a:lnTo>
                  <a:lnTo>
                    <a:pt x="1412" y="1560"/>
                  </a:lnTo>
                  <a:lnTo>
                    <a:pt x="1427" y="1569"/>
                  </a:lnTo>
                  <a:lnTo>
                    <a:pt x="1459" y="1569"/>
                  </a:lnTo>
                  <a:lnTo>
                    <a:pt x="1469" y="1574"/>
                  </a:lnTo>
                  <a:lnTo>
                    <a:pt x="1479" y="1579"/>
                  </a:lnTo>
                  <a:lnTo>
                    <a:pt x="1489" y="1584"/>
                  </a:lnTo>
                  <a:lnTo>
                    <a:pt x="1493" y="1574"/>
                  </a:lnTo>
                  <a:lnTo>
                    <a:pt x="1498" y="1540"/>
                  </a:lnTo>
                  <a:lnTo>
                    <a:pt x="1498" y="1508"/>
                  </a:lnTo>
                  <a:lnTo>
                    <a:pt x="1498" y="1488"/>
                  </a:lnTo>
                  <a:lnTo>
                    <a:pt x="1503" y="1473"/>
                  </a:lnTo>
                  <a:lnTo>
                    <a:pt x="1503" y="1454"/>
                  </a:lnTo>
                  <a:lnTo>
                    <a:pt x="1503" y="1435"/>
                  </a:lnTo>
                  <a:lnTo>
                    <a:pt x="1503" y="1372"/>
                  </a:lnTo>
                  <a:lnTo>
                    <a:pt x="1518" y="1358"/>
                  </a:lnTo>
                  <a:lnTo>
                    <a:pt x="1522" y="1333"/>
                  </a:lnTo>
                  <a:lnTo>
                    <a:pt x="1522" y="1319"/>
                  </a:lnTo>
                  <a:lnTo>
                    <a:pt x="1537" y="1315"/>
                  </a:lnTo>
                  <a:lnTo>
                    <a:pt x="1542" y="1295"/>
                  </a:lnTo>
                  <a:lnTo>
                    <a:pt x="1556" y="1290"/>
                  </a:lnTo>
                  <a:lnTo>
                    <a:pt x="1561" y="1279"/>
                  </a:lnTo>
                  <a:lnTo>
                    <a:pt x="1561" y="1266"/>
                  </a:lnTo>
                  <a:lnTo>
                    <a:pt x="1566" y="1241"/>
                  </a:lnTo>
                  <a:lnTo>
                    <a:pt x="1561" y="1227"/>
                  </a:lnTo>
                  <a:lnTo>
                    <a:pt x="1556" y="1208"/>
                  </a:lnTo>
                  <a:lnTo>
                    <a:pt x="1542" y="1198"/>
                  </a:lnTo>
                  <a:lnTo>
                    <a:pt x="1522" y="1174"/>
                  </a:lnTo>
                  <a:lnTo>
                    <a:pt x="1513" y="1164"/>
                  </a:lnTo>
                  <a:lnTo>
                    <a:pt x="1503" y="1140"/>
                  </a:lnTo>
                  <a:lnTo>
                    <a:pt x="1503" y="1101"/>
                  </a:lnTo>
                  <a:lnTo>
                    <a:pt x="1503" y="1091"/>
                  </a:lnTo>
                  <a:lnTo>
                    <a:pt x="1503" y="1067"/>
                  </a:lnTo>
                  <a:lnTo>
                    <a:pt x="1493" y="1058"/>
                  </a:lnTo>
                  <a:lnTo>
                    <a:pt x="1484" y="1043"/>
                  </a:lnTo>
                  <a:lnTo>
                    <a:pt x="1474" y="1033"/>
                  </a:lnTo>
                  <a:lnTo>
                    <a:pt x="1451" y="1038"/>
                  </a:lnTo>
                  <a:lnTo>
                    <a:pt x="1427" y="1043"/>
                  </a:lnTo>
                  <a:lnTo>
                    <a:pt x="1417" y="1048"/>
                  </a:lnTo>
                  <a:lnTo>
                    <a:pt x="1402" y="1033"/>
                  </a:lnTo>
                  <a:lnTo>
                    <a:pt x="1402" y="1010"/>
                  </a:lnTo>
                  <a:lnTo>
                    <a:pt x="1412" y="991"/>
                  </a:lnTo>
                  <a:lnTo>
                    <a:pt x="1422" y="976"/>
                  </a:lnTo>
                  <a:lnTo>
                    <a:pt x="1431" y="952"/>
                  </a:lnTo>
                </a:path>
              </a:pathLst>
            </a:custGeom>
            <a:solidFill>
              <a:srgbClr val="FFCC00"/>
            </a:solidFill>
            <a:ln w="25400" cap="rnd" cmpd="sng">
              <a:solidFill>
                <a:srgbClr val="FF66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buClrTx/>
                <a:buFontTx/>
                <a:buNone/>
              </a:pPr>
              <a:endParaRPr lang="en-US" b="0" dirty="0">
                <a:solidFill>
                  <a:prstClr val="black"/>
                </a:solidFill>
                <a:latin typeface="Calibri"/>
              </a:endParaRPr>
            </a:p>
          </p:txBody>
        </p:sp>
        <p:sp>
          <p:nvSpPr>
            <p:cNvPr id="37" name="Freeform 26"/>
            <p:cNvSpPr>
              <a:spLocks/>
            </p:cNvSpPr>
            <p:nvPr/>
          </p:nvSpPr>
          <p:spPr bwMode="auto">
            <a:xfrm>
              <a:off x="1682" y="3316"/>
              <a:ext cx="152" cy="56"/>
            </a:xfrm>
            <a:custGeom>
              <a:avLst/>
              <a:gdLst>
                <a:gd name="T0" fmla="*/ 103 w 152"/>
                <a:gd name="T1" fmla="*/ 6 h 56"/>
                <a:gd name="T2" fmla="*/ 69 w 152"/>
                <a:gd name="T3" fmla="*/ 0 h 56"/>
                <a:gd name="T4" fmla="*/ 28 w 152"/>
                <a:gd name="T5" fmla="*/ 8 h 56"/>
                <a:gd name="T6" fmla="*/ 0 w 152"/>
                <a:gd name="T7" fmla="*/ 29 h 56"/>
                <a:gd name="T8" fmla="*/ 21 w 152"/>
                <a:gd name="T9" fmla="*/ 47 h 56"/>
                <a:gd name="T10" fmla="*/ 69 w 152"/>
                <a:gd name="T11" fmla="*/ 53 h 56"/>
                <a:gd name="T12" fmla="*/ 110 w 152"/>
                <a:gd name="T13" fmla="*/ 55 h 56"/>
                <a:gd name="T14" fmla="*/ 117 w 152"/>
                <a:gd name="T15" fmla="*/ 49 h 56"/>
                <a:gd name="T16" fmla="*/ 151 w 152"/>
                <a:gd name="T17" fmla="*/ 35 h 56"/>
                <a:gd name="T18" fmla="*/ 140 w 152"/>
                <a:gd name="T19" fmla="*/ 6 h 56"/>
                <a:gd name="T20" fmla="*/ 103 w 152"/>
                <a:gd name="T21" fmla="*/ 6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2" h="56">
                  <a:moveTo>
                    <a:pt x="103" y="6"/>
                  </a:moveTo>
                  <a:lnTo>
                    <a:pt x="69" y="0"/>
                  </a:lnTo>
                  <a:lnTo>
                    <a:pt x="28" y="8"/>
                  </a:lnTo>
                  <a:lnTo>
                    <a:pt x="0" y="29"/>
                  </a:lnTo>
                  <a:lnTo>
                    <a:pt x="21" y="47"/>
                  </a:lnTo>
                  <a:lnTo>
                    <a:pt x="69" y="53"/>
                  </a:lnTo>
                  <a:lnTo>
                    <a:pt x="110" y="55"/>
                  </a:lnTo>
                  <a:lnTo>
                    <a:pt x="117" y="49"/>
                  </a:lnTo>
                  <a:lnTo>
                    <a:pt x="151" y="35"/>
                  </a:lnTo>
                  <a:lnTo>
                    <a:pt x="140" y="6"/>
                  </a:lnTo>
                  <a:lnTo>
                    <a:pt x="103" y="6"/>
                  </a:lnTo>
                </a:path>
              </a:pathLst>
            </a:custGeom>
            <a:solidFill>
              <a:srgbClr val="BC3700"/>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buClrTx/>
                <a:buFontTx/>
                <a:buNone/>
              </a:pPr>
              <a:endParaRPr lang="en-US" b="0" dirty="0">
                <a:solidFill>
                  <a:prstClr val="black"/>
                </a:solidFill>
                <a:latin typeface="Calibri"/>
              </a:endParaRPr>
            </a:p>
          </p:txBody>
        </p:sp>
        <p:sp>
          <p:nvSpPr>
            <p:cNvPr id="38" name="Line 27"/>
            <p:cNvSpPr>
              <a:spLocks noChangeShapeType="1"/>
            </p:cNvSpPr>
            <p:nvPr/>
          </p:nvSpPr>
          <p:spPr bwMode="auto">
            <a:xfrm flipH="1" flipV="1">
              <a:off x="928" y="3006"/>
              <a:ext cx="776" cy="306"/>
            </a:xfrm>
            <a:prstGeom prst="line">
              <a:avLst/>
            </a:prstGeom>
            <a:noFill/>
            <a:ln w="12700">
              <a:solidFill>
                <a:srgbClr val="000000"/>
              </a:solidFill>
              <a:round/>
              <a:headEnd type="stealth" w="med" len="lg"/>
              <a:tailEnd type="none" w="sm" len="sm"/>
            </a:ln>
            <a:effectLst>
              <a:outerShdw dist="17961" dir="2700000" algn="ctr" rotWithShape="0">
                <a:schemeClr val="bg1"/>
              </a:outerShdw>
            </a:effectLst>
            <a:extLst>
              <a:ext uri="{909E8E84-426E-40DD-AFC4-6F175D3DCCD1}">
                <a14:hiddenFill xmlns:a14="http://schemas.microsoft.com/office/drawing/2010/main">
                  <a:noFill/>
                </a14:hiddenFill>
              </a:ext>
            </a:extLst>
          </p:spPr>
          <p:txBody>
            <a:bodyPr/>
            <a:lstStyle/>
            <a:p>
              <a:pPr fontAlgn="auto">
                <a:spcBef>
                  <a:spcPts val="0"/>
                </a:spcBef>
                <a:spcAft>
                  <a:spcPts val="0"/>
                </a:spcAft>
                <a:buClrTx/>
                <a:buFontTx/>
                <a:buNone/>
              </a:pPr>
              <a:endParaRPr lang="en-US" b="0" dirty="0">
                <a:solidFill>
                  <a:prstClr val="black"/>
                </a:solidFill>
                <a:latin typeface="Calibri"/>
              </a:endParaRPr>
            </a:p>
          </p:txBody>
        </p:sp>
        <p:sp>
          <p:nvSpPr>
            <p:cNvPr id="39" name="Rectangle 6"/>
            <p:cNvSpPr>
              <a:spLocks noChangeArrowheads="1"/>
            </p:cNvSpPr>
            <p:nvPr/>
          </p:nvSpPr>
          <p:spPr bwMode="auto">
            <a:xfrm>
              <a:off x="1768" y="2750"/>
              <a:ext cx="447"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auto">
                <a:spcBef>
                  <a:spcPts val="0"/>
                </a:spcBef>
                <a:spcAft>
                  <a:spcPts val="0"/>
                </a:spcAft>
                <a:buClrTx/>
                <a:buFontTx/>
                <a:buNone/>
              </a:pPr>
              <a:r>
                <a:rPr lang="en-US" altLang="en-US" sz="2400" i="1" dirty="0">
                  <a:solidFill>
                    <a:srgbClr val="037C03"/>
                  </a:solidFill>
                  <a:latin typeface="Times New Roman" pitchFamily="18" charset="0"/>
                </a:rPr>
                <a:t>Edison</a:t>
              </a:r>
            </a:p>
          </p:txBody>
        </p:sp>
      </p:grpSp>
    </p:spTree>
    <p:extLst>
      <p:ext uri="{BB962C8B-B14F-4D97-AF65-F5344CB8AC3E}">
        <p14:creationId xmlns:p14="http://schemas.microsoft.com/office/powerpoint/2010/main" val="1346731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433" y="101740"/>
            <a:ext cx="7886700" cy="841101"/>
          </a:xfrm>
        </p:spPr>
        <p:txBody>
          <a:bodyPr>
            <a:normAutofit/>
          </a:bodyPr>
          <a:lstStyle/>
          <a:p>
            <a:r>
              <a:rPr lang="en-US" dirty="0" smtClean="0"/>
              <a:t>Electric System Overview</a:t>
            </a:r>
            <a:endParaRPr lang="en-US" dirty="0"/>
          </a:p>
        </p:txBody>
      </p:sp>
      <p:sp>
        <p:nvSpPr>
          <p:cNvPr id="4" name="Slide Number Placeholder 3"/>
          <p:cNvSpPr>
            <a:spLocks noGrp="1"/>
          </p:cNvSpPr>
          <p:nvPr>
            <p:ph type="sldNum" sz="quarter" idx="12"/>
          </p:nvPr>
        </p:nvSpPr>
        <p:spPr/>
        <p:txBody>
          <a:bodyPr/>
          <a:lstStyle/>
          <a:p>
            <a:fld id="{33A416C9-3E56-4356-B5A5-07CC0717963B}" type="slidenum">
              <a:rPr lang="en-US" smtClean="0"/>
              <a:t>3</a:t>
            </a:fld>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7433" y="1081014"/>
            <a:ext cx="6902706" cy="3778508"/>
          </a:xfrm>
          <a:prstGeom prst="rect">
            <a:avLst/>
          </a:prstGeom>
        </p:spPr>
      </p:pic>
      <p:pic>
        <p:nvPicPr>
          <p:cNvPr id="7" name="Picture 2" descr="http://www.illustrationsof.com/royalty-free-speedometer-clipart-illustration-1242517.jpg">
            <a:hlinkClick r:id="rId3"/>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836395" y="1751926"/>
            <a:ext cx="828976" cy="494412"/>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590506" y="2296200"/>
            <a:ext cx="1265642" cy="523220"/>
          </a:xfrm>
          <a:prstGeom prst="rect">
            <a:avLst/>
          </a:prstGeom>
          <a:noFill/>
        </p:spPr>
        <p:txBody>
          <a:bodyPr wrap="square" rtlCol="0">
            <a:spAutoFit/>
          </a:bodyPr>
          <a:lstStyle/>
          <a:p>
            <a:pPr algn="ctr">
              <a:buNone/>
            </a:pPr>
            <a:r>
              <a:rPr lang="en-US" sz="1400" dirty="0" smtClean="0"/>
              <a:t>Grid Control Center</a:t>
            </a:r>
            <a:endParaRPr lang="en-US" sz="1400" dirty="0"/>
          </a:p>
        </p:txBody>
      </p:sp>
      <p:sp>
        <p:nvSpPr>
          <p:cNvPr id="9" name="Right Brace 8"/>
          <p:cNvSpPr/>
          <p:nvPr/>
        </p:nvSpPr>
        <p:spPr>
          <a:xfrm>
            <a:off x="7007537" y="1375422"/>
            <a:ext cx="638491" cy="1905000"/>
          </a:xfrm>
          <a:prstGeom prst="rightBrace">
            <a:avLst>
              <a:gd name="adj1" fmla="val 8333"/>
              <a:gd name="adj2" fmla="val 4985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Rectangle 1164"/>
          <p:cNvSpPr>
            <a:spLocks noChangeArrowheads="1"/>
          </p:cNvSpPr>
          <p:nvPr/>
        </p:nvSpPr>
        <p:spPr bwMode="auto">
          <a:xfrm>
            <a:off x="5343559" y="5376734"/>
            <a:ext cx="3610971" cy="907530"/>
          </a:xfrm>
          <a:prstGeom prst="roundRect">
            <a:avLst>
              <a:gd name="adj" fmla="val 2311"/>
            </a:avLst>
          </a:prstGeom>
          <a:noFill/>
          <a:ln w="25400" cmpd="dbl">
            <a:solidFill>
              <a:schemeClr val="accent3">
                <a:lumMod val="75000"/>
              </a:schemeClr>
            </a:solidFill>
          </a:ln>
          <a:effectLst/>
          <a:extLst/>
        </p:spPr>
        <p:txBody>
          <a:bodyPr wrap="square" lIns="80963" tIns="39688" rIns="80963" bIns="39688" anchor="ctr" anchorCtr="0">
            <a:spAutoFit/>
          </a:bodyPr>
          <a:lstStyle/>
          <a:p>
            <a:pPr marL="91440" indent="-91440" algn="l" defTabSz="709613">
              <a:lnSpc>
                <a:spcPct val="95000"/>
              </a:lnSpc>
              <a:spcBef>
                <a:spcPts val="0"/>
              </a:spcBef>
              <a:spcAft>
                <a:spcPts val="0"/>
              </a:spcAft>
              <a:buFontTx/>
              <a:buChar char="•"/>
              <a:defRPr/>
            </a:pPr>
            <a:r>
              <a:rPr lang="en-US" sz="1400" dirty="0" smtClean="0">
                <a:latin typeface="Calibri" pitchFamily="34" charset="0"/>
                <a:cs typeface="Calibri" pitchFamily="34" charset="0"/>
              </a:rPr>
              <a:t>12,782 transmission </a:t>
            </a:r>
            <a:r>
              <a:rPr lang="en-US" sz="1400" dirty="0">
                <a:latin typeface="Calibri" pitchFamily="34" charset="0"/>
                <a:cs typeface="Calibri" pitchFamily="34" charset="0"/>
              </a:rPr>
              <a:t>and </a:t>
            </a:r>
            <a:r>
              <a:rPr lang="en-US" sz="1400" dirty="0" smtClean="0">
                <a:latin typeface="Calibri" pitchFamily="34" charset="0"/>
                <a:cs typeface="Calibri" pitchFamily="34" charset="0"/>
              </a:rPr>
              <a:t>sub-trans </a:t>
            </a:r>
            <a:r>
              <a:rPr lang="en-US" sz="1400" dirty="0">
                <a:latin typeface="Calibri" pitchFamily="34" charset="0"/>
                <a:cs typeface="Calibri" pitchFamily="34" charset="0"/>
              </a:rPr>
              <a:t>line </a:t>
            </a:r>
            <a:r>
              <a:rPr lang="en-US" sz="1400" dirty="0" smtClean="0">
                <a:latin typeface="Calibri" pitchFamily="34" charset="0"/>
                <a:cs typeface="Calibri" pitchFamily="34" charset="0"/>
              </a:rPr>
              <a:t>miles </a:t>
            </a:r>
            <a:endParaRPr lang="en-US" sz="1400" dirty="0">
              <a:latin typeface="Calibri" pitchFamily="34" charset="0"/>
              <a:cs typeface="Calibri" pitchFamily="34" charset="0"/>
            </a:endParaRPr>
          </a:p>
          <a:p>
            <a:pPr marL="91440" indent="-91440" algn="l" defTabSz="709613">
              <a:lnSpc>
                <a:spcPct val="95000"/>
              </a:lnSpc>
              <a:spcBef>
                <a:spcPts val="0"/>
              </a:spcBef>
              <a:spcAft>
                <a:spcPts val="0"/>
              </a:spcAft>
              <a:buFontTx/>
              <a:buChar char="•"/>
              <a:defRPr/>
            </a:pPr>
            <a:r>
              <a:rPr lang="en-US" sz="1400" dirty="0" smtClean="0">
                <a:latin typeface="Calibri" pitchFamily="34" charset="0"/>
                <a:cs typeface="Calibri" pitchFamily="34" charset="0"/>
              </a:rPr>
              <a:t>80 transmission substations</a:t>
            </a:r>
            <a:endParaRPr lang="en-US" sz="1400" strike="sngStrike" baseline="30000" dirty="0">
              <a:latin typeface="Calibri" pitchFamily="34" charset="0"/>
              <a:cs typeface="Calibri" pitchFamily="34" charset="0"/>
            </a:endParaRPr>
          </a:p>
          <a:p>
            <a:pPr marL="91440" indent="-91440" algn="l" defTabSz="709613">
              <a:lnSpc>
                <a:spcPct val="95000"/>
              </a:lnSpc>
              <a:spcBef>
                <a:spcPts val="0"/>
              </a:spcBef>
              <a:spcAft>
                <a:spcPts val="0"/>
              </a:spcAft>
              <a:buFontTx/>
              <a:buChar char="•"/>
              <a:defRPr/>
            </a:pPr>
            <a:r>
              <a:rPr lang="en-US" sz="1400" dirty="0" smtClean="0">
                <a:latin typeface="Calibri" pitchFamily="34" charset="0"/>
                <a:cs typeface="Calibri" pitchFamily="34" charset="0"/>
              </a:rPr>
              <a:t>126,424 transmission/sub-trans wood poles</a:t>
            </a:r>
          </a:p>
          <a:p>
            <a:pPr marL="91440" indent="-91440" algn="l" defTabSz="709613">
              <a:lnSpc>
                <a:spcPct val="95000"/>
              </a:lnSpc>
              <a:spcBef>
                <a:spcPts val="0"/>
              </a:spcBef>
              <a:spcAft>
                <a:spcPts val="0"/>
              </a:spcAft>
              <a:buFontTx/>
              <a:buChar char="•"/>
              <a:defRPr/>
            </a:pPr>
            <a:r>
              <a:rPr lang="en-US" sz="1400" dirty="0" smtClean="0">
                <a:latin typeface="Calibri" pitchFamily="34" charset="0"/>
                <a:cs typeface="Calibri" pitchFamily="34" charset="0"/>
              </a:rPr>
              <a:t>1,096 circuit </a:t>
            </a:r>
            <a:r>
              <a:rPr lang="en-US" sz="1400" dirty="0">
                <a:latin typeface="Calibri" pitchFamily="34" charset="0"/>
                <a:cs typeface="Calibri" pitchFamily="34" charset="0"/>
              </a:rPr>
              <a:t>breakers (500, 220 &amp; 151 kV</a:t>
            </a:r>
            <a:r>
              <a:rPr lang="en-US" sz="1400" dirty="0" smtClean="0">
                <a:latin typeface="Calibri" pitchFamily="34" charset="0"/>
                <a:cs typeface="Calibri" pitchFamily="34" charset="0"/>
              </a:rPr>
              <a:t>)</a:t>
            </a:r>
            <a:endParaRPr lang="en-US" sz="1400" dirty="0">
              <a:latin typeface="Calibri" pitchFamily="34" charset="0"/>
              <a:cs typeface="Calibri" pitchFamily="34" charset="0"/>
            </a:endParaRPr>
          </a:p>
        </p:txBody>
      </p:sp>
      <p:sp>
        <p:nvSpPr>
          <p:cNvPr id="11" name="Rectangle 1165"/>
          <p:cNvSpPr>
            <a:spLocks noChangeArrowheads="1"/>
          </p:cNvSpPr>
          <p:nvPr/>
        </p:nvSpPr>
        <p:spPr bwMode="auto">
          <a:xfrm>
            <a:off x="139171" y="5153930"/>
            <a:ext cx="5076672" cy="1168562"/>
          </a:xfrm>
          <a:prstGeom prst="roundRect">
            <a:avLst>
              <a:gd name="adj" fmla="val 2932"/>
            </a:avLst>
          </a:prstGeom>
          <a:noFill/>
          <a:ln w="25400" cmpd="dbl">
            <a:solidFill>
              <a:schemeClr val="accent3">
                <a:lumMod val="75000"/>
              </a:schemeClr>
            </a:solidFill>
          </a:ln>
          <a:effectLst/>
          <a:extLst/>
        </p:spPr>
        <p:txBody>
          <a:bodyPr wrap="square" lIns="80963" tIns="39688" rIns="80963" bIns="39688" anchor="ctr" anchorCtr="0">
            <a:spAutoFit/>
          </a:bodyPr>
          <a:lstStyle/>
          <a:p>
            <a:pPr indent="-119063" algn="l" defTabSz="709613">
              <a:spcBef>
                <a:spcPts val="0"/>
              </a:spcBef>
              <a:spcAft>
                <a:spcPts val="0"/>
              </a:spcAft>
              <a:buFontTx/>
              <a:buChar char="•"/>
              <a:defRPr/>
            </a:pPr>
            <a:r>
              <a:rPr lang="en-US" sz="1400" dirty="0" smtClean="0">
                <a:latin typeface="Calibri" pitchFamily="34" charset="0"/>
                <a:cs typeface="Calibri" pitchFamily="34" charset="0"/>
              </a:rPr>
              <a:t>90,401 overhead and underground line miles</a:t>
            </a:r>
          </a:p>
          <a:p>
            <a:pPr indent="-119063" algn="l" defTabSz="709613">
              <a:spcBef>
                <a:spcPts val="0"/>
              </a:spcBef>
              <a:spcAft>
                <a:spcPts val="0"/>
              </a:spcAft>
              <a:buFontTx/>
              <a:buChar char="•"/>
              <a:defRPr/>
            </a:pPr>
            <a:r>
              <a:rPr lang="en-US" sz="1400" dirty="0" smtClean="0">
                <a:latin typeface="Calibri" pitchFamily="34" charset="0"/>
                <a:cs typeface="Calibri" pitchFamily="34" charset="0"/>
              </a:rPr>
              <a:t>755 substations with 4,575 circuits</a:t>
            </a:r>
            <a:endParaRPr lang="en-US" sz="1400" strike="sngStrike" baseline="30000" dirty="0">
              <a:latin typeface="Calibri" pitchFamily="34" charset="0"/>
              <a:cs typeface="Calibri" pitchFamily="34" charset="0"/>
            </a:endParaRPr>
          </a:p>
          <a:p>
            <a:pPr indent="-119063" algn="l" defTabSz="709613">
              <a:spcBef>
                <a:spcPts val="0"/>
              </a:spcBef>
              <a:spcAft>
                <a:spcPts val="0"/>
              </a:spcAft>
              <a:buFontTx/>
              <a:buChar char="•"/>
              <a:defRPr/>
            </a:pPr>
            <a:r>
              <a:rPr lang="en-US" sz="1400" dirty="0" smtClean="0">
                <a:latin typeface="Calibri" pitchFamily="34" charset="0"/>
                <a:cs typeface="Calibri" pitchFamily="34" charset="0"/>
              </a:rPr>
              <a:t>720,800 overhead </a:t>
            </a:r>
            <a:r>
              <a:rPr lang="en-US" sz="1400" dirty="0">
                <a:latin typeface="Calibri" pitchFamily="34" charset="0"/>
                <a:cs typeface="Calibri" pitchFamily="34" charset="0"/>
              </a:rPr>
              <a:t>&amp; underground </a:t>
            </a:r>
            <a:r>
              <a:rPr lang="en-US" sz="1400" dirty="0" smtClean="0">
                <a:latin typeface="Calibri" pitchFamily="34" charset="0"/>
                <a:cs typeface="Calibri" pitchFamily="34" charset="0"/>
              </a:rPr>
              <a:t>transformers</a:t>
            </a:r>
            <a:endParaRPr lang="en-US" sz="1400" dirty="0">
              <a:latin typeface="Calibri" pitchFamily="34" charset="0"/>
              <a:cs typeface="Calibri" pitchFamily="34" charset="0"/>
            </a:endParaRPr>
          </a:p>
          <a:p>
            <a:pPr indent="-119063" algn="l" defTabSz="709613">
              <a:spcBef>
                <a:spcPts val="0"/>
              </a:spcBef>
              <a:spcAft>
                <a:spcPts val="0"/>
              </a:spcAft>
              <a:buFontTx/>
              <a:buChar char="•"/>
              <a:defRPr/>
            </a:pPr>
            <a:r>
              <a:rPr lang="en-US" sz="1400" dirty="0" smtClean="0">
                <a:latin typeface="Calibri" pitchFamily="34" charset="0"/>
                <a:cs typeface="Calibri" pitchFamily="34" charset="0"/>
              </a:rPr>
              <a:t>1,306,912 wood poles </a:t>
            </a:r>
          </a:p>
          <a:p>
            <a:pPr indent="-119063" algn="l" defTabSz="709613">
              <a:spcBef>
                <a:spcPts val="0"/>
              </a:spcBef>
              <a:spcAft>
                <a:spcPts val="0"/>
              </a:spcAft>
              <a:buFontTx/>
              <a:buChar char="•"/>
              <a:defRPr/>
            </a:pPr>
            <a:r>
              <a:rPr lang="en-US" sz="1400" dirty="0" smtClean="0">
                <a:latin typeface="Calibri" pitchFamily="34" charset="0"/>
                <a:cs typeface="Calibri" pitchFamily="34" charset="0"/>
              </a:rPr>
              <a:t>11,488 circuit breakers (&lt;161 kV)</a:t>
            </a:r>
          </a:p>
        </p:txBody>
      </p:sp>
      <p:sp>
        <p:nvSpPr>
          <p:cNvPr id="12" name="Rectangle 11"/>
          <p:cNvSpPr/>
          <p:nvPr/>
        </p:nvSpPr>
        <p:spPr>
          <a:xfrm>
            <a:off x="5306141" y="5013880"/>
            <a:ext cx="3254161" cy="338554"/>
          </a:xfrm>
          <a:prstGeom prst="rect">
            <a:avLst/>
          </a:prstGeom>
          <a:solidFill>
            <a:schemeClr val="bg1">
              <a:lumMod val="85000"/>
            </a:schemeClr>
          </a:solidFill>
        </p:spPr>
        <p:txBody>
          <a:bodyPr wrap="none">
            <a:spAutoFit/>
          </a:bodyPr>
          <a:lstStyle/>
          <a:p>
            <a:pPr>
              <a:buNone/>
            </a:pPr>
            <a:r>
              <a:rPr lang="en-US" sz="1600" dirty="0" smtClean="0">
                <a:latin typeface="Calibri" pitchFamily="34" charset="0"/>
                <a:cs typeface="Calibri" pitchFamily="34" charset="0"/>
              </a:rPr>
              <a:t>Transmission/Sub-transmission </a:t>
            </a:r>
            <a:r>
              <a:rPr lang="en-US" sz="1600" dirty="0">
                <a:latin typeface="Calibri" pitchFamily="34" charset="0"/>
                <a:cs typeface="Calibri" pitchFamily="34" charset="0"/>
              </a:rPr>
              <a:t>Grid</a:t>
            </a:r>
          </a:p>
        </p:txBody>
      </p:sp>
      <p:sp>
        <p:nvSpPr>
          <p:cNvPr id="13" name="Rectangle 12"/>
          <p:cNvSpPr/>
          <p:nvPr/>
        </p:nvSpPr>
        <p:spPr>
          <a:xfrm>
            <a:off x="133824" y="4815376"/>
            <a:ext cx="1658724" cy="338554"/>
          </a:xfrm>
          <a:prstGeom prst="rect">
            <a:avLst/>
          </a:prstGeom>
          <a:solidFill>
            <a:schemeClr val="bg1">
              <a:lumMod val="85000"/>
            </a:schemeClr>
          </a:solidFill>
        </p:spPr>
        <p:txBody>
          <a:bodyPr wrap="none">
            <a:spAutoFit/>
          </a:bodyPr>
          <a:lstStyle/>
          <a:p>
            <a:pPr>
              <a:buNone/>
            </a:pPr>
            <a:r>
              <a:rPr lang="en-US" sz="1600" dirty="0" smtClean="0">
                <a:latin typeface="Calibri" pitchFamily="34" charset="0"/>
                <a:cs typeface="Calibri" pitchFamily="34" charset="0"/>
              </a:rPr>
              <a:t>Distribution  </a:t>
            </a:r>
            <a:r>
              <a:rPr lang="en-US" sz="1600" dirty="0">
                <a:latin typeface="Calibri" pitchFamily="34" charset="0"/>
                <a:cs typeface="Calibri" pitchFamily="34" charset="0"/>
              </a:rPr>
              <a:t>Grid</a:t>
            </a:r>
          </a:p>
        </p:txBody>
      </p:sp>
    </p:spTree>
    <p:extLst>
      <p:ext uri="{BB962C8B-B14F-4D97-AF65-F5344CB8AC3E}">
        <p14:creationId xmlns:p14="http://schemas.microsoft.com/office/powerpoint/2010/main" val="40849785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111" y="137588"/>
            <a:ext cx="8845234" cy="841101"/>
          </a:xfrm>
        </p:spPr>
        <p:txBody>
          <a:bodyPr>
            <a:noAutofit/>
          </a:bodyPr>
          <a:lstStyle/>
          <a:p>
            <a:r>
              <a:rPr lang="en-US" dirty="0" smtClean="0"/>
              <a:t>Emergency Operations- Guiding Principles</a:t>
            </a:r>
            <a:endParaRPr lang="en-US" dirty="0"/>
          </a:p>
        </p:txBody>
      </p:sp>
      <p:sp>
        <p:nvSpPr>
          <p:cNvPr id="4" name="Slide Number Placeholder 3"/>
          <p:cNvSpPr>
            <a:spLocks noGrp="1"/>
          </p:cNvSpPr>
          <p:nvPr>
            <p:ph type="sldNum" sz="quarter" idx="12"/>
          </p:nvPr>
        </p:nvSpPr>
        <p:spPr/>
        <p:txBody>
          <a:bodyPr/>
          <a:lstStyle/>
          <a:p>
            <a:fld id="{33A416C9-3E56-4356-B5A5-07CC0717963B}" type="slidenum">
              <a:rPr lang="en-US" smtClean="0"/>
              <a:t>4</a:t>
            </a:fld>
            <a:endParaRPr lang="en-US" dirty="0"/>
          </a:p>
        </p:txBody>
      </p:sp>
      <p:sp>
        <p:nvSpPr>
          <p:cNvPr id="3" name="TextBox 2"/>
          <p:cNvSpPr txBox="1"/>
          <p:nvPr/>
        </p:nvSpPr>
        <p:spPr>
          <a:xfrm>
            <a:off x="2616200" y="4936067"/>
            <a:ext cx="45719" cy="253916"/>
          </a:xfrm>
          <a:prstGeom prst="rect">
            <a:avLst/>
          </a:prstGeom>
          <a:solidFill>
            <a:schemeClr val="bg1"/>
          </a:solidFill>
        </p:spPr>
        <p:txBody>
          <a:bodyPr wrap="square" rtlCol="0">
            <a:spAutoFit/>
          </a:bodyPr>
          <a:lstStyle/>
          <a:p>
            <a:endParaRPr lang="en-US" sz="1050" dirty="0"/>
          </a:p>
        </p:txBody>
      </p:sp>
      <p:sp>
        <p:nvSpPr>
          <p:cNvPr id="8" name="TextBox 7"/>
          <p:cNvSpPr txBox="1"/>
          <p:nvPr/>
        </p:nvSpPr>
        <p:spPr>
          <a:xfrm>
            <a:off x="4201640" y="4826043"/>
            <a:ext cx="45719" cy="253916"/>
          </a:xfrm>
          <a:prstGeom prst="rect">
            <a:avLst/>
          </a:prstGeom>
          <a:solidFill>
            <a:schemeClr val="bg1"/>
          </a:solidFill>
        </p:spPr>
        <p:txBody>
          <a:bodyPr wrap="square" rtlCol="0">
            <a:spAutoFit/>
          </a:bodyPr>
          <a:lstStyle/>
          <a:p>
            <a:endParaRPr lang="en-US" sz="1050" dirty="0"/>
          </a:p>
        </p:txBody>
      </p:sp>
      <p:sp>
        <p:nvSpPr>
          <p:cNvPr id="6" name="Content Placeholder 5"/>
          <p:cNvSpPr>
            <a:spLocks noGrp="1"/>
          </p:cNvSpPr>
          <p:nvPr>
            <p:ph idx="1"/>
          </p:nvPr>
        </p:nvSpPr>
        <p:spPr>
          <a:xfrm>
            <a:off x="208231" y="1857676"/>
            <a:ext cx="8307119" cy="3078392"/>
          </a:xfrm>
        </p:spPr>
        <p:txBody>
          <a:bodyPr>
            <a:normAutofit lnSpcReduction="10000"/>
          </a:bodyPr>
          <a:lstStyle/>
          <a:p>
            <a:pPr>
              <a:buFontTx/>
              <a:buChar char="-"/>
            </a:pPr>
            <a:r>
              <a:rPr lang="en-US" sz="3200" b="1" dirty="0">
                <a:solidFill>
                  <a:srgbClr val="000000"/>
                </a:solidFill>
              </a:rPr>
              <a:t>FEMA’s Incident Command (IC) </a:t>
            </a:r>
            <a:r>
              <a:rPr lang="en-US" sz="3200" b="1" dirty="0" smtClean="0">
                <a:solidFill>
                  <a:srgbClr val="000000"/>
                </a:solidFill>
              </a:rPr>
              <a:t>System</a:t>
            </a:r>
          </a:p>
          <a:p>
            <a:pPr marL="0" indent="0">
              <a:buNone/>
            </a:pPr>
            <a:endParaRPr lang="en-US" sz="3200" b="1" dirty="0">
              <a:solidFill>
                <a:srgbClr val="000000"/>
              </a:solidFill>
            </a:endParaRPr>
          </a:p>
          <a:p>
            <a:pPr>
              <a:buFontTx/>
              <a:buChar char="-"/>
            </a:pPr>
            <a:r>
              <a:rPr lang="en-US" sz="3200" b="1" dirty="0" smtClean="0">
                <a:solidFill>
                  <a:srgbClr val="000000"/>
                </a:solidFill>
              </a:rPr>
              <a:t>Reliability Improvements, Wildfire           Mitigation &amp; Grid Resiliency</a:t>
            </a:r>
          </a:p>
          <a:p>
            <a:pPr marL="0" indent="0">
              <a:buNone/>
            </a:pPr>
            <a:endParaRPr lang="en-US" sz="3200" dirty="0" smtClean="0">
              <a:solidFill>
                <a:srgbClr val="000000"/>
              </a:solidFill>
            </a:endParaRPr>
          </a:p>
          <a:p>
            <a:pPr>
              <a:buFontTx/>
              <a:buChar char="-"/>
            </a:pPr>
            <a:r>
              <a:rPr lang="en-US" sz="3200" b="1" dirty="0" smtClean="0">
                <a:solidFill>
                  <a:srgbClr val="000000"/>
                </a:solidFill>
              </a:rPr>
              <a:t>Information Sharing</a:t>
            </a:r>
          </a:p>
        </p:txBody>
      </p:sp>
    </p:spTree>
    <p:extLst>
      <p:ext uri="{BB962C8B-B14F-4D97-AF65-F5344CB8AC3E}">
        <p14:creationId xmlns:p14="http://schemas.microsoft.com/office/powerpoint/2010/main" val="18206134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21758" y="123441"/>
            <a:ext cx="7886700" cy="697584"/>
          </a:xfrm>
        </p:spPr>
        <p:txBody>
          <a:bodyPr>
            <a:normAutofit/>
          </a:bodyPr>
          <a:lstStyle/>
          <a:p>
            <a:r>
              <a:rPr lang="en-US" sz="3600" dirty="0" smtClean="0"/>
              <a:t>FEMA Incident Command System</a:t>
            </a:r>
            <a:endParaRPr lang="en-US" sz="3600" dirty="0"/>
          </a:p>
        </p:txBody>
      </p:sp>
      <p:sp>
        <p:nvSpPr>
          <p:cNvPr id="6" name="Text Placeholder 5"/>
          <p:cNvSpPr>
            <a:spLocks noGrp="1"/>
          </p:cNvSpPr>
          <p:nvPr>
            <p:ph type="body" idx="1"/>
          </p:nvPr>
        </p:nvSpPr>
        <p:spPr>
          <a:xfrm>
            <a:off x="421758" y="1167617"/>
            <a:ext cx="7886700" cy="4476360"/>
          </a:xfrm>
        </p:spPr>
        <p:txBody>
          <a:bodyPr/>
          <a:lstStyle/>
          <a:p>
            <a:pPr marL="342900" indent="-342900">
              <a:buFontTx/>
              <a:buChar char="-"/>
            </a:pPr>
            <a:r>
              <a:rPr lang="en-US" sz="2800" dirty="0" smtClean="0">
                <a:solidFill>
                  <a:srgbClr val="000000"/>
                </a:solidFill>
              </a:rPr>
              <a:t>SCE currently has 26 Incident Management Teams consisting of 540 personnel that are trained in FEMA’s ICS and are ready to be activated in case of an emergency.</a:t>
            </a:r>
          </a:p>
          <a:p>
            <a:pPr marL="342900" indent="-342900">
              <a:buFontTx/>
              <a:buChar char="-"/>
            </a:pPr>
            <a:r>
              <a:rPr lang="en-US" sz="2800" dirty="0" smtClean="0">
                <a:solidFill>
                  <a:srgbClr val="000000"/>
                </a:solidFill>
              </a:rPr>
              <a:t>SCE conducts approximately 20 emergency response exercises annually</a:t>
            </a:r>
          </a:p>
          <a:p>
            <a:pPr marL="342900" indent="-342900">
              <a:buFontTx/>
              <a:buChar char="-"/>
            </a:pPr>
            <a:r>
              <a:rPr lang="en-US" sz="2800" dirty="0" smtClean="0">
                <a:solidFill>
                  <a:srgbClr val="000000"/>
                </a:solidFill>
              </a:rPr>
              <a:t>Mutual Aid Agreements with other utilities</a:t>
            </a:r>
          </a:p>
          <a:p>
            <a:pPr marL="799936" lvl="1" indent="-342900">
              <a:buFontTx/>
              <a:buChar char="-"/>
            </a:pPr>
            <a:r>
              <a:rPr lang="en-US" dirty="0" smtClean="0">
                <a:solidFill>
                  <a:srgbClr val="000000"/>
                </a:solidFill>
              </a:rPr>
              <a:t>PG&amp;E</a:t>
            </a:r>
          </a:p>
          <a:p>
            <a:pPr marL="799936" lvl="1" indent="-342900">
              <a:buFontTx/>
              <a:buChar char="-"/>
            </a:pPr>
            <a:r>
              <a:rPr lang="en-US" dirty="0" smtClean="0">
                <a:solidFill>
                  <a:srgbClr val="000000"/>
                </a:solidFill>
              </a:rPr>
              <a:t>Puerto Rico</a:t>
            </a:r>
          </a:p>
          <a:p>
            <a:pPr marL="0" lvl="1"/>
            <a:r>
              <a:rPr lang="en-US" sz="2800" dirty="0" smtClean="0">
                <a:solidFill>
                  <a:srgbClr val="000000"/>
                </a:solidFill>
              </a:rPr>
              <a:t>-    SCE Emergency Operations Center</a:t>
            </a:r>
          </a:p>
          <a:p>
            <a:pPr marL="799936" lvl="1" indent="-342900">
              <a:buFontTx/>
              <a:buChar char="-"/>
            </a:pPr>
            <a:endParaRPr lang="en-US" dirty="0"/>
          </a:p>
          <a:p>
            <a:pPr marL="799936" lvl="1" indent="-342900">
              <a:buFontTx/>
              <a:buChar char="-"/>
            </a:pPr>
            <a:endParaRPr lang="en-US" dirty="0"/>
          </a:p>
        </p:txBody>
      </p:sp>
      <p:sp>
        <p:nvSpPr>
          <p:cNvPr id="2" name="Slide Number Placeholder 1"/>
          <p:cNvSpPr>
            <a:spLocks noGrp="1"/>
          </p:cNvSpPr>
          <p:nvPr>
            <p:ph type="sldNum" sz="quarter" idx="12"/>
          </p:nvPr>
        </p:nvSpPr>
        <p:spPr/>
        <p:txBody>
          <a:bodyPr/>
          <a:lstStyle/>
          <a:p>
            <a:fld id="{186DC542-6CB9-419E-B49C-81182B59E367}" type="slidenum">
              <a:rPr lang="en-US" smtClean="0"/>
              <a:pPr/>
              <a:t>5</a:t>
            </a:fld>
            <a:endParaRPr lang="en-US" dirty="0"/>
          </a:p>
        </p:txBody>
      </p:sp>
    </p:spTree>
    <p:extLst>
      <p:ext uri="{BB962C8B-B14F-4D97-AF65-F5344CB8AC3E}">
        <p14:creationId xmlns:p14="http://schemas.microsoft.com/office/powerpoint/2010/main" val="36012669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768" y="114589"/>
            <a:ext cx="7886700" cy="841101"/>
          </a:xfrm>
        </p:spPr>
        <p:txBody>
          <a:bodyPr>
            <a:normAutofit/>
          </a:bodyPr>
          <a:lstStyle/>
          <a:p>
            <a:r>
              <a:rPr lang="en-US" dirty="0" smtClean="0"/>
              <a:t>Emergency Operations - Coordination</a:t>
            </a:r>
            <a:endParaRPr lang="en-US" dirty="0"/>
          </a:p>
        </p:txBody>
      </p:sp>
      <p:sp>
        <p:nvSpPr>
          <p:cNvPr id="3" name="Content Placeholder 2"/>
          <p:cNvSpPr>
            <a:spLocks noGrp="1"/>
          </p:cNvSpPr>
          <p:nvPr>
            <p:ph idx="1"/>
          </p:nvPr>
        </p:nvSpPr>
        <p:spPr/>
        <p:txBody>
          <a:bodyPr>
            <a:normAutofit/>
          </a:bodyPr>
          <a:lstStyle/>
          <a:p>
            <a:pPr marL="0" indent="0">
              <a:buNone/>
            </a:pPr>
            <a:r>
              <a:rPr lang="en-US" b="1" dirty="0">
                <a:solidFill>
                  <a:srgbClr val="000000"/>
                </a:solidFill>
              </a:rPr>
              <a:t>Depending on nature of </a:t>
            </a:r>
            <a:r>
              <a:rPr lang="en-US" b="1" dirty="0" smtClean="0">
                <a:solidFill>
                  <a:srgbClr val="000000"/>
                </a:solidFill>
              </a:rPr>
              <a:t>the emergency – SCE’s primary coordination </a:t>
            </a:r>
            <a:r>
              <a:rPr lang="en-US" b="1" dirty="0">
                <a:solidFill>
                  <a:srgbClr val="000000"/>
                </a:solidFill>
              </a:rPr>
              <a:t>may be </a:t>
            </a:r>
            <a:r>
              <a:rPr lang="en-US" b="1" dirty="0" smtClean="0">
                <a:solidFill>
                  <a:srgbClr val="000000"/>
                </a:solidFill>
              </a:rPr>
              <a:t>with State and/or County Emergency Operations Centers</a:t>
            </a:r>
            <a:r>
              <a:rPr lang="en-US" dirty="0"/>
              <a:t/>
            </a:r>
            <a:br>
              <a:rPr lang="en-US" dirty="0"/>
            </a:br>
            <a:endParaRPr lang="en-US" dirty="0"/>
          </a:p>
          <a:p>
            <a:pPr marL="0" indent="0">
              <a:buNone/>
            </a:pPr>
            <a:r>
              <a:rPr lang="en-US" b="1" dirty="0" smtClean="0">
                <a:solidFill>
                  <a:srgbClr val="000000"/>
                </a:solidFill>
              </a:rPr>
              <a:t>SCE’s Agency Representative (</a:t>
            </a:r>
            <a:r>
              <a:rPr lang="en-US" b="1" dirty="0" err="1" smtClean="0">
                <a:solidFill>
                  <a:srgbClr val="000000"/>
                </a:solidFill>
              </a:rPr>
              <a:t>AREP</a:t>
            </a:r>
            <a:r>
              <a:rPr lang="en-US" b="1" dirty="0" smtClean="0">
                <a:solidFill>
                  <a:srgbClr val="000000"/>
                </a:solidFill>
              </a:rPr>
              <a:t>)</a:t>
            </a:r>
          </a:p>
          <a:p>
            <a:pPr lvl="1"/>
            <a:r>
              <a:rPr lang="en-US" dirty="0" smtClean="0">
                <a:solidFill>
                  <a:srgbClr val="000000"/>
                </a:solidFill>
              </a:rPr>
              <a:t>Establish contact with cooperating agencies</a:t>
            </a:r>
          </a:p>
          <a:p>
            <a:pPr lvl="1"/>
            <a:r>
              <a:rPr lang="en-US" dirty="0" smtClean="0">
                <a:solidFill>
                  <a:srgbClr val="000000"/>
                </a:solidFill>
              </a:rPr>
              <a:t>Manage requests for specific information</a:t>
            </a:r>
          </a:p>
          <a:p>
            <a:pPr lvl="1"/>
            <a:r>
              <a:rPr lang="en-US" dirty="0" smtClean="0">
                <a:solidFill>
                  <a:srgbClr val="000000"/>
                </a:solidFill>
              </a:rPr>
              <a:t>Manage requests for prioritization of power restoration</a:t>
            </a:r>
            <a:r>
              <a:rPr lang="en-US" dirty="0">
                <a:solidFill>
                  <a:srgbClr val="0070C0"/>
                </a:solidFill>
              </a:rPr>
              <a:t/>
            </a:r>
            <a:br>
              <a:rPr lang="en-US" dirty="0">
                <a:solidFill>
                  <a:srgbClr val="0070C0"/>
                </a:solidFill>
              </a:rPr>
            </a:br>
            <a:endParaRPr lang="en-US" dirty="0" smtClean="0">
              <a:solidFill>
                <a:srgbClr val="0070C0"/>
              </a:solidFill>
            </a:endParaRPr>
          </a:p>
          <a:p>
            <a:pPr marL="0" indent="0">
              <a:buNone/>
            </a:pPr>
            <a:endParaRPr lang="en-US" dirty="0" smtClean="0"/>
          </a:p>
          <a:p>
            <a:endParaRPr lang="en-US" dirty="0"/>
          </a:p>
        </p:txBody>
      </p:sp>
      <p:sp>
        <p:nvSpPr>
          <p:cNvPr id="4" name="Slide Number Placeholder 3"/>
          <p:cNvSpPr>
            <a:spLocks noGrp="1"/>
          </p:cNvSpPr>
          <p:nvPr>
            <p:ph type="sldNum" sz="quarter" idx="12"/>
          </p:nvPr>
        </p:nvSpPr>
        <p:spPr>
          <a:xfrm>
            <a:off x="628650" y="6492875"/>
            <a:ext cx="2057400" cy="365125"/>
          </a:xfrm>
        </p:spPr>
        <p:txBody>
          <a:bodyPr/>
          <a:lstStyle/>
          <a:p>
            <a:fld id="{33A416C9-3E56-4356-B5A5-07CC0717963B}" type="slidenum">
              <a:rPr lang="en-US" smtClean="0"/>
              <a:t>6</a:t>
            </a:fld>
            <a:endParaRPr lang="en-US" dirty="0"/>
          </a:p>
        </p:txBody>
      </p:sp>
    </p:spTree>
    <p:extLst>
      <p:ext uri="{BB962C8B-B14F-4D97-AF65-F5344CB8AC3E}">
        <p14:creationId xmlns:p14="http://schemas.microsoft.com/office/powerpoint/2010/main" val="20482665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010" y="173254"/>
            <a:ext cx="7671911" cy="672218"/>
          </a:xfrm>
        </p:spPr>
        <p:txBody>
          <a:bodyPr/>
          <a:lstStyle/>
          <a:p>
            <a:r>
              <a:rPr lang="en-US" dirty="0"/>
              <a:t>California's Wildfire Risk </a:t>
            </a:r>
          </a:p>
        </p:txBody>
      </p:sp>
      <p:sp>
        <p:nvSpPr>
          <p:cNvPr id="6" name="Rectangle 5"/>
          <p:cNvSpPr/>
          <p:nvPr/>
        </p:nvSpPr>
        <p:spPr>
          <a:xfrm>
            <a:off x="167099" y="845472"/>
            <a:ext cx="8816034" cy="830997"/>
          </a:xfrm>
          <a:prstGeom prst="rect">
            <a:avLst/>
          </a:prstGeom>
        </p:spPr>
        <p:txBody>
          <a:bodyPr wrap="square" anchor="t">
            <a:spAutoFit/>
          </a:bodyPr>
          <a:lstStyle/>
          <a:p>
            <a:r>
              <a:rPr lang="en-US" sz="2400" b="1" dirty="0">
                <a:solidFill>
                  <a:srgbClr val="000000"/>
                </a:solidFill>
                <a:latin typeface="Segoe UI" panose="020B0502040204020203" pitchFamily="34" charset="0"/>
                <a:ea typeface="Segoe UI" panose="020B0502040204020203" pitchFamily="34" charset="0"/>
                <a:cs typeface="Segoe UI" panose="020B0502040204020203" pitchFamily="34" charset="0"/>
              </a:rPr>
              <a:t>Year-Round Fire Season: </a:t>
            </a:r>
            <a:r>
              <a:rPr lang="en-US" sz="2400" dirty="0">
                <a:solidFill>
                  <a:srgbClr val="000000"/>
                </a:solidFill>
                <a:latin typeface="Segoe UI" panose="020B0502040204020203" pitchFamily="34" charset="0"/>
                <a:ea typeface="Segoe UI" panose="020B0502040204020203" pitchFamily="34" charset="0"/>
                <a:cs typeface="Segoe UI" panose="020B0502040204020203" pitchFamily="34" charset="0"/>
              </a:rPr>
              <a:t>Changes to California’s climate mean that the traditional notion of a fire “season” no longer exists </a:t>
            </a:r>
          </a:p>
        </p:txBody>
      </p:sp>
      <p:pic>
        <p:nvPicPr>
          <p:cNvPr id="8" name="Picture 7"/>
          <p:cNvPicPr>
            <a:picLocks noChangeAspect="1"/>
          </p:cNvPicPr>
          <p:nvPr/>
        </p:nvPicPr>
        <p:blipFill>
          <a:blip r:embed="rId3"/>
          <a:stretch>
            <a:fillRect/>
          </a:stretch>
        </p:blipFill>
        <p:spPr>
          <a:xfrm>
            <a:off x="684544" y="2592387"/>
            <a:ext cx="7612380" cy="3789162"/>
          </a:xfrm>
          <a:prstGeom prst="rect">
            <a:avLst/>
          </a:prstGeom>
        </p:spPr>
      </p:pic>
      <p:sp>
        <p:nvSpPr>
          <p:cNvPr id="3" name="TextBox 2">
            <a:extLst>
              <a:ext uri="{FF2B5EF4-FFF2-40B4-BE49-F238E27FC236}">
                <a16:creationId xmlns:a16="http://schemas.microsoft.com/office/drawing/2014/main" xmlns="" id="{E8CFC0C6-6781-484C-A950-A33AF8271D70}"/>
              </a:ext>
            </a:extLst>
          </p:cNvPr>
          <p:cNvSpPr txBox="1"/>
          <p:nvPr/>
        </p:nvSpPr>
        <p:spPr>
          <a:xfrm>
            <a:off x="167099" y="1787795"/>
            <a:ext cx="8822181" cy="120032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000000"/>
                </a:solidFill>
                <a:latin typeface="Segoe UI" panose="020B0502040204020203" pitchFamily="34" charset="0"/>
                <a:ea typeface="Segoe UI" panose="020B0502040204020203" pitchFamily="34" charset="0"/>
                <a:cs typeface="Segoe UI" panose="020B0502040204020203" pitchFamily="34" charset="0"/>
              </a:rPr>
              <a:t>Hazardous fuel is building up: </a:t>
            </a:r>
            <a:r>
              <a:rPr lang="en-US" sz="2400" dirty="0">
                <a:solidFill>
                  <a:srgbClr val="000000"/>
                </a:solidFill>
                <a:latin typeface="Segoe UI" panose="020B0502040204020203" pitchFamily="34" charset="0"/>
                <a:ea typeface="Segoe UI" panose="020B0502040204020203" pitchFamily="34" charset="0"/>
                <a:cs typeface="Segoe UI" panose="020B0502040204020203" pitchFamily="34" charset="0"/>
              </a:rPr>
              <a:t>9M acres of land contain ready-to-burn kindling from nearly 129M trees that have been killed or weakened by drought and bark beetle infestation</a:t>
            </a:r>
            <a:r>
              <a:rPr lang="en-US" sz="2400" b="1"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p>
        </p:txBody>
      </p:sp>
      <p:sp>
        <p:nvSpPr>
          <p:cNvPr id="7" name="Slide Number Placeholder 3"/>
          <p:cNvSpPr>
            <a:spLocks noGrp="1"/>
          </p:cNvSpPr>
          <p:nvPr>
            <p:ph type="sldNum" sz="quarter" idx="12"/>
          </p:nvPr>
        </p:nvSpPr>
        <p:spPr>
          <a:xfrm>
            <a:off x="628650" y="6492875"/>
            <a:ext cx="2057400" cy="365125"/>
          </a:xfrm>
        </p:spPr>
        <p:txBody>
          <a:bodyPr/>
          <a:lstStyle/>
          <a:p>
            <a:r>
              <a:rPr lang="en-US" dirty="0" smtClean="0"/>
              <a:t>7</a:t>
            </a:r>
            <a:endParaRPr lang="en-US" dirty="0"/>
          </a:p>
        </p:txBody>
      </p:sp>
    </p:spTree>
    <p:extLst>
      <p:ext uri="{BB962C8B-B14F-4D97-AF65-F5344CB8AC3E}">
        <p14:creationId xmlns:p14="http://schemas.microsoft.com/office/powerpoint/2010/main" val="4046828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3"/>
          <a:stretch>
            <a:fillRect/>
          </a:stretch>
        </p:blipFill>
        <p:spPr>
          <a:xfrm>
            <a:off x="0" y="0"/>
            <a:ext cx="9144000" cy="6487427"/>
          </a:xfrm>
          <a:prstGeom prst="rect">
            <a:avLst/>
          </a:prstGeom>
        </p:spPr>
      </p:pic>
      <p:sp>
        <p:nvSpPr>
          <p:cNvPr id="7" name="Slide Number Placeholder 3"/>
          <p:cNvSpPr>
            <a:spLocks noGrp="1"/>
          </p:cNvSpPr>
          <p:nvPr>
            <p:ph type="sldNum" sz="quarter" idx="12"/>
          </p:nvPr>
        </p:nvSpPr>
        <p:spPr>
          <a:xfrm>
            <a:off x="628650" y="6492875"/>
            <a:ext cx="2057400" cy="365125"/>
          </a:xfrm>
        </p:spPr>
        <p:txBody>
          <a:bodyPr/>
          <a:lstStyle/>
          <a:p>
            <a:r>
              <a:rPr lang="en-US" dirty="0" smtClean="0"/>
              <a:t>8</a:t>
            </a:r>
            <a:endParaRPr lang="en-US" dirty="0"/>
          </a:p>
        </p:txBody>
      </p:sp>
    </p:spTree>
    <p:extLst>
      <p:ext uri="{BB962C8B-B14F-4D97-AF65-F5344CB8AC3E}">
        <p14:creationId xmlns:p14="http://schemas.microsoft.com/office/powerpoint/2010/main" val="264547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13761" t="17247" r="15034" b="18181"/>
          <a:stretch/>
        </p:blipFill>
        <p:spPr>
          <a:xfrm>
            <a:off x="1989055" y="1080289"/>
            <a:ext cx="6083522" cy="5056559"/>
          </a:xfrm>
          <a:prstGeom prst="rect">
            <a:avLst/>
          </a:prstGeom>
        </p:spPr>
      </p:pic>
      <p:sp>
        <p:nvSpPr>
          <p:cNvPr id="2" name="Title 1"/>
          <p:cNvSpPr>
            <a:spLocks noGrp="1"/>
          </p:cNvSpPr>
          <p:nvPr>
            <p:ph type="title"/>
          </p:nvPr>
        </p:nvSpPr>
        <p:spPr>
          <a:xfrm>
            <a:off x="377407" y="231892"/>
            <a:ext cx="7886700" cy="615579"/>
          </a:xfrm>
        </p:spPr>
        <p:txBody>
          <a:bodyPr/>
          <a:lstStyle/>
          <a:p>
            <a:r>
              <a:rPr lang="en-US" dirty="0">
                <a:solidFill>
                  <a:srgbClr val="417300"/>
                </a:solidFill>
              </a:rPr>
              <a:t>An Example of System Hardening</a:t>
            </a:r>
            <a:endParaRPr lang="en-US" dirty="0">
              <a:solidFill>
                <a:srgbClr val="417300"/>
              </a:solidFill>
              <a:cs typeface="Segoe UI Light"/>
            </a:endParaRPr>
          </a:p>
        </p:txBody>
      </p:sp>
      <p:sp>
        <p:nvSpPr>
          <p:cNvPr id="3" name="Content Placeholder 2"/>
          <p:cNvSpPr>
            <a:spLocks noGrp="1"/>
          </p:cNvSpPr>
          <p:nvPr>
            <p:ph idx="1"/>
          </p:nvPr>
        </p:nvSpPr>
        <p:spPr>
          <a:xfrm>
            <a:off x="271861" y="1080289"/>
            <a:ext cx="3168458" cy="4564189"/>
          </a:xfrm>
        </p:spPr>
        <p:txBody>
          <a:bodyPr vert="horz" lIns="91440" tIns="45720" rIns="91440" bIns="45720" rtlCol="0" anchor="t">
            <a:normAutofit/>
          </a:bodyPr>
          <a:lstStyle/>
          <a:p>
            <a:pPr>
              <a:buNone/>
            </a:pPr>
            <a:endParaRPr lang="en-US"/>
          </a:p>
          <a:p>
            <a:pPr marL="457200" lvl="1" indent="0">
              <a:buNone/>
            </a:pPr>
            <a:endParaRPr lang="en-US"/>
          </a:p>
          <a:p>
            <a:pPr marL="457200" lvl="1" indent="0">
              <a:buNone/>
            </a:pPr>
            <a:endParaRPr lang="en-US"/>
          </a:p>
          <a:p>
            <a:pPr marL="0" indent="0">
              <a:buNone/>
            </a:pPr>
            <a:endParaRPr lang="en-US"/>
          </a:p>
        </p:txBody>
      </p:sp>
      <p:sp>
        <p:nvSpPr>
          <p:cNvPr id="7" name="Rectangle 6"/>
          <p:cNvSpPr/>
          <p:nvPr/>
        </p:nvSpPr>
        <p:spPr>
          <a:xfrm>
            <a:off x="505326" y="3543238"/>
            <a:ext cx="5471961" cy="369332"/>
          </a:xfrm>
          <a:prstGeom prst="rect">
            <a:avLst/>
          </a:prstGeom>
        </p:spPr>
        <p:txBody>
          <a:bodyPr wrap="square">
            <a:spAutoFit/>
          </a:bodyPr>
          <a:lstStyle/>
          <a:p>
            <a:r>
              <a:rPr lang="en-US"/>
              <a:t> </a:t>
            </a:r>
          </a:p>
        </p:txBody>
      </p:sp>
      <p:sp>
        <p:nvSpPr>
          <p:cNvPr id="13" name="TextBox 10">
            <a:extLst>
              <a:ext uri="{FF2B5EF4-FFF2-40B4-BE49-F238E27FC236}">
                <a16:creationId xmlns:a16="http://schemas.microsoft.com/office/drawing/2014/main" xmlns="" id="{62FF9C7E-0E20-496B-8A74-F528D6AED572}"/>
              </a:ext>
            </a:extLst>
          </p:cNvPr>
          <p:cNvSpPr txBox="1"/>
          <p:nvPr/>
        </p:nvSpPr>
        <p:spPr>
          <a:xfrm>
            <a:off x="377407" y="3464564"/>
            <a:ext cx="1749097" cy="1384995"/>
          </a:xfrm>
          <a:prstGeom prst="rect">
            <a:avLst/>
          </a:prstGeom>
          <a:solidFill>
            <a:schemeClr val="tx2"/>
          </a:solidFill>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400" dirty="0">
                <a:latin typeface="Segoe UI"/>
                <a:cs typeface="Segoe UI"/>
              </a:rPr>
              <a:t>Quick Fact: Since 2014, SCE has replaced more than 39,000 poles in high fire risk areas alone</a:t>
            </a:r>
          </a:p>
        </p:txBody>
      </p:sp>
      <p:sp>
        <p:nvSpPr>
          <p:cNvPr id="8" name="Slide Number Placeholder 3"/>
          <p:cNvSpPr>
            <a:spLocks noGrp="1"/>
          </p:cNvSpPr>
          <p:nvPr>
            <p:ph type="sldNum" sz="quarter" idx="12"/>
          </p:nvPr>
        </p:nvSpPr>
        <p:spPr>
          <a:xfrm>
            <a:off x="628650" y="6492875"/>
            <a:ext cx="2057400" cy="365125"/>
          </a:xfrm>
        </p:spPr>
        <p:txBody>
          <a:bodyPr/>
          <a:lstStyle/>
          <a:p>
            <a:r>
              <a:rPr lang="en-US" dirty="0" smtClean="0"/>
              <a:t>9</a:t>
            </a:r>
            <a:endParaRPr lang="en-US" dirty="0"/>
          </a:p>
        </p:txBody>
      </p:sp>
    </p:spTree>
    <p:extLst>
      <p:ext uri="{BB962C8B-B14F-4D97-AF65-F5344CB8AC3E}">
        <p14:creationId xmlns:p14="http://schemas.microsoft.com/office/powerpoint/2010/main" val="23191310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REATEDBY" val="KMASlideWizard"/>
</p:tagLst>
</file>

<file path=ppt/tags/tag2.xml><?xml version="1.0" encoding="utf-8"?>
<p:tagLst xmlns:a="http://schemas.openxmlformats.org/drawingml/2006/main" xmlns:r="http://schemas.openxmlformats.org/officeDocument/2006/relationships" xmlns:p="http://schemas.openxmlformats.org/presentationml/2006/main">
  <p:tag name="CREATEDBY" val="KMASlideWizard"/>
</p:tagLst>
</file>

<file path=ppt/theme/theme1.xml><?xml version="1.0" encoding="utf-8"?>
<a:theme xmlns:a="http://schemas.openxmlformats.org/drawingml/2006/main" name="Office Theme">
  <a:themeElements>
    <a:clrScheme name="One Voice Colors">
      <a:dk1>
        <a:srgbClr val="417300"/>
      </a:dk1>
      <a:lt1>
        <a:srgbClr val="FFFFFF"/>
      </a:lt1>
      <a:dk2>
        <a:srgbClr val="444444"/>
      </a:dk2>
      <a:lt2>
        <a:srgbClr val="BBBBBB"/>
      </a:lt2>
      <a:accent1>
        <a:srgbClr val="D3222A"/>
      </a:accent1>
      <a:accent2>
        <a:srgbClr val="EF8200"/>
      </a:accent2>
      <a:accent3>
        <a:srgbClr val="FDD475"/>
      </a:accent3>
      <a:accent4>
        <a:srgbClr val="A3D869"/>
      </a:accent4>
      <a:accent5>
        <a:srgbClr val="00C4DF"/>
      </a:accent5>
      <a:accent6>
        <a:srgbClr val="005ABB"/>
      </a:accent6>
      <a:hlink>
        <a:srgbClr val="567632"/>
      </a:hlink>
      <a:folHlink>
        <a:srgbClr val="8CB7C7"/>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B2502C225BFDE4DA1FDB94E14BA72CA" ma:contentTypeVersion="1" ma:contentTypeDescription="Create a new document." ma:contentTypeScope="" ma:versionID="c485959310e1ae0cdef9168a3a22e874">
  <xsd:schema xmlns:xsd="http://www.w3.org/2001/XMLSchema" xmlns:xs="http://www.w3.org/2001/XMLSchema" xmlns:p="http://schemas.microsoft.com/office/2006/metadata/properties" xmlns:ns2="http://schemas.microsoft.com/sharepoint/v4" targetNamespace="http://schemas.microsoft.com/office/2006/metadata/properties" ma:root="true" ma:fieldsID="c79c8594d4fa4c9fd200c91a62336472" ns2:_="">
    <xsd:import namespace="http://schemas.microsoft.com/sharepoint/v4"/>
    <xsd:element name="properties">
      <xsd:complexType>
        <xsd:sequence>
          <xsd:element name="documentManagement">
            <xsd:complexType>
              <xsd:all>
                <xsd:element ref="ns2: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8"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6C509C6-FB36-44B5-9672-E8C4683FE37A}">
  <ds:schemaRefs>
    <ds:schemaRef ds:uri="http://schemas.microsoft.com/sharepoint/v4"/>
    <ds:schemaRef ds:uri="http://schemas.microsoft.com/office/2006/documentManagement/types"/>
    <ds:schemaRef ds:uri="http://purl.org/dc/elements/1.1/"/>
    <ds:schemaRef ds:uri="http://purl.org/dc/dcmitype/"/>
    <ds:schemaRef ds:uri="http://schemas.microsoft.com/office/2006/metadata/properties"/>
    <ds:schemaRef ds:uri="http://schemas.microsoft.com/office/infopath/2007/PartnerControls"/>
    <ds:schemaRef ds:uri="http://purl.org/dc/term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DC51AF4-801D-4AD4-9AF1-9DE800FD481C}">
  <ds:schemaRefs>
    <ds:schemaRef ds:uri="http://schemas.microsoft.com/sharepoint/v3/contenttype/forms"/>
  </ds:schemaRefs>
</ds:datastoreItem>
</file>

<file path=customXml/itemProps3.xml><?xml version="1.0" encoding="utf-8"?>
<ds:datastoreItem xmlns:ds="http://schemas.openxmlformats.org/officeDocument/2006/customXml" ds:itemID="{F8F6E952-7C84-47B9-AF22-EB133BD9E7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1693</TotalTime>
  <Words>752</Words>
  <Application>Microsoft Office PowerPoint</Application>
  <PresentationFormat>On-screen Show (4:3)</PresentationFormat>
  <Paragraphs>173</Paragraphs>
  <Slides>17</Slides>
  <Notes>10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宋体</vt:lpstr>
      <vt:lpstr>Arial</vt:lpstr>
      <vt:lpstr>Calibri</vt:lpstr>
      <vt:lpstr>Calibri Light</vt:lpstr>
      <vt:lpstr>Segoe UI</vt:lpstr>
      <vt:lpstr>Segoe UI Light</vt:lpstr>
      <vt:lpstr>Times New Roman</vt:lpstr>
      <vt:lpstr>Verdana</vt:lpstr>
      <vt:lpstr>Wingdings</vt:lpstr>
      <vt:lpstr>Office Theme</vt:lpstr>
      <vt:lpstr>Working with Partners Before, During and After a Disaster</vt:lpstr>
      <vt:lpstr>Overview of SCE</vt:lpstr>
      <vt:lpstr>Electric System Overview</vt:lpstr>
      <vt:lpstr>Emergency Operations- Guiding Principles</vt:lpstr>
      <vt:lpstr>FEMA Incident Command System</vt:lpstr>
      <vt:lpstr>Emergency Operations - Coordination</vt:lpstr>
      <vt:lpstr>California's Wildfire Risk </vt:lpstr>
      <vt:lpstr>PowerPoint Presentation</vt:lpstr>
      <vt:lpstr>An Example of System Hardening</vt:lpstr>
      <vt:lpstr>PowerPoint Presentation</vt:lpstr>
      <vt:lpstr>PRACTICE OF LAST RESORT:              PUBLIC SAFETY POWER SHUTOFF (PSPS)</vt:lpstr>
      <vt:lpstr>SCE Alert</vt:lpstr>
      <vt:lpstr>Customer Facing – Information Sources</vt:lpstr>
      <vt:lpstr>Customer Facing – Information Sources</vt:lpstr>
      <vt:lpstr>Local Government Outage Maps</vt:lpstr>
      <vt:lpstr>Web and Social Media</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SCE-OneVoice-generic-template.pptx</dc:title>
  <dc:creator>Edward Hume</dc:creator>
  <cp:lastModifiedBy>Rondi Guthrie</cp:lastModifiedBy>
  <cp:revision>164</cp:revision>
  <cp:lastPrinted>2018-06-25T22:23:35Z</cp:lastPrinted>
  <dcterms:created xsi:type="dcterms:W3CDTF">2015-05-07T18:04:48Z</dcterms:created>
  <dcterms:modified xsi:type="dcterms:W3CDTF">2018-06-26T23:35:53Z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0x0101000B2502C225BFDE4DA1FDB94E14BA72CA</vt:lpwstr>
  </property>
  <property fmtid="{D5CDD505-2E9C-101B-9397-08002B2CF9AE}" pid="3" name="SCEDocumentType">
    <vt:lpwstr/>
  </property>
  <property fmtid="{D5CDD505-2E9C-101B-9397-08002B2CF9AE}" pid="4" name="SCE Handling Classifications">
    <vt:lpwstr/>
  </property>
  <property fmtid="{D5CDD505-2E9C-101B-9397-08002B2CF9AE}" pid="5" name="SCE Access Classification">
    <vt:lpwstr>2;#Internal|0f615b6b-96b2-4de4-8805-5eb688dc7257</vt:lpwstr>
  </property>
  <property fmtid="{D5CDD505-2E9C-101B-9397-08002B2CF9AE}" pid="6" name="SCE Reference Materials">
    <vt:lpwstr/>
  </property>
  <property fmtid="{D5CDD505-2E9C-101B-9397-08002B2CF9AE}" pid="7" name="SCE Owner">
    <vt:lpwstr>113;#Corporate Communication|4eda5ea0-1178-43ac-94a1-21a0e169d3e4</vt:lpwstr>
  </property>
</Properties>
</file>