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4"/>
  </p:handoutMasterIdLst>
  <p:sldIdLst>
    <p:sldId id="256" r:id="rId2"/>
    <p:sldId id="268" r:id="rId3"/>
    <p:sldId id="269" r:id="rId4"/>
    <p:sldId id="261" r:id="rId5"/>
    <p:sldId id="267" r:id="rId6"/>
    <p:sldId id="257" r:id="rId7"/>
    <p:sldId id="260" r:id="rId8"/>
    <p:sldId id="270" r:id="rId9"/>
    <p:sldId id="259" r:id="rId10"/>
    <p:sldId id="273" r:id="rId11"/>
    <p:sldId id="272"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89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FD7B2F-3253-4DE0-A5F7-A190BB2EF54D}" type="datetimeFigureOut">
              <a:rPr lang="en-US" smtClean="0"/>
              <a:pPr/>
              <a:t>12/5/2012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68C819-F58B-4526-B429-88AC7C66E389}" type="slidenum">
              <a:rPr lang="en-US" smtClean="0"/>
              <a:pPr/>
              <a:t>‹#›</a:t>
            </a:fld>
            <a:endParaRPr lang="en-US" dirty="0"/>
          </a:p>
        </p:txBody>
      </p:sp>
    </p:spTree>
    <p:extLst>
      <p:ext uri="{BB962C8B-B14F-4D97-AF65-F5344CB8AC3E}">
        <p14:creationId xmlns:p14="http://schemas.microsoft.com/office/powerpoint/2010/main" val="30370200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8091EFCB-5BC2-4C9B-8906-EE27ED99B508}"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091EFCB-5BC2-4C9B-8906-EE27ED99B50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091EFCB-5BC2-4C9B-8906-EE27ED99B50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091EFCB-5BC2-4C9B-8906-EE27ED99B50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091EFCB-5BC2-4C9B-8906-EE27ED99B508}"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091EFCB-5BC2-4C9B-8906-EE27ED99B50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091EFCB-5BC2-4C9B-8906-EE27ED99B50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091EFCB-5BC2-4C9B-8906-EE27ED99B50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091EFCB-5BC2-4C9B-8906-EE27ED99B508}"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091EFCB-5BC2-4C9B-8906-EE27ED99B50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B922431-DD31-4D61-A412-AD5CC3FFE405}" type="datetimeFigureOut">
              <a:rPr lang="en-US" smtClean="0"/>
              <a:pPr/>
              <a:t>12/5/2012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091EFCB-5BC2-4C9B-8906-EE27ED99B508}"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B922431-DD31-4D61-A412-AD5CC3FFE405}" type="datetimeFigureOut">
              <a:rPr lang="en-US" smtClean="0"/>
              <a:pPr/>
              <a:t>12/5/2012</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091EFCB-5BC2-4C9B-8906-EE27ED99B508}"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8153400" cy="4038600"/>
          </a:xfrm>
        </p:spPr>
        <p:txBody>
          <a:bodyPr anchor="ctr">
            <a:normAutofit/>
          </a:bodyPr>
          <a:lstStyle/>
          <a:p>
            <a:pPr algn="ctr"/>
            <a:r>
              <a:rPr lang="en-US" sz="900" dirty="0" smtClean="0"/>
              <a:t/>
            </a:r>
            <a:br>
              <a:rPr lang="en-US" sz="900" dirty="0" smtClean="0"/>
            </a:br>
            <a:r>
              <a:rPr lang="en-US" sz="900" dirty="0" smtClean="0"/>
              <a:t/>
            </a:r>
            <a:br>
              <a:rPr lang="en-US" sz="900" dirty="0" smtClean="0"/>
            </a:br>
            <a:r>
              <a:rPr lang="en-US" sz="900" dirty="0" smtClean="0"/>
              <a:t/>
            </a:r>
            <a:br>
              <a:rPr lang="en-US" sz="900" dirty="0" smtClean="0"/>
            </a:br>
            <a:r>
              <a:rPr lang="en-US" sz="4800" dirty="0" smtClean="0"/>
              <a:t>California’s New Onsite Wastewater Treatment System Policy </a:t>
            </a:r>
            <a:endParaRPr lang="en-US" sz="4800" dirty="0"/>
          </a:p>
        </p:txBody>
      </p:sp>
      <p:sp>
        <p:nvSpPr>
          <p:cNvPr id="3" name="Subtitle 2"/>
          <p:cNvSpPr>
            <a:spLocks noGrp="1"/>
          </p:cNvSpPr>
          <p:nvPr>
            <p:ph type="subTitle" idx="1"/>
          </p:nvPr>
        </p:nvSpPr>
        <p:spPr>
          <a:xfrm>
            <a:off x="990600" y="4876800"/>
            <a:ext cx="8001000" cy="1752600"/>
          </a:xfrm>
        </p:spPr>
        <p:txBody>
          <a:bodyPr>
            <a:normAutofit/>
          </a:bodyPr>
          <a:lstStyle/>
          <a:p>
            <a:pPr algn="r"/>
            <a:r>
              <a:rPr lang="en-US" sz="2500" dirty="0" smtClean="0">
                <a:solidFill>
                  <a:schemeClr val="tx2"/>
                </a:solidFill>
              </a:rPr>
              <a:t>Richard Sanchez, REHS, MPH</a:t>
            </a:r>
          </a:p>
          <a:p>
            <a:pPr algn="r"/>
            <a:r>
              <a:rPr lang="en-US" sz="2500" dirty="0" smtClean="0">
                <a:solidFill>
                  <a:schemeClr val="tx2"/>
                </a:solidFill>
              </a:rPr>
              <a:t>President</a:t>
            </a:r>
          </a:p>
          <a:p>
            <a:pPr algn="r"/>
            <a:r>
              <a:rPr lang="en-US" sz="2500" dirty="0" smtClean="0">
                <a:solidFill>
                  <a:schemeClr val="tx2"/>
                </a:solidFill>
              </a:rPr>
              <a:t>California Conference of Directors of Environmental Health</a:t>
            </a:r>
            <a:endParaRPr lang="en-US" sz="25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Requirements for Locals</a:t>
            </a:r>
            <a:endParaRPr lang="en-US" dirty="0"/>
          </a:p>
        </p:txBody>
      </p:sp>
      <p:sp>
        <p:nvSpPr>
          <p:cNvPr id="3" name="Content Placeholder 2"/>
          <p:cNvSpPr>
            <a:spLocks noGrp="1"/>
          </p:cNvSpPr>
          <p:nvPr>
            <p:ph idx="1"/>
          </p:nvPr>
        </p:nvSpPr>
        <p:spPr>
          <a:xfrm>
            <a:off x="1435608" y="1447800"/>
            <a:ext cx="7498080" cy="5181600"/>
          </a:xfrm>
        </p:spPr>
        <p:txBody>
          <a:bodyPr>
            <a:normAutofit fontScale="85000" lnSpcReduction="20000"/>
          </a:bodyPr>
          <a:lstStyle/>
          <a:p>
            <a:r>
              <a:rPr lang="en-US" dirty="0" smtClean="0"/>
              <a:t>Reporting varies by tier.</a:t>
            </a:r>
          </a:p>
          <a:p>
            <a:endParaRPr lang="en-US" dirty="0" smtClean="0"/>
          </a:p>
          <a:p>
            <a:r>
              <a:rPr lang="en-US" dirty="0" smtClean="0"/>
              <a:t>Tier 1 and 2 require local agencies to submit listings of new and replacement OWTS, complaints and actions against OWTS, and permit information about local pumper truck operators.</a:t>
            </a:r>
          </a:p>
          <a:p>
            <a:endParaRPr lang="en-US" dirty="0" smtClean="0"/>
          </a:p>
          <a:p>
            <a:r>
              <a:rPr lang="en-US" dirty="0" smtClean="0"/>
              <a:t>Tier 2 reporting adds water quality monitoring data from various sources.</a:t>
            </a:r>
          </a:p>
          <a:p>
            <a:endParaRPr lang="en-US" dirty="0" smtClean="0"/>
          </a:p>
          <a:p>
            <a:r>
              <a:rPr lang="en-US" dirty="0" smtClean="0"/>
              <a:t>Tier 3 reporting adds results of periodic effluent testing, inspection results, and maintenance schedules for specific systems that require advanced water treatment. </a:t>
            </a:r>
            <a:endParaRPr lang="en-US" dirty="0"/>
          </a:p>
        </p:txBody>
      </p:sp>
    </p:spTree>
    <p:extLst>
      <p:ext uri="{BB962C8B-B14F-4D97-AF65-F5344CB8AC3E}">
        <p14:creationId xmlns:p14="http://schemas.microsoft.com/office/powerpoint/2010/main" val="316859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460" y="152400"/>
            <a:ext cx="7498080" cy="685800"/>
          </a:xfrm>
        </p:spPr>
        <p:txBody>
          <a:bodyPr>
            <a:normAutofit fontScale="90000"/>
          </a:bodyPr>
          <a:lstStyle/>
          <a:p>
            <a:pPr algn="ctr"/>
            <a:r>
              <a:rPr lang="en-US" dirty="0" smtClean="0"/>
              <a:t>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526381"/>
              </p:ext>
            </p:extLst>
          </p:nvPr>
        </p:nvGraphicFramePr>
        <p:xfrm>
          <a:off x="1143000" y="2057400"/>
          <a:ext cx="7848600" cy="4206240"/>
        </p:xfrm>
        <a:graphic>
          <a:graphicData uri="http://schemas.openxmlformats.org/drawingml/2006/table">
            <a:tbl>
              <a:tblPr firstRow="1" firstCol="1" bandRow="1"/>
              <a:tblGrid>
                <a:gridCol w="1066800"/>
                <a:gridCol w="6781800"/>
              </a:tblGrid>
              <a:tr h="279400">
                <a:tc>
                  <a:txBody>
                    <a:bodyPr/>
                    <a:lstStyle/>
                    <a:p>
                      <a:pPr marL="0" marR="0" algn="ctr">
                        <a:lnSpc>
                          <a:spcPct val="115000"/>
                        </a:lnSpc>
                        <a:spcBef>
                          <a:spcPts val="0"/>
                        </a:spcBef>
                        <a:spcAft>
                          <a:spcPts val="0"/>
                        </a:spcAft>
                      </a:pPr>
                      <a:r>
                        <a:rPr lang="en-US" sz="2000" b="1" dirty="0" smtClean="0">
                          <a:effectLst/>
                          <a:latin typeface="Calibri"/>
                          <a:ea typeface="Calibri"/>
                          <a:cs typeface="Times New Roman"/>
                        </a:rPr>
                        <a:t>YEAR</a:t>
                      </a:r>
                      <a:endParaRPr lang="en-U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15000"/>
                        </a:lnSpc>
                        <a:spcBef>
                          <a:spcPts val="0"/>
                        </a:spcBef>
                        <a:spcAft>
                          <a:spcPts val="0"/>
                        </a:spcAft>
                        <a:buFont typeface="Arial" pitchFamily="34" charset="0"/>
                        <a:buNone/>
                      </a:pPr>
                      <a:r>
                        <a:rPr lang="en-US" sz="2000" b="1" dirty="0" smtClean="0">
                          <a:effectLst/>
                          <a:latin typeface="Calibri"/>
                          <a:ea typeface="Calibri"/>
                          <a:cs typeface="Times New Roman"/>
                        </a:rPr>
                        <a:t>DEADLINES AFTER EFFECTIVE DATE BEGINNING MAY 13, 2013:</a:t>
                      </a:r>
                      <a:endParaRPr lang="en-US" sz="2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0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1</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nSpc>
                          <a:spcPct val="115000"/>
                        </a:lnSpc>
                        <a:spcBef>
                          <a:spcPts val="0"/>
                        </a:spcBef>
                        <a:spcAft>
                          <a:spcPts val="0"/>
                        </a:spcAft>
                        <a:buFont typeface="Arial" pitchFamily="34" charset="0"/>
                        <a:buChar char="•"/>
                      </a:pPr>
                      <a:r>
                        <a:rPr lang="en-US" sz="2000" dirty="0">
                          <a:effectLst/>
                          <a:latin typeface="Calibri"/>
                          <a:ea typeface="Calibri"/>
                          <a:cs typeface="Times New Roman"/>
                        </a:rPr>
                        <a:t>Regional Boards amend their Basin Plans to align with </a:t>
                      </a:r>
                      <a:r>
                        <a:rPr lang="en-US" sz="2000" dirty="0" smtClean="0">
                          <a:effectLst/>
                          <a:latin typeface="Calibri"/>
                          <a:ea typeface="Calibri"/>
                          <a:cs typeface="Times New Roman"/>
                        </a:rPr>
                        <a:t>policy.</a:t>
                      </a:r>
                    </a:p>
                    <a:p>
                      <a:pPr marL="342900" marR="0" indent="-342900">
                        <a:lnSpc>
                          <a:spcPct val="115000"/>
                        </a:lnSpc>
                        <a:spcBef>
                          <a:spcPts val="0"/>
                        </a:spcBef>
                        <a:spcAft>
                          <a:spcPts val="0"/>
                        </a:spcAft>
                        <a:buFont typeface="Arial" pitchFamily="34" charset="0"/>
                        <a:buChar char="•"/>
                      </a:pPr>
                      <a:r>
                        <a:rPr lang="en-US" sz="2000" dirty="0" smtClean="0">
                          <a:effectLst/>
                          <a:latin typeface="Calibri"/>
                          <a:ea typeface="Calibri"/>
                          <a:cs typeface="Times New Roman"/>
                        </a:rPr>
                        <a:t>Regional Boards start developing TMDLs per the policy.</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0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2 - 3</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nSpc>
                          <a:spcPct val="115000"/>
                        </a:lnSpc>
                        <a:spcBef>
                          <a:spcPts val="0"/>
                        </a:spcBef>
                        <a:spcAft>
                          <a:spcPts val="0"/>
                        </a:spcAft>
                        <a:buFont typeface="Arial" pitchFamily="34" charset="0"/>
                        <a:buChar char="•"/>
                      </a:pPr>
                      <a:r>
                        <a:rPr lang="en-US" sz="2000" dirty="0">
                          <a:effectLst/>
                          <a:latin typeface="Calibri"/>
                          <a:ea typeface="Calibri"/>
                          <a:cs typeface="Times New Roman"/>
                        </a:rPr>
                        <a:t>Local </a:t>
                      </a:r>
                      <a:r>
                        <a:rPr lang="en-US" sz="2000" dirty="0" smtClean="0">
                          <a:effectLst/>
                          <a:latin typeface="Calibri"/>
                          <a:ea typeface="Calibri"/>
                          <a:cs typeface="Times New Roman"/>
                        </a:rPr>
                        <a:t>agencies </a:t>
                      </a:r>
                      <a:r>
                        <a:rPr lang="en-US" sz="2000" dirty="0">
                          <a:effectLst/>
                          <a:latin typeface="Calibri"/>
                          <a:ea typeface="Calibri"/>
                          <a:cs typeface="Times New Roman"/>
                        </a:rPr>
                        <a:t>develop and submit LAMP </a:t>
                      </a:r>
                      <a:r>
                        <a:rPr lang="en-US" sz="2000" dirty="0" smtClean="0">
                          <a:effectLst/>
                          <a:latin typeface="Calibri"/>
                          <a:ea typeface="Calibri"/>
                          <a:cs typeface="Times New Roman"/>
                        </a:rPr>
                        <a:t>proposals.</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4</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nSpc>
                          <a:spcPct val="115000"/>
                        </a:lnSpc>
                        <a:spcBef>
                          <a:spcPts val="0"/>
                        </a:spcBef>
                        <a:spcAft>
                          <a:spcPts val="0"/>
                        </a:spcAft>
                        <a:buFont typeface="Arial" pitchFamily="34" charset="0"/>
                        <a:buChar char="•"/>
                      </a:pPr>
                      <a:r>
                        <a:rPr lang="en-US" sz="2000" dirty="0">
                          <a:effectLst/>
                          <a:latin typeface="Calibri"/>
                          <a:ea typeface="Calibri"/>
                          <a:cs typeface="Times New Roman"/>
                        </a:rPr>
                        <a:t>Local </a:t>
                      </a:r>
                      <a:r>
                        <a:rPr lang="en-US" sz="2000" dirty="0" smtClean="0">
                          <a:effectLst/>
                          <a:latin typeface="Calibri"/>
                          <a:ea typeface="Calibri"/>
                          <a:cs typeface="Times New Roman"/>
                        </a:rPr>
                        <a:t>agencies </a:t>
                      </a:r>
                      <a:r>
                        <a:rPr lang="en-US" sz="2000" dirty="0">
                          <a:effectLst/>
                          <a:latin typeface="Calibri"/>
                          <a:ea typeface="Calibri"/>
                          <a:cs typeface="Times New Roman"/>
                        </a:rPr>
                        <a:t>send 1</a:t>
                      </a:r>
                      <a:r>
                        <a:rPr lang="en-US" sz="2000" baseline="30000" dirty="0">
                          <a:effectLst/>
                          <a:latin typeface="Calibri"/>
                          <a:ea typeface="Calibri"/>
                          <a:cs typeface="Times New Roman"/>
                        </a:rPr>
                        <a:t>st</a:t>
                      </a:r>
                      <a:r>
                        <a:rPr lang="en-US" sz="2000" dirty="0">
                          <a:effectLst/>
                          <a:latin typeface="Calibri"/>
                          <a:ea typeface="Calibri"/>
                          <a:cs typeface="Times New Roman"/>
                        </a:rPr>
                        <a:t> Annual Report, annually </a:t>
                      </a:r>
                      <a:r>
                        <a:rPr lang="en-US" sz="2000" dirty="0" smtClean="0">
                          <a:effectLst/>
                          <a:latin typeface="Calibri"/>
                          <a:ea typeface="Calibri"/>
                          <a:cs typeface="Times New Roman"/>
                        </a:rPr>
                        <a:t>thereafter.</a:t>
                      </a:r>
                      <a:endParaRPr lang="en-US" sz="2000" dirty="0">
                        <a:effectLst/>
                        <a:latin typeface="Calibri"/>
                        <a:ea typeface="Calibri"/>
                        <a:cs typeface="Times New Roman"/>
                      </a:endParaRPr>
                    </a:p>
                    <a:p>
                      <a:pPr marL="342900" marR="0" indent="-342900">
                        <a:lnSpc>
                          <a:spcPct val="115000"/>
                        </a:lnSpc>
                        <a:spcBef>
                          <a:spcPts val="0"/>
                        </a:spcBef>
                        <a:spcAft>
                          <a:spcPts val="0"/>
                        </a:spcAft>
                        <a:buFont typeface="Arial" pitchFamily="34" charset="0"/>
                        <a:buChar char="•"/>
                      </a:pPr>
                      <a:r>
                        <a:rPr lang="en-US" sz="2000" dirty="0">
                          <a:effectLst/>
                          <a:latin typeface="Calibri"/>
                          <a:ea typeface="Calibri"/>
                          <a:cs typeface="Times New Roman"/>
                        </a:rPr>
                        <a:t>Regional Boards approve/deny LAMP </a:t>
                      </a:r>
                      <a:r>
                        <a:rPr lang="en-US" sz="2000" dirty="0" smtClean="0">
                          <a:effectLst/>
                          <a:latin typeface="Calibri"/>
                          <a:ea typeface="Calibri"/>
                          <a:cs typeface="Times New Roman"/>
                        </a:rPr>
                        <a:t>proposals.</a:t>
                      </a:r>
                      <a:endParaRPr lang="en-US" sz="2000" dirty="0">
                        <a:effectLst/>
                        <a:latin typeface="Calibri"/>
                        <a:ea typeface="Calibri"/>
                        <a:cs typeface="Times New Roman"/>
                      </a:endParaRPr>
                    </a:p>
                    <a:p>
                      <a:pPr marL="342900" marR="0" indent="-342900">
                        <a:lnSpc>
                          <a:spcPct val="115000"/>
                        </a:lnSpc>
                        <a:spcBef>
                          <a:spcPts val="0"/>
                        </a:spcBef>
                        <a:spcAft>
                          <a:spcPts val="0"/>
                        </a:spcAft>
                        <a:buFont typeface="Arial" pitchFamily="34" charset="0"/>
                        <a:buChar char="•"/>
                      </a:pPr>
                      <a:r>
                        <a:rPr lang="en-US" sz="2000" dirty="0">
                          <a:effectLst/>
                          <a:latin typeface="Calibri"/>
                          <a:ea typeface="Calibri"/>
                          <a:cs typeface="Times New Roman"/>
                        </a:rPr>
                        <a:t>Owners with existing systems in designated impaired water bodies listed in the policy may enter </a:t>
                      </a:r>
                      <a:r>
                        <a:rPr lang="en-US" sz="2000" dirty="0" smtClean="0">
                          <a:effectLst/>
                          <a:latin typeface="Calibri"/>
                          <a:ea typeface="Calibri"/>
                          <a:cs typeface="Times New Roman"/>
                        </a:rPr>
                        <a:t>into legal </a:t>
                      </a:r>
                      <a:r>
                        <a:rPr lang="en-US" sz="2000" dirty="0">
                          <a:effectLst/>
                          <a:latin typeface="Calibri"/>
                          <a:ea typeface="Calibri"/>
                          <a:cs typeface="Times New Roman"/>
                        </a:rPr>
                        <a:t>agreements to connect to sewer </a:t>
                      </a:r>
                      <a:r>
                        <a:rPr lang="en-US" sz="2000" dirty="0" smtClean="0">
                          <a:effectLst/>
                          <a:latin typeface="Calibri"/>
                          <a:ea typeface="Calibri"/>
                          <a:cs typeface="Times New Roman"/>
                        </a:rPr>
                        <a:t>to obtain some Tier </a:t>
                      </a:r>
                      <a:r>
                        <a:rPr lang="en-US" sz="2000" dirty="0">
                          <a:effectLst/>
                          <a:latin typeface="Calibri"/>
                          <a:ea typeface="Calibri"/>
                          <a:cs typeface="Times New Roman"/>
                        </a:rPr>
                        <a:t>3 </a:t>
                      </a:r>
                      <a:r>
                        <a:rPr lang="en-US" sz="2000" dirty="0" smtClean="0">
                          <a:effectLst/>
                          <a:latin typeface="Calibri"/>
                          <a:ea typeface="Calibri"/>
                          <a:cs typeface="Times New Roman"/>
                        </a:rPr>
                        <a:t>exemptions.</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0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5</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nSpc>
                          <a:spcPct val="115000"/>
                        </a:lnSpc>
                        <a:spcBef>
                          <a:spcPts val="0"/>
                        </a:spcBef>
                        <a:spcAft>
                          <a:spcPts val="0"/>
                        </a:spcAft>
                        <a:buFont typeface="Arial" pitchFamily="34" charset="0"/>
                        <a:buChar char="•"/>
                      </a:pPr>
                      <a:r>
                        <a:rPr lang="en-US" sz="2000" dirty="0">
                          <a:effectLst/>
                          <a:latin typeface="Calibri"/>
                          <a:ea typeface="Calibri"/>
                          <a:cs typeface="Times New Roman"/>
                        </a:rPr>
                        <a:t>Local </a:t>
                      </a:r>
                      <a:r>
                        <a:rPr lang="en-US" sz="2000" dirty="0" smtClean="0">
                          <a:effectLst/>
                          <a:latin typeface="Calibri"/>
                          <a:ea typeface="Calibri"/>
                          <a:cs typeface="Times New Roman"/>
                        </a:rPr>
                        <a:t>agencies </a:t>
                      </a:r>
                      <a:r>
                        <a:rPr lang="en-US" sz="2000" dirty="0">
                          <a:effectLst/>
                          <a:latin typeface="Calibri"/>
                          <a:ea typeface="Calibri"/>
                          <a:cs typeface="Times New Roman"/>
                        </a:rPr>
                        <a:t>send first  5-year Assessment </a:t>
                      </a:r>
                      <a:r>
                        <a:rPr lang="en-US" sz="2000" dirty="0" smtClean="0">
                          <a:effectLst/>
                          <a:latin typeface="Calibri"/>
                          <a:ea typeface="Calibri"/>
                          <a:cs typeface="Times New Roman"/>
                        </a:rPr>
                        <a:t>Report.</a:t>
                      </a:r>
                      <a:endParaRPr lang="en-US" sz="2000" dirty="0">
                        <a:effectLst/>
                        <a:latin typeface="Calibri"/>
                        <a:ea typeface="Calibri"/>
                        <a:cs typeface="Times New Roman"/>
                      </a:endParaRPr>
                    </a:p>
                    <a:p>
                      <a:pPr marL="342900" marR="0" indent="-342900">
                        <a:lnSpc>
                          <a:spcPct val="115000"/>
                        </a:lnSpc>
                        <a:spcBef>
                          <a:spcPts val="0"/>
                        </a:spcBef>
                        <a:spcAft>
                          <a:spcPts val="0"/>
                        </a:spcAft>
                        <a:buFont typeface="Arial" pitchFamily="34" charset="0"/>
                        <a:buChar char="•"/>
                      </a:pPr>
                      <a:r>
                        <a:rPr lang="en-US" sz="2000" dirty="0">
                          <a:effectLst/>
                          <a:latin typeface="Calibri"/>
                          <a:ea typeface="Calibri"/>
                          <a:cs typeface="Times New Roman"/>
                        </a:rPr>
                        <a:t>State Board renews Waiver, every 5</a:t>
                      </a:r>
                      <a:r>
                        <a:rPr lang="en-US" sz="2000" baseline="30000" dirty="0">
                          <a:effectLst/>
                          <a:latin typeface="Calibri"/>
                          <a:ea typeface="Calibri"/>
                          <a:cs typeface="Times New Roman"/>
                        </a:rPr>
                        <a:t>th</a:t>
                      </a:r>
                      <a:r>
                        <a:rPr lang="en-US" sz="2000" dirty="0">
                          <a:effectLst/>
                          <a:latin typeface="Calibri"/>
                          <a:ea typeface="Calibri"/>
                          <a:cs typeface="Times New Roman"/>
                        </a:rPr>
                        <a:t> year </a:t>
                      </a:r>
                      <a:r>
                        <a:rPr lang="en-US" sz="2000" dirty="0" smtClean="0">
                          <a:effectLst/>
                          <a:latin typeface="Calibri"/>
                          <a:ea typeface="Calibri"/>
                          <a:cs typeface="Times New Roman"/>
                        </a:rPr>
                        <a:t>thereafter.</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0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9</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lnSpc>
                          <a:spcPct val="115000"/>
                        </a:lnSpc>
                        <a:spcBef>
                          <a:spcPts val="0"/>
                        </a:spcBef>
                        <a:spcAft>
                          <a:spcPts val="0"/>
                        </a:spcAft>
                        <a:buFont typeface="Arial" pitchFamily="34" charset="0"/>
                        <a:buChar char="•"/>
                      </a:pPr>
                      <a:r>
                        <a:rPr lang="en-US" sz="2000" dirty="0">
                          <a:effectLst/>
                          <a:latin typeface="Calibri"/>
                          <a:ea typeface="Calibri"/>
                          <a:cs typeface="Times New Roman"/>
                        </a:rPr>
                        <a:t>Owners with legal agreements </a:t>
                      </a:r>
                      <a:r>
                        <a:rPr lang="en-US" sz="2000" dirty="0" smtClean="0">
                          <a:effectLst/>
                          <a:latin typeface="Calibri"/>
                          <a:ea typeface="Calibri"/>
                          <a:cs typeface="Times New Roman"/>
                        </a:rPr>
                        <a:t>must be connected </a:t>
                      </a:r>
                      <a:r>
                        <a:rPr lang="en-US" sz="2000" dirty="0">
                          <a:effectLst/>
                          <a:latin typeface="Calibri"/>
                          <a:ea typeface="Calibri"/>
                          <a:cs typeface="Times New Roman"/>
                        </a:rPr>
                        <a:t>to </a:t>
                      </a:r>
                      <a:r>
                        <a:rPr lang="en-US" sz="2000" dirty="0" smtClean="0">
                          <a:effectLst/>
                          <a:latin typeface="Calibri"/>
                          <a:ea typeface="Calibri"/>
                          <a:cs typeface="Times New Roman"/>
                        </a:rPr>
                        <a:t>sewer.  </a:t>
                      </a:r>
                      <a:endParaRPr lang="en-US" sz="2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ubtitle 2"/>
          <p:cNvSpPr txBox="1">
            <a:spLocks/>
          </p:cNvSpPr>
          <p:nvPr/>
        </p:nvSpPr>
        <p:spPr>
          <a:xfrm>
            <a:off x="1219200" y="914400"/>
            <a:ext cx="7696200" cy="914400"/>
          </a:xfrm>
          <a:prstGeom prst="rect">
            <a:avLst/>
          </a:prstGeom>
        </p:spPr>
        <p:txBody>
          <a:bodyPr>
            <a:normAutofit fontScale="925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en-US" dirty="0" smtClean="0"/>
              <a:t>The effective date starts when the new policy clears the State Administrative Law Office.</a:t>
            </a:r>
          </a:p>
        </p:txBody>
      </p:sp>
    </p:spTree>
    <p:extLst>
      <p:ext uri="{BB962C8B-B14F-4D97-AF65-F5344CB8AC3E}">
        <p14:creationId xmlns:p14="http://schemas.microsoft.com/office/powerpoint/2010/main" val="1077475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8153400" cy="1143000"/>
          </a:xfrm>
        </p:spPr>
        <p:txBody>
          <a:bodyPr>
            <a:noAutofit/>
          </a:bodyPr>
          <a:lstStyle/>
          <a:p>
            <a:r>
              <a:rPr lang="en-US" sz="4400" dirty="0" smtClean="0"/>
              <a:t>Action </a:t>
            </a:r>
            <a:endParaRPr lang="en-US" sz="4400" dirty="0"/>
          </a:p>
        </p:txBody>
      </p:sp>
      <p:sp>
        <p:nvSpPr>
          <p:cNvPr id="3" name="Content Placeholder 2"/>
          <p:cNvSpPr>
            <a:spLocks noGrp="1"/>
          </p:cNvSpPr>
          <p:nvPr>
            <p:ph idx="1"/>
          </p:nvPr>
        </p:nvSpPr>
        <p:spPr>
          <a:xfrm>
            <a:off x="1066800" y="1752600"/>
            <a:ext cx="8077200" cy="4800600"/>
          </a:xfrm>
        </p:spPr>
        <p:txBody>
          <a:bodyPr>
            <a:normAutofit fontScale="77500" lnSpcReduction="20000"/>
          </a:bodyPr>
          <a:lstStyle/>
          <a:p>
            <a:r>
              <a:rPr lang="en-US" sz="2800" dirty="0" smtClean="0"/>
              <a:t>Monitor amendments to your Regional Boards’ Basin Plan to determine specific impacts to local areas, especially impaired water bodies as defined in the policy. </a:t>
            </a:r>
          </a:p>
          <a:p>
            <a:endParaRPr lang="en-US" sz="2800" dirty="0" smtClean="0"/>
          </a:p>
          <a:p>
            <a:r>
              <a:rPr lang="en-US" sz="2800" dirty="0"/>
              <a:t>Determine if local permitting agencies are aware of the new policy and are preparing </a:t>
            </a:r>
            <a:r>
              <a:rPr lang="en-US" sz="2800" dirty="0" smtClean="0"/>
              <a:t>how to operate under the new policy.</a:t>
            </a:r>
            <a:endParaRPr lang="en-US" sz="2800" dirty="0"/>
          </a:p>
          <a:p>
            <a:endParaRPr lang="en-US" sz="2800" dirty="0" smtClean="0"/>
          </a:p>
          <a:p>
            <a:r>
              <a:rPr lang="en-US" sz="2800" dirty="0" smtClean="0"/>
              <a:t>Review local policies and ordinances to determine if changes are needed to align with the new state policy. </a:t>
            </a:r>
          </a:p>
          <a:p>
            <a:endParaRPr lang="en-US" sz="2800" dirty="0"/>
          </a:p>
          <a:p>
            <a:r>
              <a:rPr lang="en-US" sz="2800" dirty="0" smtClean="0"/>
              <a:t>Determine financial impacts and plan for pathways for owners to pay for upgrades, such as hooking up to sewers if available or low cost loans, etc.   (&lt;2% of owners will be severely impacted).</a:t>
            </a:r>
          </a:p>
          <a:p>
            <a:endParaRPr lang="en-US" sz="2800" dirty="0" smtClean="0"/>
          </a:p>
          <a:p>
            <a:endParaRPr lang="en-US" sz="2800" dirty="0" smtClean="0"/>
          </a:p>
          <a:p>
            <a:endParaRPr lang="en-US" sz="3000" dirty="0" smtClean="0"/>
          </a:p>
          <a:p>
            <a:pPr>
              <a:buNone/>
            </a:pPr>
            <a:endParaRPr lang="en-US" sz="3000" dirty="0" smtClean="0"/>
          </a:p>
          <a:p>
            <a:pPr>
              <a:buNone/>
            </a:pPr>
            <a:endParaRPr lang="en-US" dirty="0" smtClean="0"/>
          </a:p>
          <a:p>
            <a:endParaRPr lang="en-US" dirty="0" smtClean="0"/>
          </a:p>
        </p:txBody>
      </p:sp>
    </p:spTree>
    <p:extLst>
      <p:ext uri="{BB962C8B-B14F-4D97-AF65-F5344CB8AC3E}">
        <p14:creationId xmlns:p14="http://schemas.microsoft.com/office/powerpoint/2010/main" val="3893518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OWTS?</a:t>
            </a:r>
            <a:endParaRPr lang="en-US" dirty="0"/>
          </a:p>
        </p:txBody>
      </p:sp>
      <p:sp>
        <p:nvSpPr>
          <p:cNvPr id="3" name="Content Placeholder 2"/>
          <p:cNvSpPr>
            <a:spLocks noGrp="1"/>
          </p:cNvSpPr>
          <p:nvPr>
            <p:ph idx="1"/>
          </p:nvPr>
        </p:nvSpPr>
        <p:spPr>
          <a:xfrm>
            <a:off x="1371600" y="1752600"/>
            <a:ext cx="7498080" cy="4800600"/>
          </a:xfrm>
        </p:spPr>
        <p:txBody>
          <a:bodyPr>
            <a:normAutofit fontScale="77500" lnSpcReduction="20000"/>
          </a:bodyPr>
          <a:lstStyle/>
          <a:p>
            <a:r>
              <a:rPr lang="en-US" dirty="0" smtClean="0"/>
              <a:t>Small sanitary liquid waste disposal systems.</a:t>
            </a:r>
          </a:p>
          <a:p>
            <a:pPr marL="82296" indent="0">
              <a:buNone/>
            </a:pPr>
            <a:endParaRPr lang="en-US" dirty="0" smtClean="0"/>
          </a:p>
          <a:p>
            <a:r>
              <a:rPr lang="en-US" dirty="0" smtClean="0"/>
              <a:t>Found in areas where public sewers and treatment systems are impractical.</a:t>
            </a:r>
          </a:p>
          <a:p>
            <a:pPr>
              <a:buNone/>
            </a:pPr>
            <a:endParaRPr lang="en-US" dirty="0" smtClean="0"/>
          </a:p>
          <a:p>
            <a:r>
              <a:rPr lang="en-US" dirty="0" smtClean="0"/>
              <a:t>Efficient </a:t>
            </a:r>
            <a:r>
              <a:rPr lang="en-US" dirty="0"/>
              <a:t>and effective when </a:t>
            </a:r>
            <a:r>
              <a:rPr lang="en-US" dirty="0" smtClean="0"/>
              <a:t>properly sited, designed, installed and maintained.</a:t>
            </a:r>
            <a:endParaRPr lang="en-US" dirty="0"/>
          </a:p>
          <a:p>
            <a:pPr>
              <a:buNone/>
            </a:pPr>
            <a:endParaRPr lang="en-US" dirty="0" smtClean="0"/>
          </a:p>
          <a:p>
            <a:r>
              <a:rPr lang="en-US" dirty="0" smtClean="0"/>
              <a:t>1.2 million systems located throughout the state.</a:t>
            </a:r>
          </a:p>
          <a:p>
            <a:endParaRPr lang="en-US" dirty="0"/>
          </a:p>
          <a:p>
            <a:r>
              <a:rPr lang="en-US" dirty="0" smtClean="0"/>
              <a:t>Regulated by local Environmental Health, Building Depts., Code Enforcement and Regional Water Quality Control Boards.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848600" cy="1143000"/>
          </a:xfrm>
        </p:spPr>
        <p:txBody>
          <a:bodyPr>
            <a:noAutofit/>
          </a:bodyPr>
          <a:lstStyle/>
          <a:p>
            <a:r>
              <a:rPr lang="en-US" sz="4400" dirty="0" smtClean="0"/>
              <a:t>Why new regulations? </a:t>
            </a:r>
            <a:endParaRPr lang="en-US" sz="4400" dirty="0"/>
          </a:p>
        </p:txBody>
      </p:sp>
      <p:sp>
        <p:nvSpPr>
          <p:cNvPr id="3" name="Content Placeholder 2"/>
          <p:cNvSpPr>
            <a:spLocks noGrp="1"/>
          </p:cNvSpPr>
          <p:nvPr>
            <p:ph idx="1"/>
          </p:nvPr>
        </p:nvSpPr>
        <p:spPr>
          <a:xfrm>
            <a:off x="1143000" y="1447800"/>
            <a:ext cx="7848600" cy="5181600"/>
          </a:xfrm>
        </p:spPr>
        <p:txBody>
          <a:bodyPr>
            <a:normAutofit fontScale="25000" lnSpcReduction="20000"/>
          </a:bodyPr>
          <a:lstStyle/>
          <a:p>
            <a:pPr>
              <a:buNone/>
            </a:pPr>
            <a:endParaRPr lang="en-US" dirty="0" smtClean="0"/>
          </a:p>
          <a:p>
            <a:r>
              <a:rPr lang="en-US" sz="8800" dirty="0" smtClean="0"/>
              <a:t>Some OWTS installed decades ago, when the technology was new and regulations were lacking, were improperly sited, poorly designed, and improperly maintained which has allowed wastewater to pollute surface and groundwater.</a:t>
            </a:r>
          </a:p>
          <a:p>
            <a:pPr marL="82296" indent="0">
              <a:buNone/>
            </a:pPr>
            <a:endParaRPr lang="en-US" sz="8800" dirty="0" smtClean="0"/>
          </a:p>
          <a:p>
            <a:r>
              <a:rPr lang="en-US" sz="8800" dirty="0"/>
              <a:t>California has variable </a:t>
            </a:r>
            <a:r>
              <a:rPr lang="en-US" sz="8800" dirty="0" smtClean="0"/>
              <a:t>topography, </a:t>
            </a:r>
            <a:r>
              <a:rPr lang="en-US" sz="8800" dirty="0"/>
              <a:t>soils and climate </a:t>
            </a:r>
            <a:r>
              <a:rPr lang="en-US" sz="8800" dirty="0" smtClean="0"/>
              <a:t>causing multiple </a:t>
            </a:r>
            <a:r>
              <a:rPr lang="en-US" sz="8800" dirty="0"/>
              <a:t>jurisdictions to adopt a wide variety of approaches to siting and design.  The new policy </a:t>
            </a:r>
            <a:r>
              <a:rPr lang="en-US" sz="8800" dirty="0" smtClean="0"/>
              <a:t>ensures uniform standards are met that protect water </a:t>
            </a:r>
            <a:r>
              <a:rPr lang="en-US" sz="8800" dirty="0"/>
              <a:t>quality and public </a:t>
            </a:r>
            <a:r>
              <a:rPr lang="en-US" sz="8800" dirty="0" smtClean="0"/>
              <a:t>health.</a:t>
            </a:r>
            <a:endParaRPr lang="en-US" sz="8800" dirty="0"/>
          </a:p>
          <a:p>
            <a:pPr marL="82296" indent="0">
              <a:buNone/>
            </a:pPr>
            <a:endParaRPr lang="en-US" sz="8800" dirty="0" smtClean="0"/>
          </a:p>
          <a:p>
            <a:r>
              <a:rPr lang="en-US" sz="8800" dirty="0" smtClean="0"/>
              <a:t>California was 1 of 2 states that had no uniform statewide policy.</a:t>
            </a:r>
          </a:p>
          <a:p>
            <a:pPr marL="82296" indent="0">
              <a:buNone/>
            </a:pPr>
            <a:endParaRPr lang="en-US" sz="8800" dirty="0" smtClean="0"/>
          </a:p>
          <a:p>
            <a:r>
              <a:rPr lang="en-US" sz="8800" dirty="0" smtClean="0"/>
              <a:t>Technically,  all OWTS should have had Waste Discharge Requirements (WDRs), but the new policy provides a conditional waiver.</a:t>
            </a:r>
          </a:p>
          <a:p>
            <a:pPr marL="82296" indent="0">
              <a:buNone/>
            </a:pPr>
            <a:endParaRPr lang="en-US" sz="9600" dirty="0" smtClean="0"/>
          </a:p>
          <a:p>
            <a:endParaRPr lang="en-US" sz="9600" dirty="0" smtClean="0"/>
          </a:p>
          <a:p>
            <a:pPr marL="82296" indent="0">
              <a:buNone/>
            </a:pPr>
            <a:r>
              <a:rPr lang="en-US" sz="96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498080" cy="1143000"/>
          </a:xfrm>
        </p:spPr>
        <p:txBody>
          <a:bodyPr>
            <a:normAutofit fontScale="90000"/>
          </a:bodyPr>
          <a:lstStyle/>
          <a:p>
            <a:r>
              <a:rPr lang="en-US" sz="4900" dirty="0" smtClean="0"/>
              <a:t>How did we get here? </a:t>
            </a:r>
            <a:r>
              <a:rPr lang="en-US" dirty="0" smtClean="0"/>
              <a:t/>
            </a:r>
            <a:br>
              <a:rPr lang="en-US" dirty="0" smtClean="0"/>
            </a:br>
            <a:endParaRPr lang="en-US" dirty="0"/>
          </a:p>
        </p:txBody>
      </p:sp>
      <p:sp>
        <p:nvSpPr>
          <p:cNvPr id="3" name="Content Placeholder 2"/>
          <p:cNvSpPr>
            <a:spLocks noGrp="1"/>
          </p:cNvSpPr>
          <p:nvPr>
            <p:ph idx="1"/>
          </p:nvPr>
        </p:nvSpPr>
        <p:spPr>
          <a:xfrm>
            <a:off x="1066800" y="1295400"/>
            <a:ext cx="7848600" cy="5410200"/>
          </a:xfrm>
        </p:spPr>
        <p:txBody>
          <a:bodyPr>
            <a:normAutofit fontScale="62500" lnSpcReduction="20000"/>
          </a:bodyPr>
          <a:lstStyle/>
          <a:p>
            <a:r>
              <a:rPr lang="en-US" dirty="0" smtClean="0"/>
              <a:t>AB 885 (2000, Jackson) Water Code Legislation</a:t>
            </a:r>
          </a:p>
          <a:p>
            <a:endParaRPr lang="en-US" dirty="0" smtClean="0"/>
          </a:p>
          <a:p>
            <a:r>
              <a:rPr lang="en-US" dirty="0" smtClean="0"/>
              <a:t>State </a:t>
            </a:r>
            <a:r>
              <a:rPr lang="en-US" dirty="0"/>
              <a:t>Water Board </a:t>
            </a:r>
            <a:r>
              <a:rPr lang="en-US" dirty="0" smtClean="0"/>
              <a:t>directed to </a:t>
            </a:r>
            <a:r>
              <a:rPr lang="en-US" dirty="0"/>
              <a:t>adopt </a:t>
            </a:r>
            <a:r>
              <a:rPr lang="en-US" dirty="0" smtClean="0"/>
              <a:t>statewide </a:t>
            </a:r>
            <a:r>
              <a:rPr lang="en-US" dirty="0"/>
              <a:t>OWTS </a:t>
            </a:r>
            <a:r>
              <a:rPr lang="en-US" dirty="0" smtClean="0"/>
              <a:t>regulations by 2004.</a:t>
            </a:r>
          </a:p>
          <a:p>
            <a:pPr marL="82296" indent="0">
              <a:buNone/>
            </a:pPr>
            <a:endParaRPr lang="en-US" dirty="0"/>
          </a:p>
          <a:p>
            <a:r>
              <a:rPr lang="en-US" dirty="0" smtClean="0"/>
              <a:t>2 initial policy attempts met strong opposition by a variety of interested parties.</a:t>
            </a:r>
          </a:p>
          <a:p>
            <a:pPr marL="82296" indent="0">
              <a:buNone/>
            </a:pPr>
            <a:endParaRPr lang="en-US" dirty="0" smtClean="0"/>
          </a:p>
          <a:p>
            <a:r>
              <a:rPr lang="en-US" dirty="0" smtClean="0"/>
              <a:t>Early attempts had many unpopular prescriptive elements.</a:t>
            </a:r>
          </a:p>
          <a:p>
            <a:pPr marL="82296" indent="0">
              <a:buNone/>
            </a:pPr>
            <a:endParaRPr lang="en-US" dirty="0" smtClean="0"/>
          </a:p>
          <a:p>
            <a:r>
              <a:rPr lang="en-US" dirty="0" smtClean="0"/>
              <a:t>The new adopted policy is a reasonable, risk-based approach which recognizes </a:t>
            </a:r>
            <a:r>
              <a:rPr lang="en-US" dirty="0"/>
              <a:t>that </a:t>
            </a:r>
            <a:r>
              <a:rPr lang="en-US" dirty="0" smtClean="0"/>
              <a:t>the current practices of the majority of responsible </a:t>
            </a:r>
            <a:r>
              <a:rPr lang="en-US" dirty="0"/>
              <a:t>local agencies </a:t>
            </a:r>
            <a:r>
              <a:rPr lang="en-US" dirty="0" smtClean="0"/>
              <a:t>provide </a:t>
            </a:r>
            <a:r>
              <a:rPr lang="en-US" dirty="0"/>
              <a:t>the most effective means to manage </a:t>
            </a:r>
            <a:r>
              <a:rPr lang="en-US" dirty="0" smtClean="0"/>
              <a:t>OWTS, but also improves, where necessary,  </a:t>
            </a:r>
            <a:r>
              <a:rPr lang="en-US" dirty="0"/>
              <a:t>existing local programs through coordination between the State and local agencies</a:t>
            </a:r>
            <a:r>
              <a:rPr lang="en-US" dirty="0" smtClean="0"/>
              <a:t>.</a:t>
            </a:r>
            <a:endParaRPr lang="en-US" dirty="0"/>
          </a:p>
          <a:p>
            <a:endParaRPr lang="en-US" dirty="0"/>
          </a:p>
          <a:p>
            <a:r>
              <a:rPr lang="en-US" dirty="0" smtClean="0"/>
              <a:t>New Policy adopted in June 2012  with an effective date commencing May 13,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the new tiers work?</a:t>
            </a:r>
            <a:endParaRPr lang="en-US" dirty="0"/>
          </a:p>
        </p:txBody>
      </p:sp>
      <p:sp>
        <p:nvSpPr>
          <p:cNvPr id="3" name="Content Placeholder 2"/>
          <p:cNvSpPr>
            <a:spLocks noGrp="1"/>
          </p:cNvSpPr>
          <p:nvPr>
            <p:ph idx="1"/>
          </p:nvPr>
        </p:nvSpPr>
        <p:spPr>
          <a:xfrm>
            <a:off x="1435608" y="1219200"/>
            <a:ext cx="7498080" cy="5562600"/>
          </a:xfrm>
        </p:spPr>
        <p:txBody>
          <a:bodyPr>
            <a:normAutofit fontScale="55000" lnSpcReduction="20000"/>
          </a:bodyPr>
          <a:lstStyle/>
          <a:p>
            <a:endParaRPr lang="en-US" dirty="0" smtClean="0"/>
          </a:p>
          <a:p>
            <a:r>
              <a:rPr lang="en-US" dirty="0" smtClean="0"/>
              <a:t>5 risk-based tiers are at the heart of policy:</a:t>
            </a:r>
          </a:p>
          <a:p>
            <a:endParaRPr lang="en-US" b="1" dirty="0" smtClean="0"/>
          </a:p>
          <a:p>
            <a:r>
              <a:rPr lang="en-US" b="1" dirty="0" smtClean="0"/>
              <a:t>Tier 0</a:t>
            </a:r>
            <a:r>
              <a:rPr lang="en-US" dirty="0" smtClean="0"/>
              <a:t> – Systems that function as designed in low-risk areas not located near impaired water bodies defined in the policy.</a:t>
            </a:r>
          </a:p>
          <a:p>
            <a:endParaRPr lang="en-US" dirty="0" smtClean="0"/>
          </a:p>
          <a:p>
            <a:r>
              <a:rPr lang="en-US" b="1" dirty="0" smtClean="0"/>
              <a:t>Tier 1</a:t>
            </a:r>
            <a:r>
              <a:rPr lang="en-US" dirty="0" smtClean="0"/>
              <a:t> - New and replacement systems in low-risk </a:t>
            </a:r>
            <a:r>
              <a:rPr lang="en-US" dirty="0"/>
              <a:t>areas </a:t>
            </a:r>
            <a:r>
              <a:rPr lang="en-US" dirty="0" smtClean="0"/>
              <a:t>not </a:t>
            </a:r>
            <a:r>
              <a:rPr lang="en-US" dirty="0"/>
              <a:t>located </a:t>
            </a:r>
            <a:r>
              <a:rPr lang="en-US" dirty="0" smtClean="0"/>
              <a:t>near impaired </a:t>
            </a:r>
            <a:r>
              <a:rPr lang="en-US" dirty="0"/>
              <a:t>water </a:t>
            </a:r>
            <a:r>
              <a:rPr lang="en-US" dirty="0" smtClean="0"/>
              <a:t>bodies defined </a:t>
            </a:r>
            <a:r>
              <a:rPr lang="en-US" dirty="0"/>
              <a:t>in the policy</a:t>
            </a:r>
            <a:r>
              <a:rPr lang="en-US" dirty="0" smtClean="0"/>
              <a:t>.  Locals bound to stringent approval criteria.</a:t>
            </a:r>
          </a:p>
          <a:p>
            <a:endParaRPr lang="en-US" dirty="0" smtClean="0"/>
          </a:p>
          <a:p>
            <a:r>
              <a:rPr lang="en-US" b="1" dirty="0" smtClean="0"/>
              <a:t>Tier 2</a:t>
            </a:r>
            <a:r>
              <a:rPr lang="en-US" dirty="0" smtClean="0"/>
              <a:t> – New and replacement systems </a:t>
            </a:r>
            <a:r>
              <a:rPr lang="en-US" dirty="0"/>
              <a:t>not located near impaired water bodies defined in the policy </a:t>
            </a:r>
            <a:r>
              <a:rPr lang="en-US" dirty="0" smtClean="0"/>
              <a:t>.  Locals are approved by the state to consider more flexible permitting criteria.</a:t>
            </a:r>
          </a:p>
          <a:p>
            <a:pPr marL="82296" indent="0">
              <a:buNone/>
            </a:pPr>
            <a:r>
              <a:rPr lang="en-US" dirty="0" smtClean="0"/>
              <a:t>  </a:t>
            </a:r>
          </a:p>
          <a:p>
            <a:r>
              <a:rPr lang="en-US" b="1" dirty="0" smtClean="0"/>
              <a:t>Tier 3</a:t>
            </a:r>
            <a:r>
              <a:rPr lang="en-US" dirty="0" smtClean="0"/>
              <a:t> – Existing,  new and replacement systems located near  impaired water bodies defined in the policy.</a:t>
            </a:r>
          </a:p>
          <a:p>
            <a:endParaRPr lang="en-US" dirty="0" smtClean="0"/>
          </a:p>
          <a:p>
            <a:r>
              <a:rPr lang="en-US" b="1" dirty="0" smtClean="0"/>
              <a:t>Tier</a:t>
            </a:r>
            <a:r>
              <a:rPr lang="en-US" dirty="0" smtClean="0"/>
              <a:t> 4 – All failing systems that require corrective action due to actual failure and/or are affecting drinking water quality or beneficial use.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1143000"/>
          </a:xfrm>
        </p:spPr>
        <p:txBody>
          <a:bodyPr/>
          <a:lstStyle/>
          <a:p>
            <a:r>
              <a:rPr lang="en-US" dirty="0" smtClean="0"/>
              <a:t>Who is Impacted?</a:t>
            </a:r>
            <a:endParaRPr lang="en-US" dirty="0"/>
          </a:p>
        </p:txBody>
      </p:sp>
      <p:sp>
        <p:nvSpPr>
          <p:cNvPr id="3" name="Content Placeholder 2"/>
          <p:cNvSpPr>
            <a:spLocks noGrp="1"/>
          </p:cNvSpPr>
          <p:nvPr>
            <p:ph idx="1"/>
          </p:nvPr>
        </p:nvSpPr>
        <p:spPr>
          <a:xfrm>
            <a:off x="1435608" y="1447800"/>
            <a:ext cx="7632192" cy="5334000"/>
          </a:xfrm>
        </p:spPr>
        <p:txBody>
          <a:bodyPr>
            <a:normAutofit fontScale="62500" lnSpcReduction="20000"/>
          </a:bodyPr>
          <a:lstStyle/>
          <a:p>
            <a:r>
              <a:rPr lang="en-US" dirty="0" smtClean="0"/>
              <a:t>Owners</a:t>
            </a:r>
          </a:p>
          <a:p>
            <a:pPr lvl="1"/>
            <a:r>
              <a:rPr lang="en-US" dirty="0" smtClean="0"/>
              <a:t>More responsibility to maintain their systems.</a:t>
            </a:r>
          </a:p>
          <a:p>
            <a:pPr lvl="1"/>
            <a:r>
              <a:rPr lang="en-US" dirty="0" smtClean="0"/>
              <a:t>Over 98% will have little or no impact.</a:t>
            </a:r>
          </a:p>
          <a:p>
            <a:pPr lvl="1"/>
            <a:r>
              <a:rPr lang="en-US" dirty="0" smtClean="0"/>
              <a:t>Under 2% might experience severe impact.</a:t>
            </a:r>
          </a:p>
          <a:p>
            <a:pPr lvl="1"/>
            <a:r>
              <a:rPr lang="en-US" dirty="0" smtClean="0"/>
              <a:t>Failing systems must be repaired to minimum standards.</a:t>
            </a:r>
          </a:p>
          <a:p>
            <a:pPr marL="402336" lvl="1" indent="0">
              <a:buNone/>
            </a:pPr>
            <a:r>
              <a:rPr lang="en-US" dirty="0" smtClean="0"/>
              <a:t>  </a:t>
            </a:r>
          </a:p>
          <a:p>
            <a:r>
              <a:rPr lang="en-US" dirty="0" smtClean="0"/>
              <a:t>Local Governments</a:t>
            </a:r>
          </a:p>
          <a:p>
            <a:pPr lvl="1"/>
            <a:r>
              <a:rPr lang="en-US" dirty="0" smtClean="0"/>
              <a:t>Modified roles for current procedures plus new reporting requirements.</a:t>
            </a:r>
          </a:p>
          <a:p>
            <a:pPr lvl="1"/>
            <a:r>
              <a:rPr lang="en-US" dirty="0" smtClean="0"/>
              <a:t>Can choose to use the state minimum standards; or</a:t>
            </a:r>
          </a:p>
          <a:p>
            <a:pPr lvl="1"/>
            <a:r>
              <a:rPr lang="en-US" dirty="0" smtClean="0"/>
              <a:t>Adopt Local Agency Management Plan (LAMP) where locals have state approval to consider more flexible permitting criteria.  </a:t>
            </a:r>
          </a:p>
          <a:p>
            <a:endParaRPr lang="en-US" dirty="0" smtClean="0"/>
          </a:p>
          <a:p>
            <a:r>
              <a:rPr lang="en-US" dirty="0" smtClean="0"/>
              <a:t>State Governments</a:t>
            </a:r>
          </a:p>
          <a:p>
            <a:pPr lvl="1"/>
            <a:r>
              <a:rPr lang="en-US" dirty="0" smtClean="0"/>
              <a:t>State Water Resources Control Board adopts and modifies policy as needed.</a:t>
            </a:r>
          </a:p>
          <a:p>
            <a:pPr lvl="1"/>
            <a:r>
              <a:rPr lang="en-US" dirty="0" smtClean="0"/>
              <a:t>Regional Boards must adopt changes to basin plans, define impaired waters (TMDLs), and must review local agency proposals to act as a Local Agency Management Plan (LAMP).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498080" cy="1143000"/>
          </a:xfrm>
        </p:spPr>
        <p:txBody>
          <a:bodyPr>
            <a:normAutofit fontScale="90000"/>
          </a:bodyPr>
          <a:lstStyle/>
          <a:p>
            <a:r>
              <a:rPr lang="en-US" sz="4900" dirty="0" smtClean="0"/>
              <a:t>Tier 1 Impacts</a:t>
            </a:r>
            <a:r>
              <a:rPr lang="en-US" dirty="0" smtClean="0"/>
              <a:t/>
            </a:r>
            <a:br>
              <a:rPr lang="en-US" dirty="0" smtClean="0"/>
            </a:br>
            <a:endParaRPr lang="en-US" dirty="0"/>
          </a:p>
        </p:txBody>
      </p:sp>
      <p:sp>
        <p:nvSpPr>
          <p:cNvPr id="3" name="Content Placeholder 2"/>
          <p:cNvSpPr>
            <a:spLocks noGrp="1"/>
          </p:cNvSpPr>
          <p:nvPr>
            <p:ph idx="1"/>
          </p:nvPr>
        </p:nvSpPr>
        <p:spPr>
          <a:xfrm>
            <a:off x="1295400" y="1143000"/>
            <a:ext cx="7620000" cy="5181600"/>
          </a:xfrm>
        </p:spPr>
        <p:txBody>
          <a:bodyPr>
            <a:normAutofit fontScale="62500" lnSpcReduction="20000"/>
          </a:bodyPr>
          <a:lstStyle/>
          <a:p>
            <a:pPr>
              <a:buNone/>
            </a:pPr>
            <a:endParaRPr lang="en-US" sz="3800" dirty="0" smtClean="0"/>
          </a:p>
          <a:p>
            <a:r>
              <a:rPr lang="en-US" sz="3800" dirty="0" smtClean="0"/>
              <a:t>Local Permitting Agencies must choose a tier to operate under.</a:t>
            </a:r>
          </a:p>
          <a:p>
            <a:endParaRPr lang="en-US" sz="3800" dirty="0" smtClean="0"/>
          </a:p>
          <a:p>
            <a:r>
              <a:rPr lang="en-US" sz="3800" dirty="0" smtClean="0"/>
              <a:t>Tier 1 is very stringent and basically limits a system to a septic tank, disposal field trench and a minimum lot size.</a:t>
            </a:r>
          </a:p>
          <a:p>
            <a:pPr marL="82296" indent="0">
              <a:buNone/>
            </a:pPr>
            <a:endParaRPr lang="en-US" sz="3800" dirty="0" smtClean="0"/>
          </a:p>
          <a:p>
            <a:r>
              <a:rPr lang="en-US" sz="3800" dirty="0" smtClean="0"/>
              <a:t>Local agencies continue to operate as usual for the first 5 years with some new minimum reporting requirements.</a:t>
            </a:r>
          </a:p>
          <a:p>
            <a:endParaRPr lang="en-US" sz="3800" dirty="0" smtClean="0"/>
          </a:p>
          <a:p>
            <a:r>
              <a:rPr lang="en-US" sz="3800" dirty="0" smtClean="0"/>
              <a:t>Owners would have to appeal to the local Regional Board if a permit cannot be approved by the local agency.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498080" cy="1143000"/>
          </a:xfrm>
        </p:spPr>
        <p:txBody>
          <a:bodyPr>
            <a:normAutofit fontScale="90000"/>
          </a:bodyPr>
          <a:lstStyle/>
          <a:p>
            <a:r>
              <a:rPr lang="en-US" sz="4900" dirty="0" smtClean="0"/>
              <a:t>Tier 2 Impacts</a:t>
            </a:r>
            <a:r>
              <a:rPr lang="en-US" dirty="0" smtClean="0"/>
              <a:t/>
            </a:r>
            <a:br>
              <a:rPr lang="en-US" dirty="0" smtClean="0"/>
            </a:br>
            <a:endParaRPr lang="en-US" dirty="0"/>
          </a:p>
        </p:txBody>
      </p:sp>
      <p:sp>
        <p:nvSpPr>
          <p:cNvPr id="3" name="Content Placeholder 2"/>
          <p:cNvSpPr>
            <a:spLocks noGrp="1"/>
          </p:cNvSpPr>
          <p:nvPr>
            <p:ph idx="1"/>
          </p:nvPr>
        </p:nvSpPr>
        <p:spPr>
          <a:xfrm>
            <a:off x="1295400" y="1447800"/>
            <a:ext cx="7620000" cy="3962400"/>
          </a:xfrm>
        </p:spPr>
        <p:txBody>
          <a:bodyPr>
            <a:normAutofit fontScale="70000" lnSpcReduction="20000"/>
          </a:bodyPr>
          <a:lstStyle/>
          <a:p>
            <a:r>
              <a:rPr lang="en-US" sz="3800" dirty="0" smtClean="0"/>
              <a:t>Tier 2 is more flexible and recommended by the State so that local agencies can tailor approval criteria to their local land use issues.</a:t>
            </a:r>
          </a:p>
          <a:p>
            <a:endParaRPr lang="en-US" sz="3800" dirty="0" smtClean="0"/>
          </a:p>
          <a:p>
            <a:r>
              <a:rPr lang="en-US" sz="3800" dirty="0" smtClean="0"/>
              <a:t>Manpower will be needed to develop  a LAMP proposal and there will be additional reporting requirements.</a:t>
            </a:r>
          </a:p>
          <a:p>
            <a:endParaRPr lang="en-US" sz="3800" dirty="0" smtClean="0"/>
          </a:p>
          <a:p>
            <a:r>
              <a:rPr lang="en-US" sz="3800" dirty="0" smtClean="0"/>
              <a:t>Owners have more options to develop properties while staying within local state approved standards. </a:t>
            </a:r>
          </a:p>
        </p:txBody>
      </p:sp>
    </p:spTree>
    <p:extLst>
      <p:ext uri="{BB962C8B-B14F-4D97-AF65-F5344CB8AC3E}">
        <p14:creationId xmlns:p14="http://schemas.microsoft.com/office/powerpoint/2010/main" val="290942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8153400" cy="1143000"/>
          </a:xfrm>
        </p:spPr>
        <p:txBody>
          <a:bodyPr>
            <a:noAutofit/>
          </a:bodyPr>
          <a:lstStyle/>
          <a:p>
            <a:r>
              <a:rPr lang="en-US" sz="4400" dirty="0" smtClean="0"/>
              <a:t>Tier 3 Impacts</a:t>
            </a:r>
            <a:endParaRPr lang="en-US" sz="4400" dirty="0"/>
          </a:p>
        </p:txBody>
      </p:sp>
      <p:sp>
        <p:nvSpPr>
          <p:cNvPr id="3" name="Content Placeholder 2"/>
          <p:cNvSpPr>
            <a:spLocks noGrp="1"/>
          </p:cNvSpPr>
          <p:nvPr>
            <p:ph idx="1"/>
          </p:nvPr>
        </p:nvSpPr>
        <p:spPr>
          <a:xfrm>
            <a:off x="1066800" y="1752600"/>
            <a:ext cx="8077200" cy="4800600"/>
          </a:xfrm>
        </p:spPr>
        <p:txBody>
          <a:bodyPr>
            <a:normAutofit fontScale="77500" lnSpcReduction="20000"/>
          </a:bodyPr>
          <a:lstStyle/>
          <a:p>
            <a:pPr>
              <a:buNone/>
            </a:pPr>
            <a:endParaRPr lang="en-US" sz="900" dirty="0" smtClean="0"/>
          </a:p>
          <a:p>
            <a:r>
              <a:rPr lang="en-US" sz="2800" dirty="0" smtClean="0"/>
              <a:t>68 local impaired water bodies located in 15 counties have been identified in the policy.</a:t>
            </a:r>
          </a:p>
          <a:p>
            <a:endParaRPr lang="en-US" sz="2800" dirty="0" smtClean="0"/>
          </a:p>
          <a:p>
            <a:r>
              <a:rPr lang="en-US" sz="2800" dirty="0" smtClean="0"/>
              <a:t>TMDLs will be adopted into each Regional Board’s Basin Plan which is a plan to limit pollutants reaching an impaired water body and to return it to its full beneficial use.</a:t>
            </a:r>
          </a:p>
          <a:p>
            <a:endParaRPr lang="en-US" sz="2800" dirty="0" smtClean="0"/>
          </a:p>
          <a:p>
            <a:r>
              <a:rPr lang="en-US" sz="2800" dirty="0" smtClean="0"/>
              <a:t>If a property is located within 600 feet of one of these water bodies, then it will be subject to Tier 3 requirements, but until a TMDL is set, any new or replacement systems will be approved under Tier 1 or Tier 2 standards.</a:t>
            </a:r>
          </a:p>
          <a:p>
            <a:endParaRPr lang="en-US" sz="2800" dirty="0"/>
          </a:p>
          <a:p>
            <a:r>
              <a:rPr lang="en-US" sz="2800" dirty="0" smtClean="0"/>
              <a:t>Tier 1 and Tier 2 local agencies must implement and develop a Tier 3 Advanced Protection Management Program if they have OWTS in locations listed in the policy.    </a:t>
            </a:r>
          </a:p>
          <a:p>
            <a:endParaRPr lang="en-US" sz="2800" dirty="0" smtClean="0"/>
          </a:p>
          <a:p>
            <a:endParaRPr lang="en-US" sz="2800" dirty="0" smtClean="0"/>
          </a:p>
          <a:p>
            <a:endParaRPr lang="en-US" sz="3000" dirty="0" smtClean="0"/>
          </a:p>
          <a:p>
            <a:pPr>
              <a:buNone/>
            </a:pPr>
            <a:endParaRPr lang="en-US" sz="3000" dirty="0" smtClean="0"/>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1086</TotalTime>
  <Words>1164</Words>
  <Application>Microsoft Office PowerPoint</Application>
  <PresentationFormat>On-screen Show (4:3)</PresentationFormat>
  <Paragraphs>132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   California’s New Onsite Wastewater Treatment System Policy </vt:lpstr>
      <vt:lpstr>What are OWTS?</vt:lpstr>
      <vt:lpstr>Why new regulations? </vt:lpstr>
      <vt:lpstr>How did we get here?  </vt:lpstr>
      <vt:lpstr>How do the new tiers work?</vt:lpstr>
      <vt:lpstr>Who is Impacted?</vt:lpstr>
      <vt:lpstr>Tier 1 Impacts </vt:lpstr>
      <vt:lpstr>Tier 2 Impacts </vt:lpstr>
      <vt:lpstr>Tier 3 Impacts</vt:lpstr>
      <vt:lpstr>Reporting Requirements for Locals</vt:lpstr>
      <vt:lpstr>Timeline</vt:lpstr>
      <vt:lpstr>Action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County  Health Care Agency Public Health</dc:title>
  <dc:creator>test</dc:creator>
  <cp:lastModifiedBy>David Liebler</cp:lastModifiedBy>
  <cp:revision>91</cp:revision>
  <cp:lastPrinted>2012-11-15T21:10:55Z</cp:lastPrinted>
  <dcterms:created xsi:type="dcterms:W3CDTF">2012-04-23T17:12:07Z</dcterms:created>
  <dcterms:modified xsi:type="dcterms:W3CDTF">2012-12-05T16:54:56Z</dcterms:modified>
</cp:coreProperties>
</file>