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789" r:id="rId1"/>
  </p:sldMasterIdLst>
  <p:notesMasterIdLst>
    <p:notesMasterId r:id="rId20"/>
  </p:notesMasterIdLst>
  <p:handoutMasterIdLst>
    <p:handoutMasterId r:id="rId21"/>
  </p:handoutMasterIdLst>
  <p:sldIdLst>
    <p:sldId id="320" r:id="rId2"/>
    <p:sldId id="313" r:id="rId3"/>
    <p:sldId id="312" r:id="rId4"/>
    <p:sldId id="315" r:id="rId5"/>
    <p:sldId id="257" r:id="rId6"/>
    <p:sldId id="308" r:id="rId7"/>
    <p:sldId id="314" r:id="rId8"/>
    <p:sldId id="317" r:id="rId9"/>
    <p:sldId id="318" r:id="rId10"/>
    <p:sldId id="311" r:id="rId11"/>
    <p:sldId id="307" r:id="rId12"/>
    <p:sldId id="306" r:id="rId13"/>
    <p:sldId id="302" r:id="rId14"/>
    <p:sldId id="316" r:id="rId15"/>
    <p:sldId id="309" r:id="rId16"/>
    <p:sldId id="310" r:id="rId17"/>
    <p:sldId id="319" r:id="rId18"/>
    <p:sldId id="258" r:id="rId19"/>
  </p:sldIdLst>
  <p:sldSz cx="9144000" cy="6858000" type="letter"/>
  <p:notesSz cx="70104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36" userDrawn="1">
          <p15:clr>
            <a:srgbClr val="A4A3A4"/>
          </p15:clr>
        </p15:guide>
        <p15:guide id="2" pos="2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frame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3" autoAdjust="0"/>
    <p:restoredTop sz="98520" autoAdjust="0"/>
  </p:normalViewPr>
  <p:slideViewPr>
    <p:cSldViewPr>
      <p:cViewPr varScale="1">
        <p:scale>
          <a:sx n="105" d="100"/>
          <a:sy n="105" d="100"/>
        </p:scale>
        <p:origin x="1810" y="77"/>
      </p:cViewPr>
      <p:guideLst>
        <p:guide orient="horz" pos="436"/>
        <p:guide pos="272"/>
      </p:guideLst>
    </p:cSldViewPr>
  </p:slideViewPr>
  <p:outlineViewPr>
    <p:cViewPr>
      <p:scale>
        <a:sx n="33" d="100"/>
        <a:sy n="33" d="100"/>
      </p:scale>
      <p:origin x="0" y="18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3" d="100"/>
        <a:sy n="63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760" y="-112"/>
      </p:cViewPr>
      <p:guideLst>
        <p:guide orient="horz" pos="2928"/>
        <p:guide pos="2208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DB68CE8-9B1C-D14F-8C57-BF42CE2E51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6170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942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42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42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832E470-0EA9-FF49-B077-7D8B43CD09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2024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63" charset="-128"/>
        <a:cs typeface="ＭＳ Ｐゴシック" pitchFamily="63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32E470-0EA9-FF49-B077-7D8B43CD098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686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32E470-0EA9-FF49-B077-7D8B43CD098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0360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32E470-0EA9-FF49-B077-7D8B43CD098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9988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A537359-CF4B-48C3-B8D5-6B90B2A20D1E}" type="slidenum">
              <a:rPr lang="en-US" altLang="en-US" sz="1400" smtClean="0">
                <a:cs typeface="Arial Unicode MS" panose="020B0604020202020204" pitchFamily="34" charset="-128"/>
              </a:rPr>
              <a:pPr>
                <a:spcBef>
                  <a:spcPct val="0"/>
                </a:spcBef>
              </a:pPr>
              <a:t>14</a:t>
            </a:fld>
            <a:endParaRPr lang="en-US" altLang="en-US" sz="1400" smtClean="0">
              <a:cs typeface="Arial Unicode MS" panose="020B0604020202020204" pitchFamily="34" charset="-128"/>
            </a:endParaRPr>
          </a:p>
        </p:txBody>
      </p:sp>
      <p:sp>
        <p:nvSpPr>
          <p:cNvPr id="245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09771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r>
              <a:rPr lang="en-US" smtClean="0"/>
              <a:t>12/16/2015</a:t>
            </a:r>
            <a:endParaRPr lang="en-US" dirty="0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CSAC Webinar: Emergency Preparedness</a:t>
            </a:r>
            <a:endParaRPr lang="en-US" dirty="0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49026720-FED4-9145-AE04-B8DA7C00BE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787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12/16/2015</a:t>
            </a:r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r>
              <a:rPr lang="en-US" smtClean="0"/>
              <a:t>CSAC Webinar: Emergency Preparedness</a:t>
            </a: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CC7AE-DAD8-7749-B794-1904B84F89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420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12/16/2015</a:t>
            </a:r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r>
              <a:rPr lang="en-US" smtClean="0"/>
              <a:t>CSAC Webinar: Emergency Preparedness</a:t>
            </a: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10E02-7033-AC47-93E9-156934E553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0315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1625" y="228600"/>
            <a:ext cx="8540750" cy="5870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12/16/2015</a:t>
            </a:r>
            <a:endParaRPr lang="en-US" dirty="0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CSAC Webinar: Emergency Preparedness</a:t>
            </a:r>
            <a:endParaRPr lang="en-US" dirty="0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50047-E60C-AC4E-89A3-0C8042C5CC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983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1625" y="1600200"/>
            <a:ext cx="8540750" cy="4498975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12/16/2015</a:t>
            </a:r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CSAC Webinar: Emergency Preparedness</a:t>
            </a: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3F352-AEEF-B84A-A44E-688B033284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09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12/16/2015</a:t>
            </a:r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r>
              <a:rPr lang="en-US" smtClean="0"/>
              <a:t>CSAC Webinar: Emergency Preparedness</a:t>
            </a: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8B874-510E-194D-80D5-E941BB923E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605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r>
              <a:rPr lang="en-US" smtClean="0"/>
              <a:t>12/16/2015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CSAC Webinar: Emergency Preparedness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ADC0FFDA-4578-D54D-95E1-01E7B55A2B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524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12/16/2015</a:t>
            </a:r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r>
              <a:rPr lang="en-US" smtClean="0"/>
              <a:t>CSAC Webinar: Emergency Preparedness</a:t>
            </a:r>
            <a:endParaRPr lang="en-US" dirty="0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D4557-C0CD-5B46-87FF-EF7F61CE9C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400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12/16/2015</a:t>
            </a:r>
            <a:endParaRPr lang="en-US" dirty="0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r>
              <a:rPr lang="en-US" smtClean="0"/>
              <a:t>CSAC Webinar: Emergency Preparedness</a:t>
            </a:r>
            <a:endParaRPr lang="en-US" dirty="0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78B6E-CBA0-3043-B1C8-1280AE439D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868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12/16/2015</a:t>
            </a:r>
            <a:endParaRPr lang="en-US" dirty="0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r>
              <a:rPr lang="en-US" smtClean="0"/>
              <a:t>CSAC Webinar: Emergency Preparedness</a:t>
            </a:r>
            <a:endParaRPr lang="en-US" dirty="0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5986E-37FB-B247-95A0-907DAF1D35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167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12/16/2015</a:t>
            </a:r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r>
              <a:rPr lang="en-US" smtClean="0"/>
              <a:t>CSAC Webinar: Emergency Preparedness</a:t>
            </a:r>
            <a:endParaRPr lang="en-US" dirty="0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CA384-C0A2-DA4D-9691-31A2DC097A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752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12/16/2015</a:t>
            </a:r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r>
              <a:rPr lang="en-US" smtClean="0"/>
              <a:t>CSAC Webinar: Emergency Preparedness</a:t>
            </a:r>
            <a:endParaRPr lang="en-US" dirty="0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43A98-B656-014F-B389-4F7015B2FF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36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13"/>
          <p:cNvSpPr>
            <a:spLocks/>
          </p:cNvSpPr>
          <p:nvPr/>
        </p:nvSpPr>
        <p:spPr bwMode="auto">
          <a:xfrm rot="420000" flipV="1">
            <a:off x="3165475" y="1108075"/>
            <a:ext cx="5257800" cy="4114800"/>
          </a:xfrm>
          <a:custGeom>
            <a:avLst/>
            <a:gdLst>
              <a:gd name="T0" fmla="*/ 0 w 5257800"/>
              <a:gd name="T1" fmla="*/ 0 h 4114800"/>
              <a:gd name="T2" fmla="*/ 5107774 w 5257800"/>
              <a:gd name="T3" fmla="*/ 0 h 4114800"/>
              <a:gd name="T4" fmla="*/ 5257800 w 5257800"/>
              <a:gd name="T5" fmla="*/ 150026 h 4114800"/>
              <a:gd name="T6" fmla="*/ 5257800 w 5257800"/>
              <a:gd name="T7" fmla="*/ 4114800 h 4114800"/>
              <a:gd name="T8" fmla="*/ 0 w 5257800"/>
              <a:gd name="T9" fmla="*/ 4114800 h 4114800"/>
              <a:gd name="T10" fmla="*/ 0 w 5257800"/>
              <a:gd name="T11" fmla="*/ 0 h 4114800"/>
              <a:gd name="T12" fmla="*/ 0 w 5257800"/>
              <a:gd name="T13" fmla="*/ 0 h 41148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257800" h="4114800">
                <a:moveTo>
                  <a:pt x="0" y="0"/>
                </a:moveTo>
                <a:lnTo>
                  <a:pt x="5107774" y="0"/>
                </a:lnTo>
                <a:lnTo>
                  <a:pt x="5257800" y="150026"/>
                </a:lnTo>
                <a:lnTo>
                  <a:pt x="525780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5" cap="rnd" cmpd="sng">
            <a:solidFill>
              <a:srgbClr val="C0C0C0"/>
            </a:solidFill>
            <a:prstDash val="solid"/>
            <a:round/>
            <a:headEnd/>
            <a:tailEnd/>
          </a:ln>
          <a:effectLst>
            <a:outerShdw blurRad="63500" dist="38500" dir="7500041" sx="98500" sy="100079" kx="99984" algn="tl" rotWithShape="0">
              <a:srgbClr val="00000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 dirty="0">
              <a:latin typeface="Tahoma" pitchFamily="-108" charset="0"/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6" name="Right Triangle 5"/>
          <p:cNvSpPr>
            <a:spLocks noChangeArrowheads="1"/>
          </p:cNvSpPr>
          <p:nvPr/>
        </p:nvSpPr>
        <p:spPr bwMode="auto"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>
            <a:solidFill>
              <a:srgbClr val="FFFFFF"/>
            </a:solidFill>
            <a:bevel/>
            <a:headEnd/>
            <a:tailEnd/>
          </a:ln>
          <a:effectLst>
            <a:outerShdw blurRad="19685" dist="6350" dir="12899787" algn="tl" rotWithShape="0">
              <a:srgbClr val="000000">
                <a:alpha val="46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12/16/2015</a:t>
            </a: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r>
              <a:rPr lang="en-US" smtClean="0"/>
              <a:t>CSAC Webinar: Emergency Preparedness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882DB-6075-7942-B400-C66238A203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955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Tahoma" pitchFamily="-108" charset="0"/>
                <a:ea typeface="+mn-ea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Tahoma" pitchFamily="-108" charset="0"/>
                <a:ea typeface="+mn-ea"/>
                <a:cs typeface="+mn-cs"/>
              </a:endParaRPr>
            </a:p>
          </p:txBody>
        </p:sp>
      </p:grp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45C75"/>
                </a:solidFill>
              </a:defRPr>
            </a:lvl1pPr>
          </a:lstStyle>
          <a:p>
            <a:pPr>
              <a:defRPr/>
            </a:pPr>
            <a:r>
              <a:rPr lang="en-US" smtClean="0"/>
              <a:t>12/16/2015</a:t>
            </a:r>
            <a:endParaRPr lang="en-US" dirty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48372" y="6356350"/>
            <a:ext cx="29718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045C75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CSAC Webinar: Emergency Preparedness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45C75"/>
                </a:solidFill>
              </a:defRPr>
            </a:lvl1pPr>
          </a:lstStyle>
          <a:p>
            <a:pPr>
              <a:defRPr/>
            </a:pPr>
            <a:fld id="{76F73010-F734-9947-8FC2-4553A662F8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81" r:id="rId1"/>
    <p:sldLayoutId id="2147484882" r:id="rId2"/>
    <p:sldLayoutId id="2147484883" r:id="rId3"/>
    <p:sldLayoutId id="2147484884" r:id="rId4"/>
    <p:sldLayoutId id="2147484885" r:id="rId5"/>
    <p:sldLayoutId id="2147484886" r:id="rId6"/>
    <p:sldLayoutId id="2147484887" r:id="rId7"/>
    <p:sldLayoutId id="2147484888" r:id="rId8"/>
    <p:sldLayoutId id="2147484889" r:id="rId9"/>
    <p:sldLayoutId id="2147484890" r:id="rId10"/>
    <p:sldLayoutId id="2147484891" r:id="rId11"/>
    <p:sldLayoutId id="2147484878" r:id="rId12"/>
    <p:sldLayoutId id="2147484879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charset="0"/>
        <a:buChar char=""/>
        <a:defRPr sz="2600" kern="12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charset="0"/>
        <a:buChar char=""/>
        <a:defRPr sz="24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charset="0"/>
        <a:buChar char=""/>
        <a:defRPr sz="21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charset="0"/>
        <a:buChar char="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charset="0"/>
        <a:buChar char="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4114800"/>
          </a:xfrm>
          <a:ln>
            <a:solidFill>
              <a:srgbClr val="4F81BD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/>
            <a:ext uri="{FAA26D3D-D897-4be2-8F04-BA451C77F1D7}"/>
          </a:extLst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-112" charset="0"/>
              </a:rPr>
              <a:t>S</a:t>
            </a: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-112" charset="0"/>
              </a:rPr>
              <a:t>an</a:t>
            </a:r>
            <a:r>
              <a:rPr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-112" charset="0"/>
              </a:rPr>
              <a:t> J</a:t>
            </a: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-112" charset="0"/>
              </a:rPr>
              <a:t>oaquin</a:t>
            </a:r>
            <a:r>
              <a:rPr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-112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-112" charset="0"/>
              </a:rPr>
              <a:t>Operational Area</a:t>
            </a:r>
            <a:r>
              <a:rPr lang="en-US" sz="1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-112" charset="0"/>
              </a:rPr>
              <a:t/>
            </a:r>
            <a:br>
              <a:rPr lang="en-US" sz="1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-112" charset="0"/>
              </a:rPr>
            </a:br>
            <a:r>
              <a:rPr lang="en-US" sz="1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-112" charset="0"/>
              </a:rPr>
              <a:t/>
            </a:r>
            <a:br>
              <a:rPr lang="en-US" sz="1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-112" charset="0"/>
              </a:rPr>
            </a:br>
            <a:r>
              <a:rPr lang="en-US" sz="1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-112" charset="0"/>
              </a:rPr>
              <a:t/>
            </a:r>
            <a:br>
              <a:rPr lang="en-US" sz="1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-112" charset="0"/>
              </a:rPr>
            </a:br>
            <a:r>
              <a:rPr lang="en-US" sz="1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-112" charset="0"/>
              </a:rPr>
              <a:t/>
            </a:r>
            <a:br>
              <a:rPr lang="en-US" sz="1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-112" charset="0"/>
              </a:rPr>
            </a:br>
            <a:r>
              <a:rPr lang="en-US" sz="4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-112" charset="0"/>
              </a:rPr>
              <a:t>Emergency! What to do When Disaster Strikes-Webinar</a:t>
            </a:r>
            <a:br>
              <a:rPr lang="en-US" sz="4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-112" charset="0"/>
              </a:rPr>
            </a:br>
            <a:r>
              <a:rPr lang="en-US" sz="1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-112" charset="0"/>
              </a:rPr>
              <a:t/>
            </a:r>
            <a:br>
              <a:rPr lang="en-US" sz="1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-112" charset="0"/>
              </a:rPr>
            </a:br>
            <a:r>
              <a:rPr lang="en-US" sz="1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-112" charset="0"/>
              </a:rPr>
              <a:t/>
            </a:r>
            <a:br>
              <a:rPr lang="en-US" sz="1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-112" charset="0"/>
              </a:rPr>
            </a:br>
            <a:r>
              <a:rPr lang="en-US" sz="12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-112" charset="0"/>
              </a:rPr>
              <a:t/>
            </a:r>
            <a:br>
              <a:rPr lang="en-US" sz="12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-112" charset="0"/>
              </a:rPr>
            </a:b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-112" charset="0"/>
              </a:rPr>
              <a:t>California State Association of Counties</a:t>
            </a:r>
            <a:r>
              <a:rPr lang="en-US" sz="1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-112" charset="0"/>
              </a:rPr>
              <a:t/>
            </a:r>
            <a:br>
              <a:rPr lang="en-US" sz="1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-112" charset="0"/>
              </a:rPr>
            </a:br>
            <a:r>
              <a:rPr lang="en-US" sz="12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-112" charset="0"/>
              </a:rPr>
              <a:t/>
            </a:r>
            <a:br>
              <a:rPr lang="en-US" sz="12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-112" charset="0"/>
              </a:rPr>
            </a:br>
            <a:r>
              <a:rPr lang="en-US" sz="1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-112" charset="0"/>
              </a:rPr>
              <a:t/>
            </a:r>
            <a:br>
              <a:rPr lang="en-US" sz="1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-112" charset="0"/>
              </a:rPr>
            </a:br>
            <a:r>
              <a:rPr lang="en-US" sz="12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-112" charset="0"/>
              </a:rPr>
              <a:t/>
            </a:r>
            <a:br>
              <a:rPr lang="en-US" sz="12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-112" charset="0"/>
              </a:rPr>
            </a:b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-112" charset="0"/>
              </a:rPr>
              <a:t>Wednesday, 16-December-2015</a:t>
            </a:r>
            <a:endParaRPr sz="2800" dirty="0">
              <a:solidFill>
                <a:srgbClr val="000000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4876800"/>
            <a:ext cx="8153400" cy="1447800"/>
          </a:xfrm>
        </p:spPr>
        <p:txBody>
          <a:bodyPr/>
          <a:lstStyle/>
          <a:p>
            <a:pPr marR="0" eaLnBrk="1" hangingPunct="1">
              <a:lnSpc>
                <a:spcPct val="80000"/>
              </a:lnSpc>
            </a:pPr>
            <a:endParaRPr lang="en-US" altLang="en-US" sz="1300" b="1" dirty="0" smtClean="0"/>
          </a:p>
          <a:p>
            <a:pPr marR="0" eaLnBrk="1" hangingPunct="1">
              <a:lnSpc>
                <a:spcPct val="80000"/>
              </a:lnSpc>
            </a:pPr>
            <a:r>
              <a:rPr lang="en-US" altLang="en-US" sz="1300" b="1" dirty="0" smtClean="0"/>
              <a:t>Michael </a:t>
            </a:r>
            <a:r>
              <a:rPr lang="en-US" altLang="en-US" sz="1300" b="1" dirty="0"/>
              <a:t>R. Cockrell</a:t>
            </a:r>
          </a:p>
          <a:p>
            <a:pPr marR="0" eaLnBrk="1" hangingPunct="1">
              <a:lnSpc>
                <a:spcPct val="80000"/>
              </a:lnSpc>
            </a:pPr>
            <a:r>
              <a:rPr lang="en-US" altLang="en-US" sz="1300" b="1" dirty="0"/>
              <a:t>Director of Emergency Operations</a:t>
            </a:r>
          </a:p>
          <a:p>
            <a:pPr marR="0" eaLnBrk="1" hangingPunct="1">
              <a:lnSpc>
                <a:spcPct val="80000"/>
              </a:lnSpc>
            </a:pPr>
            <a:r>
              <a:rPr lang="en-US" altLang="en-US" sz="1300" b="1" dirty="0"/>
              <a:t>Office of Emergency Services</a:t>
            </a:r>
          </a:p>
          <a:p>
            <a:pPr marR="0" eaLnBrk="1" hangingPunct="1">
              <a:lnSpc>
                <a:spcPct val="80000"/>
              </a:lnSpc>
            </a:pPr>
            <a:r>
              <a:rPr lang="en-US" altLang="en-US" sz="1300" b="1" dirty="0"/>
              <a:t>A Division of General Services</a:t>
            </a:r>
          </a:p>
          <a:p>
            <a:pPr marR="0" eaLnBrk="1" hangingPunct="1">
              <a:lnSpc>
                <a:spcPct val="80000"/>
              </a:lnSpc>
            </a:pPr>
            <a:r>
              <a:rPr lang="en-US" altLang="en-US" sz="1300" b="1" dirty="0" smtClean="0"/>
              <a:t>209-953-6208</a:t>
            </a:r>
          </a:p>
          <a:p>
            <a:pPr marR="0" eaLnBrk="1" hangingPunct="1">
              <a:lnSpc>
                <a:spcPct val="80000"/>
              </a:lnSpc>
            </a:pPr>
            <a:r>
              <a:rPr lang="en-US" altLang="en-US" sz="1300" b="1" dirty="0" smtClean="0"/>
              <a:t>mcockrell@sjgov.org</a:t>
            </a:r>
            <a:endParaRPr lang="en-US" altLang="en-US" sz="1300" b="1" dirty="0"/>
          </a:p>
          <a:p>
            <a:pPr lvl="1" algn="l" eaLnBrk="1" hangingPunct="1">
              <a:lnSpc>
                <a:spcPct val="80000"/>
              </a:lnSpc>
              <a:buFontTx/>
              <a:buChar char="-"/>
            </a:pPr>
            <a:endParaRPr lang="en-US" altLang="en-US" sz="1300" b="1" dirty="0" smtClean="0">
              <a:solidFill>
                <a:schemeClr val="tx2"/>
              </a:solidFill>
            </a:endParaRPr>
          </a:p>
          <a:p>
            <a:pPr lvl="1" algn="l" eaLnBrk="1" hangingPunct="1">
              <a:lnSpc>
                <a:spcPct val="80000"/>
              </a:lnSpc>
              <a:buFontTx/>
              <a:buChar char="-"/>
            </a:pPr>
            <a:endParaRPr lang="en-US" altLang="en-US" sz="1300" b="1" dirty="0" smtClean="0">
              <a:solidFill>
                <a:schemeClr val="tx2"/>
              </a:solidFill>
            </a:endParaRPr>
          </a:p>
          <a:p>
            <a:pPr lvl="1" algn="l" eaLnBrk="1" hangingPunct="1">
              <a:lnSpc>
                <a:spcPct val="80000"/>
              </a:lnSpc>
              <a:buFontTx/>
              <a:buChar char="-"/>
            </a:pPr>
            <a:endParaRPr lang="en-US" altLang="en-US" sz="1300" b="1" dirty="0" smtClean="0">
              <a:solidFill>
                <a:schemeClr val="tx2"/>
              </a:solidFill>
            </a:endParaRPr>
          </a:p>
          <a:p>
            <a:pPr marR="0" eaLnBrk="1" hangingPunct="1">
              <a:lnSpc>
                <a:spcPct val="80000"/>
              </a:lnSpc>
            </a:pPr>
            <a:endParaRPr lang="en-US" altLang="en-US" sz="1300" b="1" dirty="0" smtClean="0"/>
          </a:p>
        </p:txBody>
      </p:sp>
      <p:pic>
        <p:nvPicPr>
          <p:cNvPr id="15364" name="Picture 5" descr="sjc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371"/>
          <a:stretch>
            <a:fillRect/>
          </a:stretch>
        </p:blipFill>
        <p:spPr bwMode="auto">
          <a:xfrm>
            <a:off x="381000" y="5715000"/>
            <a:ext cx="3841750" cy="6096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15365" name="Picture 1" descr="stormready2 cop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6" t="1675" r="-2" b="5383"/>
          <a:stretch>
            <a:fillRect/>
          </a:stretch>
        </p:blipFill>
        <p:spPr bwMode="auto">
          <a:xfrm>
            <a:off x="342900" y="4953000"/>
            <a:ext cx="19431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953000"/>
            <a:ext cx="903288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130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RESPONSE</a:t>
            </a:r>
            <a:endParaRPr lang="en-US" sz="24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" name="Picture 10" descr="Wavewash Overtopping Twitchel Is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5999"/>
          <a:stretch/>
        </p:blipFill>
        <p:spPr bwMode="auto">
          <a:xfrm>
            <a:off x="575556" y="3248980"/>
            <a:ext cx="8077200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654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 anchor="t"/>
          <a:lstStyle/>
          <a:p>
            <a:pPr eaLnBrk="1" hangingPunct="1"/>
            <a:r>
              <a:rPr lang="en-US" dirty="0" smtClean="0">
                <a:ea typeface="ＭＳ Ｐゴシック" charset="0"/>
                <a:cs typeface="ＭＳ Ｐゴシック" charset="0"/>
              </a:rPr>
              <a:t>FEDERAL RESPONSE CONCEPT</a:t>
            </a:r>
            <a:endParaRPr lang="en-US" sz="20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CRISIS MANAGEMENT</a:t>
            </a:r>
            <a:endParaRPr lang="en-US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sz="2000" dirty="0" smtClean="0"/>
              <a:t>CONSEQUENCE MANAGEMENT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Effects upon people, property, and community:</a:t>
            </a:r>
          </a:p>
          <a:p>
            <a:pPr lvl="1"/>
            <a:r>
              <a:rPr lang="en-US" dirty="0" smtClean="0"/>
              <a:t>Protect public health &amp; safety</a:t>
            </a:r>
          </a:p>
          <a:p>
            <a:pPr lvl="1"/>
            <a:r>
              <a:rPr lang="en-US" dirty="0" smtClean="0"/>
              <a:t>Restore essential gov’t services</a:t>
            </a:r>
          </a:p>
          <a:p>
            <a:r>
              <a:rPr lang="en-US" dirty="0" smtClean="0"/>
              <a:t>Provide emergency relief to:</a:t>
            </a:r>
          </a:p>
          <a:p>
            <a:pPr lvl="1"/>
            <a:r>
              <a:rPr lang="en-US" dirty="0" smtClean="0"/>
              <a:t>Governments</a:t>
            </a:r>
          </a:p>
          <a:p>
            <a:pPr lvl="1"/>
            <a:r>
              <a:rPr lang="en-US" dirty="0" smtClean="0"/>
              <a:t>Businesses</a:t>
            </a:r>
            <a:endParaRPr lang="en-US" dirty="0"/>
          </a:p>
          <a:p>
            <a:pPr lvl="1"/>
            <a:r>
              <a:rPr lang="en-US" dirty="0" smtClean="0"/>
              <a:t>Individuals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Response to cause:</a:t>
            </a:r>
          </a:p>
          <a:p>
            <a:pPr lvl="1"/>
            <a:r>
              <a:rPr lang="en-US" dirty="0" smtClean="0"/>
              <a:t>ID, acquire vital resources</a:t>
            </a:r>
          </a:p>
          <a:p>
            <a:pPr lvl="1"/>
            <a:r>
              <a:rPr lang="en-US" dirty="0" smtClean="0"/>
              <a:t>Anticipate threats</a:t>
            </a:r>
          </a:p>
          <a:p>
            <a:pPr lvl="1"/>
            <a:r>
              <a:rPr lang="en-US" dirty="0" smtClean="0"/>
              <a:t>Act </a:t>
            </a:r>
            <a:r>
              <a:rPr lang="en-US" dirty="0"/>
              <a:t>on </a:t>
            </a:r>
            <a:r>
              <a:rPr lang="en-US" dirty="0" smtClean="0"/>
              <a:t>threat</a:t>
            </a:r>
          </a:p>
          <a:p>
            <a:pPr lvl="1"/>
            <a:r>
              <a:rPr lang="en-US" dirty="0" smtClean="0"/>
              <a:t>Prevent threat occurring</a:t>
            </a:r>
          </a:p>
          <a:p>
            <a:r>
              <a:rPr lang="en-US" dirty="0" smtClean="0"/>
              <a:t>Conduct response:</a:t>
            </a:r>
          </a:p>
          <a:p>
            <a:pPr lvl="1"/>
            <a:r>
              <a:rPr lang="en-US" dirty="0" smtClean="0"/>
              <a:t>Isolate-contain threat</a:t>
            </a:r>
          </a:p>
          <a:p>
            <a:pPr lvl="1"/>
            <a:r>
              <a:rPr lang="en-US" dirty="0" smtClean="0"/>
              <a:t>Resolve threat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CSAC Webinar: Emergency Preparedness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D78B6E-CBA0-3043-B1C8-1280AE439D7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12/16/2015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30628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 anchor="t"/>
          <a:lstStyle/>
          <a:p>
            <a:pPr eaLnBrk="1" hangingPunct="1"/>
            <a:r>
              <a:rPr lang="en-US" sz="4000" dirty="0" smtClean="0">
                <a:ea typeface="ＭＳ Ｐゴシック" charset="0"/>
                <a:cs typeface="ＭＳ Ｐゴシック" charset="0"/>
              </a:rPr>
              <a:t>DIRECTOR-EXECUTIVE Briefings</a:t>
            </a:r>
            <a:endParaRPr lang="en-US" sz="40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INITIAL ASSESSMENT</a:t>
            </a:r>
            <a:endParaRPr lang="en-US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sz="2000" dirty="0" smtClean="0"/>
              <a:t>ACTIONS NEEDED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Proclamations </a:t>
            </a:r>
            <a:r>
              <a:rPr lang="en-US" dirty="0"/>
              <a:t>&amp;</a:t>
            </a:r>
            <a:r>
              <a:rPr lang="en-US" dirty="0" smtClean="0"/>
              <a:t> declarations</a:t>
            </a:r>
          </a:p>
          <a:p>
            <a:r>
              <a:rPr lang="en-US" dirty="0" smtClean="0"/>
              <a:t>Regulations, Orders</a:t>
            </a:r>
          </a:p>
          <a:p>
            <a:r>
              <a:rPr lang="en-US" dirty="0" smtClean="0"/>
              <a:t>Resource mobilization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Mutual aid/pay for hire?</a:t>
            </a:r>
          </a:p>
          <a:p>
            <a:r>
              <a:rPr lang="en-US" dirty="0" smtClean="0"/>
              <a:t>Emergency facilities</a:t>
            </a:r>
          </a:p>
          <a:p>
            <a:r>
              <a:rPr lang="en-US" dirty="0" smtClean="0"/>
              <a:t>Unique fiscal needs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Buying for other jurisdictions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Response NOT your legal responsibility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Intervention-coordination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Incident Size-up:</a:t>
            </a:r>
          </a:p>
          <a:p>
            <a:pPr lvl="1"/>
            <a:r>
              <a:rPr lang="en-US" dirty="0" smtClean="0"/>
              <a:t>Type, Magnitude</a:t>
            </a:r>
          </a:p>
          <a:p>
            <a:pPr lvl="1"/>
            <a:r>
              <a:rPr lang="en-US" dirty="0" smtClean="0"/>
              <a:t>Best/Worst case</a:t>
            </a:r>
          </a:p>
          <a:p>
            <a:r>
              <a:rPr lang="en-US" dirty="0" smtClean="0"/>
              <a:t>Resources:</a:t>
            </a:r>
          </a:p>
          <a:p>
            <a:pPr lvl="1"/>
            <a:r>
              <a:rPr lang="en-US" dirty="0" smtClean="0"/>
              <a:t>Command status</a:t>
            </a:r>
          </a:p>
          <a:p>
            <a:pPr lvl="1"/>
            <a:r>
              <a:rPr lang="en-US" dirty="0" smtClean="0"/>
              <a:t>Committed/needed</a:t>
            </a:r>
          </a:p>
          <a:p>
            <a:r>
              <a:rPr lang="en-US" dirty="0" smtClean="0"/>
              <a:t>Location of Incident</a:t>
            </a:r>
          </a:p>
          <a:p>
            <a:r>
              <a:rPr lang="en-US" dirty="0" smtClean="0"/>
              <a:t>Consequences:</a:t>
            </a:r>
          </a:p>
          <a:p>
            <a:pPr lvl="1"/>
            <a:r>
              <a:rPr lang="en-US" dirty="0" smtClean="0"/>
              <a:t>Human, Property</a:t>
            </a:r>
          </a:p>
          <a:p>
            <a:pPr lvl="1"/>
            <a:r>
              <a:rPr lang="en-US" dirty="0" smtClean="0"/>
              <a:t>Economic Impact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CSAC Webinar: Emergency Preparedness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D78B6E-CBA0-3043-B1C8-1280AE439D7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12/16/2015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859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0225" y="623085"/>
            <a:ext cx="8229600" cy="1143000"/>
          </a:xfrm>
        </p:spPr>
        <p:txBody>
          <a:bodyPr anchor="t">
            <a:normAutofit/>
          </a:bodyPr>
          <a:lstStyle/>
          <a:p>
            <a:pPr eaLnBrk="1" hangingPunct="1"/>
            <a:r>
              <a:rPr lang="en-US" sz="4000" dirty="0" smtClean="0">
                <a:ea typeface="ＭＳ Ｐゴシック" charset="0"/>
                <a:cs typeface="ＭＳ Ｐゴシック" charset="0"/>
              </a:rPr>
              <a:t>Legislative &amp; Executive Members Roles</a:t>
            </a:r>
            <a:endParaRPr lang="en-US" sz="40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1304764"/>
            <a:ext cx="4040188" cy="659352"/>
          </a:xfrm>
        </p:spPr>
        <p:txBody>
          <a:bodyPr/>
          <a:lstStyle/>
          <a:p>
            <a:r>
              <a:rPr lang="en-US" sz="2000" dirty="0" smtClean="0"/>
              <a:t>Initial:</a:t>
            </a:r>
            <a:endParaRPr lang="en-US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>
          <a:xfrm>
            <a:off x="4645025" y="1309273"/>
            <a:ext cx="4041775" cy="654843"/>
          </a:xfrm>
        </p:spPr>
        <p:txBody>
          <a:bodyPr/>
          <a:lstStyle/>
          <a:p>
            <a:r>
              <a:rPr lang="en-US" sz="2000" dirty="0" smtClean="0"/>
              <a:t>Ongoing, includes recovery: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671392" y="1964116"/>
            <a:ext cx="4163046" cy="3593692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Ascertain the damage</a:t>
            </a:r>
          </a:p>
          <a:p>
            <a:r>
              <a:rPr lang="en-US" dirty="0" smtClean="0"/>
              <a:t>Political interface</a:t>
            </a:r>
            <a:r>
              <a:rPr lang="en-US" dirty="0" smtClean="0">
                <a:solidFill>
                  <a:srgbClr val="FF0000"/>
                </a:solidFill>
              </a:rPr>
              <a:t>*</a:t>
            </a:r>
          </a:p>
          <a:p>
            <a:r>
              <a:rPr lang="en-US" dirty="0"/>
              <a:t>Preserve law &amp; </a:t>
            </a:r>
            <a:r>
              <a:rPr lang="en-US" dirty="0" smtClean="0"/>
              <a:t>order</a:t>
            </a:r>
          </a:p>
          <a:p>
            <a:r>
              <a:rPr lang="en-US" dirty="0" smtClean="0"/>
              <a:t>Community re-assurances</a:t>
            </a:r>
            <a:r>
              <a:rPr lang="en-US" dirty="0" smtClean="0">
                <a:solidFill>
                  <a:srgbClr val="FF0000"/>
                </a:solidFill>
              </a:rPr>
              <a:t>*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Reconstitute local subdivisions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Furnishing of local services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199" y="1964116"/>
            <a:ext cx="4187825" cy="3593692"/>
          </a:xfrm>
        </p:spPr>
        <p:txBody>
          <a:bodyPr/>
          <a:lstStyle/>
          <a:p>
            <a:r>
              <a:rPr lang="en-US" dirty="0" smtClean="0"/>
              <a:t>Mobilize Organization</a:t>
            </a:r>
          </a:p>
          <a:p>
            <a:r>
              <a:rPr lang="en-US" dirty="0" smtClean="0"/>
              <a:t>Mobilize Resources</a:t>
            </a:r>
          </a:p>
          <a:p>
            <a:r>
              <a:rPr lang="en-US" dirty="0" smtClean="0"/>
              <a:t>Coordinate Activities-Director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Governing Body meets ASAP</a:t>
            </a:r>
          </a:p>
          <a:p>
            <a:r>
              <a:rPr lang="en-US" dirty="0">
                <a:solidFill>
                  <a:srgbClr val="FF0000"/>
                </a:solidFill>
              </a:rPr>
              <a:t>Reconstitute Board to quorum</a:t>
            </a:r>
          </a:p>
          <a:p>
            <a:r>
              <a:rPr lang="en-US" dirty="0" smtClean="0"/>
              <a:t>Proclamations, Orders, </a:t>
            </a:r>
            <a:r>
              <a:rPr lang="en-US" dirty="0" err="1" smtClean="0"/>
              <a:t>Reg’s</a:t>
            </a:r>
            <a:endParaRPr lang="en-US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CSAC Webinar: Emergency Preparedness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D78B6E-CBA0-3043-B1C8-1280AE439D7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12/16/2015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77043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340768"/>
            <a:ext cx="8501760" cy="2982760"/>
          </a:xfrm>
          <a:prstGeom prst="rect">
            <a:avLst/>
          </a:prstGeom>
        </p:spPr>
      </p:pic>
      <p:sp>
        <p:nvSpPr>
          <p:cNvPr id="28" name="5-Point Star 27"/>
          <p:cNvSpPr/>
          <p:nvPr/>
        </p:nvSpPr>
        <p:spPr bwMode="auto">
          <a:xfrm>
            <a:off x="2808959" y="1518554"/>
            <a:ext cx="276480" cy="276480"/>
          </a:xfrm>
          <a:prstGeom prst="star5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n-US"/>
          </a:p>
        </p:txBody>
      </p:sp>
      <p:sp>
        <p:nvSpPr>
          <p:cNvPr id="10" name="5-Point Star 9"/>
          <p:cNvSpPr/>
          <p:nvPr/>
        </p:nvSpPr>
        <p:spPr bwMode="auto">
          <a:xfrm>
            <a:off x="3347403" y="2907933"/>
            <a:ext cx="276480" cy="276480"/>
          </a:xfrm>
          <a:prstGeom prst="star5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n-US"/>
          </a:p>
        </p:txBody>
      </p:sp>
      <p:sp>
        <p:nvSpPr>
          <p:cNvPr id="11" name="5-Point Star 10"/>
          <p:cNvSpPr/>
          <p:nvPr/>
        </p:nvSpPr>
        <p:spPr bwMode="auto">
          <a:xfrm>
            <a:off x="3485643" y="3967328"/>
            <a:ext cx="276480" cy="276480"/>
          </a:xfrm>
          <a:prstGeom prst="star5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n-US"/>
          </a:p>
        </p:txBody>
      </p:sp>
      <p:sp>
        <p:nvSpPr>
          <p:cNvPr id="7" name="Rectangle 2"/>
          <p:cNvSpPr txBox="1">
            <a:spLocks noRot="1" noChangeArrowheads="1"/>
          </p:cNvSpPr>
          <p:nvPr/>
        </p:nvSpPr>
        <p:spPr>
          <a:xfrm>
            <a:off x="530225" y="623085"/>
            <a:ext cx="8229600" cy="11430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ＭＳ Ｐゴシック" pitchFamily="-108" charset="-128"/>
                <a:cs typeface="ＭＳ Ｐゴシック" pitchFamily="-108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-108" charset="0"/>
                <a:ea typeface="ＭＳ Ｐゴシック" pitchFamily="-108" charset="-128"/>
                <a:cs typeface="ＭＳ Ｐゴシック" pitchFamily="-108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-108" charset="0"/>
                <a:ea typeface="ＭＳ Ｐゴシック" pitchFamily="-108" charset="-128"/>
                <a:cs typeface="ＭＳ Ｐゴシック" pitchFamily="-108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-108" charset="0"/>
                <a:ea typeface="ＭＳ Ｐゴシック" pitchFamily="-108" charset="-128"/>
                <a:cs typeface="ＭＳ Ｐゴシック" pitchFamily="-108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-108" charset="0"/>
                <a:ea typeface="ＭＳ Ｐゴシック" pitchFamily="-108" charset="-128"/>
                <a:cs typeface="ＭＳ Ｐゴシック" pitchFamily="-108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-108" charset="0"/>
                <a:ea typeface="ＭＳ Ｐゴシック" pitchFamily="-108" charset="-128"/>
                <a:cs typeface="ＭＳ Ｐゴシック" pitchFamily="-108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-108" charset="0"/>
                <a:ea typeface="ＭＳ Ｐゴシック" pitchFamily="-108" charset="-128"/>
                <a:cs typeface="ＭＳ Ｐゴシック" pitchFamily="-108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-108" charset="0"/>
                <a:ea typeface="ＭＳ Ｐゴシック" pitchFamily="-108" charset="-128"/>
                <a:cs typeface="ＭＳ Ｐゴシック" pitchFamily="-108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-108" charset="0"/>
                <a:ea typeface="ＭＳ Ｐゴシック" pitchFamily="-108" charset="-128"/>
                <a:cs typeface="ＭＳ Ｐゴシック" pitchFamily="-108" charset="-128"/>
              </a:defRPr>
            </a:lvl9pPr>
          </a:lstStyle>
          <a:p>
            <a:pPr eaLnBrk="1" hangingPunct="1"/>
            <a:r>
              <a:rPr lang="en-US" sz="4000" dirty="0" smtClean="0">
                <a:ea typeface="ＭＳ Ｐゴシック" charset="0"/>
                <a:cs typeface="ＭＳ Ｐゴシック" charset="0"/>
              </a:rPr>
              <a:t>Evacuations</a:t>
            </a:r>
            <a:endParaRPr lang="en-US" sz="40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4501314"/>
            <a:ext cx="850830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200" dirty="0" smtClean="0"/>
              <a:t>Whether </a:t>
            </a:r>
            <a:r>
              <a:rPr lang="en-US" sz="2200" dirty="0"/>
              <a:t>Penal Code </a:t>
            </a:r>
            <a:r>
              <a:rPr lang="en-US" sz="2200" dirty="0" smtClean="0"/>
              <a:t>§409.5 </a:t>
            </a:r>
            <a:r>
              <a:rPr lang="en-US" sz="2200" dirty="0"/>
              <a:t>permits law enforcement officers </a:t>
            </a:r>
            <a:r>
              <a:rPr lang="en-US" sz="2200" dirty="0" smtClean="0"/>
              <a:t>to forcibly </a:t>
            </a:r>
            <a:r>
              <a:rPr lang="en-US" sz="2200" dirty="0"/>
              <a:t>evacuate an area is not </a:t>
            </a:r>
            <a:r>
              <a:rPr lang="en-US" sz="2200" dirty="0" smtClean="0"/>
              <a:t>clear. That only allows closing an area.  409.6 </a:t>
            </a:r>
            <a:r>
              <a:rPr lang="en-US" sz="2200" dirty="0" smtClean="0">
                <a:solidFill>
                  <a:srgbClr val="FF0000"/>
                </a:solidFill>
              </a:rPr>
              <a:t>does </a:t>
            </a:r>
            <a:r>
              <a:rPr lang="en-US" sz="2200" dirty="0" smtClean="0"/>
              <a:t>allow forced removal for avalanche.</a:t>
            </a:r>
          </a:p>
          <a:p>
            <a:pPr algn="l"/>
            <a:endParaRPr lang="en-US" sz="2200" dirty="0"/>
          </a:p>
          <a:p>
            <a:pPr algn="l"/>
            <a:r>
              <a:rPr lang="en-US" sz="2200" dirty="0" smtClean="0"/>
              <a:t>Rather </a:t>
            </a:r>
            <a:r>
              <a:rPr lang="en-US" sz="2200" dirty="0"/>
              <a:t>than relying on Penal Code </a:t>
            </a:r>
            <a:r>
              <a:rPr lang="en-US" sz="2200" dirty="0" smtClean="0"/>
              <a:t>§409.5</a:t>
            </a:r>
            <a:r>
              <a:rPr lang="en-US" sz="2200" dirty="0"/>
              <a:t>, </a:t>
            </a:r>
            <a:r>
              <a:rPr lang="en-US" sz="2200" dirty="0" smtClean="0"/>
              <a:t>local governing bodies should </a:t>
            </a:r>
            <a:r>
              <a:rPr lang="en-US" sz="2200" dirty="0"/>
              <a:t>consider issuing an evacuation order that specifies </a:t>
            </a:r>
            <a:r>
              <a:rPr lang="en-US" sz="2200" dirty="0" smtClean="0"/>
              <a:t>criteria</a:t>
            </a:r>
          </a:p>
        </p:txBody>
      </p:sp>
    </p:spTree>
    <p:extLst>
      <p:ext uri="{BB962C8B-B14F-4D97-AF65-F5344CB8AC3E}">
        <p14:creationId xmlns:p14="http://schemas.microsoft.com/office/powerpoint/2010/main" val="201603365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RECOVERY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3277" y="3200400"/>
            <a:ext cx="4234747" cy="335603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199923"/>
            <a:ext cx="3356992" cy="3356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00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 anchor="t"/>
          <a:lstStyle/>
          <a:p>
            <a:pPr eaLnBrk="1" hangingPunct="1"/>
            <a:r>
              <a:rPr lang="en-US" dirty="0" smtClean="0">
                <a:ea typeface="ＭＳ Ｐゴシック" charset="0"/>
                <a:cs typeface="ＭＳ Ｐゴシック" charset="0"/>
              </a:rPr>
              <a:t>RECOVERY STEPS</a:t>
            </a:r>
            <a:endParaRPr lang="en-US" sz="20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 anchor="t"/>
          <a:lstStyle/>
          <a:p>
            <a:r>
              <a:rPr lang="en-US" sz="2000" dirty="0" smtClean="0"/>
              <a:t>Board Actions</a:t>
            </a: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23528" y="2514600"/>
            <a:ext cx="8363272" cy="3845720"/>
          </a:xfrm>
        </p:spPr>
        <p:txBody>
          <a:bodyPr/>
          <a:lstStyle/>
          <a:p>
            <a:r>
              <a:rPr lang="en-US" dirty="0" smtClean="0"/>
              <a:t>Terminate Proclamations</a:t>
            </a:r>
          </a:p>
          <a:p>
            <a:r>
              <a:rPr lang="en-US" dirty="0" smtClean="0"/>
              <a:t>Confirm Termination of Health Declarations</a:t>
            </a:r>
          </a:p>
          <a:p>
            <a:r>
              <a:rPr lang="en-US" dirty="0" smtClean="0"/>
              <a:t>Rescind active Orders &amp; Regulations, rules</a:t>
            </a:r>
          </a:p>
          <a:p>
            <a:r>
              <a:rPr lang="en-US" dirty="0" smtClean="0"/>
              <a:t>Consider special economic or recovery relief assistance, reduce-delay property taxes, job placement options, relocations, mitigation options</a:t>
            </a:r>
          </a:p>
          <a:p>
            <a:r>
              <a:rPr lang="en-US" dirty="0" smtClean="0"/>
              <a:t>Board approval accepting state &amp; federal programs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CSAC Webinar: Emergency Preparedness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D78B6E-CBA0-3043-B1C8-1280AE439D72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12/16/2015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95283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 anchor="t"/>
          <a:lstStyle/>
          <a:p>
            <a:pPr eaLnBrk="1" hangingPunct="1"/>
            <a:r>
              <a:rPr lang="en-US" dirty="0" smtClean="0">
                <a:ea typeface="ＭＳ Ｐゴシック" charset="0"/>
                <a:cs typeface="ＭＳ Ｐゴシック" charset="0"/>
              </a:rPr>
              <a:t>RECOVERY STEPS</a:t>
            </a:r>
            <a:endParaRPr lang="en-US" sz="20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287524" y="1556792"/>
            <a:ext cx="8640959" cy="4803528"/>
          </a:xfrm>
        </p:spPr>
        <p:txBody>
          <a:bodyPr/>
          <a:lstStyle/>
          <a:p>
            <a:r>
              <a:rPr lang="en-US" dirty="0" smtClean="0"/>
              <a:t>CDAA &amp; FEMA assistance is tightening criteria</a:t>
            </a:r>
          </a:p>
          <a:p>
            <a:r>
              <a:rPr lang="en-US" dirty="0"/>
              <a:t>Executive commitment, and senior manager increases a better result</a:t>
            </a:r>
          </a:p>
          <a:p>
            <a:r>
              <a:rPr lang="en-US" dirty="0" smtClean="0"/>
              <a:t>Keep original documents, is the claim a central claim or each </a:t>
            </a:r>
            <a:r>
              <a:rPr lang="en-US" dirty="0" err="1" smtClean="0"/>
              <a:t>dept</a:t>
            </a:r>
            <a:r>
              <a:rPr lang="en-US" dirty="0" smtClean="0"/>
              <a:t>?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Is the Dept.-Purchasing-Auditor sync’d to documentation elements?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New 13-page procurement checklist</a:t>
            </a:r>
          </a:p>
          <a:p>
            <a:r>
              <a:rPr lang="en-US" dirty="0" smtClean="0"/>
              <a:t>Recovery </a:t>
            </a:r>
            <a:r>
              <a:rPr lang="en-US" dirty="0"/>
              <a:t>of funds can </a:t>
            </a:r>
            <a:r>
              <a:rPr lang="en-US" dirty="0" smtClean="0"/>
              <a:t>last </a:t>
            </a:r>
            <a:r>
              <a:rPr lang="en-US" dirty="0"/>
              <a:t>10-yrs. who reimburses CA &amp; FEMA if </a:t>
            </a:r>
            <a:r>
              <a:rPr lang="en-US" dirty="0" smtClean="0"/>
              <a:t>each dept. claims &amp; is audited?</a:t>
            </a:r>
          </a:p>
          <a:p>
            <a:r>
              <a:rPr lang="en-US" dirty="0" smtClean="0"/>
              <a:t>Use contractors when possible</a:t>
            </a:r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Waived fees is not eligible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Careful use to words: damage assessment-vs-safety inspection</a:t>
            </a:r>
            <a:endParaRPr lang="en-US" dirty="0"/>
          </a:p>
          <a:p>
            <a:r>
              <a:rPr lang="en-US" dirty="0" smtClean="0"/>
              <a:t>FEMA proposes locals take on full costs of damage assessment </a:t>
            </a:r>
            <a:r>
              <a:rPr lang="en-US" dirty="0"/>
              <a:t>&amp;</a:t>
            </a:r>
            <a:r>
              <a:rPr lang="en-US" dirty="0" smtClean="0"/>
              <a:t> developing Project Worksheets, little admin. funding.</a:t>
            </a:r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CSAC Webinar: Emergency Preparedness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D78B6E-CBA0-3043-B1C8-1280AE439D72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12/16/2015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7087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80" t="21941" r="38337" b="36185"/>
          <a:stretch/>
        </p:blipFill>
        <p:spPr>
          <a:xfrm>
            <a:off x="2528525" y="1844825"/>
            <a:ext cx="4848449" cy="4644516"/>
          </a:xfrm>
        </p:spPr>
      </p:pic>
      <p:sp>
        <p:nvSpPr>
          <p:cNvPr id="28677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408228" y="323396"/>
            <a:ext cx="8540750" cy="1449420"/>
          </a:xfrm>
        </p:spPr>
        <p:txBody>
          <a:bodyPr anchor="t"/>
          <a:lstStyle/>
          <a:p>
            <a:pPr algn="ctr" eaLnBrk="1" hangingPunct="1"/>
            <a:r>
              <a:rPr lang="en-US" sz="4800" dirty="0" smtClean="0">
                <a:ea typeface="ＭＳ Ｐゴシック" charset="0"/>
                <a:cs typeface="ＭＳ Ｐゴシック" charset="0"/>
              </a:rPr>
              <a:t>PRESERVATION OF GOVERNMENT</a:t>
            </a:r>
            <a:r>
              <a:rPr lang="en-US" sz="1200" dirty="0" smtClean="0">
                <a:ea typeface="ＭＳ Ｐゴシック" charset="0"/>
                <a:cs typeface="ＭＳ Ｐゴシック" charset="0"/>
              </a:rPr>
              <a:t/>
            </a:r>
            <a:br>
              <a:rPr lang="en-US" sz="1200" dirty="0" smtClean="0">
                <a:ea typeface="ＭＳ Ｐゴシック" charset="0"/>
                <a:cs typeface="ＭＳ Ｐゴシック" charset="0"/>
              </a:rPr>
            </a:br>
            <a:r>
              <a:rPr lang="en-US" sz="1800" dirty="0" smtClean="0">
                <a:ea typeface="ＭＳ Ｐゴシック" charset="0"/>
                <a:cs typeface="ＭＳ Ｐゴシック" charset="0"/>
              </a:rPr>
              <a:t>CGC 8635-8644</a:t>
            </a:r>
            <a:br>
              <a:rPr lang="en-US" sz="1800" dirty="0" smtClean="0">
                <a:ea typeface="ＭＳ Ｐゴシック" charset="0"/>
                <a:cs typeface="ＭＳ Ｐゴシック" charset="0"/>
              </a:rPr>
            </a:br>
            <a:r>
              <a:rPr lang="en-US" sz="1800" dirty="0" smtClean="0">
                <a:ea typeface="ＭＳ Ｐゴシック" charset="0"/>
                <a:cs typeface="ＭＳ Ｐゴシック" charset="0"/>
              </a:rPr>
              <a:t>San Joaquin Example</a:t>
            </a:r>
            <a:endParaRPr lang="en-US" sz="18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8680" name="Text Box 10"/>
          <p:cNvSpPr txBox="1">
            <a:spLocks noChangeArrowheads="1"/>
          </p:cNvSpPr>
          <p:nvPr/>
        </p:nvSpPr>
        <p:spPr bwMode="auto">
          <a:xfrm>
            <a:off x="7433696" y="1311290"/>
            <a:ext cx="1566796" cy="528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lnSpc>
                <a:spcPct val="150000"/>
              </a:lnSpc>
            </a:pPr>
            <a:r>
              <a:rPr lang="en-US" sz="750" b="1" dirty="0" smtClean="0"/>
              <a:t>Border Counties:</a:t>
            </a:r>
            <a:endParaRPr lang="en-US" sz="750" b="1" dirty="0"/>
          </a:p>
          <a:p>
            <a:pPr marL="171450" indent="-171450" algn="l" eaLnBrk="1" hangingPunct="1">
              <a:buFontTx/>
              <a:buChar char="-"/>
            </a:pPr>
            <a:r>
              <a:rPr lang="en-US" sz="750" dirty="0"/>
              <a:t>Alameda	1,554,720</a:t>
            </a:r>
          </a:p>
          <a:p>
            <a:pPr marL="171450" indent="-171450" algn="l" eaLnBrk="1" hangingPunct="1">
              <a:buFontTx/>
              <a:buChar char="-"/>
            </a:pPr>
            <a:r>
              <a:rPr lang="en-US" sz="750" dirty="0"/>
              <a:t>Sacramento	1,450,121</a:t>
            </a:r>
          </a:p>
          <a:p>
            <a:pPr marL="171450" indent="-171450" algn="l" eaLnBrk="1" hangingPunct="1">
              <a:buFontTx/>
              <a:buChar char="-"/>
            </a:pPr>
            <a:r>
              <a:rPr lang="en-US" sz="750" dirty="0"/>
              <a:t>Contra Costa	1,079,597</a:t>
            </a:r>
          </a:p>
          <a:p>
            <a:pPr marL="171450" indent="-171450" algn="l" eaLnBrk="1" hangingPunct="1">
              <a:buFontTx/>
              <a:buChar char="-"/>
            </a:pPr>
            <a:r>
              <a:rPr lang="en-US" sz="750" dirty="0"/>
              <a:t>Stanislaus	   </a:t>
            </a:r>
            <a:r>
              <a:rPr lang="en-US" sz="750" dirty="0" smtClean="0"/>
              <a:t>521,726</a:t>
            </a:r>
          </a:p>
          <a:p>
            <a:pPr marL="171450" indent="-171450" algn="l" eaLnBrk="1" hangingPunct="1">
              <a:buFontTx/>
              <a:buChar char="-"/>
            </a:pPr>
            <a:r>
              <a:rPr lang="en-US" sz="750" dirty="0"/>
              <a:t>Calaveras	     44,742</a:t>
            </a:r>
          </a:p>
          <a:p>
            <a:pPr marL="171450" indent="-171450" algn="l" eaLnBrk="1" hangingPunct="1">
              <a:buFontTx/>
              <a:buChar char="-"/>
            </a:pPr>
            <a:r>
              <a:rPr lang="en-US" sz="750" dirty="0"/>
              <a:t>Amador	     </a:t>
            </a:r>
            <a:r>
              <a:rPr lang="en-US" sz="750" dirty="0" smtClean="0"/>
              <a:t>37,035</a:t>
            </a:r>
            <a:endParaRPr lang="en-US" sz="750" b="1" dirty="0" smtClean="0">
              <a:solidFill>
                <a:srgbClr val="FF0000"/>
              </a:solidFill>
            </a:endParaRPr>
          </a:p>
          <a:p>
            <a:pPr algn="l" eaLnBrk="1" hangingPunct="1">
              <a:lnSpc>
                <a:spcPct val="150000"/>
              </a:lnSpc>
            </a:pPr>
            <a:r>
              <a:rPr lang="en-US" sz="750" b="1" dirty="0" smtClean="0"/>
              <a:t>0-50 Miles</a:t>
            </a:r>
            <a:r>
              <a:rPr lang="en-US" sz="750" dirty="0" smtClean="0"/>
              <a:t>:</a:t>
            </a:r>
          </a:p>
          <a:p>
            <a:pPr marL="171450" indent="-171450" algn="l" eaLnBrk="1" hangingPunct="1">
              <a:buFontTx/>
              <a:buChar char="-"/>
            </a:pPr>
            <a:r>
              <a:rPr lang="en-US" sz="750" dirty="0" smtClean="0"/>
              <a:t>Santa Clara	1,837,504</a:t>
            </a:r>
          </a:p>
          <a:p>
            <a:pPr marL="171450" indent="-171450" algn="l" eaLnBrk="1" hangingPunct="1">
              <a:buFontTx/>
              <a:buChar char="-"/>
            </a:pPr>
            <a:r>
              <a:rPr lang="en-US" sz="750" dirty="0" smtClean="0"/>
              <a:t>Solano</a:t>
            </a:r>
            <a:r>
              <a:rPr lang="en-US" sz="750" dirty="0"/>
              <a:t>	   </a:t>
            </a:r>
            <a:r>
              <a:rPr lang="en-US" sz="750" dirty="0" smtClean="0"/>
              <a:t>420,757</a:t>
            </a:r>
          </a:p>
          <a:p>
            <a:pPr marL="171450" indent="-171450" algn="l" eaLnBrk="1" hangingPunct="1">
              <a:buFontTx/>
              <a:buChar char="-"/>
            </a:pPr>
            <a:r>
              <a:rPr lang="en-US" sz="750" dirty="0"/>
              <a:t>Merced	   </a:t>
            </a:r>
            <a:r>
              <a:rPr lang="en-US" sz="750" dirty="0" smtClean="0"/>
              <a:t>262,305</a:t>
            </a:r>
          </a:p>
          <a:p>
            <a:pPr marL="171450" indent="-171450" algn="l" eaLnBrk="1" hangingPunct="1">
              <a:buFontTx/>
              <a:buChar char="-"/>
            </a:pPr>
            <a:r>
              <a:rPr lang="en-US" sz="750" dirty="0"/>
              <a:t>Yolo	   </a:t>
            </a:r>
            <a:r>
              <a:rPr lang="en-US" sz="750" dirty="0" smtClean="0"/>
              <a:t>200,840</a:t>
            </a:r>
          </a:p>
          <a:p>
            <a:pPr marL="171450" indent="-171450" algn="l" eaLnBrk="1" hangingPunct="1">
              <a:buFontTx/>
              <a:buChar char="-"/>
            </a:pPr>
            <a:r>
              <a:rPr lang="en-US" sz="750" dirty="0"/>
              <a:t>El Dorado	   </a:t>
            </a:r>
            <a:r>
              <a:rPr lang="en-US" sz="750" dirty="0" smtClean="0"/>
              <a:t>180,561</a:t>
            </a:r>
            <a:endParaRPr lang="en-US" sz="750" dirty="0"/>
          </a:p>
          <a:p>
            <a:pPr marL="171450" indent="-171450" algn="l" eaLnBrk="1" hangingPunct="1">
              <a:buFontTx/>
              <a:buChar char="-"/>
            </a:pPr>
            <a:r>
              <a:rPr lang="en-US" sz="750" dirty="0"/>
              <a:t>Tuolumne	</a:t>
            </a:r>
            <a:r>
              <a:rPr lang="en-US" sz="750" dirty="0" smtClean="0"/>
              <a:t>     54,008</a:t>
            </a:r>
            <a:endParaRPr lang="en-US" sz="750" u="sng" dirty="0" smtClean="0"/>
          </a:p>
          <a:p>
            <a:pPr marL="171450" indent="-171450" algn="l" eaLnBrk="1" hangingPunct="1">
              <a:buFontTx/>
              <a:buChar char="-"/>
            </a:pPr>
            <a:r>
              <a:rPr lang="en-US" sz="750" dirty="0" smtClean="0"/>
              <a:t>Mariposa</a:t>
            </a:r>
            <a:r>
              <a:rPr lang="en-US" sz="750" dirty="0"/>
              <a:t>	     </a:t>
            </a:r>
            <a:r>
              <a:rPr lang="en-US" sz="750" dirty="0" smtClean="0"/>
              <a:t>17,905</a:t>
            </a:r>
          </a:p>
          <a:p>
            <a:pPr algn="l" eaLnBrk="1" hangingPunct="1">
              <a:lnSpc>
                <a:spcPct val="150000"/>
              </a:lnSpc>
            </a:pPr>
            <a:r>
              <a:rPr lang="en-US" sz="750" b="1" dirty="0" smtClean="0"/>
              <a:t>51-100 Miles</a:t>
            </a:r>
            <a:r>
              <a:rPr lang="en-US" sz="750" dirty="0" smtClean="0"/>
              <a:t>:</a:t>
            </a:r>
          </a:p>
          <a:p>
            <a:pPr marL="171450" indent="-171450" algn="l" eaLnBrk="1" hangingPunct="1">
              <a:buFontTx/>
              <a:buChar char="-"/>
            </a:pPr>
            <a:r>
              <a:rPr lang="en-US" sz="750" dirty="0" smtClean="0"/>
              <a:t>Fresno</a:t>
            </a:r>
            <a:r>
              <a:rPr lang="en-US" sz="750" dirty="0"/>
              <a:t>	</a:t>
            </a:r>
            <a:r>
              <a:rPr lang="en-US" sz="750" dirty="0" smtClean="0"/>
              <a:t>   947,895</a:t>
            </a:r>
          </a:p>
          <a:p>
            <a:pPr marL="171450" indent="-171450" algn="l" eaLnBrk="1" hangingPunct="1">
              <a:buFontTx/>
              <a:buChar char="-"/>
            </a:pPr>
            <a:r>
              <a:rPr lang="en-US" sz="750" dirty="0" smtClean="0"/>
              <a:t>San </a:t>
            </a:r>
            <a:r>
              <a:rPr lang="en-US" sz="750" dirty="0"/>
              <a:t>Francisco	</a:t>
            </a:r>
            <a:r>
              <a:rPr lang="en-US" sz="750" dirty="0" smtClean="0"/>
              <a:t>   825,863</a:t>
            </a:r>
          </a:p>
          <a:p>
            <a:pPr marL="171450" indent="-171450" algn="l" eaLnBrk="1" hangingPunct="1">
              <a:buFontTx/>
              <a:buChar char="-"/>
            </a:pPr>
            <a:r>
              <a:rPr lang="en-US" sz="750" dirty="0"/>
              <a:t>San Mateo	</a:t>
            </a:r>
            <a:r>
              <a:rPr lang="en-US" sz="750" dirty="0" smtClean="0"/>
              <a:t>   739,311</a:t>
            </a:r>
          </a:p>
          <a:p>
            <a:pPr marL="171450" indent="-171450" algn="l" eaLnBrk="1" hangingPunct="1">
              <a:buFontTx/>
              <a:buChar char="-"/>
            </a:pPr>
            <a:r>
              <a:rPr lang="en-US" sz="750" dirty="0"/>
              <a:t>Sonoma	</a:t>
            </a:r>
            <a:r>
              <a:rPr lang="en-US" sz="750" dirty="0" smtClean="0"/>
              <a:t>   491,829</a:t>
            </a:r>
          </a:p>
          <a:p>
            <a:pPr marL="171450" indent="-171450" algn="l" eaLnBrk="1" hangingPunct="1">
              <a:buFontTx/>
              <a:buChar char="-"/>
            </a:pPr>
            <a:r>
              <a:rPr lang="en-US" sz="750" dirty="0"/>
              <a:t>Monterey	   </a:t>
            </a:r>
            <a:r>
              <a:rPr lang="en-US" sz="750" dirty="0" smtClean="0"/>
              <a:t>426,762</a:t>
            </a:r>
          </a:p>
          <a:p>
            <a:pPr marL="171450" indent="-171450" algn="l" eaLnBrk="1" hangingPunct="1">
              <a:buFontTx/>
              <a:buChar char="-"/>
            </a:pPr>
            <a:r>
              <a:rPr lang="en-US" sz="750" dirty="0" smtClean="0"/>
              <a:t>Placer</a:t>
            </a:r>
            <a:r>
              <a:rPr lang="en-US" sz="750" dirty="0"/>
              <a:t>	</a:t>
            </a:r>
            <a:r>
              <a:rPr lang="en-US" sz="750" dirty="0" smtClean="0"/>
              <a:t>   361,682</a:t>
            </a:r>
          </a:p>
          <a:p>
            <a:pPr marL="171450" indent="-171450" algn="l" eaLnBrk="1" hangingPunct="1">
              <a:buFontTx/>
              <a:buChar char="-"/>
            </a:pPr>
            <a:r>
              <a:rPr lang="en-US" sz="750" dirty="0"/>
              <a:t>Santa Cruz	   </a:t>
            </a:r>
            <a:r>
              <a:rPr lang="en-US" sz="750" dirty="0" smtClean="0"/>
              <a:t>266,776</a:t>
            </a:r>
          </a:p>
          <a:p>
            <a:pPr marL="171450" indent="-171450" algn="l" eaLnBrk="1" hangingPunct="1">
              <a:buFontTx/>
              <a:buChar char="-"/>
            </a:pPr>
            <a:r>
              <a:rPr lang="en-US" sz="750" dirty="0" smtClean="0"/>
              <a:t>Marin</a:t>
            </a:r>
            <a:r>
              <a:rPr lang="en-US" sz="750" dirty="0"/>
              <a:t>	</a:t>
            </a:r>
            <a:r>
              <a:rPr lang="en-US" sz="750" dirty="0" smtClean="0"/>
              <a:t>   256,069</a:t>
            </a:r>
          </a:p>
          <a:p>
            <a:pPr marL="171450" indent="-171450" algn="l" eaLnBrk="1" hangingPunct="1">
              <a:buFontTx/>
              <a:buChar char="-"/>
            </a:pPr>
            <a:r>
              <a:rPr lang="en-US" sz="750" dirty="0" smtClean="0"/>
              <a:t>Butte	   221,539</a:t>
            </a:r>
          </a:p>
          <a:p>
            <a:pPr marL="171450" indent="-171450" algn="l" eaLnBrk="1" hangingPunct="1">
              <a:buFontTx/>
              <a:buChar char="-"/>
            </a:pPr>
            <a:r>
              <a:rPr lang="en-US" sz="750" dirty="0"/>
              <a:t>Madera	   </a:t>
            </a:r>
            <a:r>
              <a:rPr lang="en-US" sz="750" dirty="0" smtClean="0"/>
              <a:t>152,218</a:t>
            </a:r>
          </a:p>
          <a:p>
            <a:pPr marL="171450" indent="-171450" algn="l" eaLnBrk="1" hangingPunct="1">
              <a:buFontTx/>
              <a:buChar char="-"/>
            </a:pPr>
            <a:r>
              <a:rPr lang="en-US" sz="750" dirty="0" smtClean="0"/>
              <a:t>Napa</a:t>
            </a:r>
            <a:r>
              <a:rPr lang="en-US" sz="750" dirty="0"/>
              <a:t>	</a:t>
            </a:r>
            <a:r>
              <a:rPr lang="en-US" sz="750" dirty="0" smtClean="0"/>
              <a:t>   139,045</a:t>
            </a:r>
          </a:p>
          <a:p>
            <a:pPr marL="171450" indent="-171450" algn="l" eaLnBrk="1" hangingPunct="1">
              <a:buFontTx/>
              <a:buChar char="-"/>
            </a:pPr>
            <a:r>
              <a:rPr lang="en-US" sz="750" dirty="0" smtClean="0"/>
              <a:t>Nevada</a:t>
            </a:r>
            <a:r>
              <a:rPr lang="en-US" sz="750" dirty="0"/>
              <a:t>	</a:t>
            </a:r>
            <a:r>
              <a:rPr lang="en-US" sz="750" dirty="0" smtClean="0"/>
              <a:t>     98,292</a:t>
            </a:r>
          </a:p>
          <a:p>
            <a:pPr marL="171450" indent="-171450" algn="l" eaLnBrk="1" hangingPunct="1">
              <a:buFontTx/>
              <a:buChar char="-"/>
            </a:pPr>
            <a:r>
              <a:rPr lang="en-US" sz="750" dirty="0"/>
              <a:t>Sutter	     </a:t>
            </a:r>
            <a:r>
              <a:rPr lang="en-US" sz="750" dirty="0" smtClean="0"/>
              <a:t>95,022</a:t>
            </a:r>
          </a:p>
          <a:p>
            <a:pPr marL="171450" indent="-171450" algn="l" eaLnBrk="1" hangingPunct="1">
              <a:buFontTx/>
              <a:buChar char="-"/>
            </a:pPr>
            <a:r>
              <a:rPr lang="en-US" sz="750" dirty="0"/>
              <a:t>Yuba	</a:t>
            </a:r>
            <a:r>
              <a:rPr lang="en-US" sz="750" dirty="0" smtClean="0"/>
              <a:t>     72,155</a:t>
            </a:r>
          </a:p>
          <a:p>
            <a:pPr marL="171450" indent="-171450" algn="l" eaLnBrk="1" hangingPunct="1">
              <a:buFontTx/>
              <a:buChar char="-"/>
            </a:pPr>
            <a:r>
              <a:rPr lang="en-US" sz="750" dirty="0" smtClean="0"/>
              <a:t>Lake	     63,983</a:t>
            </a:r>
          </a:p>
          <a:p>
            <a:pPr marL="171450" indent="-171450" algn="l" eaLnBrk="1" hangingPunct="1">
              <a:buFontTx/>
              <a:buChar char="-"/>
            </a:pPr>
            <a:r>
              <a:rPr lang="en-US" sz="750" dirty="0"/>
              <a:t>San Benito	     </a:t>
            </a:r>
            <a:r>
              <a:rPr lang="en-US" sz="750" dirty="0" smtClean="0"/>
              <a:t>56,884</a:t>
            </a:r>
          </a:p>
          <a:p>
            <a:pPr marL="171450" indent="-171450" algn="l" eaLnBrk="1" hangingPunct="1">
              <a:buFontTx/>
              <a:buChar char="-"/>
            </a:pPr>
            <a:r>
              <a:rPr lang="en-US" sz="750" dirty="0"/>
              <a:t>Colusa	     </a:t>
            </a:r>
            <a:r>
              <a:rPr lang="en-US" sz="750" dirty="0" smtClean="0"/>
              <a:t>21,411</a:t>
            </a:r>
          </a:p>
          <a:p>
            <a:pPr marL="171450" indent="-171450" algn="l" eaLnBrk="1" hangingPunct="1">
              <a:buFontTx/>
              <a:buChar char="-"/>
            </a:pPr>
            <a:r>
              <a:rPr lang="en-US" sz="750" dirty="0"/>
              <a:t>Mono	     </a:t>
            </a:r>
            <a:r>
              <a:rPr lang="en-US" sz="750" dirty="0" smtClean="0"/>
              <a:t>14,348</a:t>
            </a:r>
          </a:p>
          <a:p>
            <a:pPr marL="171450" indent="-171450" algn="l" eaLnBrk="1" hangingPunct="1">
              <a:buFontTx/>
              <a:buChar char="-"/>
            </a:pPr>
            <a:r>
              <a:rPr lang="en-US" sz="750" dirty="0"/>
              <a:t>Alpine	       </a:t>
            </a:r>
            <a:r>
              <a:rPr lang="en-US" sz="750" dirty="0" smtClean="0"/>
              <a:t>1,129</a:t>
            </a:r>
          </a:p>
          <a:p>
            <a:pPr algn="l" eaLnBrk="1" hangingPunct="1">
              <a:lnSpc>
                <a:spcPct val="150000"/>
              </a:lnSpc>
            </a:pPr>
            <a:r>
              <a:rPr lang="en-US" sz="750" b="1" dirty="0" smtClean="0"/>
              <a:t>101-150 Miles:</a:t>
            </a:r>
            <a:endParaRPr lang="en-US" sz="750" dirty="0"/>
          </a:p>
          <a:p>
            <a:pPr marL="171450" indent="-171450" algn="l" eaLnBrk="1" hangingPunct="1">
              <a:buFontTx/>
              <a:buChar char="-"/>
            </a:pPr>
            <a:r>
              <a:rPr lang="en-US" sz="750" dirty="0" smtClean="0"/>
              <a:t>Tulare</a:t>
            </a:r>
            <a:r>
              <a:rPr lang="en-US" sz="750" dirty="0"/>
              <a:t>	    </a:t>
            </a:r>
            <a:r>
              <a:rPr lang="en-US" sz="750" dirty="0" smtClean="0"/>
              <a:t>451,977</a:t>
            </a:r>
          </a:p>
          <a:p>
            <a:pPr marL="171450" indent="-171450" algn="l" eaLnBrk="1" hangingPunct="1">
              <a:buFontTx/>
              <a:buChar char="-"/>
            </a:pPr>
            <a:r>
              <a:rPr lang="en-US" sz="750" dirty="0" smtClean="0"/>
              <a:t>Kings	    151,364</a:t>
            </a:r>
          </a:p>
          <a:p>
            <a:pPr marL="171450" indent="-171450" algn="l" eaLnBrk="1" hangingPunct="1">
              <a:buFontTx/>
              <a:buChar char="-"/>
            </a:pPr>
            <a:r>
              <a:rPr lang="en-US" sz="750" dirty="0" smtClean="0"/>
              <a:t>Mendocino	      87,428</a:t>
            </a:r>
          </a:p>
          <a:p>
            <a:pPr marL="171450" indent="-171450" algn="l" eaLnBrk="1" hangingPunct="1">
              <a:buFontTx/>
              <a:buChar char="-"/>
            </a:pPr>
            <a:r>
              <a:rPr lang="en-US" sz="750" dirty="0" smtClean="0"/>
              <a:t>Tehama	      63,406</a:t>
            </a:r>
          </a:p>
          <a:p>
            <a:pPr marL="171450" indent="-171450" algn="l" eaLnBrk="1" hangingPunct="1">
              <a:buFontTx/>
              <a:buChar char="-"/>
            </a:pPr>
            <a:r>
              <a:rPr lang="en-US" sz="750" dirty="0" smtClean="0"/>
              <a:t>Glenn	      27,992</a:t>
            </a:r>
          </a:p>
          <a:p>
            <a:pPr marL="171450" indent="-171450" algn="l" eaLnBrk="1" hangingPunct="1">
              <a:buFontTx/>
              <a:buChar char="-"/>
            </a:pPr>
            <a:r>
              <a:rPr lang="en-US" sz="750" dirty="0" smtClean="0"/>
              <a:t>Plumas	      19,399</a:t>
            </a:r>
          </a:p>
          <a:p>
            <a:pPr marL="171450" indent="-171450" algn="l" eaLnBrk="1" hangingPunct="1">
              <a:buFontTx/>
              <a:buChar char="-"/>
            </a:pPr>
            <a:r>
              <a:rPr lang="en-US" sz="750" dirty="0" smtClean="0"/>
              <a:t>Inyo	      18,495</a:t>
            </a:r>
            <a:endParaRPr lang="en-US" sz="750" dirty="0"/>
          </a:p>
        </p:txBody>
      </p:sp>
      <p:sp>
        <p:nvSpPr>
          <p:cNvPr id="14" name="Flowchart: Or 13"/>
          <p:cNvSpPr/>
          <p:nvPr/>
        </p:nvSpPr>
        <p:spPr>
          <a:xfrm>
            <a:off x="2627784" y="1988840"/>
            <a:ext cx="4356484" cy="4428492"/>
          </a:xfrm>
          <a:prstGeom prst="flowChartOr">
            <a:avLst/>
          </a:prstGeom>
          <a:noFill/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Flowchart: Summing Junction 3"/>
          <p:cNvSpPr/>
          <p:nvPr/>
        </p:nvSpPr>
        <p:spPr>
          <a:xfrm>
            <a:off x="4067944" y="3465004"/>
            <a:ext cx="1476164" cy="1512168"/>
          </a:xfrm>
          <a:prstGeom prst="flowChartSummingJunction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3347864" y="2672916"/>
            <a:ext cx="2880320" cy="3068732"/>
          </a:xfrm>
          <a:prstGeom prst="flowChartConnector">
            <a:avLst/>
          </a:prstGeom>
          <a:noFill/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096659" y="4025969"/>
            <a:ext cx="411445" cy="12311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sz="800" dirty="0" smtClean="0"/>
              <a:t>50-mi</a:t>
            </a:r>
            <a:endParaRPr lang="en-US" sz="800" dirty="0"/>
          </a:p>
        </p:txBody>
      </p:sp>
      <p:sp>
        <p:nvSpPr>
          <p:cNvPr id="23" name="TextBox 22"/>
          <p:cNvSpPr txBox="1"/>
          <p:nvPr/>
        </p:nvSpPr>
        <p:spPr>
          <a:xfrm>
            <a:off x="5780735" y="4005064"/>
            <a:ext cx="411445" cy="12311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sz="800" dirty="0" smtClean="0"/>
              <a:t>100-mi</a:t>
            </a:r>
            <a:endParaRPr lang="en-US" sz="800" dirty="0"/>
          </a:p>
        </p:txBody>
      </p:sp>
      <p:sp>
        <p:nvSpPr>
          <p:cNvPr id="24" name="TextBox 23"/>
          <p:cNvSpPr txBox="1"/>
          <p:nvPr/>
        </p:nvSpPr>
        <p:spPr>
          <a:xfrm>
            <a:off x="6552220" y="4005064"/>
            <a:ext cx="411445" cy="12311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sz="800" dirty="0" smtClean="0"/>
              <a:t>150-mi</a:t>
            </a:r>
            <a:endParaRPr lang="en-US" sz="800" dirty="0"/>
          </a:p>
        </p:txBody>
      </p:sp>
      <p:sp>
        <p:nvSpPr>
          <p:cNvPr id="27" name="Text Box 20"/>
          <p:cNvSpPr txBox="1">
            <a:spLocks noChangeArrowheads="1"/>
          </p:cNvSpPr>
          <p:nvPr/>
        </p:nvSpPr>
        <p:spPr bwMode="auto">
          <a:xfrm>
            <a:off x="198958" y="1139254"/>
            <a:ext cx="2391842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600" dirty="0" smtClean="0">
                <a:solidFill>
                  <a:srgbClr val="FF0000"/>
                </a:solidFill>
              </a:rPr>
              <a:t>Importance of solid contact information:</a:t>
            </a:r>
          </a:p>
          <a:p>
            <a:pPr algn="l" eaLnBrk="1" hangingPunct="1"/>
            <a:endParaRPr lang="en-US" sz="1600" dirty="0">
              <a:solidFill>
                <a:srgbClr val="FF0000"/>
              </a:solidFill>
            </a:endParaRPr>
          </a:p>
          <a:p>
            <a:pPr algn="l" eaLnBrk="1" hangingPunct="1"/>
            <a:r>
              <a:rPr lang="en-US" sz="1600" dirty="0"/>
              <a:t>Any </a:t>
            </a:r>
            <a:r>
              <a:rPr lang="en-US" sz="1600" dirty="0" smtClean="0"/>
              <a:t>Board member standing forms quorum</a:t>
            </a:r>
          </a:p>
          <a:p>
            <a:pPr algn="l" eaLnBrk="1" hangingPunct="1"/>
            <a:endParaRPr lang="en-US" sz="1600" dirty="0"/>
          </a:p>
          <a:p>
            <a:pPr algn="l" eaLnBrk="1" hangingPunct="1"/>
            <a:r>
              <a:rPr lang="en-US" sz="1600" dirty="0">
                <a:solidFill>
                  <a:srgbClr val="FF0000"/>
                </a:solidFill>
              </a:rPr>
              <a:t>If NO member </a:t>
            </a:r>
            <a:r>
              <a:rPr lang="en-US" sz="1600" dirty="0" smtClean="0">
                <a:solidFill>
                  <a:srgbClr val="FF0000"/>
                </a:solidFill>
              </a:rPr>
              <a:t>or Standby </a:t>
            </a:r>
            <a:r>
              <a:rPr lang="en-US" sz="1600" dirty="0">
                <a:solidFill>
                  <a:srgbClr val="FF0000"/>
                </a:solidFill>
              </a:rPr>
              <a:t>Officer available</a:t>
            </a:r>
            <a:r>
              <a:rPr lang="en-US" sz="1600" dirty="0" smtClean="0">
                <a:solidFill>
                  <a:srgbClr val="FF0000"/>
                </a:solidFill>
              </a:rPr>
              <a:t>:</a:t>
            </a:r>
          </a:p>
          <a:p>
            <a:pPr algn="l" eaLnBrk="1" hangingPunct="1"/>
            <a:endParaRPr lang="en-US" sz="1600" b="1" dirty="0">
              <a:solidFill>
                <a:srgbClr val="FF0000"/>
              </a:solidFill>
            </a:endParaRPr>
          </a:p>
          <a:p>
            <a:pPr algn="l" eaLnBrk="1" hangingPunct="1"/>
            <a:r>
              <a:rPr lang="en-US" sz="1600" dirty="0"/>
              <a:t>Board Chair of nearest &amp; most </a:t>
            </a:r>
            <a:r>
              <a:rPr lang="en-US" sz="1600" dirty="0" smtClean="0"/>
              <a:t>pop–to-farthest </a:t>
            </a:r>
            <a:r>
              <a:rPr lang="en-US" sz="1600" dirty="0"/>
              <a:t>&amp; least </a:t>
            </a:r>
            <a:r>
              <a:rPr lang="en-US" sz="1600" dirty="0" smtClean="0"/>
              <a:t>pop in a </a:t>
            </a:r>
            <a:r>
              <a:rPr lang="en-US" sz="1600" dirty="0"/>
              <a:t>150-mi </a:t>
            </a:r>
            <a:r>
              <a:rPr lang="en-US" sz="1600" dirty="0" smtClean="0"/>
              <a:t>radius</a:t>
            </a:r>
          </a:p>
          <a:p>
            <a:pPr algn="l" eaLnBrk="1" hangingPunct="1"/>
            <a:endParaRPr lang="en-US" sz="1600" dirty="0" smtClean="0"/>
          </a:p>
          <a:p>
            <a:pPr algn="l" eaLnBrk="1" hangingPunct="1"/>
            <a:r>
              <a:rPr lang="en-US" sz="1600" dirty="0" smtClean="0">
                <a:solidFill>
                  <a:srgbClr val="FF0000"/>
                </a:solidFill>
              </a:rPr>
              <a:t>If NO County contacted:</a:t>
            </a:r>
            <a:endParaRPr lang="en-US" sz="1600" dirty="0">
              <a:solidFill>
                <a:srgbClr val="FF0000"/>
              </a:solidFill>
            </a:endParaRPr>
          </a:p>
          <a:p>
            <a:pPr algn="l" eaLnBrk="1" hangingPunct="1"/>
            <a:endParaRPr lang="en-US" sz="1600" dirty="0"/>
          </a:p>
          <a:p>
            <a:pPr algn="l" eaLnBrk="1" hangingPunct="1"/>
            <a:r>
              <a:rPr lang="en-US" sz="1600" dirty="0"/>
              <a:t>City mayor of nearest &amp; most populated –to- farthest &amp; least </a:t>
            </a:r>
            <a:r>
              <a:rPr lang="en-US" sz="1600" dirty="0" smtClean="0"/>
              <a:t>populated</a:t>
            </a:r>
            <a:endParaRPr lang="en-US" sz="16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CSAC Webinar: Emergency Preparedness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C50047-E60C-AC4E-89A3-0C8042C5CCF1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12/16/2015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PRE-EMERGENCY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2" r="6723"/>
          <a:stretch/>
        </p:blipFill>
        <p:spPr>
          <a:xfrm>
            <a:off x="359532" y="3753036"/>
            <a:ext cx="8512216" cy="1476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4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10561" y="381961"/>
            <a:ext cx="8228160" cy="1141920"/>
          </a:xfrm>
        </p:spPr>
        <p:txBody>
          <a:bodyPr/>
          <a:lstStyle/>
          <a:p>
            <a:r>
              <a:rPr lang="en-US" altLang="en-US" b="1" dirty="0" smtClean="0"/>
              <a:t>Authorities-Policies-Awareness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CSAC Webinar: Emergency Preparedness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18B874-510E-194D-80D5-E941BB923EB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12/16/2015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48424" y="1534185"/>
            <a:ext cx="853244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Authorities of Board, CAO’s, Emergency Manager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Establish Standby Emergency Orders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Ensure legal ability </a:t>
            </a:r>
            <a:r>
              <a:rPr lang="en-US" sz="2800" dirty="0"/>
              <a:t>for access to </a:t>
            </a:r>
            <a:r>
              <a:rPr lang="en-US" sz="2800" dirty="0" smtClean="0"/>
              <a:t>vital resources</a:t>
            </a:r>
            <a:endParaRPr lang="en-US" sz="2800" dirty="0"/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Established response/recovery policies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Set spending limits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Consider obtaining resources for multi-jurisdictions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Know the your role in the emergency organization</a:t>
            </a:r>
          </a:p>
        </p:txBody>
      </p:sp>
    </p:spTree>
    <p:extLst>
      <p:ext uri="{BB962C8B-B14F-4D97-AF65-F5344CB8AC3E}">
        <p14:creationId xmlns:p14="http://schemas.microsoft.com/office/powerpoint/2010/main" val="1489358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653760" y="1562760"/>
            <a:ext cx="8065440" cy="4354560"/>
          </a:xfrm>
        </p:spPr>
        <p:txBody>
          <a:bodyPr>
            <a:noAutofit/>
          </a:bodyPr>
          <a:lstStyle/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endParaRPr lang="en-US" altLang="en-US" sz="2177" dirty="0">
              <a:ea typeface="ＭＳ Ｐゴシック" panose="020B0600070205080204" pitchFamily="34" charset="-128"/>
            </a:endParaRPr>
          </a:p>
          <a:p>
            <a:pPr lvl="2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anose="05000000000000000000" pitchFamily="2" charset="2"/>
              <a:buChar char="§"/>
            </a:pPr>
            <a:r>
              <a:rPr lang="en-US" altLang="en-US" dirty="0">
                <a:ea typeface="ＭＳ Ｐゴシック" panose="020B0600070205080204" pitchFamily="34" charset="-128"/>
              </a:rPr>
              <a:t>  </a:t>
            </a:r>
            <a:r>
              <a:rPr lang="en-US" alt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34" charset="-128"/>
              </a:rPr>
              <a:t>Field . . . . . . .  (Incident Command)</a:t>
            </a:r>
          </a:p>
          <a:p>
            <a:pPr eaLnBrk="1" hangingPunct="1">
              <a:lnSpc>
                <a:spcPct val="90000"/>
              </a:lnSpc>
              <a:buSzTx/>
              <a:buFont typeface="Wingdings" panose="05000000000000000000" pitchFamily="2" charset="2"/>
              <a:buChar char="§"/>
            </a:pPr>
            <a:endParaRPr lang="en-US" altLang="en-US" sz="2177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 panose="020B0600070205080204" pitchFamily="34" charset="-128"/>
            </a:endParaRPr>
          </a:p>
          <a:p>
            <a:pPr lvl="2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anose="05000000000000000000" pitchFamily="2" charset="2"/>
              <a:buChar char="§"/>
            </a:pPr>
            <a:r>
              <a:rPr lang="en-US" alt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34" charset="-128"/>
              </a:rPr>
              <a:t>  Local Gov’t .. (City, County, District)</a:t>
            </a:r>
          </a:p>
          <a:p>
            <a:pPr eaLnBrk="1" hangingPunct="1">
              <a:lnSpc>
                <a:spcPct val="90000"/>
              </a:lnSpc>
              <a:buSzTx/>
              <a:buFont typeface="Wingdings" panose="05000000000000000000" pitchFamily="2" charset="2"/>
              <a:buChar char="§"/>
            </a:pPr>
            <a:endParaRPr lang="en-US" altLang="en-US" sz="2177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 panose="020B0600070205080204" pitchFamily="34" charset="-128"/>
            </a:endParaRPr>
          </a:p>
          <a:p>
            <a:pPr lvl="2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anose="05000000000000000000" pitchFamily="2" charset="2"/>
              <a:buChar char="§"/>
            </a:pPr>
            <a:r>
              <a:rPr lang="en-US" alt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34" charset="-128"/>
              </a:rPr>
              <a:t>  Operational Area </a:t>
            </a:r>
            <a:r>
              <a:rPr lang="en-US" alt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34" charset="-128"/>
              </a:rPr>
              <a:t>...(County, JPA, other agreement)</a:t>
            </a:r>
            <a:endParaRPr lang="en-US" alt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SzTx/>
              <a:buFont typeface="Wingdings" panose="05000000000000000000" pitchFamily="2" charset="2"/>
              <a:buChar char="§"/>
            </a:pPr>
            <a:endParaRPr lang="en-US" altLang="en-US" sz="2177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 panose="020B0600070205080204" pitchFamily="34" charset="-128"/>
            </a:endParaRPr>
          </a:p>
          <a:p>
            <a:pPr lvl="2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anose="05000000000000000000" pitchFamily="2" charset="2"/>
              <a:buChar char="§"/>
            </a:pPr>
            <a:r>
              <a:rPr lang="en-US" alt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34" charset="-128"/>
              </a:rPr>
              <a:t>  Region . . . . . . . . . . . . (SJC in Region IV)</a:t>
            </a:r>
          </a:p>
          <a:p>
            <a:pPr eaLnBrk="1" hangingPunct="1">
              <a:lnSpc>
                <a:spcPct val="90000"/>
              </a:lnSpc>
              <a:buSzTx/>
              <a:buFont typeface="Wingdings" panose="05000000000000000000" pitchFamily="2" charset="2"/>
              <a:buChar char="§"/>
            </a:pPr>
            <a:endParaRPr lang="en-US" altLang="en-US" sz="2177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 panose="020B0600070205080204" pitchFamily="34" charset="-128"/>
            </a:endParaRPr>
          </a:p>
          <a:p>
            <a:pPr lvl="2" eaLnBrk="1" hangingPunct="1">
              <a:lnSpc>
                <a:spcPct val="90000"/>
              </a:lnSpc>
              <a:buClr>
                <a:schemeClr val="hlink"/>
              </a:buClr>
              <a:buSzTx/>
              <a:buFont typeface="Wingdings" panose="05000000000000000000" pitchFamily="2" charset="2"/>
              <a:buChar char="§"/>
            </a:pPr>
            <a:r>
              <a:rPr lang="en-US" alt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34" charset="-128"/>
              </a:rPr>
              <a:t>  State . . . . . . . . . . . . . . (Statewide Coordination)</a:t>
            </a:r>
          </a:p>
        </p:txBody>
      </p:sp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10561" y="381961"/>
            <a:ext cx="8228160" cy="1141920"/>
          </a:xfrm>
        </p:spPr>
        <p:txBody>
          <a:bodyPr/>
          <a:lstStyle/>
          <a:p>
            <a:r>
              <a:rPr lang="en-US" altLang="en-US" b="1" dirty="0" smtClean="0"/>
              <a:t>S.E.M.S Levels, where are you?</a:t>
            </a:r>
          </a:p>
        </p:txBody>
      </p:sp>
      <p:sp>
        <p:nvSpPr>
          <p:cNvPr id="8" name="Frame 7"/>
          <p:cNvSpPr/>
          <p:nvPr/>
        </p:nvSpPr>
        <p:spPr>
          <a:xfrm>
            <a:off x="1236480" y="3207720"/>
            <a:ext cx="7395840" cy="552960"/>
          </a:xfrm>
          <a:prstGeom prst="frame">
            <a:avLst>
              <a:gd name="adj1" fmla="val 0"/>
            </a:avLst>
          </a:prstGeom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ln w="38100" cmpd="sng"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CSAC Webinar: Emergency Preparedness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18B874-510E-194D-80D5-E941BB923EB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12/16/2015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232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46856" y="692696"/>
            <a:ext cx="8229600" cy="1573150"/>
          </a:xfrm>
        </p:spPr>
        <p:txBody>
          <a:bodyPr anchor="t"/>
          <a:lstStyle/>
          <a:p>
            <a:pPr eaLnBrk="1" hangingPunct="1"/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DIRECTOR OF EMERGENCY SERVICES</a:t>
            </a:r>
            <a:endParaRPr lang="en-US" sz="20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30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23528" y="2456892"/>
            <a:ext cx="8540750" cy="3708412"/>
          </a:xfrm>
        </p:spPr>
        <p:txBody>
          <a:bodyPr anchor="t"/>
          <a:lstStyle/>
          <a:p>
            <a:pPr marL="376237" indent="-342900" eaLnBrk="1" hangingPunct="1">
              <a:lnSpc>
                <a:spcPct val="150000"/>
              </a:lnSpc>
            </a:pPr>
            <a:r>
              <a:rPr lang="en-US" sz="2400" dirty="0" smtClean="0">
                <a:latin typeface="Arial" charset="0"/>
                <a:ea typeface="ＭＳ Ｐゴシック" charset="0"/>
              </a:rPr>
              <a:t>Request Board to Proclaim Existence of Local Emergency</a:t>
            </a:r>
          </a:p>
          <a:p>
            <a:pPr marL="376237" indent="-342900" eaLnBrk="1" hangingPunct="1">
              <a:lnSpc>
                <a:spcPct val="150000"/>
              </a:lnSpc>
            </a:pPr>
            <a:r>
              <a:rPr lang="en-US" sz="2400" dirty="0" smtClean="0">
                <a:latin typeface="Arial" charset="0"/>
                <a:ea typeface="ＭＳ Ｐゴシック" charset="0"/>
              </a:rPr>
              <a:t>Issue Proclamation if Board not in session</a:t>
            </a:r>
          </a:p>
          <a:p>
            <a:pPr marL="376237" indent="-342900" eaLnBrk="1" hangingPunct="1">
              <a:lnSpc>
                <a:spcPct val="150000"/>
              </a:lnSpc>
            </a:pPr>
            <a:r>
              <a:rPr lang="en-US" sz="2400" dirty="0" smtClean="0">
                <a:latin typeface="Arial" charset="0"/>
                <a:ea typeface="ＭＳ Ｐゴシック" charset="0"/>
              </a:rPr>
              <a:t>Request Governor to Proclaim a “State of Emergency”</a:t>
            </a:r>
          </a:p>
          <a:p>
            <a:pPr marL="376237" indent="-342900" eaLnBrk="1" hangingPunct="1">
              <a:lnSpc>
                <a:spcPct val="150000"/>
              </a:lnSpc>
            </a:pPr>
            <a:r>
              <a:rPr lang="en-US" sz="2400" dirty="0" smtClean="0">
                <a:latin typeface="Arial" charset="0"/>
                <a:ea typeface="ＭＳ Ｐゴシック" charset="0"/>
              </a:rPr>
              <a:t>Control &amp; direct the emergency organization</a:t>
            </a:r>
          </a:p>
          <a:p>
            <a:pPr marL="376237" indent="-342900" eaLnBrk="1" hangingPunct="1">
              <a:lnSpc>
                <a:spcPct val="150000"/>
              </a:lnSpc>
            </a:pPr>
            <a:r>
              <a:rPr lang="en-US" sz="2400" dirty="0" smtClean="0">
                <a:latin typeface="Arial" charset="0"/>
                <a:ea typeface="ＭＳ Ｐゴシック" charset="0"/>
              </a:rPr>
              <a:t>Direct cooperation between services, resolve conflicts</a:t>
            </a:r>
          </a:p>
          <a:p>
            <a:pPr marL="376237" indent="-342900" eaLnBrk="1" hangingPunct="1">
              <a:lnSpc>
                <a:spcPct val="150000"/>
              </a:lnSpc>
            </a:pPr>
            <a:r>
              <a:rPr lang="en-US" sz="2400" dirty="0" smtClean="0">
                <a:latin typeface="Arial" charset="0"/>
                <a:ea typeface="ＭＳ Ｐゴシック" charset="0"/>
              </a:rPr>
              <a:t>Represent County with public or private agencies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CSAC Webinar: Emergency Preparedness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18B874-510E-194D-80D5-E941BB923EB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12/16/2015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46856" y="692696"/>
            <a:ext cx="8229600" cy="1143000"/>
          </a:xfrm>
        </p:spPr>
        <p:txBody>
          <a:bodyPr anchor="t"/>
          <a:lstStyle/>
          <a:p>
            <a:pPr eaLnBrk="1" hangingPunct="1"/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LINE OF SUCCESSION </a:t>
            </a:r>
            <a:r>
              <a:rPr lang="en-US" sz="3200" dirty="0" smtClean="0">
                <a:latin typeface="Calibri" charset="0"/>
                <a:ea typeface="ＭＳ Ｐゴシック" charset="0"/>
                <a:cs typeface="ＭＳ Ｐゴシック" charset="0"/>
              </a:rPr>
              <a:t>– SJC example</a:t>
            </a:r>
            <a:endParaRPr lang="en-US" sz="32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30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916832"/>
            <a:ext cx="8407078" cy="4439518"/>
          </a:xfrm>
        </p:spPr>
        <p:txBody>
          <a:bodyPr anchor="t"/>
          <a:lstStyle/>
          <a:p>
            <a:pPr marL="376237" indent="-342900" eaLnBrk="1" hangingPunct="1"/>
            <a:r>
              <a:rPr lang="en-US" sz="2400" dirty="0" smtClean="0">
                <a:latin typeface="Arial" charset="0"/>
                <a:ea typeface="ＭＳ Ｐゴシック" charset="0"/>
              </a:rPr>
              <a:t>Chairman of the Board of Supervisors</a:t>
            </a:r>
          </a:p>
          <a:p>
            <a:pPr marL="376237" indent="-342900" eaLnBrk="1" hangingPunct="1"/>
            <a:r>
              <a:rPr lang="en-US" sz="2400" dirty="0" smtClean="0">
                <a:latin typeface="Arial" charset="0"/>
                <a:ea typeface="ＭＳ Ｐゴシック" charset="0"/>
              </a:rPr>
              <a:t>Vice-Chairman of the Board of Supervisors</a:t>
            </a:r>
          </a:p>
          <a:p>
            <a:pPr marL="376237" indent="-342900" eaLnBrk="1" hangingPunct="1"/>
            <a:r>
              <a:rPr lang="en-US" sz="2400" dirty="0" smtClean="0">
                <a:latin typeface="Arial" charset="0"/>
                <a:ea typeface="ＭＳ Ｐゴシック" charset="0"/>
              </a:rPr>
              <a:t>County Administrator</a:t>
            </a:r>
          </a:p>
          <a:p>
            <a:pPr marL="376237" indent="-342900" eaLnBrk="1" hangingPunct="1"/>
            <a:r>
              <a:rPr lang="en-US" sz="2400" dirty="0" smtClean="0">
                <a:latin typeface="Arial" charset="0"/>
                <a:ea typeface="ＭＳ Ｐゴシック" charset="0"/>
              </a:rPr>
              <a:t>Assistant County Administrator</a:t>
            </a:r>
          </a:p>
          <a:p>
            <a:pPr marL="376237" indent="-342900" eaLnBrk="1" hangingPunct="1"/>
            <a:r>
              <a:rPr lang="en-US" sz="2400" dirty="0" smtClean="0">
                <a:latin typeface="Arial" charset="0"/>
                <a:ea typeface="ＭＳ Ｐゴシック" charset="0"/>
              </a:rPr>
              <a:t>The Sheriff of San Joaquin County</a:t>
            </a:r>
          </a:p>
          <a:p>
            <a:pPr marL="376237" indent="-342900" eaLnBrk="1" hangingPunct="1"/>
            <a:r>
              <a:rPr lang="en-US" sz="2400" dirty="0" smtClean="0">
                <a:latin typeface="Arial" charset="0"/>
                <a:ea typeface="ＭＳ Ｐゴシック" charset="0"/>
              </a:rPr>
              <a:t>County Health Officer</a:t>
            </a:r>
          </a:p>
          <a:p>
            <a:pPr marL="376237" indent="-342900" eaLnBrk="1" hangingPunct="1"/>
            <a:r>
              <a:rPr lang="en-US" sz="2400" dirty="0" smtClean="0">
                <a:latin typeface="Arial" charset="0"/>
                <a:ea typeface="ＭＳ Ｐゴシック" charset="0"/>
              </a:rPr>
              <a:t>Standby Officers:</a:t>
            </a:r>
          </a:p>
          <a:p>
            <a:pPr marL="742950" lvl="1" indent="-342900" eaLnBrk="1" hangingPunct="1"/>
            <a:r>
              <a:rPr lang="en-US" sz="2200" dirty="0" smtClean="0">
                <a:latin typeface="Arial" charset="0"/>
                <a:ea typeface="ＭＳ Ｐゴシック" charset="0"/>
              </a:rPr>
              <a:t>Legislative &amp; Executive: Approved by Board</a:t>
            </a:r>
          </a:p>
          <a:p>
            <a:pPr marL="742950" lvl="1" indent="-342900" eaLnBrk="1" hangingPunct="1"/>
            <a:r>
              <a:rPr lang="en-US" sz="2200" dirty="0" smtClean="0">
                <a:latin typeface="Arial" charset="0"/>
                <a:ea typeface="ＭＳ Ｐゴシック" charset="0"/>
              </a:rPr>
              <a:t>Dept. Heads: by CAO</a:t>
            </a:r>
          </a:p>
          <a:p>
            <a:pPr marL="33337" indent="0" eaLnBrk="1" hangingPunct="1">
              <a:buNone/>
            </a:pPr>
            <a:r>
              <a:rPr lang="en-US" sz="2200" dirty="0" smtClean="0">
                <a:solidFill>
                  <a:srgbClr val="FF0000"/>
                </a:solidFill>
              </a:rPr>
              <a:t>Recommend annual orientation </a:t>
            </a:r>
            <a:r>
              <a:rPr lang="en-US" sz="2200" dirty="0">
                <a:solidFill>
                  <a:srgbClr val="FF0000"/>
                </a:solidFill>
              </a:rPr>
              <a:t>b</a:t>
            </a:r>
            <a:r>
              <a:rPr lang="en-US" sz="2200" dirty="0" smtClean="0">
                <a:solidFill>
                  <a:srgbClr val="FF0000"/>
                </a:solidFill>
              </a:rPr>
              <a:t>riefing</a:t>
            </a:r>
            <a:r>
              <a:rPr lang="en-US" sz="2200" dirty="0">
                <a:solidFill>
                  <a:srgbClr val="FF0000"/>
                </a:solidFill>
              </a:rPr>
              <a:t>: </a:t>
            </a:r>
            <a:r>
              <a:rPr lang="en-US" sz="2200" dirty="0" smtClean="0">
                <a:solidFill>
                  <a:srgbClr val="FF0000"/>
                </a:solidFill>
              </a:rPr>
              <a:t>share </a:t>
            </a:r>
            <a:r>
              <a:rPr lang="en-US" sz="2200" dirty="0">
                <a:solidFill>
                  <a:srgbClr val="FF0000"/>
                </a:solidFill>
              </a:rPr>
              <a:t>contact info</a:t>
            </a:r>
            <a:r>
              <a:rPr lang="en-US" sz="2200" dirty="0" smtClean="0">
                <a:solidFill>
                  <a:srgbClr val="FF0000"/>
                </a:solidFill>
              </a:rPr>
              <a:t>.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CSAC Webinar: Emergency Preparedness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18B874-510E-194D-80D5-E941BB923EB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12/16/2015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85674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46856" y="440668"/>
            <a:ext cx="8229600" cy="1143000"/>
          </a:xfrm>
        </p:spPr>
        <p:txBody>
          <a:bodyPr anchor="t"/>
          <a:lstStyle/>
          <a:p>
            <a:pPr algn="ctr" eaLnBrk="1" hangingPunct="1"/>
            <a:r>
              <a:rPr lang="en-US" dirty="0" smtClean="0">
                <a:ea typeface="ＭＳ Ｐゴシック" charset="0"/>
                <a:cs typeface="ＭＳ Ｐゴシック" charset="0"/>
              </a:rPr>
              <a:t>LOCAL EMERGENCIES: WHY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?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/>
            </a:r>
            <a:br>
              <a:rPr lang="en-US" sz="2800" dirty="0" smtClean="0">
                <a:ea typeface="ＭＳ Ｐゴシック" charset="0"/>
                <a:cs typeface="ＭＳ Ｐゴシック" charset="0"/>
              </a:rPr>
            </a:br>
            <a:r>
              <a:rPr lang="en-US" sz="1600" dirty="0" smtClean="0">
                <a:ea typeface="ＭＳ Ｐゴシック" charset="0"/>
                <a:cs typeface="ＭＳ Ｐゴシック" charset="0"/>
              </a:rPr>
              <a:t>(Calif. Gov’t Code §8630, &amp; San Joaquin County Muni Code §4-3005)</a:t>
            </a:r>
            <a:endParaRPr lang="en-US" sz="16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15162" y="1556792"/>
            <a:ext cx="8892988" cy="4799558"/>
          </a:xfrm>
        </p:spPr>
        <p:txBody>
          <a:bodyPr/>
          <a:lstStyle/>
          <a:p>
            <a:pPr lvl="0"/>
            <a:r>
              <a:rPr lang="en-GB" sz="2000" dirty="0" smtClean="0"/>
              <a:t>Full </a:t>
            </a:r>
            <a:r>
              <a:rPr lang="en-GB" sz="2000" dirty="0"/>
              <a:t>power to provide mutual aid to any affected area </a:t>
            </a:r>
            <a:r>
              <a:rPr lang="en-GB" sz="1000" dirty="0" smtClean="0"/>
              <a:t>(SJC 4-3003, CGC§8631)</a:t>
            </a:r>
            <a:endParaRPr lang="en-US" sz="1000" dirty="0"/>
          </a:p>
          <a:p>
            <a:pPr lvl="0"/>
            <a:r>
              <a:rPr lang="en-GB" sz="2000" dirty="0" smtClean="0"/>
              <a:t>Promulgate </a:t>
            </a:r>
            <a:r>
              <a:rPr lang="en-GB" sz="2000" dirty="0"/>
              <a:t>orders, rules, and regulations; including curfews </a:t>
            </a:r>
            <a:r>
              <a:rPr lang="en-GB" sz="1050" dirty="0"/>
              <a:t>(SJC </a:t>
            </a:r>
            <a:r>
              <a:rPr lang="en-GB" sz="1050" dirty="0" smtClean="0"/>
              <a:t>4-3005A.(6</a:t>
            </a:r>
            <a:r>
              <a:rPr lang="en-GB" sz="1050" dirty="0"/>
              <a:t>)(a), CGC§8634</a:t>
            </a:r>
            <a:r>
              <a:rPr lang="en-GB" sz="1050" dirty="0"/>
              <a:t>)</a:t>
            </a:r>
            <a:endParaRPr lang="en-US" sz="1050" dirty="0"/>
          </a:p>
          <a:p>
            <a:pPr lvl="0"/>
            <a:r>
              <a:rPr lang="en-GB" sz="2000" dirty="0"/>
              <a:t>Privileges and Immunities; for </a:t>
            </a:r>
            <a:r>
              <a:rPr lang="en-GB" sz="2000" dirty="0" smtClean="0"/>
              <a:t>actions/non-action </a:t>
            </a:r>
            <a:r>
              <a:rPr lang="en-GB" sz="1000" dirty="0"/>
              <a:t>(Civil Code 1714.5, CGC §8655-8660)</a:t>
            </a:r>
            <a:endParaRPr lang="en-US" sz="1000" dirty="0"/>
          </a:p>
          <a:p>
            <a:pPr lvl="0"/>
            <a:r>
              <a:rPr lang="en-GB" sz="2000" dirty="0"/>
              <a:t>Obtain vital resources, and commandeer resources and/or property if </a:t>
            </a:r>
            <a:r>
              <a:rPr lang="en-GB" sz="2000" dirty="0" smtClean="0"/>
              <a:t>required</a:t>
            </a:r>
            <a:r>
              <a:rPr lang="en-GB" sz="2000" dirty="0" smtClean="0">
                <a:solidFill>
                  <a:srgbClr val="FF0000"/>
                </a:solidFill>
              </a:rPr>
              <a:t> </a:t>
            </a:r>
            <a:r>
              <a:rPr lang="en-US" sz="1000" dirty="0" smtClean="0"/>
              <a:t>(</a:t>
            </a:r>
            <a:r>
              <a:rPr lang="en-US" sz="1000" dirty="0" smtClean="0"/>
              <a:t>SJC </a:t>
            </a:r>
            <a:r>
              <a:rPr lang="en-US" sz="1000" dirty="0" smtClean="0"/>
              <a:t>4-3005A.(6</a:t>
            </a:r>
            <a:r>
              <a:rPr lang="en-US" sz="1000" dirty="0" smtClean="0"/>
              <a:t>)(B</a:t>
            </a:r>
            <a:r>
              <a:rPr lang="en-US" sz="1000" dirty="0" smtClean="0"/>
              <a:t>), CGC</a:t>
            </a:r>
            <a:r>
              <a:rPr lang="en-GB" sz="1000" dirty="0" smtClean="0"/>
              <a:t>§8572)</a:t>
            </a:r>
            <a:endParaRPr lang="en-GB" sz="1000" dirty="0" smtClean="0"/>
          </a:p>
          <a:p>
            <a:r>
              <a:rPr lang="en-GB" sz="2000" dirty="0" smtClean="0"/>
              <a:t>Require employees &amp; materials assistance, command aid of citizens </a:t>
            </a:r>
            <a:r>
              <a:rPr lang="en-US" sz="1000" dirty="0" smtClean="0"/>
              <a:t>((</a:t>
            </a:r>
            <a:r>
              <a:rPr lang="en-US" sz="1000" dirty="0" smtClean="0"/>
              <a:t>SJC </a:t>
            </a:r>
            <a:r>
              <a:rPr lang="en-US" sz="1000" dirty="0" smtClean="0"/>
              <a:t>4-3005 A(6</a:t>
            </a:r>
            <a:r>
              <a:rPr lang="en-US" sz="1000" dirty="0"/>
              <a:t>)(c &amp; d</a:t>
            </a:r>
            <a:r>
              <a:rPr lang="en-US" sz="1000" dirty="0" smtClean="0"/>
              <a:t>) &amp; 4-3005B. , </a:t>
            </a:r>
            <a:r>
              <a:rPr lang="en-GB" sz="1000" dirty="0"/>
              <a:t>CGC §</a:t>
            </a:r>
            <a:r>
              <a:rPr lang="en-GB" sz="1000" dirty="0" smtClean="0"/>
              <a:t>8657)</a:t>
            </a:r>
            <a:endParaRPr lang="en-GB" sz="1000" dirty="0" smtClean="0">
              <a:solidFill>
                <a:srgbClr val="FF0000"/>
              </a:solidFill>
            </a:endParaRPr>
          </a:p>
          <a:p>
            <a:r>
              <a:rPr lang="en-GB" sz="2000" dirty="0" smtClean="0"/>
              <a:t>Purchasing </a:t>
            </a:r>
            <a:r>
              <a:rPr lang="en-GB" sz="2000" dirty="0"/>
              <a:t>Agent make emergency purchase for jurisdictions, accept donations </a:t>
            </a:r>
            <a:r>
              <a:rPr lang="en-GB" sz="1000" dirty="0" smtClean="0"/>
              <a:t>(SJC 4-3008, </a:t>
            </a:r>
            <a:r>
              <a:rPr lang="en-GB" sz="1000" dirty="0"/>
              <a:t>CGC </a:t>
            </a:r>
            <a:r>
              <a:rPr lang="en-GB" sz="1000" dirty="0" smtClean="0"/>
              <a:t>§8647</a:t>
            </a:r>
            <a:r>
              <a:rPr lang="en-GB" sz="1000" dirty="0" smtClean="0"/>
              <a:t>)</a:t>
            </a:r>
            <a:r>
              <a:rPr lang="en-GB" sz="1000" dirty="0"/>
              <a:t> </a:t>
            </a:r>
            <a:endParaRPr lang="en-GB" sz="1000" dirty="0" smtClean="0"/>
          </a:p>
          <a:p>
            <a:r>
              <a:rPr lang="en-GB" sz="2000" dirty="0" smtClean="0"/>
              <a:t>Remove </a:t>
            </a:r>
            <a:r>
              <a:rPr lang="en-GB" sz="2000" dirty="0"/>
              <a:t>inmates to place of safety or release </a:t>
            </a:r>
            <a:r>
              <a:rPr lang="en-GB" sz="1000" dirty="0"/>
              <a:t>(CGC §8658</a:t>
            </a:r>
            <a:r>
              <a:rPr lang="en-GB" sz="1000" dirty="0" smtClean="0"/>
              <a:t>)</a:t>
            </a:r>
            <a:endParaRPr lang="en-US" sz="1000" dirty="0" smtClean="0"/>
          </a:p>
          <a:p>
            <a:pPr lvl="0"/>
            <a:r>
              <a:rPr lang="en-GB" sz="2000" dirty="0" smtClean="0"/>
              <a:t>State/federal assistance/resources needed </a:t>
            </a:r>
            <a:r>
              <a:rPr lang="en-GB" sz="1000" dirty="0" smtClean="0"/>
              <a:t>(SJC 4-3005A.(2), Public </a:t>
            </a:r>
            <a:r>
              <a:rPr lang="en-GB" sz="1000" dirty="0" smtClean="0"/>
              <a:t>Law 93-288 Stafford Act, 42 USC 5121)</a:t>
            </a:r>
            <a:endParaRPr lang="en-US" sz="1000" dirty="0" smtClean="0"/>
          </a:p>
          <a:p>
            <a:pPr lvl="0"/>
            <a:r>
              <a:rPr lang="en-GB" sz="2000" dirty="0" smtClean="0"/>
              <a:t>As </a:t>
            </a:r>
            <a:r>
              <a:rPr lang="en-GB" sz="2000" dirty="0"/>
              <a:t>Board of Equalization to reassess damaged property, provide tax relief </a:t>
            </a:r>
            <a:r>
              <a:rPr lang="en-GB" sz="1000" dirty="0"/>
              <a:t>(RTC§170-172, 194, </a:t>
            </a:r>
            <a:r>
              <a:rPr lang="en-GB" sz="1000" dirty="0" smtClean="0"/>
              <a:t>SJC 3-5000-5007</a:t>
            </a:r>
            <a:r>
              <a:rPr lang="en-GB" sz="1000" dirty="0" smtClean="0"/>
              <a:t>)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2009 CGC </a:t>
            </a:r>
            <a:r>
              <a:rPr lang="en-US" sz="1400" dirty="0" smtClean="0">
                <a:solidFill>
                  <a:srgbClr val="FF0000"/>
                </a:solidFill>
              </a:rPr>
              <a:t>§8630(c) change </a:t>
            </a:r>
            <a:r>
              <a:rPr lang="en-US" sz="1400" dirty="0" smtClean="0">
                <a:solidFill>
                  <a:srgbClr val="FF0000"/>
                </a:solidFill>
              </a:rPr>
              <a:t>allows “</a:t>
            </a:r>
            <a:r>
              <a:rPr lang="en-US" sz="1400" dirty="0" smtClean="0">
                <a:solidFill>
                  <a:srgbClr val="FF0000"/>
                </a:solidFill>
              </a:rPr>
              <a:t>out-of-session review” to continue </a:t>
            </a:r>
            <a:r>
              <a:rPr lang="en-US" sz="1400" dirty="0" smtClean="0">
                <a:solidFill>
                  <a:srgbClr val="FF0000"/>
                </a:solidFill>
              </a:rPr>
              <a:t>of </a:t>
            </a:r>
            <a:r>
              <a:rPr lang="en-US" sz="1400" dirty="0" smtClean="0">
                <a:solidFill>
                  <a:srgbClr val="FF0000"/>
                </a:solidFill>
              </a:rPr>
              <a:t>emergency within 30-days.  </a:t>
            </a:r>
            <a:r>
              <a:rPr lang="en-US" sz="1400" dirty="0" smtClean="0">
                <a:solidFill>
                  <a:srgbClr val="FF0000"/>
                </a:solidFill>
              </a:rPr>
              <a:t>This can be done by a report detailing the situation and reason to continue. Board can terminate if needed.</a:t>
            </a: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CSAC Webinar: Emergency Preparedness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D78B6E-CBA0-3043-B1C8-1280AE439D7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12/16/2015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07419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46856" y="701824"/>
            <a:ext cx="8229600" cy="1143000"/>
          </a:xfrm>
        </p:spPr>
        <p:txBody>
          <a:bodyPr anchor="t"/>
          <a:lstStyle/>
          <a:p>
            <a:pPr eaLnBrk="1" hangingPunct="1"/>
            <a:r>
              <a:rPr lang="en-US" dirty="0" smtClean="0">
                <a:ea typeface="ＭＳ Ｐゴシック" charset="0"/>
                <a:cs typeface="ＭＳ Ｐゴシック" charset="0"/>
              </a:rPr>
              <a:t>Governor Proclamation “prior”</a:t>
            </a:r>
            <a:endParaRPr lang="en-US" sz="20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87778" y="1556792"/>
            <a:ext cx="8892988" cy="4799558"/>
          </a:xfrm>
        </p:spPr>
        <p:txBody>
          <a:bodyPr/>
          <a:lstStyle/>
          <a:p>
            <a:pPr marL="0" indent="0">
              <a:buNone/>
            </a:pPr>
            <a:r>
              <a:rPr lang="en-US" sz="1600" b="1" dirty="0" smtClean="0"/>
              <a:t>8625</a:t>
            </a:r>
            <a:r>
              <a:rPr lang="en-US" sz="1600" b="1" dirty="0"/>
              <a:t>.</a:t>
            </a:r>
          </a:p>
          <a:p>
            <a:pPr marL="0" indent="0">
              <a:buNone/>
            </a:pPr>
            <a:r>
              <a:rPr lang="en-US" sz="1600" dirty="0"/>
              <a:t>  The Governor is hereby empowered to proclaim a state of emergency in an area </a:t>
            </a:r>
            <a:r>
              <a:rPr lang="en-US" sz="1600" b="1" dirty="0">
                <a:solidFill>
                  <a:srgbClr val="FF0000"/>
                </a:solidFill>
              </a:rPr>
              <a:t>affected or likely to be affected </a:t>
            </a:r>
            <a:r>
              <a:rPr lang="en-US" sz="1600" dirty="0"/>
              <a:t>thereby when:</a:t>
            </a:r>
          </a:p>
          <a:p>
            <a:pPr marL="0" indent="0">
              <a:buNone/>
            </a:pPr>
            <a:r>
              <a:rPr lang="en-US" sz="1600" dirty="0"/>
              <a:t>(a) He finds that circumstances described in subdivision (b) of Section 8558 exist; and either</a:t>
            </a:r>
          </a:p>
          <a:p>
            <a:pPr marL="0" indent="0">
              <a:buNone/>
            </a:pPr>
            <a:r>
              <a:rPr lang="en-US" sz="1600" dirty="0"/>
              <a:t>(b) </a:t>
            </a:r>
            <a:r>
              <a:rPr lang="en-US" sz="1600" b="1" dirty="0">
                <a:solidFill>
                  <a:srgbClr val="FF0000"/>
                </a:solidFill>
              </a:rPr>
              <a:t>He is requested to do so </a:t>
            </a:r>
            <a:r>
              <a:rPr lang="en-US" sz="1600" dirty="0"/>
              <a:t>(1) in the case of a city by the mayor or chief executive, (2) in the case of a county by the chairman of the board of supervisors or the county administrative officer; or</a:t>
            </a:r>
          </a:p>
          <a:p>
            <a:pPr marL="0" indent="0">
              <a:buNone/>
            </a:pPr>
            <a:r>
              <a:rPr lang="en-US" sz="1600" dirty="0"/>
              <a:t>(c) He finds that local authority is inadequate to cope with the emergency</a:t>
            </a:r>
            <a:r>
              <a:rPr lang="en-US" sz="1600" dirty="0" smtClean="0"/>
              <a:t>.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b="1" dirty="0"/>
              <a:t>8558.  </a:t>
            </a:r>
          </a:p>
          <a:p>
            <a:pPr marL="0" indent="0">
              <a:buNone/>
            </a:pPr>
            <a:r>
              <a:rPr lang="en-US" sz="1600" dirty="0"/>
              <a:t>Three conditions or degrees of emergency are established by this chapter:</a:t>
            </a:r>
          </a:p>
          <a:p>
            <a:pPr marL="0" indent="0">
              <a:buNone/>
            </a:pPr>
            <a:r>
              <a:rPr lang="en-US" sz="1600" dirty="0"/>
              <a:t>(b) </a:t>
            </a:r>
            <a:r>
              <a:rPr lang="en-US" sz="1600" b="1" dirty="0"/>
              <a:t>“State of emergency” means the duly proclaimed </a:t>
            </a:r>
            <a:r>
              <a:rPr lang="en-US" sz="1600" b="1" dirty="0">
                <a:solidFill>
                  <a:srgbClr val="FF0000"/>
                </a:solidFill>
              </a:rPr>
              <a:t>existence of conditions of disaster or of extreme peril to the safety of persons and property </a:t>
            </a:r>
            <a:r>
              <a:rPr lang="en-US" sz="1600" dirty="0"/>
              <a:t>within the state caused by such conditions as air pollution, fire, flood, storm, epidemic, riot, drought, sudden and severe energy shortage, plant or animal infestation or disease</a:t>
            </a:r>
            <a:r>
              <a:rPr lang="en-US" sz="1600" b="1" dirty="0">
                <a:solidFill>
                  <a:srgbClr val="FF0000"/>
                </a:solidFill>
              </a:rPr>
              <a:t>, the Governor’s warning of an </a:t>
            </a:r>
            <a:r>
              <a:rPr lang="en-US" sz="1600" dirty="0"/>
              <a:t>earthquake or volcanic prediction, or an earthquake, or other conditions, other than conditions resulting from a labor controversy or conditions causing a “state of war emergency,” </a:t>
            </a:r>
            <a:r>
              <a:rPr lang="en-US" sz="1600" b="1" dirty="0"/>
              <a:t>which, </a:t>
            </a:r>
            <a:r>
              <a:rPr lang="en-US" sz="1600" b="1" dirty="0">
                <a:solidFill>
                  <a:srgbClr val="FF0000"/>
                </a:solidFill>
              </a:rPr>
              <a:t>by reason of their magnitude, are or are likely to be beyond the control </a:t>
            </a:r>
            <a:r>
              <a:rPr lang="en-US" sz="1600" dirty="0"/>
              <a:t>of the services, personnel, equipment, and facilities of any single county, city and county, </a:t>
            </a:r>
            <a:r>
              <a:rPr lang="en-US" sz="1600" dirty="0" smtClean="0"/>
              <a:t>or</a:t>
            </a:r>
            <a:endParaRPr lang="en-US" sz="1600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CSAC Webinar: Emergency Preparedness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D78B6E-CBA0-3043-B1C8-1280AE439D7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12/16/2015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11609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46856" y="701824"/>
            <a:ext cx="8229600" cy="1143000"/>
          </a:xfrm>
        </p:spPr>
        <p:txBody>
          <a:bodyPr anchor="t"/>
          <a:lstStyle/>
          <a:p>
            <a:pPr eaLnBrk="1" hangingPunct="1"/>
            <a:r>
              <a:rPr lang="en-US" dirty="0" smtClean="0">
                <a:ea typeface="ＭＳ Ｐゴシック" charset="0"/>
                <a:cs typeface="ＭＳ Ｐゴシック" charset="0"/>
              </a:rPr>
              <a:t>Draft Emergency Orders</a:t>
            </a:r>
            <a:endParaRPr lang="en-US" sz="20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87778" y="1841612"/>
            <a:ext cx="8892988" cy="4799558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Under the provisions of the Emergency Services Act, should </a:t>
            </a:r>
            <a:r>
              <a:rPr lang="en-US" sz="2000" dirty="0" smtClean="0"/>
              <a:t>a county and </a:t>
            </a:r>
            <a:r>
              <a:rPr lang="en-US" sz="2000" dirty="0"/>
              <a:t>a city within that county </a:t>
            </a:r>
            <a:r>
              <a:rPr lang="en-US" sz="2000" dirty="0" smtClean="0"/>
              <a:t>proclaim </a:t>
            </a:r>
            <a:r>
              <a:rPr lang="en-US" sz="2000" dirty="0"/>
              <a:t>local emergencies seeking to </a:t>
            </a:r>
            <a:r>
              <a:rPr lang="en-US" sz="2000" dirty="0" smtClean="0"/>
              <a:t>control the same </a:t>
            </a:r>
            <a:r>
              <a:rPr lang="en-US" sz="2000" dirty="0"/>
              <a:t>event, and in so doing the </a:t>
            </a:r>
            <a:r>
              <a:rPr lang="en-US" sz="2000" b="1" dirty="0">
                <a:solidFill>
                  <a:srgbClr val="FF0000"/>
                </a:solidFill>
              </a:rPr>
              <a:t>two entities issue </a:t>
            </a:r>
            <a:r>
              <a:rPr lang="en-US" sz="2000" b="1" dirty="0" smtClean="0">
                <a:solidFill>
                  <a:srgbClr val="FF0000"/>
                </a:solidFill>
              </a:rPr>
              <a:t>conflicting</a:t>
            </a:r>
            <a:r>
              <a:rPr lang="en-US" sz="2000" dirty="0" smtClean="0"/>
              <a:t>, overlapping</a:t>
            </a:r>
            <a:r>
              <a:rPr lang="en-US" sz="2000" dirty="0"/>
              <a:t>, emergency ordinances and/or orders, the </a:t>
            </a:r>
            <a:r>
              <a:rPr lang="en-US" sz="2000" b="1" dirty="0">
                <a:solidFill>
                  <a:srgbClr val="FF0000"/>
                </a:solidFill>
              </a:rPr>
              <a:t>county </a:t>
            </a:r>
            <a:r>
              <a:rPr lang="en-US" sz="2000" b="1" dirty="0" smtClean="0">
                <a:solidFill>
                  <a:srgbClr val="FF0000"/>
                </a:solidFill>
              </a:rPr>
              <a:t>emergency ordinances </a:t>
            </a:r>
            <a:r>
              <a:rPr lang="en-US" sz="2000" b="1" dirty="0">
                <a:solidFill>
                  <a:srgbClr val="FF0000"/>
                </a:solidFill>
              </a:rPr>
              <a:t>and/or orders are </a:t>
            </a:r>
            <a:r>
              <a:rPr lang="en-US" sz="2000" b="1" dirty="0" smtClean="0">
                <a:solidFill>
                  <a:srgbClr val="FF0000"/>
                </a:solidFill>
              </a:rPr>
              <a:t>controlling</a:t>
            </a:r>
            <a:r>
              <a:rPr lang="en-US" sz="2000" dirty="0" smtClean="0"/>
              <a:t>.  (62 </a:t>
            </a:r>
            <a:r>
              <a:rPr lang="en-US" sz="2000" dirty="0" err="1" smtClean="0"/>
              <a:t>Ops.Cal.Atty.Gen</a:t>
            </a:r>
            <a:r>
              <a:rPr lang="en-US" sz="2000" dirty="0" smtClean="0"/>
              <a:t> 701 (1979)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The County, as only single local agency which can proclaim total county area. (Id., at 707 &amp; 708.)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County may promulgate rules and regulations applicable throughout the County.</a:t>
            </a: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>
              <a:buFontTx/>
              <a:buChar char="-"/>
            </a:pPr>
            <a:r>
              <a:rPr lang="en-US" sz="2000" dirty="0" smtClean="0"/>
              <a:t>Curfews	- Disposal of livestock	- Restricted area access</a:t>
            </a:r>
          </a:p>
          <a:p>
            <a:pPr>
              <a:buFontTx/>
              <a:buChar char="-"/>
            </a:pPr>
            <a:endParaRPr lang="en-US" sz="2000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CSAC Webinar: Emergency Preparedness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D78B6E-CBA0-3043-B1C8-1280AE439D7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12/16/2015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51778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ES EPP2-long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ＭＳ Ｐ明朝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OES EPP2-long.thmx</Template>
  <TotalTime>7049</TotalTime>
  <Words>1103</Words>
  <Application>Microsoft Office PowerPoint</Application>
  <PresentationFormat>Letter Paper (8.5x11 in)</PresentationFormat>
  <Paragraphs>257</Paragraphs>
  <Slides>18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Arial Unicode MS</vt:lpstr>
      <vt:lpstr>ＭＳ Ｐゴシック</vt:lpstr>
      <vt:lpstr>Arial</vt:lpstr>
      <vt:lpstr>Calibri</vt:lpstr>
      <vt:lpstr>Constantia</vt:lpstr>
      <vt:lpstr>Tahoma</vt:lpstr>
      <vt:lpstr>Times New Roman</vt:lpstr>
      <vt:lpstr>Wingdings</vt:lpstr>
      <vt:lpstr>Wingdings 2</vt:lpstr>
      <vt:lpstr>OES EPP2-long</vt:lpstr>
      <vt:lpstr>San Joaquin Operational Area    Emergency! What to do When Disaster Strikes-Webinar    California State Association of Counties    Wednesday, 16-December-2015</vt:lpstr>
      <vt:lpstr>PRE-EMERGENCY</vt:lpstr>
      <vt:lpstr>Authorities-Policies-Awareness</vt:lpstr>
      <vt:lpstr>S.E.M.S Levels, where are you?</vt:lpstr>
      <vt:lpstr>DIRECTOR OF EMERGENCY SERVICES</vt:lpstr>
      <vt:lpstr>LINE OF SUCCESSION – SJC example</vt:lpstr>
      <vt:lpstr>LOCAL EMERGENCIES: WHY? (Calif. Gov’t Code §8630, &amp; San Joaquin County Muni Code §4-3005)</vt:lpstr>
      <vt:lpstr>Governor Proclamation “prior”</vt:lpstr>
      <vt:lpstr>Draft Emergency Orders</vt:lpstr>
      <vt:lpstr>RESPONSE</vt:lpstr>
      <vt:lpstr>FEDERAL RESPONSE CONCEPT</vt:lpstr>
      <vt:lpstr>DIRECTOR-EXECUTIVE Briefings</vt:lpstr>
      <vt:lpstr>Legislative &amp; Executive Members Roles</vt:lpstr>
      <vt:lpstr>PowerPoint Presentation</vt:lpstr>
      <vt:lpstr>RECOVERY</vt:lpstr>
      <vt:lpstr>RECOVERY STEPS</vt:lpstr>
      <vt:lpstr>RECOVERY STEPS</vt:lpstr>
      <vt:lpstr>PRESERVATION OF GOVERNMENT CGC 8635-8644 San Joaquin Example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CARRERS IN EMERGENCY MANAGEMENT</dc:title>
  <dc:subject/>
  <dc:creator>Michael Cockrell</dc:creator>
  <cp:keywords/>
  <dc:description/>
  <cp:lastModifiedBy>Cockrell, Mike</cp:lastModifiedBy>
  <cp:revision>331</cp:revision>
  <cp:lastPrinted>2014-03-27T13:39:22Z</cp:lastPrinted>
  <dcterms:created xsi:type="dcterms:W3CDTF">2009-02-26T14:06:00Z</dcterms:created>
  <dcterms:modified xsi:type="dcterms:W3CDTF">2015-12-17T15:07:15Z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