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7"/>
  </p:notesMasterIdLst>
  <p:handoutMasterIdLst>
    <p:handoutMasterId r:id="rId18"/>
  </p:handoutMasterIdLst>
  <p:sldIdLst>
    <p:sldId id="258" r:id="rId2"/>
    <p:sldId id="302" r:id="rId3"/>
    <p:sldId id="297" r:id="rId4"/>
    <p:sldId id="298" r:id="rId5"/>
    <p:sldId id="277" r:id="rId6"/>
    <p:sldId id="263" r:id="rId7"/>
    <p:sldId id="265" r:id="rId8"/>
    <p:sldId id="299" r:id="rId9"/>
    <p:sldId id="301" r:id="rId10"/>
    <p:sldId id="300" r:id="rId11"/>
    <p:sldId id="295" r:id="rId12"/>
    <p:sldId id="294" r:id="rId13"/>
    <p:sldId id="296" r:id="rId14"/>
    <p:sldId id="303" r:id="rId15"/>
    <p:sldId id="276"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1957E569-CB1D-4C47-B679-2B53ACD889EF}">
          <p14:sldIdLst>
            <p14:sldId id="258"/>
            <p14:sldId id="302"/>
            <p14:sldId id="297"/>
            <p14:sldId id="298"/>
          </p14:sldIdLst>
        </p14:section>
        <p14:section name="Introduction" id="{C73D707C-F38F-47B7-90D3-43D77D9E85C5}">
          <p14:sldIdLst>
            <p14:sldId id="277"/>
            <p14:sldId id="263"/>
            <p14:sldId id="265"/>
            <p14:sldId id="299"/>
            <p14:sldId id="301"/>
            <p14:sldId id="300"/>
          </p14:sldIdLst>
        </p14:section>
        <p14:section name="PII" id="{7F5527E9-84E1-41A2-AF35-1AAB64B53FD7}">
          <p14:sldIdLst>
            <p14:sldId id="295"/>
            <p14:sldId id="294"/>
            <p14:sldId id="296"/>
            <p14:sldId id="303"/>
            <p14:sldId id="276"/>
          </p14:sldIdLst>
        </p14:section>
        <p14:section name="Appendix" id="{CB349C15-0082-4263-A3EC-04E26936E58E}">
          <p14:sldIdLst/>
        </p14:section>
      </p14:sectionLst>
    </p:ext>
    <p:ext uri="{EFAFB233-063F-42B5-8137-9DF3F51BA10A}">
      <p15:sldGuideLst xmlns:p15="http://schemas.microsoft.com/office/powerpoint/2012/main" xmlns="">
        <p15:guide id="1" orient="horz" pos="842">
          <p15:clr>
            <a:srgbClr val="A4A3A4"/>
          </p15:clr>
        </p15:guide>
        <p15:guide id="2" orient="horz" pos="3864">
          <p15:clr>
            <a:srgbClr val="A4A3A4"/>
          </p15:clr>
        </p15:guide>
        <p15:guide id="3" orient="horz" pos="277">
          <p15:clr>
            <a:srgbClr val="A4A3A4"/>
          </p15:clr>
        </p15:guide>
        <p15:guide id="4" orient="horz" pos="4210">
          <p15:clr>
            <a:srgbClr val="A4A3A4"/>
          </p15:clr>
        </p15:guide>
        <p15:guide id="5" orient="horz" pos="431">
          <p15:clr>
            <a:srgbClr val="A4A3A4"/>
          </p15:clr>
        </p15:guide>
        <p15:guide id="6" pos="611">
          <p15:clr>
            <a:srgbClr val="A4A3A4"/>
          </p15:clr>
        </p15:guide>
        <p15:guide id="7" pos="5502">
          <p15:clr>
            <a:srgbClr val="A4A3A4"/>
          </p15:clr>
        </p15:guide>
        <p15:guide id="8" pos="2960">
          <p15:clr>
            <a:srgbClr val="A4A3A4"/>
          </p15:clr>
        </p15:guide>
        <p15:guide id="9" pos="3166">
          <p15:clr>
            <a:srgbClr val="A4A3A4"/>
          </p15:clr>
        </p15:guide>
      </p15:sldGuideLst>
    </p:ext>
    <p:ext uri="{2D200454-40CA-4A62-9FC3-DE9A4176ACB9}">
      <p15:notesGuideLst xmlns:p15="http://schemas.microsoft.com/office/powerpoint/2012/main" xmlns="">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a:srgbClr val="9B8F8B"/>
    <a:srgbClr val="556991"/>
    <a:srgbClr val="D3D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953" autoAdjust="0"/>
  </p:normalViewPr>
  <p:slideViewPr>
    <p:cSldViewPr snapToGrid="0" snapToObjects="1" showGuides="1">
      <p:cViewPr>
        <p:scale>
          <a:sx n="81" d="100"/>
          <a:sy n="81" d="100"/>
        </p:scale>
        <p:origin x="-1068" y="-198"/>
      </p:cViewPr>
      <p:guideLst>
        <p:guide orient="horz" pos="842"/>
        <p:guide orient="horz" pos="3864"/>
        <p:guide orient="horz" pos="277"/>
        <p:guide orient="horz" pos="4210"/>
        <p:guide orient="horz" pos="431"/>
        <p:guide pos="611"/>
        <p:guide pos="5502"/>
        <p:guide pos="2960"/>
        <p:guide pos="3166"/>
      </p:guideLst>
    </p:cSldViewPr>
  </p:slideViewPr>
  <p:outlineViewPr>
    <p:cViewPr>
      <p:scale>
        <a:sx n="33" d="100"/>
        <a:sy n="33" d="100"/>
      </p:scale>
      <p:origin x="0" y="3528"/>
    </p:cViewPr>
  </p:outlineViewPr>
  <p:notesTextViewPr>
    <p:cViewPr>
      <p:scale>
        <a:sx n="100" d="100"/>
        <a:sy n="100" d="100"/>
      </p:scale>
      <p:origin x="0" y="0"/>
    </p:cViewPr>
  </p:notesTextViewPr>
  <p:sorterViewPr>
    <p:cViewPr>
      <p:scale>
        <a:sx n="66" d="100"/>
        <a:sy n="66" d="100"/>
      </p:scale>
      <p:origin x="0" y="-1032"/>
    </p:cViewPr>
  </p:sorterViewPr>
  <p:notesViewPr>
    <p:cSldViewPr snapToGrid="0" snapToObjects="1" showGuides="1">
      <p:cViewPr>
        <p:scale>
          <a:sx n="66" d="100"/>
          <a:sy n="66" d="100"/>
        </p:scale>
        <p:origin x="-2418" y="-55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ustin\Desktop\Sacramento\20170605_SCO_Top%20250%20Sandbo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6"/>
          <c:order val="0"/>
          <c:spPr>
            <a:solidFill>
              <a:schemeClr val="bg1">
                <a:lumMod val="50000"/>
              </a:schemeClr>
            </a:solidFill>
            <a:ln>
              <a:noFill/>
            </a:ln>
            <a:effectLst/>
          </c:spPr>
          <c:val>
            <c:numRef>
              <c:f>'County w.o. City'!$H$2:$H$251</c:f>
              <c:numCache>
                <c:formatCode>_("$"* #,##0_);_("$"* \(#,##0\);_("$"* "-"??_);_(@_)</c:formatCode>
                <c:ptCount val="250"/>
                <c:pt idx="0">
                  <c:v>3048</c:v>
                </c:pt>
                <c:pt idx="1">
                  <c:v>3048</c:v>
                </c:pt>
                <c:pt idx="2">
                  <c:v>3048</c:v>
                </c:pt>
                <c:pt idx="3">
                  <c:v>3048</c:v>
                </c:pt>
                <c:pt idx="4">
                  <c:v>3048</c:v>
                </c:pt>
                <c:pt idx="5">
                  <c:v>3048</c:v>
                </c:pt>
                <c:pt idx="6">
                  <c:v>3048</c:v>
                </c:pt>
                <c:pt idx="7">
                  <c:v>3048</c:v>
                </c:pt>
                <c:pt idx="8">
                  <c:v>3048</c:v>
                </c:pt>
                <c:pt idx="9">
                  <c:v>3048</c:v>
                </c:pt>
                <c:pt idx="10">
                  <c:v>3048</c:v>
                </c:pt>
                <c:pt idx="11">
                  <c:v>3048</c:v>
                </c:pt>
                <c:pt idx="12">
                  <c:v>3048</c:v>
                </c:pt>
                <c:pt idx="13">
                  <c:v>3048</c:v>
                </c:pt>
                <c:pt idx="14">
                  <c:v>3048</c:v>
                </c:pt>
                <c:pt idx="15">
                  <c:v>3048</c:v>
                </c:pt>
                <c:pt idx="16">
                  <c:v>3048</c:v>
                </c:pt>
                <c:pt idx="17">
                  <c:v>3048</c:v>
                </c:pt>
                <c:pt idx="18">
                  <c:v>3048</c:v>
                </c:pt>
                <c:pt idx="19">
                  <c:v>3048</c:v>
                </c:pt>
                <c:pt idx="20">
                  <c:v>3048</c:v>
                </c:pt>
                <c:pt idx="21">
                  <c:v>3048</c:v>
                </c:pt>
                <c:pt idx="22">
                  <c:v>3048</c:v>
                </c:pt>
                <c:pt idx="23">
                  <c:v>3048</c:v>
                </c:pt>
                <c:pt idx="24">
                  <c:v>3048</c:v>
                </c:pt>
                <c:pt idx="25">
                  <c:v>3048</c:v>
                </c:pt>
                <c:pt idx="26">
                  <c:v>3048</c:v>
                </c:pt>
                <c:pt idx="27">
                  <c:v>3048</c:v>
                </c:pt>
                <c:pt idx="28">
                  <c:v>3048</c:v>
                </c:pt>
                <c:pt idx="29">
                  <c:v>3048</c:v>
                </c:pt>
                <c:pt idx="30">
                  <c:v>3048</c:v>
                </c:pt>
                <c:pt idx="31">
                  <c:v>3048</c:v>
                </c:pt>
                <c:pt idx="32">
                  <c:v>3048</c:v>
                </c:pt>
                <c:pt idx="33">
                  <c:v>3048</c:v>
                </c:pt>
                <c:pt idx="34">
                  <c:v>3048</c:v>
                </c:pt>
                <c:pt idx="35">
                  <c:v>3048</c:v>
                </c:pt>
                <c:pt idx="36">
                  <c:v>3048</c:v>
                </c:pt>
                <c:pt idx="37">
                  <c:v>3048</c:v>
                </c:pt>
                <c:pt idx="38">
                  <c:v>3048</c:v>
                </c:pt>
                <c:pt idx="39">
                  <c:v>3048</c:v>
                </c:pt>
                <c:pt idx="40">
                  <c:v>3048</c:v>
                </c:pt>
                <c:pt idx="41">
                  <c:v>3048</c:v>
                </c:pt>
                <c:pt idx="42">
                  <c:v>3048</c:v>
                </c:pt>
                <c:pt idx="43">
                  <c:v>3048</c:v>
                </c:pt>
                <c:pt idx="44">
                  <c:v>3048</c:v>
                </c:pt>
                <c:pt idx="45">
                  <c:v>3048</c:v>
                </c:pt>
                <c:pt idx="46">
                  <c:v>3048</c:v>
                </c:pt>
                <c:pt idx="47">
                  <c:v>3048</c:v>
                </c:pt>
                <c:pt idx="48">
                  <c:v>3048</c:v>
                </c:pt>
                <c:pt idx="49">
                  <c:v>3048</c:v>
                </c:pt>
                <c:pt idx="50">
                  <c:v>3048</c:v>
                </c:pt>
                <c:pt idx="51">
                  <c:v>3048</c:v>
                </c:pt>
                <c:pt idx="52">
                  <c:v>3048</c:v>
                </c:pt>
                <c:pt idx="53">
                  <c:v>3048</c:v>
                </c:pt>
                <c:pt idx="54">
                  <c:v>3048</c:v>
                </c:pt>
                <c:pt idx="55">
                  <c:v>3048</c:v>
                </c:pt>
                <c:pt idx="56">
                  <c:v>3048</c:v>
                </c:pt>
                <c:pt idx="57">
                  <c:v>3048</c:v>
                </c:pt>
                <c:pt idx="58">
                  <c:v>3048</c:v>
                </c:pt>
                <c:pt idx="59">
                  <c:v>3048</c:v>
                </c:pt>
                <c:pt idx="60">
                  <c:v>3048</c:v>
                </c:pt>
                <c:pt idx="61">
                  <c:v>3048</c:v>
                </c:pt>
                <c:pt idx="62">
                  <c:v>3048</c:v>
                </c:pt>
                <c:pt idx="63">
                  <c:v>3048</c:v>
                </c:pt>
                <c:pt idx="64">
                  <c:v>3048</c:v>
                </c:pt>
                <c:pt idx="65">
                  <c:v>3048</c:v>
                </c:pt>
                <c:pt idx="66">
                  <c:v>3048</c:v>
                </c:pt>
                <c:pt idx="67">
                  <c:v>3048</c:v>
                </c:pt>
                <c:pt idx="68">
                  <c:v>3048</c:v>
                </c:pt>
                <c:pt idx="69">
                  <c:v>3048</c:v>
                </c:pt>
                <c:pt idx="70">
                  <c:v>3048</c:v>
                </c:pt>
                <c:pt idx="71">
                  <c:v>3048</c:v>
                </c:pt>
                <c:pt idx="72">
                  <c:v>3048</c:v>
                </c:pt>
                <c:pt idx="73">
                  <c:v>3048</c:v>
                </c:pt>
                <c:pt idx="74">
                  <c:v>3048</c:v>
                </c:pt>
                <c:pt idx="75">
                  <c:v>3048</c:v>
                </c:pt>
                <c:pt idx="76">
                  <c:v>3048</c:v>
                </c:pt>
                <c:pt idx="77">
                  <c:v>3048</c:v>
                </c:pt>
                <c:pt idx="78">
                  <c:v>3048</c:v>
                </c:pt>
                <c:pt idx="79">
                  <c:v>3048</c:v>
                </c:pt>
                <c:pt idx="80">
                  <c:v>3048</c:v>
                </c:pt>
                <c:pt idx="81">
                  <c:v>3048</c:v>
                </c:pt>
                <c:pt idx="82">
                  <c:v>3048</c:v>
                </c:pt>
                <c:pt idx="83">
                  <c:v>3048</c:v>
                </c:pt>
                <c:pt idx="84">
                  <c:v>3048</c:v>
                </c:pt>
                <c:pt idx="85">
                  <c:v>3048</c:v>
                </c:pt>
                <c:pt idx="86">
                  <c:v>3048</c:v>
                </c:pt>
                <c:pt idx="87">
                  <c:v>3048</c:v>
                </c:pt>
                <c:pt idx="88">
                  <c:v>3048</c:v>
                </c:pt>
                <c:pt idx="89">
                  <c:v>3048</c:v>
                </c:pt>
                <c:pt idx="90">
                  <c:v>3048</c:v>
                </c:pt>
                <c:pt idx="91">
                  <c:v>3048</c:v>
                </c:pt>
                <c:pt idx="92">
                  <c:v>3048</c:v>
                </c:pt>
                <c:pt idx="93">
                  <c:v>3048</c:v>
                </c:pt>
                <c:pt idx="94">
                  <c:v>3048</c:v>
                </c:pt>
                <c:pt idx="95">
                  <c:v>3048</c:v>
                </c:pt>
                <c:pt idx="96">
                  <c:v>3048</c:v>
                </c:pt>
                <c:pt idx="97">
                  <c:v>3048</c:v>
                </c:pt>
                <c:pt idx="98">
                  <c:v>3048</c:v>
                </c:pt>
                <c:pt idx="99">
                  <c:v>3048</c:v>
                </c:pt>
                <c:pt idx="100">
                  <c:v>3048</c:v>
                </c:pt>
                <c:pt idx="101">
                  <c:v>3048</c:v>
                </c:pt>
                <c:pt idx="102">
                  <c:v>3048</c:v>
                </c:pt>
                <c:pt idx="103">
                  <c:v>3048</c:v>
                </c:pt>
                <c:pt idx="104">
                  <c:v>3048</c:v>
                </c:pt>
                <c:pt idx="105">
                  <c:v>3048</c:v>
                </c:pt>
                <c:pt idx="106">
                  <c:v>3048</c:v>
                </c:pt>
                <c:pt idx="107">
                  <c:v>3048</c:v>
                </c:pt>
                <c:pt idx="108">
                  <c:v>3048</c:v>
                </c:pt>
                <c:pt idx="109">
                  <c:v>3048</c:v>
                </c:pt>
                <c:pt idx="110">
                  <c:v>3048</c:v>
                </c:pt>
                <c:pt idx="111">
                  <c:v>3048</c:v>
                </c:pt>
                <c:pt idx="112">
                  <c:v>3048</c:v>
                </c:pt>
                <c:pt idx="113">
                  <c:v>3048</c:v>
                </c:pt>
                <c:pt idx="114">
                  <c:v>3048</c:v>
                </c:pt>
                <c:pt idx="115">
                  <c:v>3048</c:v>
                </c:pt>
                <c:pt idx="116">
                  <c:v>3048</c:v>
                </c:pt>
                <c:pt idx="117">
                  <c:v>3048</c:v>
                </c:pt>
                <c:pt idx="118">
                  <c:v>3048</c:v>
                </c:pt>
                <c:pt idx="119">
                  <c:v>3048</c:v>
                </c:pt>
                <c:pt idx="120">
                  <c:v>3048</c:v>
                </c:pt>
                <c:pt idx="121">
                  <c:v>3048</c:v>
                </c:pt>
                <c:pt idx="122">
                  <c:v>3048</c:v>
                </c:pt>
                <c:pt idx="123">
                  <c:v>3048</c:v>
                </c:pt>
                <c:pt idx="124">
                  <c:v>3048</c:v>
                </c:pt>
                <c:pt idx="125">
                  <c:v>3048</c:v>
                </c:pt>
                <c:pt idx="126">
                  <c:v>3048</c:v>
                </c:pt>
                <c:pt idx="127">
                  <c:v>3048</c:v>
                </c:pt>
                <c:pt idx="128">
                  <c:v>3048</c:v>
                </c:pt>
                <c:pt idx="129">
                  <c:v>3048</c:v>
                </c:pt>
                <c:pt idx="130">
                  <c:v>3048</c:v>
                </c:pt>
                <c:pt idx="131">
                  <c:v>3048</c:v>
                </c:pt>
                <c:pt idx="132">
                  <c:v>3048</c:v>
                </c:pt>
                <c:pt idx="133">
                  <c:v>3048</c:v>
                </c:pt>
                <c:pt idx="134">
                  <c:v>3048</c:v>
                </c:pt>
                <c:pt idx="135">
                  <c:v>3048</c:v>
                </c:pt>
                <c:pt idx="136">
                  <c:v>3048</c:v>
                </c:pt>
                <c:pt idx="137">
                  <c:v>3048</c:v>
                </c:pt>
                <c:pt idx="138">
                  <c:v>3048</c:v>
                </c:pt>
                <c:pt idx="139">
                  <c:v>3048</c:v>
                </c:pt>
                <c:pt idx="140">
                  <c:v>3048</c:v>
                </c:pt>
                <c:pt idx="141">
                  <c:v>3048</c:v>
                </c:pt>
                <c:pt idx="142">
                  <c:v>3048</c:v>
                </c:pt>
                <c:pt idx="143">
                  <c:v>3048</c:v>
                </c:pt>
                <c:pt idx="144">
                  <c:v>3048</c:v>
                </c:pt>
                <c:pt idx="145">
                  <c:v>3048</c:v>
                </c:pt>
                <c:pt idx="146">
                  <c:v>3048</c:v>
                </c:pt>
                <c:pt idx="147">
                  <c:v>3048</c:v>
                </c:pt>
                <c:pt idx="148">
                  <c:v>3048</c:v>
                </c:pt>
                <c:pt idx="149">
                  <c:v>3048</c:v>
                </c:pt>
                <c:pt idx="150">
                  <c:v>3048</c:v>
                </c:pt>
                <c:pt idx="151">
                  <c:v>3048</c:v>
                </c:pt>
                <c:pt idx="152">
                  <c:v>3048</c:v>
                </c:pt>
                <c:pt idx="153">
                  <c:v>3048</c:v>
                </c:pt>
                <c:pt idx="154">
                  <c:v>3048</c:v>
                </c:pt>
                <c:pt idx="155">
                  <c:v>3048</c:v>
                </c:pt>
                <c:pt idx="156">
                  <c:v>3048</c:v>
                </c:pt>
                <c:pt idx="157">
                  <c:v>3048</c:v>
                </c:pt>
                <c:pt idx="158">
                  <c:v>3048</c:v>
                </c:pt>
                <c:pt idx="159">
                  <c:v>3048</c:v>
                </c:pt>
                <c:pt idx="160">
                  <c:v>3048</c:v>
                </c:pt>
                <c:pt idx="161">
                  <c:v>3048</c:v>
                </c:pt>
                <c:pt idx="162">
                  <c:v>3048</c:v>
                </c:pt>
                <c:pt idx="163">
                  <c:v>3048</c:v>
                </c:pt>
                <c:pt idx="164">
                  <c:v>3048</c:v>
                </c:pt>
                <c:pt idx="165">
                  <c:v>3048</c:v>
                </c:pt>
                <c:pt idx="166">
                  <c:v>3048</c:v>
                </c:pt>
                <c:pt idx="167">
                  <c:v>3048</c:v>
                </c:pt>
                <c:pt idx="168">
                  <c:v>3048</c:v>
                </c:pt>
                <c:pt idx="169">
                  <c:v>3048</c:v>
                </c:pt>
                <c:pt idx="170">
                  <c:v>3048</c:v>
                </c:pt>
                <c:pt idx="171">
                  <c:v>3048</c:v>
                </c:pt>
                <c:pt idx="172">
                  <c:v>3048</c:v>
                </c:pt>
                <c:pt idx="173">
                  <c:v>3048</c:v>
                </c:pt>
                <c:pt idx="174">
                  <c:v>3048</c:v>
                </c:pt>
                <c:pt idx="175">
                  <c:v>3048</c:v>
                </c:pt>
                <c:pt idx="176">
                  <c:v>3048</c:v>
                </c:pt>
                <c:pt idx="177">
                  <c:v>3048</c:v>
                </c:pt>
                <c:pt idx="178">
                  <c:v>3048</c:v>
                </c:pt>
                <c:pt idx="179">
                  <c:v>3048</c:v>
                </c:pt>
                <c:pt idx="180">
                  <c:v>3048</c:v>
                </c:pt>
                <c:pt idx="181">
                  <c:v>3048</c:v>
                </c:pt>
                <c:pt idx="182">
                  <c:v>3048</c:v>
                </c:pt>
                <c:pt idx="183">
                  <c:v>3048</c:v>
                </c:pt>
                <c:pt idx="184">
                  <c:v>3048</c:v>
                </c:pt>
                <c:pt idx="185">
                  <c:v>3048</c:v>
                </c:pt>
                <c:pt idx="186">
                  <c:v>3048</c:v>
                </c:pt>
                <c:pt idx="187">
                  <c:v>3048</c:v>
                </c:pt>
                <c:pt idx="188">
                  <c:v>3048</c:v>
                </c:pt>
                <c:pt idx="189">
                  <c:v>3048</c:v>
                </c:pt>
                <c:pt idx="190">
                  <c:v>3048</c:v>
                </c:pt>
                <c:pt idx="191">
                  <c:v>3048</c:v>
                </c:pt>
                <c:pt idx="192">
                  <c:v>3048</c:v>
                </c:pt>
                <c:pt idx="193">
                  <c:v>3048</c:v>
                </c:pt>
                <c:pt idx="194">
                  <c:v>3048</c:v>
                </c:pt>
                <c:pt idx="195">
                  <c:v>3048</c:v>
                </c:pt>
                <c:pt idx="196">
                  <c:v>3048</c:v>
                </c:pt>
                <c:pt idx="197">
                  <c:v>3048</c:v>
                </c:pt>
                <c:pt idx="198">
                  <c:v>3048</c:v>
                </c:pt>
                <c:pt idx="199">
                  <c:v>3048</c:v>
                </c:pt>
                <c:pt idx="200">
                  <c:v>3048</c:v>
                </c:pt>
                <c:pt idx="201">
                  <c:v>3048</c:v>
                </c:pt>
                <c:pt idx="202">
                  <c:v>3048</c:v>
                </c:pt>
                <c:pt idx="203">
                  <c:v>3048</c:v>
                </c:pt>
                <c:pt idx="204">
                  <c:v>3048</c:v>
                </c:pt>
                <c:pt idx="205">
                  <c:v>3048</c:v>
                </c:pt>
                <c:pt idx="206">
                  <c:v>3048</c:v>
                </c:pt>
                <c:pt idx="207">
                  <c:v>3048</c:v>
                </c:pt>
                <c:pt idx="208">
                  <c:v>3048</c:v>
                </c:pt>
                <c:pt idx="209">
                  <c:v>3048</c:v>
                </c:pt>
                <c:pt idx="210">
                  <c:v>3048</c:v>
                </c:pt>
                <c:pt idx="211">
                  <c:v>3048</c:v>
                </c:pt>
                <c:pt idx="212">
                  <c:v>3048</c:v>
                </c:pt>
                <c:pt idx="213">
                  <c:v>3048</c:v>
                </c:pt>
                <c:pt idx="214">
                  <c:v>3048</c:v>
                </c:pt>
                <c:pt idx="215">
                  <c:v>3048</c:v>
                </c:pt>
                <c:pt idx="216">
                  <c:v>3048</c:v>
                </c:pt>
                <c:pt idx="217">
                  <c:v>3048</c:v>
                </c:pt>
                <c:pt idx="218">
                  <c:v>3048</c:v>
                </c:pt>
                <c:pt idx="219">
                  <c:v>3048</c:v>
                </c:pt>
                <c:pt idx="220">
                  <c:v>3048</c:v>
                </c:pt>
                <c:pt idx="221">
                  <c:v>3048</c:v>
                </c:pt>
                <c:pt idx="222">
                  <c:v>3048</c:v>
                </c:pt>
                <c:pt idx="223">
                  <c:v>3048</c:v>
                </c:pt>
                <c:pt idx="224">
                  <c:v>3048</c:v>
                </c:pt>
                <c:pt idx="225">
                  <c:v>3048</c:v>
                </c:pt>
                <c:pt idx="226">
                  <c:v>3048</c:v>
                </c:pt>
                <c:pt idx="227">
                  <c:v>3048</c:v>
                </c:pt>
                <c:pt idx="228">
                  <c:v>3048</c:v>
                </c:pt>
                <c:pt idx="229">
                  <c:v>3048</c:v>
                </c:pt>
                <c:pt idx="230">
                  <c:v>3048</c:v>
                </c:pt>
                <c:pt idx="231">
                  <c:v>3048</c:v>
                </c:pt>
                <c:pt idx="232">
                  <c:v>3048</c:v>
                </c:pt>
                <c:pt idx="233">
                  <c:v>3048</c:v>
                </c:pt>
                <c:pt idx="234">
                  <c:v>3048</c:v>
                </c:pt>
                <c:pt idx="235">
                  <c:v>3048</c:v>
                </c:pt>
                <c:pt idx="236">
                  <c:v>3048</c:v>
                </c:pt>
                <c:pt idx="237">
                  <c:v>3048</c:v>
                </c:pt>
                <c:pt idx="238">
                  <c:v>3048</c:v>
                </c:pt>
                <c:pt idx="239">
                  <c:v>3048</c:v>
                </c:pt>
                <c:pt idx="240">
                  <c:v>3048</c:v>
                </c:pt>
                <c:pt idx="241">
                  <c:v>3048</c:v>
                </c:pt>
                <c:pt idx="242">
                  <c:v>3048</c:v>
                </c:pt>
                <c:pt idx="243">
                  <c:v>3048</c:v>
                </c:pt>
                <c:pt idx="244">
                  <c:v>3048</c:v>
                </c:pt>
                <c:pt idx="245">
                  <c:v>3048</c:v>
                </c:pt>
                <c:pt idx="246">
                  <c:v>3048</c:v>
                </c:pt>
                <c:pt idx="247">
                  <c:v>3048</c:v>
                </c:pt>
                <c:pt idx="248">
                  <c:v>3048</c:v>
                </c:pt>
                <c:pt idx="249">
                  <c:v>3048</c:v>
                </c:pt>
              </c:numCache>
            </c:numRef>
          </c:val>
          <c:extLst xmlns:c16r2="http://schemas.microsoft.com/office/drawing/2015/06/chart">
            <c:ext xmlns:c16="http://schemas.microsoft.com/office/drawing/2014/chart" uri="{C3380CC4-5D6E-409C-BE32-E72D297353CC}">
              <c16:uniqueId val="{00000000-6B3C-49BF-817B-15C2E4CCA25B}"/>
            </c:ext>
          </c:extLst>
        </c:ser>
        <c:ser>
          <c:idx val="5"/>
          <c:order val="1"/>
          <c:spPr>
            <a:solidFill>
              <a:schemeClr val="accent1"/>
            </a:solidFill>
            <a:ln>
              <a:noFill/>
            </a:ln>
            <a:effectLst/>
          </c:spPr>
          <c:val>
            <c:numRef>
              <c:f>'County w.o. City'!$G$2:$G$251</c:f>
              <c:numCache>
                <c:formatCode>_("$"* #,##0_);_("$"* \(#,##0\);_("$"* "-"??_);_(@_)</c:formatCode>
                <c:ptCount val="250"/>
                <c:pt idx="0">
                  <c:v>3763</c:v>
                </c:pt>
                <c:pt idx="1">
                  <c:v>3763</c:v>
                </c:pt>
                <c:pt idx="2">
                  <c:v>3763</c:v>
                </c:pt>
                <c:pt idx="3">
                  <c:v>3763</c:v>
                </c:pt>
                <c:pt idx="4">
                  <c:v>3763</c:v>
                </c:pt>
                <c:pt idx="5">
                  <c:v>3763</c:v>
                </c:pt>
                <c:pt idx="6">
                  <c:v>3763</c:v>
                </c:pt>
                <c:pt idx="7">
                  <c:v>3763</c:v>
                </c:pt>
                <c:pt idx="8">
                  <c:v>3763</c:v>
                </c:pt>
                <c:pt idx="9">
                  <c:v>3763</c:v>
                </c:pt>
                <c:pt idx="10">
                  <c:v>3763</c:v>
                </c:pt>
                <c:pt idx="11">
                  <c:v>3763</c:v>
                </c:pt>
                <c:pt idx="12">
                  <c:v>3763</c:v>
                </c:pt>
                <c:pt idx="13">
                  <c:v>3763</c:v>
                </c:pt>
                <c:pt idx="14">
                  <c:v>3763</c:v>
                </c:pt>
                <c:pt idx="15">
                  <c:v>3763</c:v>
                </c:pt>
                <c:pt idx="16">
                  <c:v>3763</c:v>
                </c:pt>
                <c:pt idx="17">
                  <c:v>3763</c:v>
                </c:pt>
                <c:pt idx="18">
                  <c:v>3763</c:v>
                </c:pt>
                <c:pt idx="19">
                  <c:v>3763</c:v>
                </c:pt>
                <c:pt idx="20">
                  <c:v>3763</c:v>
                </c:pt>
                <c:pt idx="21">
                  <c:v>3763</c:v>
                </c:pt>
                <c:pt idx="22">
                  <c:v>3763</c:v>
                </c:pt>
                <c:pt idx="23">
                  <c:v>3763</c:v>
                </c:pt>
                <c:pt idx="24">
                  <c:v>3763</c:v>
                </c:pt>
                <c:pt idx="25">
                  <c:v>3763</c:v>
                </c:pt>
                <c:pt idx="26">
                  <c:v>3763</c:v>
                </c:pt>
                <c:pt idx="27">
                  <c:v>3763</c:v>
                </c:pt>
                <c:pt idx="28">
                  <c:v>3763</c:v>
                </c:pt>
                <c:pt idx="29">
                  <c:v>3763</c:v>
                </c:pt>
                <c:pt idx="30">
                  <c:v>3763</c:v>
                </c:pt>
                <c:pt idx="31">
                  <c:v>3763</c:v>
                </c:pt>
                <c:pt idx="32">
                  <c:v>3763</c:v>
                </c:pt>
                <c:pt idx="33">
                  <c:v>3763</c:v>
                </c:pt>
                <c:pt idx="34">
                  <c:v>3763</c:v>
                </c:pt>
                <c:pt idx="35">
                  <c:v>3763</c:v>
                </c:pt>
                <c:pt idx="36">
                  <c:v>3763</c:v>
                </c:pt>
                <c:pt idx="37">
                  <c:v>3763</c:v>
                </c:pt>
                <c:pt idx="38">
                  <c:v>3763</c:v>
                </c:pt>
                <c:pt idx="39">
                  <c:v>3763</c:v>
                </c:pt>
                <c:pt idx="40">
                  <c:v>3763</c:v>
                </c:pt>
                <c:pt idx="41">
                  <c:v>3763</c:v>
                </c:pt>
                <c:pt idx="42">
                  <c:v>3763</c:v>
                </c:pt>
                <c:pt idx="43">
                  <c:v>3763</c:v>
                </c:pt>
                <c:pt idx="44">
                  <c:v>3763</c:v>
                </c:pt>
                <c:pt idx="45">
                  <c:v>3763</c:v>
                </c:pt>
                <c:pt idx="46">
                  <c:v>3763</c:v>
                </c:pt>
                <c:pt idx="47">
                  <c:v>3763</c:v>
                </c:pt>
                <c:pt idx="48">
                  <c:v>3763</c:v>
                </c:pt>
                <c:pt idx="49">
                  <c:v>3763</c:v>
                </c:pt>
                <c:pt idx="50">
                  <c:v>3763</c:v>
                </c:pt>
                <c:pt idx="51">
                  <c:v>3763</c:v>
                </c:pt>
                <c:pt idx="52">
                  <c:v>3763</c:v>
                </c:pt>
                <c:pt idx="53">
                  <c:v>3763</c:v>
                </c:pt>
                <c:pt idx="54">
                  <c:v>3763</c:v>
                </c:pt>
                <c:pt idx="55">
                  <c:v>3763</c:v>
                </c:pt>
                <c:pt idx="56">
                  <c:v>3763</c:v>
                </c:pt>
                <c:pt idx="57">
                  <c:v>3763</c:v>
                </c:pt>
                <c:pt idx="58">
                  <c:v>3763</c:v>
                </c:pt>
                <c:pt idx="59">
                  <c:v>3763</c:v>
                </c:pt>
                <c:pt idx="60">
                  <c:v>3763</c:v>
                </c:pt>
                <c:pt idx="61">
                  <c:v>3763</c:v>
                </c:pt>
                <c:pt idx="62">
                  <c:v>3763</c:v>
                </c:pt>
                <c:pt idx="63">
                  <c:v>3763</c:v>
                </c:pt>
                <c:pt idx="64">
                  <c:v>3763</c:v>
                </c:pt>
                <c:pt idx="65">
                  <c:v>3763</c:v>
                </c:pt>
                <c:pt idx="66">
                  <c:v>3763</c:v>
                </c:pt>
                <c:pt idx="67">
                  <c:v>3763</c:v>
                </c:pt>
                <c:pt idx="68">
                  <c:v>3763</c:v>
                </c:pt>
                <c:pt idx="69">
                  <c:v>3763</c:v>
                </c:pt>
                <c:pt idx="70">
                  <c:v>3763</c:v>
                </c:pt>
                <c:pt idx="71">
                  <c:v>3763</c:v>
                </c:pt>
                <c:pt idx="72">
                  <c:v>3763</c:v>
                </c:pt>
                <c:pt idx="73">
                  <c:v>3763</c:v>
                </c:pt>
                <c:pt idx="74">
                  <c:v>3763</c:v>
                </c:pt>
                <c:pt idx="75">
                  <c:v>3763</c:v>
                </c:pt>
                <c:pt idx="76">
                  <c:v>3763</c:v>
                </c:pt>
                <c:pt idx="77">
                  <c:v>3763</c:v>
                </c:pt>
                <c:pt idx="78">
                  <c:v>3763</c:v>
                </c:pt>
                <c:pt idx="79">
                  <c:v>3763</c:v>
                </c:pt>
                <c:pt idx="80">
                  <c:v>3763</c:v>
                </c:pt>
                <c:pt idx="81">
                  <c:v>3763</c:v>
                </c:pt>
                <c:pt idx="82">
                  <c:v>3763</c:v>
                </c:pt>
                <c:pt idx="83">
                  <c:v>3763</c:v>
                </c:pt>
                <c:pt idx="84">
                  <c:v>3763</c:v>
                </c:pt>
                <c:pt idx="85">
                  <c:v>3763</c:v>
                </c:pt>
                <c:pt idx="86">
                  <c:v>3763</c:v>
                </c:pt>
                <c:pt idx="87">
                  <c:v>3763</c:v>
                </c:pt>
                <c:pt idx="88">
                  <c:v>3763</c:v>
                </c:pt>
                <c:pt idx="89">
                  <c:v>3763</c:v>
                </c:pt>
                <c:pt idx="90">
                  <c:v>3763</c:v>
                </c:pt>
                <c:pt idx="91">
                  <c:v>3763</c:v>
                </c:pt>
                <c:pt idx="92">
                  <c:v>3763</c:v>
                </c:pt>
                <c:pt idx="93">
                  <c:v>3763</c:v>
                </c:pt>
                <c:pt idx="94">
                  <c:v>3763</c:v>
                </c:pt>
                <c:pt idx="95">
                  <c:v>3763</c:v>
                </c:pt>
                <c:pt idx="96">
                  <c:v>3763</c:v>
                </c:pt>
                <c:pt idx="97">
                  <c:v>3763</c:v>
                </c:pt>
                <c:pt idx="98">
                  <c:v>3763</c:v>
                </c:pt>
                <c:pt idx="99">
                  <c:v>3763</c:v>
                </c:pt>
                <c:pt idx="100">
                  <c:v>3763</c:v>
                </c:pt>
                <c:pt idx="101">
                  <c:v>3763</c:v>
                </c:pt>
                <c:pt idx="102">
                  <c:v>3763</c:v>
                </c:pt>
                <c:pt idx="103">
                  <c:v>3763</c:v>
                </c:pt>
                <c:pt idx="104">
                  <c:v>3763</c:v>
                </c:pt>
                <c:pt idx="105">
                  <c:v>3763</c:v>
                </c:pt>
                <c:pt idx="106">
                  <c:v>3763</c:v>
                </c:pt>
                <c:pt idx="107">
                  <c:v>3763</c:v>
                </c:pt>
                <c:pt idx="108">
                  <c:v>3763</c:v>
                </c:pt>
                <c:pt idx="109">
                  <c:v>3763</c:v>
                </c:pt>
                <c:pt idx="110">
                  <c:v>3763</c:v>
                </c:pt>
                <c:pt idx="111">
                  <c:v>3763</c:v>
                </c:pt>
                <c:pt idx="112">
                  <c:v>3763</c:v>
                </c:pt>
                <c:pt idx="113">
                  <c:v>3763</c:v>
                </c:pt>
                <c:pt idx="114">
                  <c:v>3763</c:v>
                </c:pt>
                <c:pt idx="115">
                  <c:v>3763</c:v>
                </c:pt>
                <c:pt idx="116">
                  <c:v>3763</c:v>
                </c:pt>
                <c:pt idx="117">
                  <c:v>3763</c:v>
                </c:pt>
                <c:pt idx="118">
                  <c:v>3763</c:v>
                </c:pt>
                <c:pt idx="119">
                  <c:v>3763</c:v>
                </c:pt>
                <c:pt idx="120">
                  <c:v>3763</c:v>
                </c:pt>
                <c:pt idx="121">
                  <c:v>3763</c:v>
                </c:pt>
                <c:pt idx="122">
                  <c:v>3763</c:v>
                </c:pt>
                <c:pt idx="123">
                  <c:v>3763</c:v>
                </c:pt>
                <c:pt idx="124">
                  <c:v>3763</c:v>
                </c:pt>
                <c:pt idx="125">
                  <c:v>3763</c:v>
                </c:pt>
                <c:pt idx="126">
                  <c:v>3763</c:v>
                </c:pt>
                <c:pt idx="127">
                  <c:v>3763</c:v>
                </c:pt>
                <c:pt idx="128">
                  <c:v>3763</c:v>
                </c:pt>
                <c:pt idx="129">
                  <c:v>3763</c:v>
                </c:pt>
                <c:pt idx="130">
                  <c:v>3763</c:v>
                </c:pt>
                <c:pt idx="131">
                  <c:v>3763</c:v>
                </c:pt>
                <c:pt idx="132">
                  <c:v>3763</c:v>
                </c:pt>
                <c:pt idx="133">
                  <c:v>3763</c:v>
                </c:pt>
                <c:pt idx="134">
                  <c:v>3763</c:v>
                </c:pt>
                <c:pt idx="135">
                  <c:v>3763</c:v>
                </c:pt>
                <c:pt idx="136">
                  <c:v>3763</c:v>
                </c:pt>
                <c:pt idx="137">
                  <c:v>3763</c:v>
                </c:pt>
                <c:pt idx="138">
                  <c:v>3763</c:v>
                </c:pt>
                <c:pt idx="139">
                  <c:v>3763</c:v>
                </c:pt>
                <c:pt idx="140">
                  <c:v>3763</c:v>
                </c:pt>
                <c:pt idx="141">
                  <c:v>3763</c:v>
                </c:pt>
                <c:pt idx="142">
                  <c:v>3763</c:v>
                </c:pt>
                <c:pt idx="143">
                  <c:v>3763</c:v>
                </c:pt>
                <c:pt idx="144">
                  <c:v>3763</c:v>
                </c:pt>
                <c:pt idx="145">
                  <c:v>3763</c:v>
                </c:pt>
                <c:pt idx="146">
                  <c:v>3763</c:v>
                </c:pt>
                <c:pt idx="147">
                  <c:v>3763</c:v>
                </c:pt>
                <c:pt idx="148">
                  <c:v>3763</c:v>
                </c:pt>
                <c:pt idx="149">
                  <c:v>3763</c:v>
                </c:pt>
                <c:pt idx="150">
                  <c:v>3763</c:v>
                </c:pt>
                <c:pt idx="151">
                  <c:v>3763</c:v>
                </c:pt>
                <c:pt idx="152">
                  <c:v>3763</c:v>
                </c:pt>
                <c:pt idx="153">
                  <c:v>3763</c:v>
                </c:pt>
                <c:pt idx="154">
                  <c:v>3763</c:v>
                </c:pt>
                <c:pt idx="155">
                  <c:v>3763</c:v>
                </c:pt>
                <c:pt idx="156">
                  <c:v>3763</c:v>
                </c:pt>
                <c:pt idx="157">
                  <c:v>3763</c:v>
                </c:pt>
                <c:pt idx="158">
                  <c:v>3763</c:v>
                </c:pt>
                <c:pt idx="159">
                  <c:v>3763</c:v>
                </c:pt>
                <c:pt idx="160">
                  <c:v>3763</c:v>
                </c:pt>
                <c:pt idx="161">
                  <c:v>3763</c:v>
                </c:pt>
                <c:pt idx="162">
                  <c:v>3763</c:v>
                </c:pt>
                <c:pt idx="163">
                  <c:v>3763</c:v>
                </c:pt>
                <c:pt idx="164">
                  <c:v>3763</c:v>
                </c:pt>
                <c:pt idx="165">
                  <c:v>3763</c:v>
                </c:pt>
                <c:pt idx="166">
                  <c:v>3763</c:v>
                </c:pt>
                <c:pt idx="167">
                  <c:v>3763</c:v>
                </c:pt>
                <c:pt idx="168">
                  <c:v>3763</c:v>
                </c:pt>
                <c:pt idx="169">
                  <c:v>3763</c:v>
                </c:pt>
                <c:pt idx="170">
                  <c:v>3763</c:v>
                </c:pt>
                <c:pt idx="171">
                  <c:v>3763</c:v>
                </c:pt>
                <c:pt idx="172">
                  <c:v>3763</c:v>
                </c:pt>
                <c:pt idx="173">
                  <c:v>3763</c:v>
                </c:pt>
                <c:pt idx="174">
                  <c:v>3763</c:v>
                </c:pt>
                <c:pt idx="175">
                  <c:v>3763</c:v>
                </c:pt>
                <c:pt idx="176">
                  <c:v>3763</c:v>
                </c:pt>
                <c:pt idx="177">
                  <c:v>3763</c:v>
                </c:pt>
                <c:pt idx="178">
                  <c:v>3763</c:v>
                </c:pt>
                <c:pt idx="179">
                  <c:v>3763</c:v>
                </c:pt>
                <c:pt idx="180">
                  <c:v>3763</c:v>
                </c:pt>
                <c:pt idx="181">
                  <c:v>3763</c:v>
                </c:pt>
                <c:pt idx="182">
                  <c:v>3763</c:v>
                </c:pt>
                <c:pt idx="183">
                  <c:v>3763</c:v>
                </c:pt>
                <c:pt idx="184">
                  <c:v>3763</c:v>
                </c:pt>
                <c:pt idx="185">
                  <c:v>3763</c:v>
                </c:pt>
                <c:pt idx="186">
                  <c:v>3763</c:v>
                </c:pt>
                <c:pt idx="187">
                  <c:v>3763</c:v>
                </c:pt>
                <c:pt idx="188">
                  <c:v>3763</c:v>
                </c:pt>
                <c:pt idx="189">
                  <c:v>3763</c:v>
                </c:pt>
                <c:pt idx="190">
                  <c:v>3763</c:v>
                </c:pt>
                <c:pt idx="191">
                  <c:v>3763</c:v>
                </c:pt>
                <c:pt idx="192">
                  <c:v>3763</c:v>
                </c:pt>
                <c:pt idx="193">
                  <c:v>3763</c:v>
                </c:pt>
                <c:pt idx="194">
                  <c:v>3763</c:v>
                </c:pt>
                <c:pt idx="195">
                  <c:v>3763</c:v>
                </c:pt>
                <c:pt idx="196">
                  <c:v>3763</c:v>
                </c:pt>
                <c:pt idx="197">
                  <c:v>3763</c:v>
                </c:pt>
                <c:pt idx="198">
                  <c:v>3763</c:v>
                </c:pt>
                <c:pt idx="199">
                  <c:v>3763</c:v>
                </c:pt>
                <c:pt idx="200">
                  <c:v>3763</c:v>
                </c:pt>
                <c:pt idx="201">
                  <c:v>3763</c:v>
                </c:pt>
                <c:pt idx="202">
                  <c:v>3763</c:v>
                </c:pt>
                <c:pt idx="203">
                  <c:v>3763</c:v>
                </c:pt>
                <c:pt idx="204">
                  <c:v>3763</c:v>
                </c:pt>
                <c:pt idx="205">
                  <c:v>3763</c:v>
                </c:pt>
                <c:pt idx="206">
                  <c:v>3763</c:v>
                </c:pt>
                <c:pt idx="207">
                  <c:v>3763</c:v>
                </c:pt>
                <c:pt idx="208">
                  <c:v>3763</c:v>
                </c:pt>
                <c:pt idx="209">
                  <c:v>3763</c:v>
                </c:pt>
                <c:pt idx="210">
                  <c:v>3763</c:v>
                </c:pt>
                <c:pt idx="211">
                  <c:v>3763</c:v>
                </c:pt>
                <c:pt idx="212">
                  <c:v>3763</c:v>
                </c:pt>
                <c:pt idx="213">
                  <c:v>3763</c:v>
                </c:pt>
                <c:pt idx="214">
                  <c:v>3763</c:v>
                </c:pt>
                <c:pt idx="215">
                  <c:v>3763</c:v>
                </c:pt>
                <c:pt idx="216">
                  <c:v>3763</c:v>
                </c:pt>
                <c:pt idx="217">
                  <c:v>3763</c:v>
                </c:pt>
                <c:pt idx="218">
                  <c:v>3763</c:v>
                </c:pt>
                <c:pt idx="219">
                  <c:v>3763</c:v>
                </c:pt>
                <c:pt idx="220">
                  <c:v>3763</c:v>
                </c:pt>
                <c:pt idx="221">
                  <c:v>3763</c:v>
                </c:pt>
                <c:pt idx="222">
                  <c:v>3763</c:v>
                </c:pt>
                <c:pt idx="223">
                  <c:v>3763</c:v>
                </c:pt>
                <c:pt idx="224">
                  <c:v>3763</c:v>
                </c:pt>
                <c:pt idx="225">
                  <c:v>3763</c:v>
                </c:pt>
                <c:pt idx="226">
                  <c:v>3763</c:v>
                </c:pt>
                <c:pt idx="227">
                  <c:v>3763</c:v>
                </c:pt>
                <c:pt idx="228">
                  <c:v>3763</c:v>
                </c:pt>
                <c:pt idx="229">
                  <c:v>3763</c:v>
                </c:pt>
                <c:pt idx="230">
                  <c:v>3763</c:v>
                </c:pt>
                <c:pt idx="231">
                  <c:v>3763</c:v>
                </c:pt>
                <c:pt idx="232">
                  <c:v>3763</c:v>
                </c:pt>
                <c:pt idx="233">
                  <c:v>3763</c:v>
                </c:pt>
                <c:pt idx="234">
                  <c:v>3763</c:v>
                </c:pt>
                <c:pt idx="235">
                  <c:v>3763</c:v>
                </c:pt>
                <c:pt idx="236">
                  <c:v>3763</c:v>
                </c:pt>
                <c:pt idx="237">
                  <c:v>3763</c:v>
                </c:pt>
                <c:pt idx="238">
                  <c:v>3763</c:v>
                </c:pt>
                <c:pt idx="239">
                  <c:v>3763</c:v>
                </c:pt>
                <c:pt idx="240">
                  <c:v>3763</c:v>
                </c:pt>
                <c:pt idx="241">
                  <c:v>3763</c:v>
                </c:pt>
                <c:pt idx="242">
                  <c:v>3763</c:v>
                </c:pt>
                <c:pt idx="243">
                  <c:v>3763</c:v>
                </c:pt>
                <c:pt idx="244">
                  <c:v>3763</c:v>
                </c:pt>
                <c:pt idx="245">
                  <c:v>3763</c:v>
                </c:pt>
                <c:pt idx="246">
                  <c:v>3763</c:v>
                </c:pt>
                <c:pt idx="247">
                  <c:v>3763</c:v>
                </c:pt>
                <c:pt idx="248">
                  <c:v>3763</c:v>
                </c:pt>
                <c:pt idx="249">
                  <c:v>3763</c:v>
                </c:pt>
              </c:numCache>
            </c:numRef>
          </c:val>
          <c:extLst xmlns:c16r2="http://schemas.microsoft.com/office/drawing/2015/06/chart">
            <c:ext xmlns:c16="http://schemas.microsoft.com/office/drawing/2014/chart" uri="{C3380CC4-5D6E-409C-BE32-E72D297353CC}">
              <c16:uniqueId val="{00000001-6B3C-49BF-817B-15C2E4CCA25B}"/>
            </c:ext>
          </c:extLst>
        </c:ser>
        <c:ser>
          <c:idx val="0"/>
          <c:order val="2"/>
          <c:spPr>
            <a:solidFill>
              <a:schemeClr val="accent1">
                <a:lumMod val="60000"/>
                <a:lumOff val="40000"/>
              </a:schemeClr>
            </a:solidFill>
            <a:ln>
              <a:noFill/>
            </a:ln>
            <a:effectLst/>
          </c:spPr>
          <c:val>
            <c:numRef>
              <c:f>'County w.o. City'!$C$2:$C$251</c:f>
              <c:numCache>
                <c:formatCode>_("$"* #,##0_);_("$"* \(#,##0\);_("$"* "-"??_);_(@_)</c:formatCode>
                <c:ptCount val="250"/>
                <c:pt idx="0">
                  <c:v>0</c:v>
                </c:pt>
                <c:pt idx="1">
                  <c:v>0</c:v>
                </c:pt>
                <c:pt idx="2">
                  <c:v>15726.13</c:v>
                </c:pt>
                <c:pt idx="3">
                  <c:v>0</c:v>
                </c:pt>
                <c:pt idx="4">
                  <c:v>0</c:v>
                </c:pt>
                <c:pt idx="5">
                  <c:v>0</c:v>
                </c:pt>
                <c:pt idx="6">
                  <c:v>0</c:v>
                </c:pt>
                <c:pt idx="7">
                  <c:v>0</c:v>
                </c:pt>
                <c:pt idx="8">
                  <c:v>271.83499999999998</c:v>
                </c:pt>
                <c:pt idx="9">
                  <c:v>27812.35</c:v>
                </c:pt>
                <c:pt idx="10">
                  <c:v>4073.3500000000004</c:v>
                </c:pt>
                <c:pt idx="11">
                  <c:v>21406.6</c:v>
                </c:pt>
                <c:pt idx="12">
                  <c:v>0</c:v>
                </c:pt>
                <c:pt idx="13">
                  <c:v>2284.91</c:v>
                </c:pt>
                <c:pt idx="14">
                  <c:v>11404.544999999998</c:v>
                </c:pt>
                <c:pt idx="15">
                  <c:v>606.70000000000005</c:v>
                </c:pt>
                <c:pt idx="16">
                  <c:v>0</c:v>
                </c:pt>
                <c:pt idx="17">
                  <c:v>0</c:v>
                </c:pt>
                <c:pt idx="18">
                  <c:v>0</c:v>
                </c:pt>
                <c:pt idx="19">
                  <c:v>15273.264999999999</c:v>
                </c:pt>
                <c:pt idx="20">
                  <c:v>271.83499999999998</c:v>
                </c:pt>
                <c:pt idx="21">
                  <c:v>12870.064999999999</c:v>
                </c:pt>
                <c:pt idx="22">
                  <c:v>334.86500000000001</c:v>
                </c:pt>
                <c:pt idx="23">
                  <c:v>0</c:v>
                </c:pt>
                <c:pt idx="24">
                  <c:v>0</c:v>
                </c:pt>
                <c:pt idx="25">
                  <c:v>0</c:v>
                </c:pt>
                <c:pt idx="26">
                  <c:v>0</c:v>
                </c:pt>
                <c:pt idx="27">
                  <c:v>4597.3050000000003</c:v>
                </c:pt>
                <c:pt idx="28">
                  <c:v>0</c:v>
                </c:pt>
                <c:pt idx="29">
                  <c:v>28765.57</c:v>
                </c:pt>
                <c:pt idx="30">
                  <c:v>34639.014999999999</c:v>
                </c:pt>
                <c:pt idx="31">
                  <c:v>12893.665000000001</c:v>
                </c:pt>
                <c:pt idx="32">
                  <c:v>6889.9850000000006</c:v>
                </c:pt>
                <c:pt idx="33">
                  <c:v>14528.56</c:v>
                </c:pt>
                <c:pt idx="34">
                  <c:v>271.83499999999998</c:v>
                </c:pt>
                <c:pt idx="35">
                  <c:v>0</c:v>
                </c:pt>
                <c:pt idx="36">
                  <c:v>397.89499999999998</c:v>
                </c:pt>
                <c:pt idx="37">
                  <c:v>6708.9549999999999</c:v>
                </c:pt>
                <c:pt idx="38">
                  <c:v>0</c:v>
                </c:pt>
                <c:pt idx="39">
                  <c:v>271.83499999999998</c:v>
                </c:pt>
                <c:pt idx="40">
                  <c:v>20579.439999999999</c:v>
                </c:pt>
                <c:pt idx="41">
                  <c:v>0</c:v>
                </c:pt>
                <c:pt idx="42">
                  <c:v>44306.205000000002</c:v>
                </c:pt>
                <c:pt idx="43">
                  <c:v>17033.93</c:v>
                </c:pt>
                <c:pt idx="44">
                  <c:v>18007.154999999999</c:v>
                </c:pt>
                <c:pt idx="45">
                  <c:v>28781.4</c:v>
                </c:pt>
                <c:pt idx="46">
                  <c:v>42056.84</c:v>
                </c:pt>
                <c:pt idx="47">
                  <c:v>0</c:v>
                </c:pt>
                <c:pt idx="48">
                  <c:v>0</c:v>
                </c:pt>
                <c:pt idx="49">
                  <c:v>1847.585</c:v>
                </c:pt>
                <c:pt idx="50">
                  <c:v>0</c:v>
                </c:pt>
                <c:pt idx="51">
                  <c:v>1091.2249999999999</c:v>
                </c:pt>
                <c:pt idx="52">
                  <c:v>397.89499999999998</c:v>
                </c:pt>
                <c:pt idx="53">
                  <c:v>38121.495000000003</c:v>
                </c:pt>
                <c:pt idx="54">
                  <c:v>0</c:v>
                </c:pt>
                <c:pt idx="55">
                  <c:v>0</c:v>
                </c:pt>
                <c:pt idx="56">
                  <c:v>11105.224999999999</c:v>
                </c:pt>
                <c:pt idx="57">
                  <c:v>3478.5949999999998</c:v>
                </c:pt>
                <c:pt idx="58">
                  <c:v>37365.134999999995</c:v>
                </c:pt>
                <c:pt idx="59">
                  <c:v>271.83499999999998</c:v>
                </c:pt>
                <c:pt idx="60">
                  <c:v>36848.949999999997</c:v>
                </c:pt>
                <c:pt idx="61">
                  <c:v>23597.11</c:v>
                </c:pt>
                <c:pt idx="62">
                  <c:v>11026.365</c:v>
                </c:pt>
                <c:pt idx="63">
                  <c:v>17463.485000000001</c:v>
                </c:pt>
                <c:pt idx="64">
                  <c:v>12996.125</c:v>
                </c:pt>
                <c:pt idx="65">
                  <c:v>543.66999999999996</c:v>
                </c:pt>
                <c:pt idx="66">
                  <c:v>33992.885000000002</c:v>
                </c:pt>
                <c:pt idx="67">
                  <c:v>776.07500000000005</c:v>
                </c:pt>
                <c:pt idx="68">
                  <c:v>14910.625</c:v>
                </c:pt>
                <c:pt idx="69">
                  <c:v>1276.4299999999998</c:v>
                </c:pt>
                <c:pt idx="70">
                  <c:v>397.89499999999998</c:v>
                </c:pt>
                <c:pt idx="71">
                  <c:v>34181.975000000006</c:v>
                </c:pt>
                <c:pt idx="72">
                  <c:v>27008.5</c:v>
                </c:pt>
                <c:pt idx="73">
                  <c:v>0</c:v>
                </c:pt>
                <c:pt idx="74">
                  <c:v>14382.785</c:v>
                </c:pt>
                <c:pt idx="75">
                  <c:v>4762.7950000000001</c:v>
                </c:pt>
                <c:pt idx="76">
                  <c:v>2678.92</c:v>
                </c:pt>
                <c:pt idx="77">
                  <c:v>33780.195</c:v>
                </c:pt>
                <c:pt idx="78">
                  <c:v>32232.22</c:v>
                </c:pt>
                <c:pt idx="79">
                  <c:v>1300.03</c:v>
                </c:pt>
                <c:pt idx="80">
                  <c:v>1784.5550000000001</c:v>
                </c:pt>
                <c:pt idx="81">
                  <c:v>25290.86</c:v>
                </c:pt>
                <c:pt idx="82">
                  <c:v>32787.544999999998</c:v>
                </c:pt>
                <c:pt idx="83">
                  <c:v>0</c:v>
                </c:pt>
                <c:pt idx="84">
                  <c:v>28950.485000000001</c:v>
                </c:pt>
                <c:pt idx="85">
                  <c:v>30637.044999999998</c:v>
                </c:pt>
                <c:pt idx="86">
                  <c:v>0</c:v>
                </c:pt>
                <c:pt idx="87">
                  <c:v>31869.58</c:v>
                </c:pt>
                <c:pt idx="88">
                  <c:v>0</c:v>
                </c:pt>
                <c:pt idx="89">
                  <c:v>0</c:v>
                </c:pt>
                <c:pt idx="90">
                  <c:v>3967.0050000000001</c:v>
                </c:pt>
                <c:pt idx="91">
                  <c:v>31195.965</c:v>
                </c:pt>
                <c:pt idx="92">
                  <c:v>13228.529999999999</c:v>
                </c:pt>
                <c:pt idx="93">
                  <c:v>15753.615</c:v>
                </c:pt>
                <c:pt idx="94">
                  <c:v>26626.434999999998</c:v>
                </c:pt>
                <c:pt idx="95">
                  <c:v>6212.4850000000006</c:v>
                </c:pt>
                <c:pt idx="96">
                  <c:v>30731.154999999999</c:v>
                </c:pt>
                <c:pt idx="97">
                  <c:v>0</c:v>
                </c:pt>
                <c:pt idx="98">
                  <c:v>30459.32</c:v>
                </c:pt>
                <c:pt idx="99">
                  <c:v>0</c:v>
                </c:pt>
                <c:pt idx="100">
                  <c:v>17033.93</c:v>
                </c:pt>
                <c:pt idx="101">
                  <c:v>30605.094999999994</c:v>
                </c:pt>
                <c:pt idx="102">
                  <c:v>30538.18</c:v>
                </c:pt>
                <c:pt idx="103">
                  <c:v>5263.15</c:v>
                </c:pt>
                <c:pt idx="104">
                  <c:v>0</c:v>
                </c:pt>
                <c:pt idx="105">
                  <c:v>18566.364999999998</c:v>
                </c:pt>
                <c:pt idx="106">
                  <c:v>0</c:v>
                </c:pt>
                <c:pt idx="107">
                  <c:v>0</c:v>
                </c:pt>
                <c:pt idx="108">
                  <c:v>1930.33</c:v>
                </c:pt>
                <c:pt idx="109">
                  <c:v>5377.2650000000003</c:v>
                </c:pt>
                <c:pt idx="110">
                  <c:v>6921.6449999999995</c:v>
                </c:pt>
                <c:pt idx="111">
                  <c:v>28001.149999999998</c:v>
                </c:pt>
                <c:pt idx="112">
                  <c:v>29848.735000000001</c:v>
                </c:pt>
                <c:pt idx="113">
                  <c:v>29746.274999999998</c:v>
                </c:pt>
                <c:pt idx="114">
                  <c:v>28619.794999999998</c:v>
                </c:pt>
                <c:pt idx="115">
                  <c:v>29072.66</c:v>
                </c:pt>
                <c:pt idx="116">
                  <c:v>29238.149999999998</c:v>
                </c:pt>
                <c:pt idx="117">
                  <c:v>8402.7049999999999</c:v>
                </c:pt>
                <c:pt idx="118">
                  <c:v>28395.16</c:v>
                </c:pt>
                <c:pt idx="119">
                  <c:v>12401.369999999999</c:v>
                </c:pt>
                <c:pt idx="120">
                  <c:v>28804.71</c:v>
                </c:pt>
                <c:pt idx="121">
                  <c:v>523.95499999999993</c:v>
                </c:pt>
                <c:pt idx="122">
                  <c:v>0</c:v>
                </c:pt>
                <c:pt idx="123">
                  <c:v>0</c:v>
                </c:pt>
                <c:pt idx="124">
                  <c:v>0</c:v>
                </c:pt>
                <c:pt idx="125">
                  <c:v>28564.535</c:v>
                </c:pt>
                <c:pt idx="126">
                  <c:v>16608.55</c:v>
                </c:pt>
                <c:pt idx="127">
                  <c:v>28209.955000000002</c:v>
                </c:pt>
                <c:pt idx="128">
                  <c:v>0</c:v>
                </c:pt>
                <c:pt idx="129">
                  <c:v>1784.5550000000001</c:v>
                </c:pt>
                <c:pt idx="130">
                  <c:v>14229.24</c:v>
                </c:pt>
                <c:pt idx="131">
                  <c:v>27709.600000000002</c:v>
                </c:pt>
                <c:pt idx="132">
                  <c:v>3151.5</c:v>
                </c:pt>
                <c:pt idx="133">
                  <c:v>27666.285</c:v>
                </c:pt>
                <c:pt idx="134">
                  <c:v>0</c:v>
                </c:pt>
                <c:pt idx="135">
                  <c:v>25629.61</c:v>
                </c:pt>
                <c:pt idx="136">
                  <c:v>271.83499999999998</c:v>
                </c:pt>
                <c:pt idx="137">
                  <c:v>878.53499999999985</c:v>
                </c:pt>
                <c:pt idx="138">
                  <c:v>12539.085000000001</c:v>
                </c:pt>
                <c:pt idx="139">
                  <c:v>27162.044999999998</c:v>
                </c:pt>
                <c:pt idx="140">
                  <c:v>27110.959999999999</c:v>
                </c:pt>
                <c:pt idx="141">
                  <c:v>25357.774999999998</c:v>
                </c:pt>
                <c:pt idx="142">
                  <c:v>22809.09</c:v>
                </c:pt>
                <c:pt idx="143">
                  <c:v>22686.915000000001</c:v>
                </c:pt>
                <c:pt idx="144">
                  <c:v>14300.04</c:v>
                </c:pt>
                <c:pt idx="145">
                  <c:v>26795.809999999998</c:v>
                </c:pt>
                <c:pt idx="146">
                  <c:v>0</c:v>
                </c:pt>
                <c:pt idx="147">
                  <c:v>24585.875</c:v>
                </c:pt>
                <c:pt idx="148">
                  <c:v>1150.3699999999999</c:v>
                </c:pt>
                <c:pt idx="149">
                  <c:v>26350.715</c:v>
                </c:pt>
                <c:pt idx="150">
                  <c:v>0</c:v>
                </c:pt>
                <c:pt idx="151">
                  <c:v>26161.625</c:v>
                </c:pt>
                <c:pt idx="152">
                  <c:v>0</c:v>
                </c:pt>
                <c:pt idx="153">
                  <c:v>26133.85</c:v>
                </c:pt>
                <c:pt idx="154">
                  <c:v>0</c:v>
                </c:pt>
                <c:pt idx="155">
                  <c:v>9415.36</c:v>
                </c:pt>
                <c:pt idx="156">
                  <c:v>4341.3</c:v>
                </c:pt>
                <c:pt idx="157">
                  <c:v>2099.7049999999999</c:v>
                </c:pt>
                <c:pt idx="158">
                  <c:v>5806.82</c:v>
                </c:pt>
                <c:pt idx="159">
                  <c:v>0</c:v>
                </c:pt>
                <c:pt idx="160">
                  <c:v>1047.9100000000001</c:v>
                </c:pt>
                <c:pt idx="161">
                  <c:v>271.83499999999998</c:v>
                </c:pt>
                <c:pt idx="162">
                  <c:v>6086.4250000000002</c:v>
                </c:pt>
                <c:pt idx="163">
                  <c:v>9025.2350000000006</c:v>
                </c:pt>
                <c:pt idx="164">
                  <c:v>25877.845000000001</c:v>
                </c:pt>
                <c:pt idx="165">
                  <c:v>984.88000000000011</c:v>
                </c:pt>
                <c:pt idx="166">
                  <c:v>22876.005000000001</c:v>
                </c:pt>
                <c:pt idx="167">
                  <c:v>25846.764999999999</c:v>
                </c:pt>
                <c:pt idx="168">
                  <c:v>0</c:v>
                </c:pt>
                <c:pt idx="169">
                  <c:v>23065.095000000001</c:v>
                </c:pt>
                <c:pt idx="170">
                  <c:v>0</c:v>
                </c:pt>
                <c:pt idx="171">
                  <c:v>0</c:v>
                </c:pt>
                <c:pt idx="172">
                  <c:v>12708.75</c:v>
                </c:pt>
                <c:pt idx="173">
                  <c:v>0</c:v>
                </c:pt>
                <c:pt idx="174">
                  <c:v>23167.555</c:v>
                </c:pt>
                <c:pt idx="175">
                  <c:v>25247.544999999998</c:v>
                </c:pt>
                <c:pt idx="176">
                  <c:v>22036.9</c:v>
                </c:pt>
                <c:pt idx="177">
                  <c:v>24719.705000000002</c:v>
                </c:pt>
                <c:pt idx="178">
                  <c:v>0</c:v>
                </c:pt>
                <c:pt idx="179">
                  <c:v>0</c:v>
                </c:pt>
                <c:pt idx="180">
                  <c:v>0</c:v>
                </c:pt>
                <c:pt idx="181">
                  <c:v>0</c:v>
                </c:pt>
                <c:pt idx="182">
                  <c:v>0</c:v>
                </c:pt>
                <c:pt idx="183">
                  <c:v>24948.224999999999</c:v>
                </c:pt>
                <c:pt idx="184">
                  <c:v>23860.885000000002</c:v>
                </c:pt>
                <c:pt idx="185">
                  <c:v>24089.405000000002</c:v>
                </c:pt>
                <c:pt idx="186">
                  <c:v>24873.25</c:v>
                </c:pt>
                <c:pt idx="187">
                  <c:v>9084.3799999999992</c:v>
                </c:pt>
                <c:pt idx="188">
                  <c:v>24826.05</c:v>
                </c:pt>
                <c:pt idx="189">
                  <c:v>0</c:v>
                </c:pt>
                <c:pt idx="190">
                  <c:v>3967.0050000000001</c:v>
                </c:pt>
                <c:pt idx="191">
                  <c:v>21170.31</c:v>
                </c:pt>
                <c:pt idx="192">
                  <c:v>3001.84</c:v>
                </c:pt>
                <c:pt idx="193">
                  <c:v>0</c:v>
                </c:pt>
                <c:pt idx="194">
                  <c:v>0</c:v>
                </c:pt>
                <c:pt idx="195">
                  <c:v>941.56499999999994</c:v>
                </c:pt>
                <c:pt idx="196">
                  <c:v>24329.58</c:v>
                </c:pt>
                <c:pt idx="197">
                  <c:v>0</c:v>
                </c:pt>
                <c:pt idx="198">
                  <c:v>669.73</c:v>
                </c:pt>
                <c:pt idx="199">
                  <c:v>271.83499999999998</c:v>
                </c:pt>
                <c:pt idx="200">
                  <c:v>2347.94</c:v>
                </c:pt>
                <c:pt idx="201">
                  <c:v>20543.895</c:v>
                </c:pt>
                <c:pt idx="202">
                  <c:v>5881.5050000000001</c:v>
                </c:pt>
                <c:pt idx="203">
                  <c:v>0</c:v>
                </c:pt>
                <c:pt idx="204">
                  <c:v>22667.200000000001</c:v>
                </c:pt>
                <c:pt idx="205">
                  <c:v>0</c:v>
                </c:pt>
                <c:pt idx="206">
                  <c:v>0</c:v>
                </c:pt>
                <c:pt idx="207">
                  <c:v>15607.84</c:v>
                </c:pt>
                <c:pt idx="208">
                  <c:v>14469.415000000001</c:v>
                </c:pt>
                <c:pt idx="209">
                  <c:v>0</c:v>
                </c:pt>
                <c:pt idx="210">
                  <c:v>0</c:v>
                </c:pt>
                <c:pt idx="211">
                  <c:v>9907.6549999999988</c:v>
                </c:pt>
                <c:pt idx="212">
                  <c:v>11069.68</c:v>
                </c:pt>
                <c:pt idx="213">
                  <c:v>23061.21</c:v>
                </c:pt>
                <c:pt idx="214">
                  <c:v>11361.23</c:v>
                </c:pt>
                <c:pt idx="215">
                  <c:v>0</c:v>
                </c:pt>
                <c:pt idx="216">
                  <c:v>18160.7</c:v>
                </c:pt>
                <c:pt idx="217">
                  <c:v>1154.2550000000001</c:v>
                </c:pt>
                <c:pt idx="218">
                  <c:v>22856.29</c:v>
                </c:pt>
                <c:pt idx="219">
                  <c:v>21993.584999999999</c:v>
                </c:pt>
                <c:pt idx="220">
                  <c:v>10439.380000000001</c:v>
                </c:pt>
                <c:pt idx="221">
                  <c:v>0</c:v>
                </c:pt>
                <c:pt idx="222">
                  <c:v>14177.865</c:v>
                </c:pt>
                <c:pt idx="223">
                  <c:v>22647.485000000001</c:v>
                </c:pt>
                <c:pt idx="224">
                  <c:v>22553.084999999999</c:v>
                </c:pt>
                <c:pt idx="225">
                  <c:v>0</c:v>
                </c:pt>
                <c:pt idx="226">
                  <c:v>21004.82</c:v>
                </c:pt>
                <c:pt idx="227">
                  <c:v>0</c:v>
                </c:pt>
                <c:pt idx="228">
                  <c:v>17041.989999999998</c:v>
                </c:pt>
                <c:pt idx="229">
                  <c:v>606.70000000000005</c:v>
                </c:pt>
                <c:pt idx="230">
                  <c:v>16277.57</c:v>
                </c:pt>
                <c:pt idx="231">
                  <c:v>941.56499999999994</c:v>
                </c:pt>
                <c:pt idx="232">
                  <c:v>2013.0749999999998</c:v>
                </c:pt>
                <c:pt idx="233">
                  <c:v>11696.094999999999</c:v>
                </c:pt>
                <c:pt idx="234">
                  <c:v>20378.405000000002</c:v>
                </c:pt>
                <c:pt idx="235">
                  <c:v>18400.875</c:v>
                </c:pt>
                <c:pt idx="236">
                  <c:v>22115.759999999998</c:v>
                </c:pt>
                <c:pt idx="237">
                  <c:v>4786.3949999999995</c:v>
                </c:pt>
                <c:pt idx="238">
                  <c:v>21383</c:v>
                </c:pt>
                <c:pt idx="239">
                  <c:v>14930.63</c:v>
                </c:pt>
                <c:pt idx="240">
                  <c:v>0</c:v>
                </c:pt>
                <c:pt idx="241">
                  <c:v>0</c:v>
                </c:pt>
                <c:pt idx="242">
                  <c:v>0</c:v>
                </c:pt>
                <c:pt idx="243">
                  <c:v>0</c:v>
                </c:pt>
                <c:pt idx="244">
                  <c:v>21741.465</c:v>
                </c:pt>
                <c:pt idx="245">
                  <c:v>4010.3199999999997</c:v>
                </c:pt>
                <c:pt idx="246">
                  <c:v>0</c:v>
                </c:pt>
                <c:pt idx="247">
                  <c:v>5290.6350000000002</c:v>
                </c:pt>
                <c:pt idx="248">
                  <c:v>21556.260000000002</c:v>
                </c:pt>
                <c:pt idx="249">
                  <c:v>0</c:v>
                </c:pt>
              </c:numCache>
            </c:numRef>
          </c:val>
          <c:extLst xmlns:c16r2="http://schemas.microsoft.com/office/drawing/2015/06/chart">
            <c:ext xmlns:c16="http://schemas.microsoft.com/office/drawing/2014/chart" uri="{C3380CC4-5D6E-409C-BE32-E72D297353CC}">
              <c16:uniqueId val="{00000002-6B3C-49BF-817B-15C2E4CCA25B}"/>
            </c:ext>
          </c:extLst>
        </c:ser>
        <c:ser>
          <c:idx val="1"/>
          <c:order val="3"/>
          <c:spPr>
            <a:solidFill>
              <a:schemeClr val="accent6"/>
            </a:solidFill>
            <a:ln>
              <a:noFill/>
            </a:ln>
            <a:effectLst/>
          </c:spPr>
          <c:val>
            <c:numRef>
              <c:f>'County w.o. City'!$D$2:$D$251</c:f>
              <c:numCache>
                <c:formatCode>_("$"* #,##0_);_("$"* \(#,##0\);_("$"* "-"??_);_(@_)</c:formatCode>
                <c:ptCount val="250"/>
                <c:pt idx="0">
                  <c:v>29052.513049999994</c:v>
                </c:pt>
                <c:pt idx="1">
                  <c:v>9143.0220000000008</c:v>
                </c:pt>
                <c:pt idx="2">
                  <c:v>8777.7986999999994</c:v>
                </c:pt>
                <c:pt idx="3">
                  <c:v>5603.6337000000003</c:v>
                </c:pt>
                <c:pt idx="4">
                  <c:v>33999.808550000002</c:v>
                </c:pt>
                <c:pt idx="5">
                  <c:v>29366.714999999997</c:v>
                </c:pt>
                <c:pt idx="6">
                  <c:v>1178.9549999999999</c:v>
                </c:pt>
                <c:pt idx="7">
                  <c:v>18145.344999999998</c:v>
                </c:pt>
                <c:pt idx="8">
                  <c:v>22326.366150000002</c:v>
                </c:pt>
                <c:pt idx="9">
                  <c:v>10117.83245</c:v>
                </c:pt>
                <c:pt idx="10">
                  <c:v>15325.92985</c:v>
                </c:pt>
                <c:pt idx="11">
                  <c:v>16071.177449999999</c:v>
                </c:pt>
                <c:pt idx="12">
                  <c:v>13656.975</c:v>
                </c:pt>
                <c:pt idx="13">
                  <c:v>17935.0586</c:v>
                </c:pt>
                <c:pt idx="14">
                  <c:v>23084.462549999997</c:v>
                </c:pt>
                <c:pt idx="15">
                  <c:v>36388.422000000006</c:v>
                </c:pt>
                <c:pt idx="16">
                  <c:v>38296.116399999999</c:v>
                </c:pt>
                <c:pt idx="17">
                  <c:v>4005.4519</c:v>
                </c:pt>
                <c:pt idx="18">
                  <c:v>23924.660250000001</c:v>
                </c:pt>
                <c:pt idx="19">
                  <c:v>17513.124950000001</c:v>
                </c:pt>
                <c:pt idx="20">
                  <c:v>25470.285000000003</c:v>
                </c:pt>
                <c:pt idx="21">
                  <c:v>84.825000000000003</c:v>
                </c:pt>
                <c:pt idx="22">
                  <c:v>15466.4792</c:v>
                </c:pt>
                <c:pt idx="23">
                  <c:v>36065.635000000009</c:v>
                </c:pt>
                <c:pt idx="24">
                  <c:v>34131.754999999997</c:v>
                </c:pt>
                <c:pt idx="25">
                  <c:v>46679.728399999993</c:v>
                </c:pt>
                <c:pt idx="26">
                  <c:v>5352.7249999999985</c:v>
                </c:pt>
                <c:pt idx="27">
                  <c:v>13573.960000000001</c:v>
                </c:pt>
                <c:pt idx="28">
                  <c:v>1724.1299999999997</c:v>
                </c:pt>
                <c:pt idx="29">
                  <c:v>91.35</c:v>
                </c:pt>
                <c:pt idx="30">
                  <c:v>3483.56</c:v>
                </c:pt>
                <c:pt idx="31">
                  <c:v>756</c:v>
                </c:pt>
                <c:pt idx="32">
                  <c:v>25020.326400000005</c:v>
                </c:pt>
                <c:pt idx="33">
                  <c:v>791.56</c:v>
                </c:pt>
                <c:pt idx="34">
                  <c:v>6186.2608</c:v>
                </c:pt>
                <c:pt idx="35">
                  <c:v>20045.303449999999</c:v>
                </c:pt>
                <c:pt idx="36">
                  <c:v>9504.2349999999988</c:v>
                </c:pt>
                <c:pt idx="37">
                  <c:v>5197.5249999999996</c:v>
                </c:pt>
                <c:pt idx="38">
                  <c:v>34682.296400000007</c:v>
                </c:pt>
                <c:pt idx="39">
                  <c:v>8515.8000000000011</c:v>
                </c:pt>
                <c:pt idx="40">
                  <c:v>4242.4024500000005</c:v>
                </c:pt>
                <c:pt idx="41">
                  <c:v>33709.312550000002</c:v>
                </c:pt>
                <c:pt idx="42">
                  <c:v>0</c:v>
                </c:pt>
                <c:pt idx="43">
                  <c:v>24734.717700000001</c:v>
                </c:pt>
                <c:pt idx="44">
                  <c:v>332.76499999999999</c:v>
                </c:pt>
                <c:pt idx="45">
                  <c:v>12581.805</c:v>
                </c:pt>
                <c:pt idx="46">
                  <c:v>0</c:v>
                </c:pt>
                <c:pt idx="47">
                  <c:v>33015.639950000004</c:v>
                </c:pt>
                <c:pt idx="48">
                  <c:v>15670.181400000001</c:v>
                </c:pt>
                <c:pt idx="49">
                  <c:v>10185.410399999999</c:v>
                </c:pt>
                <c:pt idx="50">
                  <c:v>12840.3305</c:v>
                </c:pt>
                <c:pt idx="51">
                  <c:v>32720.302500000005</c:v>
                </c:pt>
                <c:pt idx="52">
                  <c:v>29129.483</c:v>
                </c:pt>
                <c:pt idx="53">
                  <c:v>0</c:v>
                </c:pt>
                <c:pt idx="54">
                  <c:v>238.6</c:v>
                </c:pt>
                <c:pt idx="55">
                  <c:v>19767.281300000006</c:v>
                </c:pt>
                <c:pt idx="56">
                  <c:v>3876.59</c:v>
                </c:pt>
                <c:pt idx="57">
                  <c:v>11304.65605</c:v>
                </c:pt>
                <c:pt idx="58">
                  <c:v>80.91</c:v>
                </c:pt>
                <c:pt idx="59">
                  <c:v>16825.260000000002</c:v>
                </c:pt>
                <c:pt idx="60">
                  <c:v>0</c:v>
                </c:pt>
                <c:pt idx="61">
                  <c:v>11932.5563</c:v>
                </c:pt>
                <c:pt idx="62">
                  <c:v>2878.4579999999992</c:v>
                </c:pt>
                <c:pt idx="63">
                  <c:v>0</c:v>
                </c:pt>
                <c:pt idx="64">
                  <c:v>12737.14</c:v>
                </c:pt>
                <c:pt idx="65">
                  <c:v>17341.985000000001</c:v>
                </c:pt>
                <c:pt idx="66">
                  <c:v>1956.6950000000002</c:v>
                </c:pt>
                <c:pt idx="67">
                  <c:v>7526.5650000000005</c:v>
                </c:pt>
                <c:pt idx="68">
                  <c:v>902.51499999999999</c:v>
                </c:pt>
                <c:pt idx="69">
                  <c:v>23840.142900000003</c:v>
                </c:pt>
                <c:pt idx="70">
                  <c:v>27138.865000000002</c:v>
                </c:pt>
                <c:pt idx="71">
                  <c:v>662.17</c:v>
                </c:pt>
                <c:pt idx="72">
                  <c:v>3933.645</c:v>
                </c:pt>
                <c:pt idx="73">
                  <c:v>3556.8250000000003</c:v>
                </c:pt>
                <c:pt idx="74">
                  <c:v>10575.016200000002</c:v>
                </c:pt>
                <c:pt idx="75">
                  <c:v>1992.9664</c:v>
                </c:pt>
                <c:pt idx="76">
                  <c:v>10369.169999999998</c:v>
                </c:pt>
                <c:pt idx="77">
                  <c:v>117.98</c:v>
                </c:pt>
                <c:pt idx="78">
                  <c:v>0</c:v>
                </c:pt>
                <c:pt idx="79">
                  <c:v>11374.8501</c:v>
                </c:pt>
                <c:pt idx="80">
                  <c:v>20319.036200000002</c:v>
                </c:pt>
                <c:pt idx="81">
                  <c:v>97.875</c:v>
                </c:pt>
                <c:pt idx="82">
                  <c:v>0</c:v>
                </c:pt>
                <c:pt idx="83">
                  <c:v>15473.311400000001</c:v>
                </c:pt>
                <c:pt idx="84">
                  <c:v>0</c:v>
                </c:pt>
                <c:pt idx="85">
                  <c:v>1367.0732499999999</c:v>
                </c:pt>
                <c:pt idx="86">
                  <c:v>25694.760000000002</c:v>
                </c:pt>
                <c:pt idx="87">
                  <c:v>0</c:v>
                </c:pt>
                <c:pt idx="88">
                  <c:v>15408.3578</c:v>
                </c:pt>
                <c:pt idx="89">
                  <c:v>15872.27</c:v>
                </c:pt>
                <c:pt idx="90">
                  <c:v>15448.396400000003</c:v>
                </c:pt>
                <c:pt idx="91">
                  <c:v>0</c:v>
                </c:pt>
                <c:pt idx="92">
                  <c:v>1462.23</c:v>
                </c:pt>
                <c:pt idx="93">
                  <c:v>13675.32</c:v>
                </c:pt>
                <c:pt idx="94">
                  <c:v>3382.7249999999999</c:v>
                </c:pt>
                <c:pt idx="95">
                  <c:v>0</c:v>
                </c:pt>
                <c:pt idx="96">
                  <c:v>0</c:v>
                </c:pt>
                <c:pt idx="97">
                  <c:v>0</c:v>
                </c:pt>
                <c:pt idx="98">
                  <c:v>32.625</c:v>
                </c:pt>
                <c:pt idx="99">
                  <c:v>9944.6420500000004</c:v>
                </c:pt>
                <c:pt idx="100">
                  <c:v>13476.402</c:v>
                </c:pt>
                <c:pt idx="101">
                  <c:v>0</c:v>
                </c:pt>
                <c:pt idx="102">
                  <c:v>0</c:v>
                </c:pt>
                <c:pt idx="103">
                  <c:v>7006.9400000000005</c:v>
                </c:pt>
                <c:pt idx="104">
                  <c:v>15185.641</c:v>
                </c:pt>
                <c:pt idx="105">
                  <c:v>231.1</c:v>
                </c:pt>
                <c:pt idx="106">
                  <c:v>17884.204650000003</c:v>
                </c:pt>
                <c:pt idx="107">
                  <c:v>8773.8000000000011</c:v>
                </c:pt>
                <c:pt idx="108">
                  <c:v>27709.81885</c:v>
                </c:pt>
                <c:pt idx="109">
                  <c:v>22076.9588</c:v>
                </c:pt>
                <c:pt idx="110">
                  <c:v>6609.0263999999997</c:v>
                </c:pt>
                <c:pt idx="111">
                  <c:v>0</c:v>
                </c:pt>
                <c:pt idx="112">
                  <c:v>0</c:v>
                </c:pt>
                <c:pt idx="113">
                  <c:v>0</c:v>
                </c:pt>
                <c:pt idx="114">
                  <c:v>67.86</c:v>
                </c:pt>
                <c:pt idx="115">
                  <c:v>106.44</c:v>
                </c:pt>
                <c:pt idx="116">
                  <c:v>0</c:v>
                </c:pt>
                <c:pt idx="117">
                  <c:v>806.68499999999995</c:v>
                </c:pt>
                <c:pt idx="118">
                  <c:v>201.42500000000001</c:v>
                </c:pt>
                <c:pt idx="119">
                  <c:v>608.26499999999999</c:v>
                </c:pt>
                <c:pt idx="120">
                  <c:v>0</c:v>
                </c:pt>
                <c:pt idx="121">
                  <c:v>569.78589999999997</c:v>
                </c:pt>
                <c:pt idx="122">
                  <c:v>27841.839999999997</c:v>
                </c:pt>
                <c:pt idx="123">
                  <c:v>8697.7822999999989</c:v>
                </c:pt>
                <c:pt idx="124">
                  <c:v>27932.636200000001</c:v>
                </c:pt>
                <c:pt idx="125">
                  <c:v>25.25</c:v>
                </c:pt>
                <c:pt idx="126">
                  <c:v>0</c:v>
                </c:pt>
                <c:pt idx="127">
                  <c:v>0</c:v>
                </c:pt>
                <c:pt idx="128">
                  <c:v>6560.7488999999987</c:v>
                </c:pt>
                <c:pt idx="129">
                  <c:v>15462.346150000001</c:v>
                </c:pt>
                <c:pt idx="130">
                  <c:v>4591.2692500000003</c:v>
                </c:pt>
                <c:pt idx="131">
                  <c:v>0</c:v>
                </c:pt>
                <c:pt idx="132">
                  <c:v>9052.9187499999989</c:v>
                </c:pt>
                <c:pt idx="133">
                  <c:v>0</c:v>
                </c:pt>
                <c:pt idx="134">
                  <c:v>26825.553600000003</c:v>
                </c:pt>
                <c:pt idx="135">
                  <c:v>1415.65</c:v>
                </c:pt>
                <c:pt idx="136">
                  <c:v>11514.55</c:v>
                </c:pt>
                <c:pt idx="137">
                  <c:v>10145.209999999999</c:v>
                </c:pt>
                <c:pt idx="138">
                  <c:v>4841.84</c:v>
                </c:pt>
                <c:pt idx="139">
                  <c:v>0</c:v>
                </c:pt>
                <c:pt idx="140">
                  <c:v>0</c:v>
                </c:pt>
                <c:pt idx="141">
                  <c:v>0</c:v>
                </c:pt>
                <c:pt idx="142">
                  <c:v>0</c:v>
                </c:pt>
                <c:pt idx="143">
                  <c:v>0</c:v>
                </c:pt>
                <c:pt idx="144">
                  <c:v>101.44999999999999</c:v>
                </c:pt>
                <c:pt idx="145">
                  <c:v>0</c:v>
                </c:pt>
                <c:pt idx="146">
                  <c:v>16361.67</c:v>
                </c:pt>
                <c:pt idx="147">
                  <c:v>97</c:v>
                </c:pt>
                <c:pt idx="148">
                  <c:v>189.215</c:v>
                </c:pt>
                <c:pt idx="149">
                  <c:v>110.92500000000001</c:v>
                </c:pt>
                <c:pt idx="150">
                  <c:v>8591.7657499999987</c:v>
                </c:pt>
                <c:pt idx="151">
                  <c:v>210.91679999999999</c:v>
                </c:pt>
                <c:pt idx="152">
                  <c:v>2473.4301500000001</c:v>
                </c:pt>
                <c:pt idx="153">
                  <c:v>231.72499999999999</c:v>
                </c:pt>
                <c:pt idx="154">
                  <c:v>5186.9488999999994</c:v>
                </c:pt>
                <c:pt idx="155">
                  <c:v>2482.1392000000001</c:v>
                </c:pt>
                <c:pt idx="156">
                  <c:v>21891.945</c:v>
                </c:pt>
                <c:pt idx="157">
                  <c:v>1225.9549999999999</c:v>
                </c:pt>
                <c:pt idx="158">
                  <c:v>922.93500000000006</c:v>
                </c:pt>
                <c:pt idx="159">
                  <c:v>9008.6348500000004</c:v>
                </c:pt>
                <c:pt idx="160">
                  <c:v>21272.391100000001</c:v>
                </c:pt>
                <c:pt idx="161">
                  <c:v>1225.5966000000001</c:v>
                </c:pt>
                <c:pt idx="162">
                  <c:v>15138.2737</c:v>
                </c:pt>
                <c:pt idx="163">
                  <c:v>4252.3</c:v>
                </c:pt>
                <c:pt idx="164">
                  <c:v>0</c:v>
                </c:pt>
                <c:pt idx="165">
                  <c:v>6155.32</c:v>
                </c:pt>
                <c:pt idx="166">
                  <c:v>0</c:v>
                </c:pt>
                <c:pt idx="167">
                  <c:v>0</c:v>
                </c:pt>
                <c:pt idx="168">
                  <c:v>8776.9</c:v>
                </c:pt>
                <c:pt idx="169">
                  <c:v>0</c:v>
                </c:pt>
                <c:pt idx="170">
                  <c:v>6908.06</c:v>
                </c:pt>
                <c:pt idx="171">
                  <c:v>0</c:v>
                </c:pt>
                <c:pt idx="172">
                  <c:v>32.625</c:v>
                </c:pt>
                <c:pt idx="173">
                  <c:v>8593.0149999999994</c:v>
                </c:pt>
                <c:pt idx="174">
                  <c:v>0</c:v>
                </c:pt>
                <c:pt idx="175">
                  <c:v>0</c:v>
                </c:pt>
                <c:pt idx="176">
                  <c:v>388.89</c:v>
                </c:pt>
                <c:pt idx="177">
                  <c:v>337.995</c:v>
                </c:pt>
                <c:pt idx="178">
                  <c:v>1464.8400000000001</c:v>
                </c:pt>
                <c:pt idx="179">
                  <c:v>8641.4779500000004</c:v>
                </c:pt>
                <c:pt idx="180">
                  <c:v>1526.06</c:v>
                </c:pt>
                <c:pt idx="181">
                  <c:v>11778.880000000001</c:v>
                </c:pt>
                <c:pt idx="182">
                  <c:v>0</c:v>
                </c:pt>
                <c:pt idx="183">
                  <c:v>0</c:v>
                </c:pt>
                <c:pt idx="184">
                  <c:v>983.6001</c:v>
                </c:pt>
                <c:pt idx="185">
                  <c:v>249.69</c:v>
                </c:pt>
                <c:pt idx="186">
                  <c:v>0</c:v>
                </c:pt>
                <c:pt idx="187">
                  <c:v>6762.5141999999996</c:v>
                </c:pt>
                <c:pt idx="188">
                  <c:v>0</c:v>
                </c:pt>
                <c:pt idx="189">
                  <c:v>5543.1</c:v>
                </c:pt>
                <c:pt idx="190">
                  <c:v>5582.4393</c:v>
                </c:pt>
                <c:pt idx="191">
                  <c:v>0</c:v>
                </c:pt>
                <c:pt idx="192">
                  <c:v>18035.158149999999</c:v>
                </c:pt>
                <c:pt idx="193">
                  <c:v>7275.5050000000001</c:v>
                </c:pt>
                <c:pt idx="194">
                  <c:v>3536.25</c:v>
                </c:pt>
                <c:pt idx="195">
                  <c:v>485.59000000000003</c:v>
                </c:pt>
                <c:pt idx="196">
                  <c:v>0</c:v>
                </c:pt>
                <c:pt idx="197">
                  <c:v>23670.399549999998</c:v>
                </c:pt>
                <c:pt idx="198">
                  <c:v>15456.294699999999</c:v>
                </c:pt>
                <c:pt idx="199">
                  <c:v>4052.4762500000002</c:v>
                </c:pt>
                <c:pt idx="200">
                  <c:v>21356.187900000001</c:v>
                </c:pt>
                <c:pt idx="201">
                  <c:v>0</c:v>
                </c:pt>
                <c:pt idx="202">
                  <c:v>908.90000000000009</c:v>
                </c:pt>
                <c:pt idx="203">
                  <c:v>7888.4550999999992</c:v>
                </c:pt>
                <c:pt idx="204">
                  <c:v>260.64150000000001</c:v>
                </c:pt>
                <c:pt idx="205">
                  <c:v>4878.1000000000004</c:v>
                </c:pt>
                <c:pt idx="206">
                  <c:v>13548.015000000001</c:v>
                </c:pt>
                <c:pt idx="207">
                  <c:v>0</c:v>
                </c:pt>
                <c:pt idx="208">
                  <c:v>5243.9798000000001</c:v>
                </c:pt>
                <c:pt idx="209">
                  <c:v>22947.3426</c:v>
                </c:pt>
                <c:pt idx="210">
                  <c:v>0</c:v>
                </c:pt>
                <c:pt idx="211">
                  <c:v>4183.0964000000004</c:v>
                </c:pt>
                <c:pt idx="212">
                  <c:v>0</c:v>
                </c:pt>
                <c:pt idx="213">
                  <c:v>0</c:v>
                </c:pt>
                <c:pt idx="214">
                  <c:v>442.39499999999998</c:v>
                </c:pt>
                <c:pt idx="215">
                  <c:v>9096.2900000000009</c:v>
                </c:pt>
                <c:pt idx="216">
                  <c:v>0</c:v>
                </c:pt>
                <c:pt idx="217">
                  <c:v>2551.9742499999998</c:v>
                </c:pt>
                <c:pt idx="218">
                  <c:v>0</c:v>
                </c:pt>
                <c:pt idx="219">
                  <c:v>471.34500000000003</c:v>
                </c:pt>
                <c:pt idx="220">
                  <c:v>837.37</c:v>
                </c:pt>
                <c:pt idx="221">
                  <c:v>5438.7325999999994</c:v>
                </c:pt>
                <c:pt idx="222">
                  <c:v>0</c:v>
                </c:pt>
                <c:pt idx="223">
                  <c:v>0</c:v>
                </c:pt>
                <c:pt idx="224">
                  <c:v>0</c:v>
                </c:pt>
                <c:pt idx="225">
                  <c:v>12524.989999999998</c:v>
                </c:pt>
                <c:pt idx="226">
                  <c:v>0</c:v>
                </c:pt>
                <c:pt idx="227">
                  <c:v>0</c:v>
                </c:pt>
                <c:pt idx="228">
                  <c:v>5228.26</c:v>
                </c:pt>
                <c:pt idx="229">
                  <c:v>1800.0149999999999</c:v>
                </c:pt>
                <c:pt idx="230">
                  <c:v>5724.3370499999992</c:v>
                </c:pt>
                <c:pt idx="231">
                  <c:v>537.16</c:v>
                </c:pt>
                <c:pt idx="232">
                  <c:v>9266.8964000000014</c:v>
                </c:pt>
                <c:pt idx="233">
                  <c:v>1861.875</c:v>
                </c:pt>
                <c:pt idx="234">
                  <c:v>1031.135</c:v>
                </c:pt>
                <c:pt idx="235">
                  <c:v>497.875</c:v>
                </c:pt>
                <c:pt idx="236">
                  <c:v>0</c:v>
                </c:pt>
                <c:pt idx="237">
                  <c:v>728.17499999999995</c:v>
                </c:pt>
                <c:pt idx="238">
                  <c:v>435.47500000000002</c:v>
                </c:pt>
                <c:pt idx="239">
                  <c:v>219.52674999999999</c:v>
                </c:pt>
                <c:pt idx="240">
                  <c:v>0</c:v>
                </c:pt>
                <c:pt idx="241">
                  <c:v>785.80000000000007</c:v>
                </c:pt>
                <c:pt idx="242">
                  <c:v>4192.3252499999999</c:v>
                </c:pt>
                <c:pt idx="243">
                  <c:v>0</c:v>
                </c:pt>
                <c:pt idx="244">
                  <c:v>0</c:v>
                </c:pt>
                <c:pt idx="245">
                  <c:v>11911.939999999999</c:v>
                </c:pt>
                <c:pt idx="246">
                  <c:v>5891.2349999999997</c:v>
                </c:pt>
                <c:pt idx="247">
                  <c:v>5308.7564000000002</c:v>
                </c:pt>
                <c:pt idx="248">
                  <c:v>0</c:v>
                </c:pt>
                <c:pt idx="249">
                  <c:v>21275.671750000001</c:v>
                </c:pt>
              </c:numCache>
            </c:numRef>
          </c:val>
          <c:extLst xmlns:c16r2="http://schemas.microsoft.com/office/drawing/2015/06/chart">
            <c:ext xmlns:c16="http://schemas.microsoft.com/office/drawing/2014/chart" uri="{C3380CC4-5D6E-409C-BE32-E72D297353CC}">
              <c16:uniqueId val="{00000003-6B3C-49BF-817B-15C2E4CCA25B}"/>
            </c:ext>
          </c:extLst>
        </c:ser>
        <c:ser>
          <c:idx val="2"/>
          <c:order val="4"/>
          <c:spPr>
            <a:solidFill>
              <a:schemeClr val="accent6">
                <a:lumMod val="20000"/>
                <a:lumOff val="80000"/>
              </a:schemeClr>
            </a:solidFill>
            <a:ln>
              <a:noFill/>
            </a:ln>
            <a:effectLst/>
          </c:spPr>
          <c:val>
            <c:numRef>
              <c:f>'County w.o. City'!$E$2:$E$251</c:f>
              <c:numCache>
                <c:formatCode>_("$"* #,##0_);_("$"* \(#,##0\);_("$"* "-"??_);_(@_)</c:formatCode>
                <c:ptCount val="250"/>
                <c:pt idx="0">
                  <c:v>118376.44440000001</c:v>
                </c:pt>
                <c:pt idx="1">
                  <c:v>130975.9308</c:v>
                </c:pt>
                <c:pt idx="2">
                  <c:v>80839.247199999998</c:v>
                </c:pt>
                <c:pt idx="3">
                  <c:v>97661.792799999996</c:v>
                </c:pt>
                <c:pt idx="4">
                  <c:v>58329.966400000005</c:v>
                </c:pt>
                <c:pt idx="5">
                  <c:v>67297.709999999992</c:v>
                </c:pt>
                <c:pt idx="6">
                  <c:v>93204.03</c:v>
                </c:pt>
                <c:pt idx="7">
                  <c:v>76009.2</c:v>
                </c:pt>
                <c:pt idx="8">
                  <c:v>70310.082800000004</c:v>
                </c:pt>
                <c:pt idx="9">
                  <c:v>49194.0432</c:v>
                </c:pt>
                <c:pt idx="10">
                  <c:v>66473.587599999999</c:v>
                </c:pt>
                <c:pt idx="11">
                  <c:v>49204.028399999996</c:v>
                </c:pt>
                <c:pt idx="12">
                  <c:v>66643.569999999992</c:v>
                </c:pt>
                <c:pt idx="13">
                  <c:v>59611.43</c:v>
                </c:pt>
                <c:pt idx="14">
                  <c:v>38998.642</c:v>
                </c:pt>
                <c:pt idx="15">
                  <c:v>37515.792000000001</c:v>
                </c:pt>
                <c:pt idx="16">
                  <c:v>30675.629000000001</c:v>
                </c:pt>
                <c:pt idx="17">
                  <c:v>65400.300800000005</c:v>
                </c:pt>
                <c:pt idx="18">
                  <c:v>42653.649000000005</c:v>
                </c:pt>
                <c:pt idx="19">
                  <c:v>30265.979599999999</c:v>
                </c:pt>
                <c:pt idx="20">
                  <c:v>32247.250799999998</c:v>
                </c:pt>
                <c:pt idx="21">
                  <c:v>47985.1</c:v>
                </c:pt>
                <c:pt idx="22">
                  <c:v>44125.301999999996</c:v>
                </c:pt>
                <c:pt idx="23">
                  <c:v>19767.900000000005</c:v>
                </c:pt>
                <c:pt idx="24">
                  <c:v>18837.399999999998</c:v>
                </c:pt>
                <c:pt idx="25">
                  <c:v>9084.7883999999995</c:v>
                </c:pt>
                <c:pt idx="26">
                  <c:v>51020.94</c:v>
                </c:pt>
                <c:pt idx="27">
                  <c:v>37857.289999999994</c:v>
                </c:pt>
                <c:pt idx="28">
                  <c:v>52331.037600000003</c:v>
                </c:pt>
                <c:pt idx="29">
                  <c:v>25813.91</c:v>
                </c:pt>
                <c:pt idx="30">
                  <c:v>16016.529999999999</c:v>
                </c:pt>
                <c:pt idx="31">
                  <c:v>40387.5</c:v>
                </c:pt>
                <c:pt idx="32">
                  <c:v>22077.394399999997</c:v>
                </c:pt>
                <c:pt idx="33">
                  <c:v>37310</c:v>
                </c:pt>
                <c:pt idx="34">
                  <c:v>40938.193200000002</c:v>
                </c:pt>
                <c:pt idx="35">
                  <c:v>25538.559600000001</c:v>
                </c:pt>
                <c:pt idx="36">
                  <c:v>30068.420000000002</c:v>
                </c:pt>
                <c:pt idx="37">
                  <c:v>37079.890000000007</c:v>
                </c:pt>
                <c:pt idx="38">
                  <c:v>13097.769999999999</c:v>
                </c:pt>
                <c:pt idx="39">
                  <c:v>32005.25</c:v>
                </c:pt>
                <c:pt idx="40">
                  <c:v>20242.32</c:v>
                </c:pt>
                <c:pt idx="41">
                  <c:v>10709.831200000001</c:v>
                </c:pt>
                <c:pt idx="42">
                  <c:v>0</c:v>
                </c:pt>
                <c:pt idx="43">
                  <c:v>1805.2796000000001</c:v>
                </c:pt>
                <c:pt idx="44">
                  <c:v>25094.609999999997</c:v>
                </c:pt>
                <c:pt idx="45">
                  <c:v>2061.35</c:v>
                </c:pt>
                <c:pt idx="46">
                  <c:v>1066</c:v>
                </c:pt>
                <c:pt idx="47">
                  <c:v>9145.2513999999992</c:v>
                </c:pt>
                <c:pt idx="48">
                  <c:v>26171.349599999998</c:v>
                </c:pt>
                <c:pt idx="49">
                  <c:v>27290.0844</c:v>
                </c:pt>
                <c:pt idx="50">
                  <c:v>26568.327600000004</c:v>
                </c:pt>
                <c:pt idx="51">
                  <c:v>5211.0131999999994</c:v>
                </c:pt>
                <c:pt idx="52">
                  <c:v>8639.5500000000011</c:v>
                </c:pt>
                <c:pt idx="53">
                  <c:v>0</c:v>
                </c:pt>
                <c:pt idx="54">
                  <c:v>37863.199999999997</c:v>
                </c:pt>
                <c:pt idx="55">
                  <c:v>13319.190000000002</c:v>
                </c:pt>
                <c:pt idx="56">
                  <c:v>22815.399999999998</c:v>
                </c:pt>
                <c:pt idx="57">
                  <c:v>22947.3433</c:v>
                </c:pt>
                <c:pt idx="58">
                  <c:v>24.24</c:v>
                </c:pt>
                <c:pt idx="59">
                  <c:v>19938.59</c:v>
                </c:pt>
                <c:pt idx="60">
                  <c:v>0</c:v>
                </c:pt>
                <c:pt idx="61">
                  <c:v>1246.1705999999999</c:v>
                </c:pt>
                <c:pt idx="62">
                  <c:v>22710.210000000003</c:v>
                </c:pt>
                <c:pt idx="63">
                  <c:v>18655</c:v>
                </c:pt>
                <c:pt idx="64">
                  <c:v>59.59</c:v>
                </c:pt>
                <c:pt idx="65">
                  <c:v>11639.369999999999</c:v>
                </c:pt>
                <c:pt idx="66">
                  <c:v>35.35</c:v>
                </c:pt>
                <c:pt idx="67">
                  <c:v>25106.55</c:v>
                </c:pt>
                <c:pt idx="68">
                  <c:v>20005.55</c:v>
                </c:pt>
                <c:pt idx="69">
                  <c:v>10257.688399999999</c:v>
                </c:pt>
                <c:pt idx="70">
                  <c:v>2254.5099999999998</c:v>
                </c:pt>
                <c:pt idx="71">
                  <c:v>22.22</c:v>
                </c:pt>
                <c:pt idx="72">
                  <c:v>1703.85</c:v>
                </c:pt>
                <c:pt idx="73">
                  <c:v>30969.550000000003</c:v>
                </c:pt>
                <c:pt idx="74">
                  <c:v>9307.876400000001</c:v>
                </c:pt>
                <c:pt idx="75">
                  <c:v>27207.7</c:v>
                </c:pt>
                <c:pt idx="76">
                  <c:v>20905.05</c:v>
                </c:pt>
                <c:pt idx="77">
                  <c:v>0</c:v>
                </c:pt>
                <c:pt idx="78">
                  <c:v>0</c:v>
                </c:pt>
                <c:pt idx="79">
                  <c:v>16865.140799999997</c:v>
                </c:pt>
                <c:pt idx="80">
                  <c:v>10925</c:v>
                </c:pt>
                <c:pt idx="81">
                  <c:v>7625.2</c:v>
                </c:pt>
                <c:pt idx="82">
                  <c:v>0</c:v>
                </c:pt>
                <c:pt idx="83">
                  <c:v>17100</c:v>
                </c:pt>
                <c:pt idx="84">
                  <c:v>0</c:v>
                </c:pt>
                <c:pt idx="85">
                  <c:v>133.32</c:v>
                </c:pt>
                <c:pt idx="86">
                  <c:v>6540.4300000000012</c:v>
                </c:pt>
                <c:pt idx="87">
                  <c:v>0</c:v>
                </c:pt>
                <c:pt idx="88">
                  <c:v>16716.740000000002</c:v>
                </c:pt>
                <c:pt idx="89">
                  <c:v>15716.180000000002</c:v>
                </c:pt>
                <c:pt idx="90">
                  <c:v>11521.2</c:v>
                </c:pt>
                <c:pt idx="91">
                  <c:v>0</c:v>
                </c:pt>
                <c:pt idx="92">
                  <c:v>13021.33</c:v>
                </c:pt>
                <c:pt idx="93">
                  <c:v>304.21199999999999</c:v>
                </c:pt>
                <c:pt idx="94">
                  <c:v>21.21</c:v>
                </c:pt>
                <c:pt idx="95">
                  <c:v>24787.87</c:v>
                </c:pt>
                <c:pt idx="96">
                  <c:v>0</c:v>
                </c:pt>
                <c:pt idx="97">
                  <c:v>30894.644500000002</c:v>
                </c:pt>
                <c:pt idx="98">
                  <c:v>270.11500000000001</c:v>
                </c:pt>
                <c:pt idx="99">
                  <c:v>292.22329999999999</c:v>
                </c:pt>
                <c:pt idx="100">
                  <c:v>129.7244</c:v>
                </c:pt>
                <c:pt idx="101">
                  <c:v>0</c:v>
                </c:pt>
                <c:pt idx="102">
                  <c:v>0</c:v>
                </c:pt>
                <c:pt idx="103">
                  <c:v>18215.530000000002</c:v>
                </c:pt>
                <c:pt idx="104">
                  <c:v>11423.5033</c:v>
                </c:pt>
                <c:pt idx="105">
                  <c:v>10752.6</c:v>
                </c:pt>
                <c:pt idx="106">
                  <c:v>852.88440000000003</c:v>
                </c:pt>
                <c:pt idx="107">
                  <c:v>21407.32</c:v>
                </c:pt>
                <c:pt idx="108">
                  <c:v>461.66960000000006</c:v>
                </c:pt>
                <c:pt idx="109">
                  <c:v>536.31000000000006</c:v>
                </c:pt>
                <c:pt idx="110">
                  <c:v>15200</c:v>
                </c:pt>
                <c:pt idx="111">
                  <c:v>0</c:v>
                </c:pt>
                <c:pt idx="112">
                  <c:v>0</c:v>
                </c:pt>
                <c:pt idx="113">
                  <c:v>0</c:v>
                </c:pt>
                <c:pt idx="114">
                  <c:v>999.55</c:v>
                </c:pt>
                <c:pt idx="115">
                  <c:v>147.90999999999997</c:v>
                </c:pt>
                <c:pt idx="116">
                  <c:v>0</c:v>
                </c:pt>
                <c:pt idx="117">
                  <c:v>17903.693200000002</c:v>
                </c:pt>
                <c:pt idx="118">
                  <c:v>0</c:v>
                </c:pt>
                <c:pt idx="119">
                  <c:v>16055.65</c:v>
                </c:pt>
                <c:pt idx="120">
                  <c:v>0</c:v>
                </c:pt>
                <c:pt idx="121">
                  <c:v>27705.54</c:v>
                </c:pt>
                <c:pt idx="122">
                  <c:v>904.96</c:v>
                </c:pt>
                <c:pt idx="123">
                  <c:v>17110.022199999999</c:v>
                </c:pt>
                <c:pt idx="124">
                  <c:v>737.58280000000013</c:v>
                </c:pt>
                <c:pt idx="125">
                  <c:v>40.4</c:v>
                </c:pt>
                <c:pt idx="126">
                  <c:v>11875</c:v>
                </c:pt>
                <c:pt idx="127">
                  <c:v>147</c:v>
                </c:pt>
                <c:pt idx="128">
                  <c:v>54.540000000000006</c:v>
                </c:pt>
                <c:pt idx="129">
                  <c:v>275.60880000000003</c:v>
                </c:pt>
                <c:pt idx="130">
                  <c:v>7774.3663999999999</c:v>
                </c:pt>
                <c:pt idx="131">
                  <c:v>0</c:v>
                </c:pt>
                <c:pt idx="132">
                  <c:v>15492.46</c:v>
                </c:pt>
                <c:pt idx="133">
                  <c:v>0</c:v>
                </c:pt>
                <c:pt idx="134">
                  <c:v>603.61639999999989</c:v>
                </c:pt>
                <c:pt idx="135">
                  <c:v>449.45000000000005</c:v>
                </c:pt>
                <c:pt idx="136">
                  <c:v>15576.18</c:v>
                </c:pt>
                <c:pt idx="137">
                  <c:v>16331.01</c:v>
                </c:pt>
                <c:pt idx="138">
                  <c:v>210.07999999999998</c:v>
                </c:pt>
                <c:pt idx="139">
                  <c:v>0</c:v>
                </c:pt>
                <c:pt idx="140">
                  <c:v>0</c:v>
                </c:pt>
                <c:pt idx="141">
                  <c:v>1760</c:v>
                </c:pt>
                <c:pt idx="142">
                  <c:v>2850</c:v>
                </c:pt>
                <c:pt idx="143">
                  <c:v>2585</c:v>
                </c:pt>
                <c:pt idx="144">
                  <c:v>12501.7</c:v>
                </c:pt>
                <c:pt idx="145">
                  <c:v>0</c:v>
                </c:pt>
                <c:pt idx="146">
                  <c:v>10281.030000000001</c:v>
                </c:pt>
                <c:pt idx="147">
                  <c:v>0</c:v>
                </c:pt>
                <c:pt idx="148">
                  <c:v>25175</c:v>
                </c:pt>
                <c:pt idx="149">
                  <c:v>10.1</c:v>
                </c:pt>
                <c:pt idx="150">
                  <c:v>90.899999999999991</c:v>
                </c:pt>
                <c:pt idx="151">
                  <c:v>6.06</c:v>
                </c:pt>
                <c:pt idx="152">
                  <c:v>22416.91</c:v>
                </c:pt>
                <c:pt idx="153">
                  <c:v>0</c:v>
                </c:pt>
                <c:pt idx="154">
                  <c:v>21157.3076</c:v>
                </c:pt>
                <c:pt idx="155">
                  <c:v>14398.914400000001</c:v>
                </c:pt>
                <c:pt idx="156">
                  <c:v>21.21</c:v>
                </c:pt>
                <c:pt idx="157">
                  <c:v>21830.510000000002</c:v>
                </c:pt>
                <c:pt idx="158">
                  <c:v>19504.400000000001</c:v>
                </c:pt>
                <c:pt idx="159">
                  <c:v>13733.8644</c:v>
                </c:pt>
                <c:pt idx="160">
                  <c:v>3055.4744000000001</c:v>
                </c:pt>
                <c:pt idx="161">
                  <c:v>22872.154399999999</c:v>
                </c:pt>
                <c:pt idx="162">
                  <c:v>4359.6532999999999</c:v>
                </c:pt>
                <c:pt idx="163">
                  <c:v>12659.060000000001</c:v>
                </c:pt>
                <c:pt idx="164">
                  <c:v>0</c:v>
                </c:pt>
                <c:pt idx="165">
                  <c:v>18710.699999999997</c:v>
                </c:pt>
                <c:pt idx="166">
                  <c:v>0</c:v>
                </c:pt>
                <c:pt idx="167">
                  <c:v>0</c:v>
                </c:pt>
                <c:pt idx="168">
                  <c:v>17041.02</c:v>
                </c:pt>
                <c:pt idx="169">
                  <c:v>0</c:v>
                </c:pt>
                <c:pt idx="170">
                  <c:v>16962</c:v>
                </c:pt>
                <c:pt idx="171">
                  <c:v>25657.07</c:v>
                </c:pt>
                <c:pt idx="172">
                  <c:v>12353.03</c:v>
                </c:pt>
                <c:pt idx="173">
                  <c:v>628.21999999999991</c:v>
                </c:pt>
                <c:pt idx="174">
                  <c:v>2227.5</c:v>
                </c:pt>
                <c:pt idx="175">
                  <c:v>0</c:v>
                </c:pt>
                <c:pt idx="176">
                  <c:v>137.36000000000001</c:v>
                </c:pt>
                <c:pt idx="177">
                  <c:v>28.724399999999999</c:v>
                </c:pt>
                <c:pt idx="178">
                  <c:v>21223.58</c:v>
                </c:pt>
                <c:pt idx="179">
                  <c:v>134.77439999999999</c:v>
                </c:pt>
                <c:pt idx="180">
                  <c:v>23492.15</c:v>
                </c:pt>
                <c:pt idx="181">
                  <c:v>1026.3499999999999</c:v>
                </c:pt>
                <c:pt idx="182">
                  <c:v>363.66999999999996</c:v>
                </c:pt>
                <c:pt idx="183">
                  <c:v>0</c:v>
                </c:pt>
                <c:pt idx="184">
                  <c:v>45.328800000000001</c:v>
                </c:pt>
                <c:pt idx="185">
                  <c:v>0</c:v>
                </c:pt>
                <c:pt idx="186">
                  <c:v>0</c:v>
                </c:pt>
                <c:pt idx="187">
                  <c:v>9025</c:v>
                </c:pt>
                <c:pt idx="188">
                  <c:v>0</c:v>
                </c:pt>
                <c:pt idx="189">
                  <c:v>12963.699999999999</c:v>
                </c:pt>
                <c:pt idx="190">
                  <c:v>448.32889999999998</c:v>
                </c:pt>
                <c:pt idx="191">
                  <c:v>0</c:v>
                </c:pt>
                <c:pt idx="192">
                  <c:v>34.784399999999998</c:v>
                </c:pt>
                <c:pt idx="193">
                  <c:v>12838.46</c:v>
                </c:pt>
                <c:pt idx="194">
                  <c:v>275.73</c:v>
                </c:pt>
                <c:pt idx="195">
                  <c:v>22910.09</c:v>
                </c:pt>
                <c:pt idx="196">
                  <c:v>0</c:v>
                </c:pt>
                <c:pt idx="197">
                  <c:v>523.39449999999988</c:v>
                </c:pt>
                <c:pt idx="198">
                  <c:v>8053.2371999999996</c:v>
                </c:pt>
                <c:pt idx="199">
                  <c:v>19807.893199999999</c:v>
                </c:pt>
                <c:pt idx="200">
                  <c:v>309.46440000000001</c:v>
                </c:pt>
                <c:pt idx="201">
                  <c:v>0</c:v>
                </c:pt>
                <c:pt idx="202">
                  <c:v>14461.089999999998</c:v>
                </c:pt>
                <c:pt idx="203">
                  <c:v>187.7388</c:v>
                </c:pt>
                <c:pt idx="204">
                  <c:v>0</c:v>
                </c:pt>
                <c:pt idx="205">
                  <c:v>9850.6</c:v>
                </c:pt>
                <c:pt idx="206">
                  <c:v>213.10999999999999</c:v>
                </c:pt>
                <c:pt idx="207">
                  <c:v>0</c:v>
                </c:pt>
                <c:pt idx="208">
                  <c:v>1540</c:v>
                </c:pt>
                <c:pt idx="209">
                  <c:v>565.92320000000007</c:v>
                </c:pt>
                <c:pt idx="210">
                  <c:v>0</c:v>
                </c:pt>
                <c:pt idx="211">
                  <c:v>6823.7199999999993</c:v>
                </c:pt>
                <c:pt idx="212">
                  <c:v>0</c:v>
                </c:pt>
                <c:pt idx="213">
                  <c:v>0</c:v>
                </c:pt>
                <c:pt idx="214">
                  <c:v>7506.4400000000005</c:v>
                </c:pt>
                <c:pt idx="215">
                  <c:v>11451.509999999998</c:v>
                </c:pt>
                <c:pt idx="216">
                  <c:v>4750</c:v>
                </c:pt>
                <c:pt idx="217">
                  <c:v>3951.4388000000004</c:v>
                </c:pt>
                <c:pt idx="218">
                  <c:v>0</c:v>
                </c:pt>
                <c:pt idx="219">
                  <c:v>65.650000000000006</c:v>
                </c:pt>
                <c:pt idx="220">
                  <c:v>11540.25</c:v>
                </c:pt>
                <c:pt idx="221">
                  <c:v>0</c:v>
                </c:pt>
                <c:pt idx="222">
                  <c:v>0</c:v>
                </c:pt>
                <c:pt idx="223">
                  <c:v>0</c:v>
                </c:pt>
                <c:pt idx="224">
                  <c:v>0</c:v>
                </c:pt>
                <c:pt idx="225">
                  <c:v>500.96000000000004</c:v>
                </c:pt>
                <c:pt idx="226">
                  <c:v>0</c:v>
                </c:pt>
                <c:pt idx="227">
                  <c:v>0</c:v>
                </c:pt>
                <c:pt idx="228">
                  <c:v>197.96</c:v>
                </c:pt>
                <c:pt idx="229">
                  <c:v>19563.04</c:v>
                </c:pt>
                <c:pt idx="230">
                  <c:v>355.39879999999999</c:v>
                </c:pt>
                <c:pt idx="231">
                  <c:v>17763.87</c:v>
                </c:pt>
                <c:pt idx="232">
                  <c:v>11062.238799999999</c:v>
                </c:pt>
                <c:pt idx="233">
                  <c:v>8609.59</c:v>
                </c:pt>
                <c:pt idx="234">
                  <c:v>715</c:v>
                </c:pt>
                <c:pt idx="235">
                  <c:v>111.5444</c:v>
                </c:pt>
                <c:pt idx="236">
                  <c:v>0</c:v>
                </c:pt>
                <c:pt idx="237">
                  <c:v>16450.79</c:v>
                </c:pt>
                <c:pt idx="238">
                  <c:v>146.44999999999999</c:v>
                </c:pt>
                <c:pt idx="239">
                  <c:v>6803.52</c:v>
                </c:pt>
                <c:pt idx="240">
                  <c:v>21853.03</c:v>
                </c:pt>
                <c:pt idx="241">
                  <c:v>21047.46</c:v>
                </c:pt>
                <c:pt idx="242">
                  <c:v>17608.189999999999</c:v>
                </c:pt>
                <c:pt idx="243">
                  <c:v>0</c:v>
                </c:pt>
                <c:pt idx="244">
                  <c:v>0</c:v>
                </c:pt>
                <c:pt idx="245">
                  <c:v>4684.7400000000007</c:v>
                </c:pt>
                <c:pt idx="246">
                  <c:v>170.69000000000003</c:v>
                </c:pt>
                <c:pt idx="247">
                  <c:v>10984.59</c:v>
                </c:pt>
                <c:pt idx="248">
                  <c:v>0</c:v>
                </c:pt>
                <c:pt idx="249">
                  <c:v>212.42319999999998</c:v>
                </c:pt>
              </c:numCache>
            </c:numRef>
          </c:val>
          <c:extLst xmlns:c16r2="http://schemas.microsoft.com/office/drawing/2015/06/chart">
            <c:ext xmlns:c16="http://schemas.microsoft.com/office/drawing/2014/chart" uri="{C3380CC4-5D6E-409C-BE32-E72D297353CC}">
              <c16:uniqueId val="{00000004-6B3C-49BF-817B-15C2E4CCA25B}"/>
            </c:ext>
          </c:extLst>
        </c:ser>
        <c:ser>
          <c:idx val="3"/>
          <c:order val="5"/>
          <c:spPr>
            <a:solidFill>
              <a:schemeClr val="accent3">
                <a:lumMod val="40000"/>
                <a:lumOff val="60000"/>
              </a:schemeClr>
            </a:solidFill>
            <a:ln>
              <a:noFill/>
            </a:ln>
            <a:effectLst/>
          </c:spPr>
          <c:val>
            <c:numRef>
              <c:f>'County w.o. City'!$F$2:$F$251</c:f>
              <c:numCache>
                <c:formatCode>_("$"* #,##0_);_("$"* \(#,##0\);_("$"* "-"??_);_(@_)</c:formatCode>
                <c:ptCount val="250"/>
                <c:pt idx="0">
                  <c:v>0</c:v>
                </c:pt>
                <c:pt idx="1">
                  <c:v>0</c:v>
                </c:pt>
                <c:pt idx="2">
                  <c:v>0</c:v>
                </c:pt>
                <c:pt idx="3">
                  <c:v>0</c:v>
                </c:pt>
                <c:pt idx="4">
                  <c:v>4697.5050000000001</c:v>
                </c:pt>
                <c:pt idx="5">
                  <c:v>0</c:v>
                </c:pt>
                <c:pt idx="6">
                  <c:v>0</c:v>
                </c:pt>
                <c:pt idx="7">
                  <c:v>0</c:v>
                </c:pt>
                <c:pt idx="8">
                  <c:v>0</c:v>
                </c:pt>
                <c:pt idx="9">
                  <c:v>1318.0050000000001</c:v>
                </c:pt>
                <c:pt idx="10">
                  <c:v>1588.365</c:v>
                </c:pt>
                <c:pt idx="11">
                  <c:v>0</c:v>
                </c:pt>
                <c:pt idx="12">
                  <c:v>0</c:v>
                </c:pt>
                <c:pt idx="13">
                  <c:v>0</c:v>
                </c:pt>
                <c:pt idx="14">
                  <c:v>5711.3549999999996</c:v>
                </c:pt>
                <c:pt idx="15">
                  <c:v>3480.8850000000002</c:v>
                </c:pt>
                <c:pt idx="16">
                  <c:v>3582.2700000000004</c:v>
                </c:pt>
                <c:pt idx="17">
                  <c:v>0</c:v>
                </c:pt>
                <c:pt idx="18">
                  <c:v>0</c:v>
                </c:pt>
                <c:pt idx="19">
                  <c:v>0</c:v>
                </c:pt>
                <c:pt idx="20">
                  <c:v>3785.04</c:v>
                </c:pt>
                <c:pt idx="21">
                  <c:v>0</c:v>
                </c:pt>
                <c:pt idx="22">
                  <c:v>0</c:v>
                </c:pt>
                <c:pt idx="23">
                  <c:v>2568.42</c:v>
                </c:pt>
                <c:pt idx="24">
                  <c:v>5272.02</c:v>
                </c:pt>
                <c:pt idx="25">
                  <c:v>2095.29</c:v>
                </c:pt>
                <c:pt idx="26">
                  <c:v>0</c:v>
                </c:pt>
                <c:pt idx="27">
                  <c:v>0</c:v>
                </c:pt>
                <c:pt idx="28">
                  <c:v>675.90000000000009</c:v>
                </c:pt>
                <c:pt idx="29">
                  <c:v>0</c:v>
                </c:pt>
                <c:pt idx="30">
                  <c:v>0</c:v>
                </c:pt>
                <c:pt idx="31">
                  <c:v>0</c:v>
                </c:pt>
                <c:pt idx="32">
                  <c:v>0</c:v>
                </c:pt>
                <c:pt idx="33">
                  <c:v>0</c:v>
                </c:pt>
                <c:pt idx="34">
                  <c:v>3886.4250000000002</c:v>
                </c:pt>
                <c:pt idx="35">
                  <c:v>4934.0700000000006</c:v>
                </c:pt>
                <c:pt idx="36">
                  <c:v>10544.04</c:v>
                </c:pt>
                <c:pt idx="37">
                  <c:v>0</c:v>
                </c:pt>
                <c:pt idx="38">
                  <c:v>0</c:v>
                </c:pt>
                <c:pt idx="39">
                  <c:v>6015.51</c:v>
                </c:pt>
                <c:pt idx="40">
                  <c:v>0</c:v>
                </c:pt>
                <c:pt idx="41">
                  <c:v>0</c:v>
                </c:pt>
                <c:pt idx="42">
                  <c:v>0</c:v>
                </c:pt>
                <c:pt idx="43">
                  <c:v>0</c:v>
                </c:pt>
                <c:pt idx="44">
                  <c:v>0</c:v>
                </c:pt>
                <c:pt idx="45">
                  <c:v>0</c:v>
                </c:pt>
                <c:pt idx="46">
                  <c:v>0</c:v>
                </c:pt>
                <c:pt idx="47">
                  <c:v>0</c:v>
                </c:pt>
                <c:pt idx="48">
                  <c:v>0</c:v>
                </c:pt>
                <c:pt idx="49">
                  <c:v>1554.5700000000002</c:v>
                </c:pt>
                <c:pt idx="50">
                  <c:v>0</c:v>
                </c:pt>
                <c:pt idx="51">
                  <c:v>0</c:v>
                </c:pt>
                <c:pt idx="52">
                  <c:v>0</c:v>
                </c:pt>
                <c:pt idx="53">
                  <c:v>0</c:v>
                </c:pt>
                <c:pt idx="54">
                  <c:v>0</c:v>
                </c:pt>
                <c:pt idx="55">
                  <c:v>5001.66</c:v>
                </c:pt>
                <c:pt idx="56">
                  <c:v>0</c:v>
                </c:pt>
                <c:pt idx="57">
                  <c:v>0</c:v>
                </c:pt>
                <c:pt idx="58">
                  <c:v>0</c:v>
                </c:pt>
                <c:pt idx="59">
                  <c:v>0</c:v>
                </c:pt>
                <c:pt idx="60">
                  <c:v>0</c:v>
                </c:pt>
                <c:pt idx="61">
                  <c:v>0</c:v>
                </c:pt>
                <c:pt idx="62">
                  <c:v>0</c:v>
                </c:pt>
                <c:pt idx="63">
                  <c:v>0</c:v>
                </c:pt>
                <c:pt idx="64">
                  <c:v>10239.885</c:v>
                </c:pt>
                <c:pt idx="65">
                  <c:v>6488.64</c:v>
                </c:pt>
                <c:pt idx="66">
                  <c:v>0</c:v>
                </c:pt>
                <c:pt idx="67">
                  <c:v>2534.625</c:v>
                </c:pt>
                <c:pt idx="68">
                  <c:v>0</c:v>
                </c:pt>
                <c:pt idx="69">
                  <c:v>168.97500000000002</c:v>
                </c:pt>
                <c:pt idx="70">
                  <c:v>5103.0450000000001</c:v>
                </c:pt>
                <c:pt idx="71">
                  <c:v>0</c:v>
                </c:pt>
                <c:pt idx="72">
                  <c:v>2162.88</c:v>
                </c:pt>
                <c:pt idx="73">
                  <c:v>0</c:v>
                </c:pt>
                <c:pt idx="74">
                  <c:v>0</c:v>
                </c:pt>
                <c:pt idx="75">
                  <c:v>0</c:v>
                </c:pt>
                <c:pt idx="76">
                  <c:v>0</c:v>
                </c:pt>
                <c:pt idx="77">
                  <c:v>0</c:v>
                </c:pt>
                <c:pt idx="78">
                  <c:v>1318.0050000000001</c:v>
                </c:pt>
                <c:pt idx="79">
                  <c:v>3616.0650000000001</c:v>
                </c:pt>
                <c:pt idx="80">
                  <c:v>0</c:v>
                </c:pt>
                <c:pt idx="81">
                  <c:v>0</c:v>
                </c:pt>
                <c:pt idx="82">
                  <c:v>0</c:v>
                </c:pt>
                <c:pt idx="83">
                  <c:v>0</c:v>
                </c:pt>
                <c:pt idx="84">
                  <c:v>3480.8850000000002</c:v>
                </c:pt>
                <c:pt idx="85">
                  <c:v>101.38500000000001</c:v>
                </c:pt>
                <c:pt idx="86">
                  <c:v>0</c:v>
                </c:pt>
                <c:pt idx="87">
                  <c:v>270.36</c:v>
                </c:pt>
                <c:pt idx="88">
                  <c:v>0</c:v>
                </c:pt>
                <c:pt idx="89">
                  <c:v>135.18</c:v>
                </c:pt>
                <c:pt idx="90">
                  <c:v>439.33500000000004</c:v>
                </c:pt>
                <c:pt idx="91">
                  <c:v>0</c:v>
                </c:pt>
                <c:pt idx="92">
                  <c:v>3480.8850000000002</c:v>
                </c:pt>
                <c:pt idx="93">
                  <c:v>1419.39</c:v>
                </c:pt>
                <c:pt idx="94">
                  <c:v>1115.2350000000001</c:v>
                </c:pt>
                <c:pt idx="95">
                  <c:v>0</c:v>
                </c:pt>
                <c:pt idx="96">
                  <c:v>236.565</c:v>
                </c:pt>
                <c:pt idx="97">
                  <c:v>0</c:v>
                </c:pt>
                <c:pt idx="98">
                  <c:v>33.795000000000002</c:v>
                </c:pt>
                <c:pt idx="99">
                  <c:v>20547.36</c:v>
                </c:pt>
                <c:pt idx="100">
                  <c:v>67.59</c:v>
                </c:pt>
                <c:pt idx="101">
                  <c:v>0</c:v>
                </c:pt>
                <c:pt idx="102">
                  <c:v>0</c:v>
                </c:pt>
                <c:pt idx="103">
                  <c:v>0</c:v>
                </c:pt>
                <c:pt idx="104">
                  <c:v>3785.04</c:v>
                </c:pt>
                <c:pt idx="105">
                  <c:v>675.90000000000009</c:v>
                </c:pt>
                <c:pt idx="106">
                  <c:v>11456.504999999999</c:v>
                </c:pt>
                <c:pt idx="107">
                  <c:v>0</c:v>
                </c:pt>
                <c:pt idx="108">
                  <c:v>0</c:v>
                </c:pt>
                <c:pt idx="109">
                  <c:v>2095.29</c:v>
                </c:pt>
                <c:pt idx="110">
                  <c:v>1216.6200000000001</c:v>
                </c:pt>
                <c:pt idx="111">
                  <c:v>1926.3150000000001</c:v>
                </c:pt>
                <c:pt idx="112">
                  <c:v>0</c:v>
                </c:pt>
                <c:pt idx="113">
                  <c:v>0</c:v>
                </c:pt>
                <c:pt idx="114">
                  <c:v>0</c:v>
                </c:pt>
                <c:pt idx="115">
                  <c:v>0</c:v>
                </c:pt>
                <c:pt idx="116">
                  <c:v>0</c:v>
                </c:pt>
                <c:pt idx="117">
                  <c:v>2061.4949999999999</c:v>
                </c:pt>
                <c:pt idx="118">
                  <c:v>574.51499999999999</c:v>
                </c:pt>
                <c:pt idx="119">
                  <c:v>0</c:v>
                </c:pt>
                <c:pt idx="120">
                  <c:v>0</c:v>
                </c:pt>
                <c:pt idx="121">
                  <c:v>0</c:v>
                </c:pt>
                <c:pt idx="122">
                  <c:v>0</c:v>
                </c:pt>
                <c:pt idx="123">
                  <c:v>2872.5750000000003</c:v>
                </c:pt>
                <c:pt idx="124">
                  <c:v>0</c:v>
                </c:pt>
                <c:pt idx="125">
                  <c:v>0</c:v>
                </c:pt>
                <c:pt idx="126">
                  <c:v>0</c:v>
                </c:pt>
                <c:pt idx="127">
                  <c:v>0</c:v>
                </c:pt>
                <c:pt idx="128">
                  <c:v>21730.185000000001</c:v>
                </c:pt>
                <c:pt idx="129">
                  <c:v>10645.425000000001</c:v>
                </c:pt>
                <c:pt idx="130">
                  <c:v>1115.2350000000001</c:v>
                </c:pt>
                <c:pt idx="131">
                  <c:v>0</c:v>
                </c:pt>
                <c:pt idx="132">
                  <c:v>0</c:v>
                </c:pt>
                <c:pt idx="133">
                  <c:v>0</c:v>
                </c:pt>
                <c:pt idx="134">
                  <c:v>236.565</c:v>
                </c:pt>
                <c:pt idx="135">
                  <c:v>0</c:v>
                </c:pt>
                <c:pt idx="136">
                  <c:v>0</c:v>
                </c:pt>
                <c:pt idx="137">
                  <c:v>0</c:v>
                </c:pt>
                <c:pt idx="138">
                  <c:v>9665.3700000000008</c:v>
                </c:pt>
                <c:pt idx="139">
                  <c:v>0</c:v>
                </c:pt>
                <c:pt idx="140">
                  <c:v>33.795000000000002</c:v>
                </c:pt>
                <c:pt idx="141">
                  <c:v>0</c:v>
                </c:pt>
                <c:pt idx="142">
                  <c:v>1419.39</c:v>
                </c:pt>
                <c:pt idx="143">
                  <c:v>1723.5450000000001</c:v>
                </c:pt>
                <c:pt idx="144">
                  <c:v>0</c:v>
                </c:pt>
                <c:pt idx="145">
                  <c:v>0</c:v>
                </c:pt>
                <c:pt idx="146">
                  <c:v>0</c:v>
                </c:pt>
                <c:pt idx="147">
                  <c:v>1892.52</c:v>
                </c:pt>
                <c:pt idx="148">
                  <c:v>0</c:v>
                </c:pt>
                <c:pt idx="149">
                  <c:v>0</c:v>
                </c:pt>
                <c:pt idx="150">
                  <c:v>17742.375</c:v>
                </c:pt>
                <c:pt idx="151">
                  <c:v>0</c:v>
                </c:pt>
                <c:pt idx="152">
                  <c:v>1486.98</c:v>
                </c:pt>
                <c:pt idx="153">
                  <c:v>0</c:v>
                </c:pt>
                <c:pt idx="154">
                  <c:v>0</c:v>
                </c:pt>
                <c:pt idx="155">
                  <c:v>0</c:v>
                </c:pt>
                <c:pt idx="156">
                  <c:v>0</c:v>
                </c:pt>
                <c:pt idx="157">
                  <c:v>1081.44</c:v>
                </c:pt>
                <c:pt idx="158">
                  <c:v>0</c:v>
                </c:pt>
                <c:pt idx="159">
                  <c:v>3413.2950000000001</c:v>
                </c:pt>
                <c:pt idx="160">
                  <c:v>709.69500000000005</c:v>
                </c:pt>
                <c:pt idx="161">
                  <c:v>1655.9550000000002</c:v>
                </c:pt>
                <c:pt idx="162">
                  <c:v>405.54</c:v>
                </c:pt>
                <c:pt idx="163">
                  <c:v>0</c:v>
                </c:pt>
                <c:pt idx="164">
                  <c:v>0</c:v>
                </c:pt>
                <c:pt idx="165">
                  <c:v>0</c:v>
                </c:pt>
                <c:pt idx="166">
                  <c:v>2973.96</c:v>
                </c:pt>
                <c:pt idx="167">
                  <c:v>0</c:v>
                </c:pt>
                <c:pt idx="168">
                  <c:v>0</c:v>
                </c:pt>
                <c:pt idx="169">
                  <c:v>2669.8050000000003</c:v>
                </c:pt>
                <c:pt idx="170">
                  <c:v>1824.93</c:v>
                </c:pt>
                <c:pt idx="171">
                  <c:v>0</c:v>
                </c:pt>
                <c:pt idx="172">
                  <c:v>405.54</c:v>
                </c:pt>
                <c:pt idx="173">
                  <c:v>16255.395</c:v>
                </c:pt>
                <c:pt idx="174">
                  <c:v>0</c:v>
                </c:pt>
                <c:pt idx="175">
                  <c:v>0</c:v>
                </c:pt>
                <c:pt idx="176">
                  <c:v>2534.625</c:v>
                </c:pt>
                <c:pt idx="177">
                  <c:v>0</c:v>
                </c:pt>
                <c:pt idx="178">
                  <c:v>2365.65</c:v>
                </c:pt>
                <c:pt idx="179">
                  <c:v>16255.395</c:v>
                </c:pt>
                <c:pt idx="180">
                  <c:v>0</c:v>
                </c:pt>
                <c:pt idx="181">
                  <c:v>12199.995000000001</c:v>
                </c:pt>
                <c:pt idx="182">
                  <c:v>24636.555</c:v>
                </c:pt>
                <c:pt idx="183">
                  <c:v>0</c:v>
                </c:pt>
                <c:pt idx="184">
                  <c:v>0</c:v>
                </c:pt>
                <c:pt idx="185">
                  <c:v>540.72</c:v>
                </c:pt>
                <c:pt idx="186">
                  <c:v>0</c:v>
                </c:pt>
                <c:pt idx="187">
                  <c:v>0</c:v>
                </c:pt>
                <c:pt idx="188">
                  <c:v>0</c:v>
                </c:pt>
                <c:pt idx="189">
                  <c:v>6285.87</c:v>
                </c:pt>
                <c:pt idx="190">
                  <c:v>14700.825000000001</c:v>
                </c:pt>
                <c:pt idx="191">
                  <c:v>3413.2950000000001</c:v>
                </c:pt>
                <c:pt idx="192">
                  <c:v>3480.8850000000002</c:v>
                </c:pt>
                <c:pt idx="193">
                  <c:v>4427.1450000000004</c:v>
                </c:pt>
                <c:pt idx="194">
                  <c:v>20581.154999999999</c:v>
                </c:pt>
                <c:pt idx="195">
                  <c:v>0</c:v>
                </c:pt>
                <c:pt idx="196">
                  <c:v>0</c:v>
                </c:pt>
                <c:pt idx="197">
                  <c:v>0</c:v>
                </c:pt>
                <c:pt idx="198">
                  <c:v>0</c:v>
                </c:pt>
                <c:pt idx="199">
                  <c:v>0</c:v>
                </c:pt>
                <c:pt idx="200">
                  <c:v>33.795000000000002</c:v>
                </c:pt>
                <c:pt idx="201">
                  <c:v>3447.09</c:v>
                </c:pt>
                <c:pt idx="202">
                  <c:v>2703.6000000000004</c:v>
                </c:pt>
                <c:pt idx="203">
                  <c:v>15816.060000000001</c:v>
                </c:pt>
                <c:pt idx="204">
                  <c:v>946.26</c:v>
                </c:pt>
                <c:pt idx="205">
                  <c:v>9090.8550000000014</c:v>
                </c:pt>
                <c:pt idx="206">
                  <c:v>10037.115</c:v>
                </c:pt>
                <c:pt idx="207">
                  <c:v>8178.39</c:v>
                </c:pt>
                <c:pt idx="208">
                  <c:v>2433.2399999999998</c:v>
                </c:pt>
                <c:pt idx="209">
                  <c:v>0</c:v>
                </c:pt>
                <c:pt idx="210">
                  <c:v>23318.550000000003</c:v>
                </c:pt>
                <c:pt idx="211">
                  <c:v>2331.855</c:v>
                </c:pt>
                <c:pt idx="212">
                  <c:v>12166.2</c:v>
                </c:pt>
                <c:pt idx="213">
                  <c:v>0</c:v>
                </c:pt>
                <c:pt idx="214">
                  <c:v>3649.86</c:v>
                </c:pt>
                <c:pt idx="215">
                  <c:v>2365.65</c:v>
                </c:pt>
                <c:pt idx="216">
                  <c:v>0</c:v>
                </c:pt>
                <c:pt idx="217">
                  <c:v>15241.545000000002</c:v>
                </c:pt>
                <c:pt idx="218">
                  <c:v>0</c:v>
                </c:pt>
                <c:pt idx="219">
                  <c:v>304.15500000000003</c:v>
                </c:pt>
                <c:pt idx="220">
                  <c:v>0</c:v>
                </c:pt>
                <c:pt idx="221">
                  <c:v>17370.63</c:v>
                </c:pt>
                <c:pt idx="222">
                  <c:v>8550.1350000000002</c:v>
                </c:pt>
                <c:pt idx="223">
                  <c:v>0</c:v>
                </c:pt>
                <c:pt idx="224">
                  <c:v>0</c:v>
                </c:pt>
                <c:pt idx="225">
                  <c:v>9496.3950000000004</c:v>
                </c:pt>
                <c:pt idx="226">
                  <c:v>1486.98</c:v>
                </c:pt>
                <c:pt idx="227">
                  <c:v>22473.675000000003</c:v>
                </c:pt>
                <c:pt idx="228">
                  <c:v>0</c:v>
                </c:pt>
                <c:pt idx="229">
                  <c:v>439.33500000000004</c:v>
                </c:pt>
                <c:pt idx="230">
                  <c:v>0</c:v>
                </c:pt>
                <c:pt idx="231">
                  <c:v>3109.14</c:v>
                </c:pt>
                <c:pt idx="232">
                  <c:v>0</c:v>
                </c:pt>
                <c:pt idx="233">
                  <c:v>0</c:v>
                </c:pt>
                <c:pt idx="234">
                  <c:v>0</c:v>
                </c:pt>
                <c:pt idx="235">
                  <c:v>3109.14</c:v>
                </c:pt>
                <c:pt idx="236">
                  <c:v>0</c:v>
                </c:pt>
                <c:pt idx="237">
                  <c:v>0</c:v>
                </c:pt>
                <c:pt idx="238">
                  <c:v>0</c:v>
                </c:pt>
                <c:pt idx="239">
                  <c:v>0</c:v>
                </c:pt>
                <c:pt idx="240">
                  <c:v>0</c:v>
                </c:pt>
                <c:pt idx="241">
                  <c:v>0</c:v>
                </c:pt>
                <c:pt idx="242">
                  <c:v>0</c:v>
                </c:pt>
                <c:pt idx="243">
                  <c:v>21763.980000000003</c:v>
                </c:pt>
                <c:pt idx="244">
                  <c:v>0</c:v>
                </c:pt>
                <c:pt idx="245">
                  <c:v>1047.645</c:v>
                </c:pt>
                <c:pt idx="246">
                  <c:v>15579.495000000001</c:v>
                </c:pt>
                <c:pt idx="247">
                  <c:v>0</c:v>
                </c:pt>
                <c:pt idx="248">
                  <c:v>0</c:v>
                </c:pt>
                <c:pt idx="249">
                  <c:v>0</c:v>
                </c:pt>
              </c:numCache>
            </c:numRef>
          </c:val>
          <c:extLst xmlns:c16r2="http://schemas.microsoft.com/office/drawing/2015/06/chart">
            <c:ext xmlns:c16="http://schemas.microsoft.com/office/drawing/2014/chart" uri="{C3380CC4-5D6E-409C-BE32-E72D297353CC}">
              <c16:uniqueId val="{00000005-6B3C-49BF-817B-15C2E4CCA25B}"/>
            </c:ext>
          </c:extLst>
        </c:ser>
        <c:ser>
          <c:idx val="4"/>
          <c:order val="6"/>
          <c:spPr>
            <a:solidFill>
              <a:schemeClr val="accent5"/>
            </a:solidFill>
            <a:ln w="25400">
              <a:noFill/>
            </a:ln>
            <a:effectLst/>
          </c:spPr>
          <c:val>
            <c:numRef>
              <c:f>'County w.o. City'!#REF!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6-6B3C-49BF-817B-15C2E4CCA25B}"/>
            </c:ext>
          </c:extLst>
        </c:ser>
        <c:ser>
          <c:idx val="7"/>
          <c:order val="7"/>
          <c:spPr>
            <a:solidFill>
              <a:schemeClr val="accent2">
                <a:lumMod val="60000"/>
              </a:schemeClr>
            </a:solidFill>
            <a:ln w="25400">
              <a:noFill/>
            </a:ln>
            <a:effectLst/>
          </c:spPr>
          <c:val>
            <c:numRef>
              <c:f>'County w.o. City'!#REF!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7-6B3C-49BF-817B-15C2E4CCA25B}"/>
            </c:ext>
          </c:extLst>
        </c:ser>
        <c:dLbls>
          <c:showLegendKey val="0"/>
          <c:showVal val="0"/>
          <c:showCatName val="0"/>
          <c:showSerName val="0"/>
          <c:showPercent val="0"/>
          <c:showBubbleSize val="0"/>
        </c:dLbls>
        <c:axId val="51987200"/>
        <c:axId val="51988736"/>
      </c:areaChart>
      <c:catAx>
        <c:axId val="5198720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88736"/>
        <c:crosses val="autoZero"/>
        <c:auto val="1"/>
        <c:lblAlgn val="ctr"/>
        <c:lblOffset val="100"/>
        <c:tickLblSkip val="25"/>
        <c:noMultiLvlLbl val="0"/>
      </c:catAx>
      <c:valAx>
        <c:axId val="51988736"/>
        <c:scaling>
          <c:orientation val="minMax"/>
          <c:max val="160000"/>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87200"/>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600" cy="464746"/>
          </a:xfrm>
          <a:prstGeom prst="rect">
            <a:avLst/>
          </a:prstGeom>
        </p:spPr>
        <p:txBody>
          <a:bodyPr vert="horz" lIns="91440" tIns="45720" rIns="91440" bIns="45720" rtlCol="0"/>
          <a:lstStyle>
            <a:lvl1pPr algn="l">
              <a:defRPr sz="1200"/>
            </a:lvl1pPr>
          </a:lstStyle>
          <a:p>
            <a:endParaRPr lang="en-US" dirty="0">
              <a:latin typeface="+mj-lt"/>
            </a:endParaRPr>
          </a:p>
        </p:txBody>
      </p:sp>
      <p:sp>
        <p:nvSpPr>
          <p:cNvPr id="3" name="Date Placeholder 2"/>
          <p:cNvSpPr>
            <a:spLocks noGrp="1"/>
          </p:cNvSpPr>
          <p:nvPr>
            <p:ph type="dt" sz="quarter" idx="1"/>
          </p:nvPr>
        </p:nvSpPr>
        <p:spPr>
          <a:xfrm>
            <a:off x="3897608" y="0"/>
            <a:ext cx="2982600" cy="464746"/>
          </a:xfrm>
          <a:prstGeom prst="rect">
            <a:avLst/>
          </a:prstGeom>
        </p:spPr>
        <p:txBody>
          <a:bodyPr vert="horz" lIns="91440" tIns="45720" rIns="91440" bIns="45720" rtlCol="0"/>
          <a:lstStyle>
            <a:lvl1pPr algn="r">
              <a:defRPr sz="1200"/>
            </a:lvl1pPr>
          </a:lstStyle>
          <a:p>
            <a:fld id="{94678022-6120-49AC-895F-C1C58785FC84}" type="datetimeFigureOut">
              <a:rPr lang="en-US" smtClean="0">
                <a:latin typeface="+mj-lt"/>
              </a:rPr>
              <a:pPr/>
              <a:t>3/29/2018</a:t>
            </a:fld>
            <a:endParaRPr lang="en-US" dirty="0">
              <a:latin typeface="+mj-lt"/>
            </a:endParaRPr>
          </a:p>
        </p:txBody>
      </p:sp>
      <p:sp>
        <p:nvSpPr>
          <p:cNvPr id="4" name="Footer Placeholder 3"/>
          <p:cNvSpPr>
            <a:spLocks noGrp="1"/>
          </p:cNvSpPr>
          <p:nvPr>
            <p:ph type="ftr" sz="quarter" idx="2"/>
          </p:nvPr>
        </p:nvSpPr>
        <p:spPr>
          <a:xfrm>
            <a:off x="1" y="8830171"/>
            <a:ext cx="2982600" cy="464745"/>
          </a:xfrm>
          <a:prstGeom prst="rect">
            <a:avLst/>
          </a:prstGeom>
        </p:spPr>
        <p:txBody>
          <a:bodyPr vert="horz" lIns="91440" tIns="45720" rIns="91440" bIns="45720" rtlCol="0" anchor="b"/>
          <a:lstStyle>
            <a:lvl1pPr algn="l">
              <a:defRPr sz="1200"/>
            </a:lvl1pPr>
          </a:lstStyle>
          <a:p>
            <a:endParaRPr lang="en-US" dirty="0">
              <a:latin typeface="+mj-lt"/>
            </a:endParaRPr>
          </a:p>
        </p:txBody>
      </p:sp>
      <p:sp>
        <p:nvSpPr>
          <p:cNvPr id="5" name="Slide Number Placeholder 4"/>
          <p:cNvSpPr>
            <a:spLocks noGrp="1"/>
          </p:cNvSpPr>
          <p:nvPr>
            <p:ph type="sldNum" sz="quarter" idx="3"/>
          </p:nvPr>
        </p:nvSpPr>
        <p:spPr>
          <a:xfrm>
            <a:off x="3897608" y="8830171"/>
            <a:ext cx="2982600" cy="464745"/>
          </a:xfrm>
          <a:prstGeom prst="rect">
            <a:avLst/>
          </a:prstGeom>
        </p:spPr>
        <p:txBody>
          <a:bodyPr vert="horz" lIns="91440" tIns="45720" rIns="91440" bIns="45720" rtlCol="0" anchor="b"/>
          <a:lstStyle>
            <a:lvl1pPr algn="r">
              <a:defRPr sz="1200"/>
            </a:lvl1pPr>
          </a:lstStyle>
          <a:p>
            <a:fld id="{81B3F163-9F15-4AE6-B1B5-E38C9D20371F}" type="slidenum">
              <a:rPr lang="en-US" smtClean="0">
                <a:latin typeface="+mj-lt"/>
              </a:rPr>
              <a:pPr/>
              <a:t>‹#›</a:t>
            </a:fld>
            <a:endParaRPr lang="en-US" dirty="0">
              <a:latin typeface="+mj-lt"/>
            </a:endParaRPr>
          </a:p>
        </p:txBody>
      </p:sp>
    </p:spTree>
    <p:extLst>
      <p:ext uri="{BB962C8B-B14F-4D97-AF65-F5344CB8AC3E}">
        <p14:creationId xmlns:p14="http://schemas.microsoft.com/office/powerpoint/2010/main" val="639644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2119" cy="464820"/>
          </a:xfrm>
          <a:prstGeom prst="rect">
            <a:avLst/>
          </a:prstGeom>
        </p:spPr>
        <p:txBody>
          <a:bodyPr vert="horz" lIns="95671" tIns="47835" rIns="95671" bIns="47835" rtlCol="0"/>
          <a:lstStyle>
            <a:lvl1pPr algn="l">
              <a:defRPr sz="1300">
                <a:latin typeface="+mj-lt"/>
              </a:defRPr>
            </a:lvl1pPr>
          </a:lstStyle>
          <a:p>
            <a:endParaRPr lang="en-US" dirty="0"/>
          </a:p>
        </p:txBody>
      </p:sp>
      <p:sp>
        <p:nvSpPr>
          <p:cNvPr id="3" name="Date Placeholder 2"/>
          <p:cNvSpPr>
            <a:spLocks noGrp="1"/>
          </p:cNvSpPr>
          <p:nvPr>
            <p:ph type="dt" idx="1"/>
          </p:nvPr>
        </p:nvSpPr>
        <p:spPr>
          <a:xfrm>
            <a:off x="3898104" y="2"/>
            <a:ext cx="2982119" cy="464820"/>
          </a:xfrm>
          <a:prstGeom prst="rect">
            <a:avLst/>
          </a:prstGeom>
        </p:spPr>
        <p:txBody>
          <a:bodyPr vert="horz" lIns="95671" tIns="47835" rIns="95671" bIns="47835" rtlCol="0"/>
          <a:lstStyle>
            <a:lvl1pPr algn="r">
              <a:defRPr sz="1300">
                <a:latin typeface="+mj-lt"/>
              </a:defRPr>
            </a:lvl1pPr>
          </a:lstStyle>
          <a:p>
            <a:fld id="{0AFE23EF-C815-4CE4-8AAD-B2665DBAA446}" type="datetimeFigureOut">
              <a:rPr lang="en-US" smtClean="0"/>
              <a:pPr/>
              <a:t>3/29/2018</a:t>
            </a:fld>
            <a:endParaRPr lang="en-US" dirty="0"/>
          </a:p>
        </p:txBody>
      </p:sp>
      <p:sp>
        <p:nvSpPr>
          <p:cNvPr id="4" name="Slide Image Placeholder 3"/>
          <p:cNvSpPr>
            <a:spLocks noGrp="1" noRot="1" noChangeAspect="1"/>
          </p:cNvSpPr>
          <p:nvPr>
            <p:ph type="sldImg" idx="2"/>
          </p:nvPr>
        </p:nvSpPr>
        <p:spPr>
          <a:xfrm>
            <a:off x="895350" y="530225"/>
            <a:ext cx="5091113" cy="3819525"/>
          </a:xfrm>
          <a:prstGeom prst="rect">
            <a:avLst/>
          </a:prstGeom>
          <a:noFill/>
          <a:ln w="12700">
            <a:solidFill>
              <a:prstClr val="black"/>
            </a:solidFill>
          </a:ln>
        </p:spPr>
        <p:txBody>
          <a:bodyPr vert="horz" lIns="95671" tIns="47835" rIns="95671" bIns="47835"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29969"/>
            <a:ext cx="2982119" cy="464820"/>
          </a:xfrm>
          <a:prstGeom prst="rect">
            <a:avLst/>
          </a:prstGeom>
        </p:spPr>
        <p:txBody>
          <a:bodyPr vert="horz" lIns="95671" tIns="47835" rIns="95671" bIns="47835" rtlCol="0" anchor="b"/>
          <a:lstStyle>
            <a:lvl1pPr algn="l">
              <a:defRPr sz="1300">
                <a:latin typeface="+mj-lt"/>
              </a:defRPr>
            </a:lvl1pPr>
          </a:lstStyle>
          <a:p>
            <a:endParaRPr lang="en-US" dirty="0"/>
          </a:p>
        </p:txBody>
      </p:sp>
      <p:sp>
        <p:nvSpPr>
          <p:cNvPr id="7" name="Slide Number Placeholder 6"/>
          <p:cNvSpPr>
            <a:spLocks noGrp="1"/>
          </p:cNvSpPr>
          <p:nvPr>
            <p:ph type="sldNum" sz="quarter" idx="5"/>
          </p:nvPr>
        </p:nvSpPr>
        <p:spPr>
          <a:xfrm>
            <a:off x="3898104" y="8829969"/>
            <a:ext cx="2982119" cy="464820"/>
          </a:xfrm>
          <a:prstGeom prst="rect">
            <a:avLst/>
          </a:prstGeom>
        </p:spPr>
        <p:txBody>
          <a:bodyPr vert="horz" lIns="95671" tIns="47835" rIns="95671" bIns="47835" rtlCol="0" anchor="b"/>
          <a:lstStyle>
            <a:lvl1pPr algn="r">
              <a:defRPr sz="1300">
                <a:latin typeface="+mj-lt"/>
              </a:defRPr>
            </a:lvl1pPr>
          </a:lstStyle>
          <a:p>
            <a:fld id="{9991867B-3C9E-4565-928F-DF4D26F57B73}" type="slidenum">
              <a:rPr lang="en-US" smtClean="0"/>
              <a:pPr/>
              <a:t>‹#›</a:t>
            </a:fld>
            <a:endParaRPr lang="en-US" dirty="0"/>
          </a:p>
        </p:txBody>
      </p:sp>
    </p:spTree>
    <p:extLst>
      <p:ext uri="{BB962C8B-B14F-4D97-AF65-F5344CB8AC3E}">
        <p14:creationId xmlns:p14="http://schemas.microsoft.com/office/powerpoint/2010/main" val="138516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30188" indent="0" algn="l" defTabSz="914400" rtl="0" eaLnBrk="1" latinLnBrk="0" hangingPunct="1">
      <a:defRPr sz="1200" kern="1200">
        <a:solidFill>
          <a:schemeClr val="tx1"/>
        </a:solidFill>
        <a:latin typeface="+mn-lt"/>
        <a:ea typeface="+mn-ea"/>
        <a:cs typeface="+mn-cs"/>
      </a:defRPr>
    </a:lvl2pPr>
    <a:lvl3pPr marL="46355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5</a:t>
            </a:fld>
            <a:endParaRPr lang="en-US" dirty="0"/>
          </a:p>
        </p:txBody>
      </p:sp>
    </p:spTree>
    <p:extLst>
      <p:ext uri="{BB962C8B-B14F-4D97-AF65-F5344CB8AC3E}">
        <p14:creationId xmlns:p14="http://schemas.microsoft.com/office/powerpoint/2010/main" val="24103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versions </a:t>
            </a:r>
            <a:endParaRPr lang="en-US"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6</a:t>
            </a:fld>
            <a:endParaRPr lang="en-US" dirty="0"/>
          </a:p>
        </p:txBody>
      </p:sp>
    </p:spTree>
    <p:extLst>
      <p:ext uri="{BB962C8B-B14F-4D97-AF65-F5344CB8AC3E}">
        <p14:creationId xmlns:p14="http://schemas.microsoft.com/office/powerpoint/2010/main" val="59532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7</a:t>
            </a:fld>
            <a:endParaRPr lang="en-US" dirty="0"/>
          </a:p>
        </p:txBody>
      </p:sp>
    </p:spTree>
    <p:extLst>
      <p:ext uri="{BB962C8B-B14F-4D97-AF65-F5344CB8AC3E}">
        <p14:creationId xmlns:p14="http://schemas.microsoft.com/office/powerpoint/2010/main" val="68531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91867B-3C9E-4565-928F-DF4D26F57B7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782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451">
              <a:defRPr/>
            </a:pPr>
            <a:endParaRPr lang="en-US" b="0" u="none" baseline="0" dirty="0" smtClean="0"/>
          </a:p>
        </p:txBody>
      </p:sp>
      <p:sp>
        <p:nvSpPr>
          <p:cNvPr id="4" name="Slide Number Placeholder 3"/>
          <p:cNvSpPr>
            <a:spLocks noGrp="1"/>
          </p:cNvSpPr>
          <p:nvPr>
            <p:ph type="sldNum" sz="quarter" idx="10"/>
          </p:nvPr>
        </p:nvSpPr>
        <p:spPr/>
        <p:txBody>
          <a:bodyPr/>
          <a:lstStyle/>
          <a:p>
            <a:fld id="{9991867B-3C9E-4565-928F-DF4D26F57B73}" type="slidenum">
              <a:rPr lang="en-US" smtClean="0"/>
              <a:pPr/>
              <a:t>11</a:t>
            </a:fld>
            <a:endParaRPr lang="en-US" dirty="0"/>
          </a:p>
        </p:txBody>
      </p:sp>
    </p:spTree>
    <p:extLst>
      <p:ext uri="{BB962C8B-B14F-4D97-AF65-F5344CB8AC3E}">
        <p14:creationId xmlns:p14="http://schemas.microsoft.com/office/powerpoint/2010/main" val="402596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1363664" y="4438649"/>
            <a:ext cx="6418261" cy="581025"/>
          </a:xfrm>
        </p:spPr>
        <p:txBody>
          <a:bodyPr/>
          <a:lstStyle>
            <a:lvl1pPr marL="0" indent="0">
              <a:buNone/>
              <a:defRPr>
                <a:latin typeface="+mj-lt"/>
              </a:defRPr>
            </a:lvl1pPr>
            <a:lvl5pPr marL="1097280" indent="0">
              <a:buNone/>
              <a:defRPr/>
            </a:lvl5pPr>
          </a:lstStyle>
          <a:p>
            <a:pPr lvl="0"/>
            <a:r>
              <a:rPr lang="en-US" dirty="0" smtClean="0"/>
              <a:t>Click to add audience or presenter</a:t>
            </a:r>
            <a:endParaRPr lang="en-US" dirty="0"/>
          </a:p>
        </p:txBody>
      </p:sp>
      <p:sp>
        <p:nvSpPr>
          <p:cNvPr id="2" name="Title 1"/>
          <p:cNvSpPr>
            <a:spLocks noGrp="1"/>
          </p:cNvSpPr>
          <p:nvPr>
            <p:ph type="ctrTitle"/>
          </p:nvPr>
        </p:nvSpPr>
        <p:spPr>
          <a:xfrm>
            <a:off x="1363663" y="2901494"/>
            <a:ext cx="6418262" cy="808005"/>
          </a:xfrm>
        </p:spPr>
        <p:txBody>
          <a:bodyPr lIns="0" tIns="0" rIns="0" bIns="0" anchor="b" anchorCtr="0">
            <a:normAutofit/>
          </a:bodyPr>
          <a:lstStyle>
            <a:lvl1pPr algn="l">
              <a:defRPr sz="2200" cap="all" baseline="0">
                <a:solidFill>
                  <a:srgbClr val="F07F13"/>
                </a:solidFill>
                <a:latin typeface="+mj-lt"/>
              </a:defRPr>
            </a:lvl1pPr>
          </a:lstStyle>
          <a:p>
            <a:r>
              <a:rPr lang="en-US" smtClean="0"/>
              <a:t>Click to edit Master title style</a:t>
            </a:r>
            <a:endParaRPr lang="en-US" dirty="0"/>
          </a:p>
        </p:txBody>
      </p:sp>
      <p:sp>
        <p:nvSpPr>
          <p:cNvPr id="22" name="Text Placeholder 20"/>
          <p:cNvSpPr>
            <a:spLocks noGrp="1"/>
          </p:cNvSpPr>
          <p:nvPr>
            <p:ph type="body" sz="quarter" idx="15" hasCustomPrompt="1"/>
          </p:nvPr>
        </p:nvSpPr>
        <p:spPr>
          <a:xfrm>
            <a:off x="1363663" y="3854914"/>
            <a:ext cx="6418260" cy="246221"/>
          </a:xfrm>
          <a:prstGeom prst="rect">
            <a:avLst/>
          </a:prstGeom>
        </p:spPr>
        <p:txBody>
          <a:bodyPr lIns="0" tIns="0" rIns="0" bIns="0">
            <a:spAutoFit/>
          </a:bodyPr>
          <a:lstStyle>
            <a:lvl1pPr marL="0" indent="0" algn="l" defTabSz="914400" rtl="0" eaLnBrk="1" latinLnBrk="0" hangingPunct="1">
              <a:buNone/>
              <a:defRPr lang="en-US" sz="1600" kern="1200" cap="all" baseline="0" dirty="0" smtClean="0">
                <a:solidFill>
                  <a:schemeClr val="tx1"/>
                </a:solidFill>
                <a:latin typeface="+mj-lt"/>
                <a:ea typeface="+mn-ea"/>
                <a:cs typeface="+mn-cs"/>
              </a:defRPr>
            </a:lvl1pPr>
            <a:lvl2pPr marL="0" algn="l" defTabSz="914400" rtl="0" eaLnBrk="1" latinLnBrk="0" hangingPunct="1">
              <a:defRPr lang="en-US" sz="2400" kern="1200" cap="all" baseline="0" dirty="0" smtClean="0">
                <a:solidFill>
                  <a:schemeClr val="tx1"/>
                </a:solidFill>
                <a:latin typeface="+mj-lt"/>
                <a:ea typeface="+mn-ea"/>
                <a:cs typeface="+mn-cs"/>
              </a:defRPr>
            </a:lvl2pPr>
            <a:lvl3pPr marL="0" algn="l" defTabSz="914400" rtl="0" eaLnBrk="1" latinLnBrk="0" hangingPunct="1">
              <a:defRPr lang="en-US" sz="2400" kern="1200" cap="all" baseline="0" dirty="0" smtClean="0">
                <a:solidFill>
                  <a:schemeClr val="tx1"/>
                </a:solidFill>
                <a:latin typeface="+mj-lt"/>
                <a:ea typeface="+mn-ea"/>
                <a:cs typeface="+mn-cs"/>
              </a:defRPr>
            </a:lvl3pPr>
            <a:lvl4pPr marL="0" algn="l" defTabSz="914400" rtl="0" eaLnBrk="1" latinLnBrk="0" hangingPunct="1">
              <a:defRPr lang="en-US" sz="2400" kern="1200" cap="all" baseline="0" dirty="0" smtClean="0">
                <a:solidFill>
                  <a:schemeClr val="tx1"/>
                </a:solidFill>
                <a:latin typeface="+mj-lt"/>
                <a:ea typeface="+mn-ea"/>
                <a:cs typeface="+mn-cs"/>
              </a:defRPr>
            </a:lvl4pPr>
            <a:lvl5pPr marL="0" algn="l" defTabSz="914400" rtl="0" eaLnBrk="1" latinLnBrk="0" hangingPunct="1">
              <a:defRPr lang="en-US" sz="2400" kern="1200" cap="all" baseline="0" dirty="0" smtClean="0">
                <a:solidFill>
                  <a:schemeClr val="tx1"/>
                </a:solidFill>
                <a:latin typeface="+mj-lt"/>
                <a:ea typeface="+mn-ea"/>
                <a:cs typeface="+mn-cs"/>
              </a:defRPr>
            </a:lvl5pPr>
          </a:lstStyle>
          <a:p>
            <a:pPr lvl="0"/>
            <a:r>
              <a:rPr lang="en-US" dirty="0" smtClean="0"/>
              <a:t>00 MONTH YEAR</a:t>
            </a:r>
            <a:endParaRPr lang="en-US" dirty="0"/>
          </a:p>
        </p:txBody>
      </p:sp>
      <p:sp>
        <p:nvSpPr>
          <p:cNvPr id="13" name="TextBox 12"/>
          <p:cNvSpPr txBox="1"/>
          <p:nvPr userDrawn="1"/>
        </p:nvSpPr>
        <p:spPr>
          <a:xfrm>
            <a:off x="1363663" y="6079067"/>
            <a:ext cx="6418263" cy="317500"/>
          </a:xfrm>
          <a:prstGeom prst="rect">
            <a:avLst/>
          </a:prstGeom>
        </p:spPr>
        <p:txBody>
          <a:bodyPr wrap="square" lIns="0" tIns="0" rIns="0" bIns="0" rtlCol="0">
            <a:noAutofit/>
          </a:bodyPr>
          <a:lstStyle/>
          <a:p>
            <a:r>
              <a:rPr lang="en-US" sz="1100" dirty="0" smtClean="0">
                <a:solidFill>
                  <a:srgbClr val="536992"/>
                </a:solidFill>
                <a:latin typeface="+mj-lt"/>
                <a:cs typeface="Cambria (Body)"/>
              </a:rPr>
              <a:t>10 Mil</a:t>
            </a:r>
            <a:r>
              <a:rPr lang="en-US" sz="1100" baseline="0" dirty="0" smtClean="0">
                <a:solidFill>
                  <a:srgbClr val="536992"/>
                </a:solidFill>
                <a:latin typeface="+mj-lt"/>
                <a:cs typeface="Cambria (Body)"/>
              </a:rPr>
              <a:t>k </a:t>
            </a:r>
            <a:r>
              <a:rPr lang="en-US" sz="1100" dirty="0" smtClean="0">
                <a:solidFill>
                  <a:srgbClr val="536992"/>
                </a:solidFill>
                <a:latin typeface="+mj-lt"/>
                <a:cs typeface="Cambria (Body)"/>
              </a:rPr>
              <a:t>Street,  Suite 1010,  Boston,  MA  02108</a:t>
            </a:r>
          </a:p>
          <a:p>
            <a:endParaRPr lang="en-US" sz="1100" dirty="0" smtClean="0">
              <a:solidFill>
                <a:srgbClr val="536992"/>
              </a:solidFill>
              <a:latin typeface="+mj-lt"/>
              <a:cs typeface="Cambria (Body)"/>
            </a:endParaRPr>
          </a:p>
          <a:p>
            <a:pPr marL="228600" indent="-228600">
              <a:buClr>
                <a:schemeClr val="tx2"/>
              </a:buClr>
              <a:buSzPct val="120000"/>
              <a:buFont typeface="Cambria" pitchFamily="18" charset="0"/>
              <a:buChar char="•"/>
            </a:pPr>
            <a:endParaRPr lang="en-US" sz="1100" dirty="0" smtClean="0">
              <a:solidFill>
                <a:srgbClr val="536992"/>
              </a:solidFill>
              <a:latin typeface="+mj-lt"/>
              <a:cs typeface="Cambria (Body)"/>
            </a:endParaRPr>
          </a:p>
        </p:txBody>
      </p:sp>
      <p:pic>
        <p:nvPicPr>
          <p:cNvPr id="23" name="Picture 22" descr="socialfinancelogo_rgb.png"/>
          <p:cNvPicPr>
            <a:picLocks noChangeAspect="1"/>
          </p:cNvPicPr>
          <p:nvPr userDrawn="1"/>
        </p:nvPicPr>
        <p:blipFill>
          <a:blip r:embed="rId2" cstate="print"/>
          <a:stretch>
            <a:fillRect/>
          </a:stretch>
        </p:blipFill>
        <p:spPr>
          <a:xfrm>
            <a:off x="4776561" y="707761"/>
            <a:ext cx="3657298" cy="749746"/>
          </a:xfrm>
          <a:prstGeom prst="rect">
            <a:avLst/>
          </a:prstGeom>
        </p:spPr>
      </p:pic>
    </p:spTree>
    <p:extLst>
      <p:ext uri="{BB962C8B-B14F-4D97-AF65-F5344CB8AC3E}">
        <p14:creationId xmlns:p14="http://schemas.microsoft.com/office/powerpoint/2010/main" val="32597841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5" name="Picture 4" descr="socialfinancelogo_rgb.png"/>
          <p:cNvPicPr>
            <a:picLocks noChangeAspect="1"/>
          </p:cNvPicPr>
          <p:nvPr userDrawn="1"/>
        </p:nvPicPr>
        <p:blipFill>
          <a:blip r:embed="rId2" cstate="print"/>
          <a:stretch>
            <a:fillRect/>
          </a:stretch>
        </p:blipFill>
        <p:spPr>
          <a:xfrm>
            <a:off x="2743351" y="3054127"/>
            <a:ext cx="3657298" cy="749746"/>
          </a:xfrm>
          <a:prstGeom prst="rect">
            <a:avLst/>
          </a:prstGeom>
        </p:spPr>
      </p:pic>
    </p:spTree>
    <p:extLst>
      <p:ext uri="{BB962C8B-B14F-4D97-AF65-F5344CB8AC3E}">
        <p14:creationId xmlns:p14="http://schemas.microsoft.com/office/powerpoint/2010/main" val="3332428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ext Placeholder 9"/>
          <p:cNvSpPr>
            <a:spLocks noGrp="1"/>
          </p:cNvSpPr>
          <p:nvPr>
            <p:ph type="body" sz="quarter" idx="25"/>
          </p:nvPr>
        </p:nvSpPr>
        <p:spPr>
          <a:xfrm>
            <a:off x="523875" y="1447799"/>
            <a:ext cx="8088313" cy="4678363"/>
          </a:xfrm>
        </p:spPr>
        <p:txBody>
          <a:bodyPr>
            <a:normAutofit/>
          </a:bodyPr>
          <a:lstStyle>
            <a:lvl1pPr>
              <a:defRPr sz="1400"/>
            </a:lvl1pPr>
            <a:lvl2pPr>
              <a:spcBef>
                <a:spcPts val="100"/>
              </a:spcBef>
              <a:defRPr sz="1400"/>
            </a:lvl2pPr>
            <a:lvl3pPr>
              <a:spcBef>
                <a:spcPts val="100"/>
              </a:spcBef>
              <a:defRPr sz="1400"/>
            </a:lvl3pPr>
            <a:lvl4pPr>
              <a:spcBef>
                <a:spcPts val="100"/>
              </a:spcBef>
              <a:defRPr sz="1400"/>
            </a:lvl4pPr>
            <a:lvl5pPr>
              <a:spcBef>
                <a:spcPts val="100"/>
              </a:spcBef>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7" name="Text Placeholder 16"/>
          <p:cNvSpPr>
            <a:spLocks noGrp="1"/>
          </p:cNvSpPr>
          <p:nvPr>
            <p:ph type="body" sz="quarter" idx="24"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15" name="Text Placeholder 14"/>
          <p:cNvSpPr>
            <a:spLocks noGrp="1"/>
          </p:cNvSpPr>
          <p:nvPr>
            <p:ph type="body" sz="quarter" idx="28"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Tree>
    <p:extLst>
      <p:ext uri="{BB962C8B-B14F-4D97-AF65-F5344CB8AC3E}">
        <p14:creationId xmlns:p14="http://schemas.microsoft.com/office/powerpoint/2010/main" val="29685314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p:nvPr>
        </p:nvSpPr>
        <p:spPr>
          <a:xfrm>
            <a:off x="523874" y="1447800"/>
            <a:ext cx="3971925" cy="46783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3963414" cy="46783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6"/>
          <p:cNvSpPr>
            <a:spLocks noGrp="1"/>
          </p:cNvSpPr>
          <p:nvPr>
            <p:ph type="body" sz="quarter" idx="24"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14" name="Text Placeholder 14"/>
          <p:cNvSpPr>
            <a:spLocks noGrp="1"/>
          </p:cNvSpPr>
          <p:nvPr>
            <p:ph type="body" sz="quarter" idx="28"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Tree>
    <p:extLst>
      <p:ext uri="{BB962C8B-B14F-4D97-AF65-F5344CB8AC3E}">
        <p14:creationId xmlns:p14="http://schemas.microsoft.com/office/powerpoint/2010/main" val="546071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p:nvPr>
        </p:nvSpPr>
        <p:spPr>
          <a:xfrm>
            <a:off x="523874" y="1447800"/>
            <a:ext cx="3973514" cy="406400"/>
          </a:xfrm>
          <a:solidFill>
            <a:schemeClr val="accent6"/>
          </a:solidFill>
          <a:ln>
            <a:solidFill>
              <a:schemeClr val="accent6"/>
            </a:solidFill>
          </a:ln>
        </p:spPr>
        <p:txBody>
          <a:bodyPr anchor="ctr">
            <a:normAutofit/>
          </a:bodyPr>
          <a:lstStyle>
            <a:lvl1pPr marL="0" indent="0" algn="ctr">
              <a:buNone/>
              <a:defRPr sz="1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23876" y="1854199"/>
            <a:ext cx="3973512" cy="4271963"/>
          </a:xfrm>
          <a:ln>
            <a:solidFill>
              <a:schemeClr val="accent6"/>
            </a:solidFill>
          </a:ln>
        </p:spPr>
        <p:txBody>
          <a:bodyPr lIns="182880" tIns="182880" rIns="182880" bIns="182880">
            <a:normAutofit/>
          </a:bodyPr>
          <a:lstStyle>
            <a:lvl1pPr>
              <a:defRPr sz="1400" b="0"/>
            </a:lvl1pPr>
            <a:lvl2pPr>
              <a:defRPr sz="1400" b="0"/>
            </a:lvl2pPr>
            <a:lvl3pPr>
              <a:defRPr sz="1400" b="0"/>
            </a:lvl3pPr>
            <a:lvl4pPr>
              <a:defRPr sz="1400" b="0"/>
            </a:lvl4pPr>
            <a:lvl5pPr>
              <a:defRPr sz="1400" b="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3"/>
          </p:nvPr>
        </p:nvSpPr>
        <p:spPr>
          <a:xfrm>
            <a:off x="4646612" y="1447800"/>
            <a:ext cx="3965002" cy="406400"/>
          </a:xfrm>
          <a:solidFill>
            <a:schemeClr val="accent6"/>
          </a:solidFill>
          <a:ln>
            <a:solidFill>
              <a:schemeClr val="accent6"/>
            </a:solidFill>
          </a:ln>
        </p:spPr>
        <p:txBody>
          <a:bodyPr anchor="ctr">
            <a:normAutofit/>
          </a:bodyPr>
          <a:lstStyle>
            <a:lvl1pPr marL="0" indent="0" algn="ctr">
              <a:buNone/>
              <a:defRPr sz="1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3"/>
          <p:cNvSpPr>
            <a:spLocks noGrp="1"/>
          </p:cNvSpPr>
          <p:nvPr>
            <p:ph sz="half" idx="14"/>
          </p:nvPr>
        </p:nvSpPr>
        <p:spPr>
          <a:xfrm>
            <a:off x="4646612" y="1854199"/>
            <a:ext cx="3965002" cy="4271963"/>
          </a:xfrm>
          <a:ln>
            <a:solidFill>
              <a:schemeClr val="accent6"/>
            </a:solidFill>
          </a:ln>
        </p:spPr>
        <p:txBody>
          <a:bodyPr lIns="182880" tIns="182880" rIns="182880" bIns="182880">
            <a:normAutofit/>
          </a:bodyPr>
          <a:lstStyle>
            <a:lvl1pPr>
              <a:defRPr sz="1400" b="0"/>
            </a:lvl1pPr>
            <a:lvl2pPr>
              <a:defRPr sz="1400" b="0"/>
            </a:lvl2pPr>
            <a:lvl3pPr>
              <a:defRPr sz="1400" b="0"/>
            </a:lvl3pPr>
            <a:lvl4pPr>
              <a:defRPr sz="1400" b="0"/>
            </a:lvl4pPr>
            <a:lvl5pPr>
              <a:defRPr sz="1400" b="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6"/>
          <p:cNvSpPr>
            <a:spLocks noGrp="1"/>
          </p:cNvSpPr>
          <p:nvPr>
            <p:ph type="body" sz="quarter" idx="24"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16" name="Text Placeholder 14"/>
          <p:cNvSpPr>
            <a:spLocks noGrp="1"/>
          </p:cNvSpPr>
          <p:nvPr>
            <p:ph type="body" sz="quarter" idx="28"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Tree>
    <p:extLst>
      <p:ext uri="{BB962C8B-B14F-4D97-AF65-F5344CB8AC3E}">
        <p14:creationId xmlns:p14="http://schemas.microsoft.com/office/powerpoint/2010/main" val="3720912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Text Placeholder 16"/>
          <p:cNvSpPr>
            <a:spLocks noGrp="1"/>
          </p:cNvSpPr>
          <p:nvPr>
            <p:ph type="body" sz="quarter" idx="24"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7" name="Table Placeholder 6"/>
          <p:cNvSpPr>
            <a:spLocks noGrp="1"/>
          </p:cNvSpPr>
          <p:nvPr>
            <p:ph type="tbl" sz="quarter" idx="25"/>
          </p:nvPr>
        </p:nvSpPr>
        <p:spPr>
          <a:xfrm>
            <a:off x="523876" y="1447798"/>
            <a:ext cx="8087737" cy="4678363"/>
          </a:xfrm>
        </p:spPr>
        <p:txBody>
          <a:bodyPr>
            <a:normAutofit/>
          </a:bodyPr>
          <a:lstStyle>
            <a:lvl1pPr>
              <a:defRPr sz="1400"/>
            </a:lvl1pPr>
          </a:lstStyle>
          <a:p>
            <a:r>
              <a:rPr lang="en-US" smtClean="0"/>
              <a:t>Click icon to add table</a:t>
            </a:r>
            <a:endParaRPr lang="en-US" dirty="0"/>
          </a:p>
        </p:txBody>
      </p:sp>
      <p:sp>
        <p:nvSpPr>
          <p:cNvPr id="11" name="Text Placeholder 14"/>
          <p:cNvSpPr>
            <a:spLocks noGrp="1"/>
          </p:cNvSpPr>
          <p:nvPr>
            <p:ph type="body" sz="quarter" idx="28"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Tree>
    <p:extLst>
      <p:ext uri="{BB962C8B-B14F-4D97-AF65-F5344CB8AC3E}">
        <p14:creationId xmlns:p14="http://schemas.microsoft.com/office/powerpoint/2010/main" val="18801965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6" name="Text Placeholder 16"/>
          <p:cNvSpPr>
            <a:spLocks noGrp="1"/>
          </p:cNvSpPr>
          <p:nvPr>
            <p:ph type="body" sz="quarter" idx="24"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10" name="Text Placeholder 14"/>
          <p:cNvSpPr>
            <a:spLocks noGrp="1"/>
          </p:cNvSpPr>
          <p:nvPr>
            <p:ph type="body" sz="quarter" idx="28"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Tree>
    <p:extLst>
      <p:ext uri="{BB962C8B-B14F-4D97-AF65-F5344CB8AC3E}">
        <p14:creationId xmlns:p14="http://schemas.microsoft.com/office/powerpoint/2010/main" val="38709581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9" name="Text Placeholder 58"/>
          <p:cNvSpPr>
            <a:spLocks noGrp="1"/>
          </p:cNvSpPr>
          <p:nvPr>
            <p:ph type="body" sz="quarter" idx="27"/>
          </p:nvPr>
        </p:nvSpPr>
        <p:spPr>
          <a:xfrm>
            <a:off x="2905125" y="1436584"/>
            <a:ext cx="5706489" cy="1143000"/>
          </a:xfrm>
          <a:prstGeom prst="rect">
            <a:avLst/>
          </a:prstGeom>
        </p:spPr>
        <p:txBody>
          <a:bodyPr lIns="0" tIns="0" rIns="0" bIns="0">
            <a:noAutofit/>
          </a:bodyPr>
          <a:lstStyle>
            <a:lvl1pPr marL="182880" indent="-182880">
              <a:spcBef>
                <a:spcPts val="500"/>
              </a:spcBef>
              <a:buSzPct val="120000"/>
              <a:buFont typeface="Arial" pitchFamily="34" charset="0"/>
              <a:buChar char="•"/>
              <a:defRPr sz="1400"/>
            </a:lvl1pPr>
            <a:lvl2pPr marL="457200" indent="-182880">
              <a:spcBef>
                <a:spcPts val="100"/>
              </a:spcBef>
              <a:buFont typeface="Wingdings" charset="2"/>
              <a:buChar char="§"/>
              <a:defRPr sz="1400"/>
            </a:lvl2pPr>
            <a:lvl3pPr marL="731520" indent="-182880">
              <a:spcBef>
                <a:spcPts val="100"/>
              </a:spcBef>
              <a:buClr>
                <a:schemeClr val="tx2"/>
              </a:buClr>
              <a:buFontTx/>
              <a:buBlip>
                <a:blip r:embed="rId2"/>
              </a:buBlip>
              <a:defRPr sz="1400"/>
            </a:lvl3pPr>
            <a:lvl4pPr marL="1005840" indent="-182880">
              <a:spcBef>
                <a:spcPts val="100"/>
              </a:spcBef>
              <a:buClr>
                <a:schemeClr val="tx2"/>
              </a:buClr>
              <a:buFont typeface="Wingdings" charset="2"/>
              <a:buChar char="§"/>
              <a:defRPr sz="1400"/>
            </a:lvl4pPr>
            <a:lvl5pPr>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0" name="Text Placeholder 58"/>
          <p:cNvSpPr>
            <a:spLocks noGrp="1"/>
          </p:cNvSpPr>
          <p:nvPr>
            <p:ph type="body" sz="quarter" idx="28"/>
          </p:nvPr>
        </p:nvSpPr>
        <p:spPr>
          <a:xfrm>
            <a:off x="2905125" y="3097954"/>
            <a:ext cx="5706490" cy="1143000"/>
          </a:xfrm>
          <a:prstGeom prst="rect">
            <a:avLst/>
          </a:prstGeom>
        </p:spPr>
        <p:txBody>
          <a:bodyPr lIns="0" tIns="0" rIns="0" bIns="0">
            <a:noAutofit/>
          </a:bodyPr>
          <a:lstStyle>
            <a:lvl1pPr marL="182880" indent="-182880">
              <a:spcBef>
                <a:spcPts val="500"/>
              </a:spcBef>
              <a:buSzPct val="120000"/>
              <a:buFont typeface="Arial" pitchFamily="34" charset="0"/>
              <a:buChar char="•"/>
              <a:defRPr sz="1400"/>
            </a:lvl1pPr>
            <a:lvl2pPr marL="457200" indent="-182880">
              <a:spcBef>
                <a:spcPts val="0"/>
              </a:spcBef>
              <a:buFont typeface="Wingdings" charset="2"/>
              <a:buChar char="§"/>
              <a:defRPr sz="1400"/>
            </a:lvl2pPr>
            <a:lvl3pPr marL="731520" indent="-182880">
              <a:buClr>
                <a:schemeClr val="tx2"/>
              </a:buClr>
              <a:buFontTx/>
              <a:buBlip>
                <a:blip r:embed="rId2"/>
              </a:buBlip>
              <a:defRPr sz="1400"/>
            </a:lvl3pPr>
            <a:lvl4pPr marL="1005840" indent="-182880">
              <a:buClr>
                <a:schemeClr val="tx2"/>
              </a:buClr>
              <a:buFont typeface="Wingdings" charset="2"/>
              <a:buChar char="§"/>
              <a:defRPr sz="1400"/>
            </a:lvl4pPr>
            <a:lvl5pPr>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1" name="Text Placeholder 58"/>
          <p:cNvSpPr>
            <a:spLocks noGrp="1"/>
          </p:cNvSpPr>
          <p:nvPr>
            <p:ph type="body" sz="quarter" idx="29"/>
          </p:nvPr>
        </p:nvSpPr>
        <p:spPr>
          <a:xfrm>
            <a:off x="2905125" y="4759325"/>
            <a:ext cx="5706489" cy="1143000"/>
          </a:xfrm>
          <a:prstGeom prst="rect">
            <a:avLst/>
          </a:prstGeom>
        </p:spPr>
        <p:txBody>
          <a:bodyPr lIns="0" tIns="0" rIns="0" bIns="0">
            <a:noAutofit/>
          </a:bodyPr>
          <a:lstStyle>
            <a:lvl1pPr marL="182880" indent="-182880">
              <a:spcBef>
                <a:spcPts val="500"/>
              </a:spcBef>
              <a:buSzPct val="120000"/>
              <a:buFont typeface="Arial" pitchFamily="34" charset="0"/>
              <a:buChar char="•"/>
              <a:defRPr sz="1400"/>
            </a:lvl1pPr>
            <a:lvl2pPr marL="457200" indent="-182880">
              <a:spcBef>
                <a:spcPts val="0"/>
              </a:spcBef>
              <a:buFont typeface="Wingdings" charset="2"/>
              <a:buChar char="§"/>
              <a:defRPr sz="1400"/>
            </a:lvl2pPr>
            <a:lvl3pPr marL="731520" indent="-182880">
              <a:buClr>
                <a:schemeClr val="tx2"/>
              </a:buClr>
              <a:buFontTx/>
              <a:buBlip>
                <a:blip r:embed="rId2"/>
              </a:buBlip>
              <a:defRPr sz="1400"/>
            </a:lvl3pPr>
            <a:lvl4pPr marL="1005840" indent="-182880">
              <a:buClr>
                <a:schemeClr val="tx2"/>
              </a:buClr>
              <a:buFont typeface="Wingdings" charset="2"/>
              <a:buChar char="§"/>
              <a:defRPr sz="1400"/>
            </a:lvl4pPr>
            <a:lvl5pPr>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6" name="Text Placeholder 65"/>
          <p:cNvSpPr>
            <a:spLocks noGrp="1"/>
          </p:cNvSpPr>
          <p:nvPr>
            <p:ph type="body" sz="quarter" idx="30" hasCustomPrompt="1"/>
          </p:nvPr>
        </p:nvSpPr>
        <p:spPr>
          <a:xfrm>
            <a:off x="523876" y="1436584"/>
            <a:ext cx="2057400" cy="1143000"/>
          </a:xfrm>
          <a:prstGeom prst="rect">
            <a:avLst/>
          </a:prstGeom>
          <a:solidFill>
            <a:schemeClr val="accent6"/>
          </a:solidFill>
        </p:spPr>
        <p:txBody>
          <a:bodyPr anchor="ctr" anchorCtr="1">
            <a:normAutofit/>
          </a:bodyPr>
          <a:lstStyle>
            <a:lvl1pPr marL="0" indent="0" algn="ctr">
              <a:buNone/>
              <a:defRPr sz="1400" b="1" baseline="0">
                <a:solidFill>
                  <a:schemeClr val="bg1"/>
                </a:solidFill>
                <a:latin typeface="Gill Sans"/>
                <a:cs typeface="Gill Sans"/>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smtClean="0"/>
              <a:t>Call Out</a:t>
            </a:r>
            <a:endParaRPr lang="en-US" dirty="0"/>
          </a:p>
        </p:txBody>
      </p:sp>
      <p:sp>
        <p:nvSpPr>
          <p:cNvPr id="16" name="Text Placeholder 16"/>
          <p:cNvSpPr>
            <a:spLocks noGrp="1"/>
          </p:cNvSpPr>
          <p:nvPr>
            <p:ph type="body" sz="quarter" idx="22" hasCustomPrompt="1"/>
          </p:nvPr>
        </p:nvSpPr>
        <p:spPr>
          <a:xfrm>
            <a:off x="523876" y="701675"/>
            <a:ext cx="8096247" cy="349250"/>
          </a:xfrm>
          <a:prstGeom prst="rect">
            <a:avLst/>
          </a:prstGeom>
        </p:spPr>
        <p:txBody>
          <a:bodyPr lIns="0" tIns="0" rIns="0" bIns="0">
            <a:noAutofit/>
          </a:bodyPr>
          <a:lstStyle>
            <a:lvl1pPr marL="0" indent="0">
              <a:buNone/>
              <a:defRPr sz="2000">
                <a:solidFill>
                  <a:srgbClr val="F07F13"/>
                </a:solidFill>
                <a:latin typeface="+mj-lt"/>
              </a:defRPr>
            </a:lvl1pPr>
          </a:lstStyle>
          <a:p>
            <a:pPr lvl="0"/>
            <a:r>
              <a:rPr lang="en-US" dirty="0" smtClean="0"/>
              <a:t>Click to edit Sub Title</a:t>
            </a:r>
          </a:p>
        </p:txBody>
      </p:sp>
      <p:sp>
        <p:nvSpPr>
          <p:cNvPr id="3" name="Title 2"/>
          <p:cNvSpPr>
            <a:spLocks noGrp="1"/>
          </p:cNvSpPr>
          <p:nvPr>
            <p:ph type="title" hasCustomPrompt="1"/>
          </p:nvPr>
        </p:nvSpPr>
        <p:spPr/>
        <p:txBody>
          <a:bodyPr/>
          <a:lstStyle/>
          <a:p>
            <a:r>
              <a:rPr lang="en-US" dirty="0" smtClean="0"/>
              <a:t>CLICK TO EDIT TITLE</a:t>
            </a:r>
            <a:endParaRPr lang="en-US" dirty="0"/>
          </a:p>
        </p:txBody>
      </p:sp>
      <p:sp>
        <p:nvSpPr>
          <p:cNvPr id="23" name="Text Placeholder 14"/>
          <p:cNvSpPr>
            <a:spLocks noGrp="1"/>
          </p:cNvSpPr>
          <p:nvPr>
            <p:ph type="body" sz="quarter" idx="35" hasCustomPrompt="1"/>
          </p:nvPr>
        </p:nvSpPr>
        <p:spPr>
          <a:xfrm>
            <a:off x="523875" y="6356350"/>
            <a:ext cx="6391275" cy="365125"/>
          </a:xfrm>
        </p:spPr>
        <p:txBody>
          <a:bodyPr>
            <a:noAutofit/>
          </a:bodyPr>
          <a:lstStyle>
            <a:lvl1pPr marL="0" indent="0">
              <a:spcBef>
                <a:spcPts val="0"/>
              </a:spcBef>
              <a:buNone/>
              <a:defRPr sz="900" baseline="0"/>
            </a:lvl1pPr>
          </a:lstStyle>
          <a:p>
            <a:pPr lvl="0"/>
            <a:r>
              <a:rPr lang="en-US" dirty="0" smtClean="0"/>
              <a:t>Click to add source/note</a:t>
            </a:r>
            <a:endParaRPr lang="en-US" dirty="0"/>
          </a:p>
        </p:txBody>
      </p:sp>
      <p:sp>
        <p:nvSpPr>
          <p:cNvPr id="17" name="Text Placeholder 65"/>
          <p:cNvSpPr>
            <a:spLocks noGrp="1"/>
          </p:cNvSpPr>
          <p:nvPr>
            <p:ph type="body" sz="quarter" idx="36" hasCustomPrompt="1"/>
          </p:nvPr>
        </p:nvSpPr>
        <p:spPr>
          <a:xfrm>
            <a:off x="523876" y="3097954"/>
            <a:ext cx="2057400" cy="1143000"/>
          </a:xfrm>
          <a:prstGeom prst="rect">
            <a:avLst/>
          </a:prstGeom>
          <a:solidFill>
            <a:schemeClr val="accent6"/>
          </a:solidFill>
        </p:spPr>
        <p:txBody>
          <a:bodyPr anchor="ctr" anchorCtr="1">
            <a:normAutofit/>
          </a:bodyPr>
          <a:lstStyle>
            <a:lvl1pPr marL="0" indent="0" algn="ctr">
              <a:buNone/>
              <a:defRPr sz="1400" b="1" baseline="0">
                <a:solidFill>
                  <a:schemeClr val="bg1"/>
                </a:solidFill>
                <a:latin typeface="Gill Sans"/>
                <a:cs typeface="Gill Sans"/>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smtClean="0"/>
              <a:t>Call Out</a:t>
            </a:r>
            <a:endParaRPr lang="en-US" dirty="0"/>
          </a:p>
        </p:txBody>
      </p:sp>
      <p:sp>
        <p:nvSpPr>
          <p:cNvPr id="18" name="Text Placeholder 65"/>
          <p:cNvSpPr>
            <a:spLocks noGrp="1"/>
          </p:cNvSpPr>
          <p:nvPr>
            <p:ph type="body" sz="quarter" idx="37" hasCustomPrompt="1"/>
          </p:nvPr>
        </p:nvSpPr>
        <p:spPr>
          <a:xfrm>
            <a:off x="523876" y="4759325"/>
            <a:ext cx="2057400" cy="1143000"/>
          </a:xfrm>
          <a:prstGeom prst="rect">
            <a:avLst/>
          </a:prstGeom>
          <a:solidFill>
            <a:schemeClr val="accent6"/>
          </a:solidFill>
        </p:spPr>
        <p:txBody>
          <a:bodyPr anchor="ctr" anchorCtr="1">
            <a:normAutofit/>
          </a:bodyPr>
          <a:lstStyle>
            <a:lvl1pPr marL="0" indent="0" algn="ctr">
              <a:buNone/>
              <a:defRPr sz="1400" b="1" baseline="0">
                <a:solidFill>
                  <a:schemeClr val="bg1"/>
                </a:solidFill>
                <a:latin typeface="Gill Sans"/>
                <a:cs typeface="Gill Sans"/>
              </a:defRPr>
            </a:lvl1pPr>
            <a:lvl2pPr>
              <a:defRPr>
                <a:latin typeface="Gill Sans"/>
                <a:cs typeface="Gill Sans"/>
              </a:defRPr>
            </a:lvl2pPr>
            <a:lvl3pP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smtClean="0"/>
              <a:t>Call Out</a:t>
            </a:r>
            <a:endParaRPr lang="en-US" dirty="0"/>
          </a:p>
        </p:txBody>
      </p:sp>
    </p:spTree>
    <p:extLst>
      <p:ext uri="{BB962C8B-B14F-4D97-AF65-F5344CB8AC3E}">
        <p14:creationId xmlns:p14="http://schemas.microsoft.com/office/powerpoint/2010/main" val="2229334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2" name="Isosceles Triangle 11"/>
          <p:cNvSpPr/>
          <p:nvPr userDrawn="1"/>
        </p:nvSpPr>
        <p:spPr>
          <a:xfrm rot="5400000">
            <a:off x="5050971" y="1932747"/>
            <a:ext cx="3294743" cy="3193143"/>
          </a:xfrm>
          <a:prstGeom prst="triangle">
            <a:avLst/>
          </a:prstGeom>
          <a:solidFill>
            <a:srgbClr val="5569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0" tIns="182880" rIns="548640" bIns="182880" rtlCol="0" anchor="t">
            <a:spAutoFit/>
          </a:bodyPr>
          <a:lstStyle/>
          <a:p>
            <a:pPr algn="ctr"/>
            <a:endParaRPr lang="en-US" sz="1600" dirty="0" smtClean="0">
              <a:solidFill>
                <a:schemeClr val="tx1"/>
              </a:solidFill>
              <a:latin typeface="+mj-lt"/>
            </a:endParaRPr>
          </a:p>
        </p:txBody>
      </p:sp>
      <p:sp>
        <p:nvSpPr>
          <p:cNvPr id="14" name="Title 1"/>
          <p:cNvSpPr>
            <a:spLocks noGrp="1"/>
          </p:cNvSpPr>
          <p:nvPr>
            <p:ph type="title" hasCustomPrompt="1"/>
          </p:nvPr>
        </p:nvSpPr>
        <p:spPr>
          <a:xfrm>
            <a:off x="523876" y="371475"/>
            <a:ext cx="8096248" cy="330200"/>
          </a:xfrm>
        </p:spPr>
        <p:txBody>
          <a:bodyPr/>
          <a:lstStyle>
            <a:lvl1pPr>
              <a:defRPr cap="all" baseline="0">
                <a:solidFill>
                  <a:srgbClr val="556991"/>
                </a:solidFill>
              </a:defRPr>
            </a:lvl1pPr>
          </a:lstStyle>
          <a:p>
            <a:r>
              <a:rPr lang="en-US" dirty="0" smtClean="0"/>
              <a:t>CLICK TO EDIT TITLE</a:t>
            </a:r>
            <a:endParaRPr lang="en-US" dirty="0"/>
          </a:p>
        </p:txBody>
      </p:sp>
    </p:spTree>
    <p:extLst>
      <p:ext uri="{BB962C8B-B14F-4D97-AF65-F5344CB8AC3E}">
        <p14:creationId xmlns:p14="http://schemas.microsoft.com/office/powerpoint/2010/main" val="39259120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17" name="TextBox 16"/>
          <p:cNvSpPr txBox="1"/>
          <p:nvPr userDrawn="1"/>
        </p:nvSpPr>
        <p:spPr>
          <a:xfrm>
            <a:off x="969963" y="1828800"/>
            <a:ext cx="7297737" cy="3547533"/>
          </a:xfrm>
          <a:prstGeom prst="rect">
            <a:avLst/>
          </a:prstGeom>
        </p:spPr>
        <p:txBody>
          <a:bodyPr wrap="square" lIns="0" tIns="0" rIns="0" bIns="0" rtlCol="0">
            <a:noAutofit/>
          </a:bodyPr>
          <a:lstStyle/>
          <a:p>
            <a:pPr marL="228600" indent="-228600">
              <a:buClr>
                <a:schemeClr val="tx2"/>
              </a:buClr>
              <a:buSzPct val="120000"/>
              <a:buFont typeface="Cambria" pitchFamily="18" charset="0"/>
              <a:buChar char="•"/>
            </a:pPr>
            <a:endParaRPr lang="en-US" sz="1000" dirty="0" smtClean="0"/>
          </a:p>
        </p:txBody>
      </p:sp>
      <p:sp>
        <p:nvSpPr>
          <p:cNvPr id="21" name="TextBox 20"/>
          <p:cNvSpPr txBox="1"/>
          <p:nvPr userDrawn="1"/>
        </p:nvSpPr>
        <p:spPr>
          <a:xfrm>
            <a:off x="523875" y="1447800"/>
            <a:ext cx="8087740" cy="4123267"/>
          </a:xfrm>
          <a:prstGeom prst="rect">
            <a:avLst/>
          </a:prstGeom>
        </p:spPr>
        <p:txBody>
          <a:bodyPr wrap="square" lIns="0" tIns="0" rIns="0" bIns="0" rtlCol="0">
            <a:noAutofit/>
          </a:bodyPr>
          <a:lstStyle/>
          <a:p>
            <a:r>
              <a:rPr lang="en-US" sz="1400" b="0" dirty="0" smtClean="0">
                <a:solidFill>
                  <a:schemeClr val="accent2">
                    <a:lumMod val="10000"/>
                  </a:schemeClr>
                </a:solidFill>
                <a:latin typeface="+mn-lt"/>
                <a:ea typeface="Verdana" pitchFamily="34" charset="0"/>
                <a:cs typeface="Verdana" pitchFamily="34" charset="0"/>
              </a:rPr>
              <a:t>The information in this presentation is not a recommendation or an offer of any securities and is provided solely for your informational purposes. Any references to securities listed in this document are not intended to constitute a current or past recommendation, investment advice of any kind, or a solicitation of an offer to buy or sell any securities or investment services. As described in this presentation, investments in Social Impact Bonds and any securities involve various risks, including potential loss of the invested principal. Investors should consider their individual financial objectives and investment risks when evaluating a security. Past performance is not a guarantee or indicator of future results or returns. </a:t>
            </a:r>
          </a:p>
          <a:p>
            <a:endParaRPr lang="en-US" sz="1400" b="0" dirty="0" smtClean="0">
              <a:solidFill>
                <a:schemeClr val="accent2">
                  <a:lumMod val="10000"/>
                </a:schemeClr>
              </a:solidFill>
              <a:latin typeface="+mn-lt"/>
              <a:ea typeface="Verdana" pitchFamily="34" charset="0"/>
              <a:cs typeface="Verdana" pitchFamily="34" charset="0"/>
            </a:endParaRPr>
          </a:p>
          <a:p>
            <a:r>
              <a:rPr lang="en-US" sz="1400" b="0" dirty="0" smtClean="0">
                <a:solidFill>
                  <a:schemeClr val="accent2">
                    <a:lumMod val="10000"/>
                  </a:schemeClr>
                </a:solidFill>
                <a:latin typeface="+mn-lt"/>
                <a:ea typeface="Verdana" pitchFamily="34" charset="0"/>
                <a:cs typeface="Verdana" pitchFamily="34" charset="0"/>
              </a:rPr>
              <a:t>In preparation of this presentation, the authors used sources that they believe to be reliable but cannot guarantee their accuracy or completeness. The content of this presentation is current as of the date of its writing without regard to the date on which you may access this information, and is subject to change at any time and for any reason.</a:t>
            </a:r>
          </a:p>
          <a:p>
            <a:endParaRPr lang="en-US" sz="1400" b="0" dirty="0" smtClean="0">
              <a:solidFill>
                <a:schemeClr val="accent2">
                  <a:lumMod val="10000"/>
                </a:schemeClr>
              </a:solidFill>
              <a:latin typeface="+mn-lt"/>
              <a:ea typeface="Verdana" pitchFamily="34" charset="0"/>
              <a:cs typeface="Verdana" pitchFamily="34" charset="0"/>
            </a:endParaRPr>
          </a:p>
          <a:p>
            <a:r>
              <a:rPr lang="en-US" sz="1400" b="0" dirty="0" smtClean="0">
                <a:solidFill>
                  <a:schemeClr val="accent2">
                    <a:lumMod val="10000"/>
                  </a:schemeClr>
                </a:solidFill>
                <a:latin typeface="+mn-lt"/>
                <a:ea typeface="Verdana" pitchFamily="34" charset="0"/>
                <a:cs typeface="Verdana" pitchFamily="34" charset="0"/>
              </a:rPr>
              <a:t>Social Finance does not provide tax advice. Accordingly, any discussion of US tax matters included in this presentation are not intended to be written or used, and cannot be used, in connection with the promotion, marketing, or recommendation by anyone (affiliated or not affiliated with Social Finance) of any security. Please consult your tax or financial professional about your specific situation.</a:t>
            </a:r>
          </a:p>
          <a:p>
            <a:endParaRPr lang="en-US" sz="1050" b="0" dirty="0" smtClean="0">
              <a:solidFill>
                <a:schemeClr val="accent2">
                  <a:lumMod val="10000"/>
                </a:schemeClr>
              </a:solidFill>
              <a:latin typeface="+mn-lt"/>
              <a:ea typeface="Verdana" pitchFamily="34" charset="0"/>
              <a:cs typeface="Verdana" pitchFamily="34" charset="0"/>
            </a:endParaRPr>
          </a:p>
          <a:p>
            <a:pPr marL="228600" indent="-228600">
              <a:buClr>
                <a:schemeClr val="tx2"/>
              </a:buClr>
              <a:buSzPct val="120000"/>
              <a:buFont typeface="Cambria" pitchFamily="18" charset="0"/>
              <a:buChar char="•"/>
            </a:pPr>
            <a:endParaRPr lang="en-US" sz="1050" dirty="0" smtClean="0">
              <a:latin typeface="+mn-lt"/>
            </a:endParaRPr>
          </a:p>
        </p:txBody>
      </p:sp>
      <p:sp>
        <p:nvSpPr>
          <p:cNvPr id="15" name="TextBox 14"/>
          <p:cNvSpPr txBox="1"/>
          <p:nvPr userDrawn="1"/>
        </p:nvSpPr>
        <p:spPr>
          <a:xfrm>
            <a:off x="523876" y="371475"/>
            <a:ext cx="7297737" cy="330200"/>
          </a:xfrm>
          <a:prstGeom prst="rect">
            <a:avLst/>
          </a:prstGeom>
        </p:spPr>
        <p:txBody>
          <a:bodyPr wrap="square" lIns="0" tIns="0" rIns="0" bIns="0" rtlCol="0">
            <a:noAutofit/>
          </a:bodyPr>
          <a:lstStyle/>
          <a:p>
            <a:pPr marL="0" indent="0">
              <a:buClr>
                <a:schemeClr val="tx2"/>
              </a:buClr>
              <a:buSzPct val="120000"/>
              <a:buFont typeface="Cambria" pitchFamily="18" charset="0"/>
              <a:buNone/>
            </a:pPr>
            <a:r>
              <a:rPr lang="en-US" sz="2000" cap="all" dirty="0" smtClean="0">
                <a:solidFill>
                  <a:schemeClr val="accent6"/>
                </a:solidFill>
                <a:latin typeface="+mj-lt"/>
              </a:rPr>
              <a:t>disclosure</a:t>
            </a:r>
          </a:p>
        </p:txBody>
      </p:sp>
    </p:spTree>
    <p:extLst>
      <p:ext uri="{BB962C8B-B14F-4D97-AF65-F5344CB8AC3E}">
        <p14:creationId xmlns:p14="http://schemas.microsoft.com/office/powerpoint/2010/main" val="4037966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8534401" y="6355714"/>
            <a:ext cx="609600" cy="365761"/>
          </a:xfrm>
          <a:prstGeom prst="rect">
            <a:avLst/>
          </a:prstGeom>
        </p:spPr>
        <p:txBody>
          <a:bodyPr vert="horz" wrap="square" lIns="91440" tIns="0" rIns="0" bIns="0" rtlCol="0" anchor="ctr">
            <a:normAutofit/>
          </a:bodyPr>
          <a:lstStyle/>
          <a:p>
            <a:pPr algn="l"/>
            <a:fld id="{A0AEE792-F877-4EB0-B74D-75EF518B9B50}" type="slidenum">
              <a:rPr lang="en-US" sz="1200" smtClean="0"/>
              <a:t>‹#›</a:t>
            </a:fld>
            <a:endParaRPr lang="en-US" sz="1200" dirty="0" smtClean="0"/>
          </a:p>
        </p:txBody>
      </p:sp>
      <p:sp>
        <p:nvSpPr>
          <p:cNvPr id="2" name="Title Placeholder 1"/>
          <p:cNvSpPr>
            <a:spLocks noGrp="1"/>
          </p:cNvSpPr>
          <p:nvPr>
            <p:ph type="title"/>
          </p:nvPr>
        </p:nvSpPr>
        <p:spPr>
          <a:xfrm>
            <a:off x="523876" y="371475"/>
            <a:ext cx="8096248" cy="330200"/>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23875" y="1447800"/>
            <a:ext cx="8087740" cy="4678363"/>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triangle.png"/>
          <p:cNvPicPr>
            <a:picLocks noChangeAspect="1"/>
          </p:cNvPicPr>
          <p:nvPr/>
        </p:nvPicPr>
        <p:blipFill>
          <a:blip r:embed="rId12" cstate="print"/>
          <a:stretch>
            <a:fillRect/>
          </a:stretch>
        </p:blipFill>
        <p:spPr>
          <a:xfrm>
            <a:off x="284566" y="412750"/>
            <a:ext cx="123825" cy="247650"/>
          </a:xfrm>
          <a:prstGeom prst="rect">
            <a:avLst/>
          </a:prstGeom>
        </p:spPr>
      </p:pic>
      <p:cxnSp>
        <p:nvCxnSpPr>
          <p:cNvPr id="13" name="Straight Connector 12"/>
          <p:cNvCxnSpPr/>
          <p:nvPr/>
        </p:nvCxnSpPr>
        <p:spPr>
          <a:xfrm>
            <a:off x="8454644" y="6356963"/>
            <a:ext cx="0" cy="36576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pic>
        <p:nvPicPr>
          <p:cNvPr id="14" name="Picture 13" descr="socialfinancelogo_rgb.png"/>
          <p:cNvPicPr>
            <a:picLocks noChangeAspect="1"/>
          </p:cNvPicPr>
          <p:nvPr/>
        </p:nvPicPr>
        <p:blipFill>
          <a:blip r:embed="rId13" cstate="print"/>
          <a:stretch>
            <a:fillRect/>
          </a:stretch>
        </p:blipFill>
        <p:spPr>
          <a:xfrm>
            <a:off x="7252821" y="6424771"/>
            <a:ext cx="1070043" cy="228600"/>
          </a:xfrm>
          <a:prstGeom prst="rect">
            <a:avLst/>
          </a:prstGeom>
        </p:spPr>
      </p:pic>
      <p:sp>
        <p:nvSpPr>
          <p:cNvPr id="9" name="TextBox 8"/>
          <p:cNvSpPr txBox="1"/>
          <p:nvPr userDrawn="1"/>
        </p:nvSpPr>
        <p:spPr>
          <a:xfrm>
            <a:off x="3739462" y="6736904"/>
            <a:ext cx="1656566" cy="97277"/>
          </a:xfrm>
          <a:prstGeom prst="rect">
            <a:avLst/>
          </a:prstGeom>
        </p:spPr>
        <p:txBody>
          <a:bodyPr vert="horz" wrap="square" lIns="0" tIns="0" rIns="0" bIns="0" rtlCol="0">
            <a:normAutofit/>
          </a:bodyPr>
          <a:lstStyle/>
          <a:p>
            <a:pPr marL="0" indent="0" algn="ctr">
              <a:spcBef>
                <a:spcPts val="500"/>
              </a:spcBef>
              <a:buClr>
                <a:schemeClr val="tx2"/>
              </a:buClr>
              <a:buSzPct val="120000"/>
              <a:buFont typeface="Arial" pitchFamily="34" charset="0"/>
              <a:buNone/>
            </a:pPr>
            <a:r>
              <a:rPr lang="en-US" sz="600" i="1" dirty="0" smtClean="0"/>
              <a:t>Social Finance, Inc. © 2018 Confidential</a:t>
            </a:r>
          </a:p>
        </p:txBody>
      </p:sp>
    </p:spTree>
    <p:extLst>
      <p:ext uri="{BB962C8B-B14F-4D97-AF65-F5344CB8AC3E}">
        <p14:creationId xmlns:p14="http://schemas.microsoft.com/office/powerpoint/2010/main" val="4146798393"/>
      </p:ext>
    </p:extLst>
  </p:cSld>
  <p:clrMap bg1="lt1" tx1="dk1" bg2="lt2" tx2="dk2" accent1="accent1" accent2="accent2" accent3="accent3" accent4="accent4" accent5="accent5" accent6="accent6" hlink="hlink" folHlink="folHlink"/>
  <p:sldLayoutIdLst>
    <p:sldLayoutId id="2147483716" r:id="rId1"/>
    <p:sldLayoutId id="2147483701" r:id="rId2"/>
    <p:sldLayoutId id="2147483703" r:id="rId3"/>
    <p:sldLayoutId id="2147483704" r:id="rId4"/>
    <p:sldLayoutId id="2147483717" r:id="rId5"/>
    <p:sldLayoutId id="2147483705" r:id="rId6"/>
    <p:sldLayoutId id="2147483714" r:id="rId7"/>
    <p:sldLayoutId id="2147483712" r:id="rId8"/>
    <p:sldLayoutId id="2147483711" r:id="rId9"/>
    <p:sldLayoutId id="2147483713" r:id="rId10"/>
  </p:sldLayoutIdLst>
  <p:timing>
    <p:tnLst>
      <p:par>
        <p:cTn id="1" dur="indefinite" restart="never" nodeType="tmRoot"/>
      </p:par>
    </p:tnLst>
  </p:timing>
  <p:hf hdr="0" dt="0"/>
  <p:txStyles>
    <p:titleStyle>
      <a:lvl1pPr algn="l" defTabSz="914400" rtl="0" eaLnBrk="1" latinLnBrk="0" hangingPunct="1">
        <a:spcBef>
          <a:spcPct val="0"/>
        </a:spcBef>
        <a:buNone/>
        <a:defRPr sz="2000" kern="1200" cap="all" baseline="0">
          <a:solidFill>
            <a:schemeClr val="accent6"/>
          </a:solidFill>
          <a:latin typeface="+mj-lt"/>
          <a:ea typeface="+mj-ea"/>
          <a:cs typeface="+mj-cs"/>
        </a:defRPr>
      </a:lvl1pPr>
    </p:titleStyle>
    <p:body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14"/>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14"/>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image" Target="../media/image16.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notesSlide" Target="../notesSlides/notesSlide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slideLayout" Target="../slideLayouts/slideLayout6.xml"/><Relationship Id="rId3"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Jake Segal, Vice President</a:t>
            </a:r>
            <a:endParaRPr lang="en-US" dirty="0"/>
          </a:p>
        </p:txBody>
      </p:sp>
      <p:sp>
        <p:nvSpPr>
          <p:cNvPr id="3" name="Title 2"/>
          <p:cNvSpPr>
            <a:spLocks noGrp="1"/>
          </p:cNvSpPr>
          <p:nvPr>
            <p:ph type="ctrTitle"/>
          </p:nvPr>
        </p:nvSpPr>
        <p:spPr/>
        <p:txBody>
          <a:bodyPr/>
          <a:lstStyle/>
          <a:p>
            <a:r>
              <a:rPr lang="en-US" dirty="0" smtClean="0"/>
              <a:t>pay for success and homelessness</a:t>
            </a:r>
            <a:endParaRPr lang="en-US" dirty="0"/>
          </a:p>
        </p:txBody>
      </p:sp>
      <p:sp>
        <p:nvSpPr>
          <p:cNvPr id="4" name="Text Placeholder 3"/>
          <p:cNvSpPr>
            <a:spLocks noGrp="1"/>
          </p:cNvSpPr>
          <p:nvPr>
            <p:ph type="body" sz="quarter" idx="15"/>
          </p:nvPr>
        </p:nvSpPr>
        <p:spPr/>
        <p:txBody>
          <a:bodyPr/>
          <a:lstStyle/>
          <a:p>
            <a:r>
              <a:rPr lang="en-US" dirty="0" smtClean="0"/>
              <a:t>March 2018</a:t>
            </a:r>
            <a:endParaRPr lang="en-US" dirty="0"/>
          </a:p>
        </p:txBody>
      </p:sp>
    </p:spTree>
    <p:extLst>
      <p:ext uri="{BB962C8B-B14F-4D97-AF65-F5344CB8AC3E}">
        <p14:creationId xmlns:p14="http://schemas.microsoft.com/office/powerpoint/2010/main" val="2643959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kind of example: </a:t>
            </a:r>
            <a:r>
              <a:rPr lang="en-US" dirty="0"/>
              <a:t>S</a:t>
            </a:r>
            <a:r>
              <a:rPr lang="en-US" dirty="0" smtClean="0"/>
              <a:t>acramento assessment</a:t>
            </a:r>
            <a:endParaRPr lang="en-US" dirty="0"/>
          </a:p>
        </p:txBody>
      </p:sp>
      <p:sp>
        <p:nvSpPr>
          <p:cNvPr id="4" name="Text Placeholder 3"/>
          <p:cNvSpPr>
            <a:spLocks noGrp="1"/>
          </p:cNvSpPr>
          <p:nvPr>
            <p:ph type="body" sz="quarter" idx="28"/>
          </p:nvPr>
        </p:nvSpPr>
        <p:spPr/>
        <p:txBody>
          <a:bodyPr/>
          <a:lstStyle/>
          <a:p>
            <a:endParaRPr lang="en-US"/>
          </a:p>
        </p:txBody>
      </p:sp>
      <p:sp>
        <p:nvSpPr>
          <p:cNvPr id="5" name="Rectangle 4"/>
          <p:cNvSpPr/>
          <p:nvPr/>
        </p:nvSpPr>
        <p:spPr>
          <a:xfrm>
            <a:off x="348052" y="1743130"/>
            <a:ext cx="3868105" cy="3600400"/>
          </a:xfrm>
          <a:prstGeom prst="rect">
            <a:avLst/>
          </a:prstGeom>
          <a:solidFill>
            <a:schemeClr val="accent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dirty="0" smtClean="0">
                <a:solidFill>
                  <a:schemeClr val="bg2"/>
                </a:solidFill>
              </a:rPr>
              <a:t>[Research]</a:t>
            </a:r>
          </a:p>
          <a:p>
            <a:pPr algn="ctr"/>
            <a:r>
              <a:rPr lang="en-US" b="1" dirty="0" smtClean="0">
                <a:solidFill>
                  <a:schemeClr val="bg2"/>
                </a:solidFill>
              </a:rPr>
              <a:t>HISTORICAL ANALYSIS</a:t>
            </a:r>
          </a:p>
          <a:p>
            <a:pPr algn="ctr"/>
            <a:endParaRPr lang="en-US" sz="1600" b="1" dirty="0" smtClean="0">
              <a:solidFill>
                <a:schemeClr val="bg2"/>
              </a:solidFill>
            </a:endParaRPr>
          </a:p>
          <a:p>
            <a:pPr algn="ctr"/>
            <a:endParaRPr lang="en-US" sz="1600" b="1" dirty="0" smtClean="0">
              <a:solidFill>
                <a:schemeClr val="bg2"/>
              </a:solidFill>
            </a:endParaRPr>
          </a:p>
          <a:p>
            <a:pPr algn="ctr"/>
            <a:r>
              <a:rPr lang="en-US" sz="1600" dirty="0" smtClean="0">
                <a:solidFill>
                  <a:schemeClr val="bg2"/>
                </a:solidFill>
              </a:rPr>
              <a:t>Understand </a:t>
            </a:r>
            <a:r>
              <a:rPr lang="en-US" sz="1600" b="1" dirty="0" smtClean="0">
                <a:solidFill>
                  <a:schemeClr val="bg2"/>
                </a:solidFill>
              </a:rPr>
              <a:t>historical costs </a:t>
            </a:r>
            <a:r>
              <a:rPr lang="en-US" sz="1600" dirty="0" smtClean="0">
                <a:solidFill>
                  <a:schemeClr val="bg2"/>
                </a:solidFill>
              </a:rPr>
              <a:t>of homeless in Sacramento</a:t>
            </a:r>
          </a:p>
          <a:p>
            <a:pPr algn="ctr"/>
            <a:endParaRPr lang="en-US" sz="1600" dirty="0">
              <a:solidFill>
                <a:schemeClr val="bg2"/>
              </a:solidFill>
            </a:endParaRPr>
          </a:p>
          <a:p>
            <a:pPr algn="ctr"/>
            <a:r>
              <a:rPr lang="en-US" sz="1600" dirty="0" smtClean="0">
                <a:solidFill>
                  <a:schemeClr val="bg2"/>
                </a:solidFill>
              </a:rPr>
              <a:t>Determine </a:t>
            </a:r>
            <a:r>
              <a:rPr lang="en-US" sz="1600" b="1" dirty="0" smtClean="0">
                <a:solidFill>
                  <a:schemeClr val="bg2"/>
                </a:solidFill>
              </a:rPr>
              <a:t>concentration of those costs </a:t>
            </a:r>
            <a:r>
              <a:rPr lang="en-US" sz="1600" dirty="0" smtClean="0">
                <a:solidFill>
                  <a:schemeClr val="bg2"/>
                </a:solidFill>
              </a:rPr>
              <a:t>in approximate target population</a:t>
            </a:r>
          </a:p>
          <a:p>
            <a:pPr algn="ctr"/>
            <a:endParaRPr lang="en-US" sz="1600" dirty="0">
              <a:solidFill>
                <a:schemeClr val="bg2"/>
              </a:solidFill>
            </a:endParaRPr>
          </a:p>
          <a:p>
            <a:pPr algn="ctr"/>
            <a:r>
              <a:rPr lang="en-US" sz="1600" dirty="0" smtClean="0">
                <a:solidFill>
                  <a:schemeClr val="bg2"/>
                </a:solidFill>
              </a:rPr>
              <a:t>Conduct </a:t>
            </a:r>
            <a:r>
              <a:rPr lang="en-US" sz="1600" b="1" dirty="0" smtClean="0">
                <a:solidFill>
                  <a:schemeClr val="bg2"/>
                </a:solidFill>
              </a:rPr>
              <a:t>cost-benefit analysis </a:t>
            </a:r>
            <a:r>
              <a:rPr lang="en-US" sz="1600" dirty="0" smtClean="0">
                <a:solidFill>
                  <a:schemeClr val="bg2"/>
                </a:solidFill>
              </a:rPr>
              <a:t>of expanding high-intensity services</a:t>
            </a:r>
            <a:endParaRPr lang="en-US" sz="1600" dirty="0">
              <a:solidFill>
                <a:schemeClr val="bg2"/>
              </a:solidFill>
            </a:endParaRPr>
          </a:p>
        </p:txBody>
      </p:sp>
      <p:sp>
        <p:nvSpPr>
          <p:cNvPr id="6" name="Rectangle 5"/>
          <p:cNvSpPr/>
          <p:nvPr/>
        </p:nvSpPr>
        <p:spPr>
          <a:xfrm>
            <a:off x="4927645" y="1743130"/>
            <a:ext cx="3868105" cy="36004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i="1" dirty="0" smtClean="0">
                <a:solidFill>
                  <a:schemeClr val="bg2">
                    <a:lumMod val="65000"/>
                  </a:schemeClr>
                </a:solidFill>
              </a:rPr>
              <a:t>[Potential action]</a:t>
            </a:r>
          </a:p>
          <a:p>
            <a:pPr algn="ctr"/>
            <a:r>
              <a:rPr lang="en-US" b="1" dirty="0" smtClean="0">
                <a:solidFill>
                  <a:schemeClr val="tx1">
                    <a:lumMod val="50000"/>
                    <a:lumOff val="50000"/>
                  </a:schemeClr>
                </a:solidFill>
              </a:rPr>
              <a:t>PAY FOR SUCCESS PROGRAM DESIGN AND FINANCING</a:t>
            </a:r>
          </a:p>
          <a:p>
            <a:pPr algn="ctr"/>
            <a:endParaRPr lang="en-US" sz="1600" dirty="0" smtClean="0">
              <a:solidFill>
                <a:schemeClr val="tx1">
                  <a:lumMod val="50000"/>
                  <a:lumOff val="50000"/>
                </a:schemeClr>
              </a:solidFill>
            </a:endParaRPr>
          </a:p>
          <a:p>
            <a:pPr algn="ctr"/>
            <a:r>
              <a:rPr lang="en-US" sz="1600" dirty="0" smtClean="0">
                <a:solidFill>
                  <a:schemeClr val="tx1">
                    <a:lumMod val="50000"/>
                    <a:lumOff val="50000"/>
                  </a:schemeClr>
                </a:solidFill>
              </a:rPr>
              <a:t>Define process for </a:t>
            </a:r>
            <a:r>
              <a:rPr lang="en-US" sz="1600" b="1" dirty="0" smtClean="0">
                <a:solidFill>
                  <a:schemeClr val="tx1">
                    <a:lumMod val="50000"/>
                    <a:lumOff val="50000"/>
                  </a:schemeClr>
                </a:solidFill>
              </a:rPr>
              <a:t>identifying and enrolling </a:t>
            </a:r>
            <a:r>
              <a:rPr lang="en-US" sz="1600" dirty="0" smtClean="0">
                <a:solidFill>
                  <a:schemeClr val="tx1">
                    <a:lumMod val="50000"/>
                    <a:lumOff val="50000"/>
                  </a:schemeClr>
                </a:solidFill>
              </a:rPr>
              <a:t>eligible individuals</a:t>
            </a:r>
          </a:p>
          <a:p>
            <a:pPr algn="ctr"/>
            <a:endParaRPr lang="en-US" sz="1600" b="1" dirty="0">
              <a:solidFill>
                <a:schemeClr val="tx1">
                  <a:lumMod val="50000"/>
                  <a:lumOff val="50000"/>
                </a:schemeClr>
              </a:solidFill>
            </a:endParaRPr>
          </a:p>
          <a:p>
            <a:pPr algn="ctr"/>
            <a:r>
              <a:rPr lang="en-US" sz="1600" dirty="0" smtClean="0">
                <a:solidFill>
                  <a:schemeClr val="tx1">
                    <a:lumMod val="50000"/>
                    <a:lumOff val="50000"/>
                  </a:schemeClr>
                </a:solidFill>
              </a:rPr>
              <a:t>Determine </a:t>
            </a:r>
            <a:r>
              <a:rPr lang="en-US" sz="1600" b="1" dirty="0" smtClean="0">
                <a:solidFill>
                  <a:schemeClr val="tx1">
                    <a:lumMod val="50000"/>
                    <a:lumOff val="50000"/>
                  </a:schemeClr>
                </a:solidFill>
              </a:rPr>
              <a:t>contract terms,</a:t>
            </a:r>
            <a:r>
              <a:rPr lang="en-US" sz="1600" dirty="0" smtClean="0">
                <a:solidFill>
                  <a:schemeClr val="tx1">
                    <a:lumMod val="50000"/>
                    <a:lumOff val="50000"/>
                  </a:schemeClr>
                </a:solidFill>
              </a:rPr>
              <a:t> including evaluation, economics, termination, and governance</a:t>
            </a:r>
          </a:p>
          <a:p>
            <a:pPr algn="ctr"/>
            <a:endParaRPr lang="en-US" sz="1600" dirty="0" smtClean="0">
              <a:solidFill>
                <a:schemeClr val="tx1">
                  <a:lumMod val="50000"/>
                  <a:lumOff val="50000"/>
                </a:schemeClr>
              </a:solidFill>
            </a:endParaRPr>
          </a:p>
          <a:p>
            <a:pPr algn="ctr"/>
            <a:r>
              <a:rPr lang="en-US" sz="1600" b="1" dirty="0" smtClean="0">
                <a:solidFill>
                  <a:schemeClr val="tx1">
                    <a:lumMod val="50000"/>
                    <a:lumOff val="50000"/>
                  </a:schemeClr>
                </a:solidFill>
              </a:rPr>
              <a:t>Raise capital </a:t>
            </a:r>
            <a:r>
              <a:rPr lang="en-US" sz="1600" dirty="0" smtClean="0">
                <a:solidFill>
                  <a:schemeClr val="tx1">
                    <a:lumMod val="50000"/>
                    <a:lumOff val="50000"/>
                  </a:schemeClr>
                </a:solidFill>
              </a:rPr>
              <a:t>from private funders to scale up services</a:t>
            </a:r>
            <a:endParaRPr lang="en-US" sz="1600" dirty="0">
              <a:solidFill>
                <a:schemeClr val="tx1">
                  <a:lumMod val="50000"/>
                  <a:lumOff val="50000"/>
                </a:schemeClr>
              </a:solidFill>
            </a:endParaRPr>
          </a:p>
          <a:p>
            <a:pPr algn="ctr"/>
            <a:endParaRPr lang="en-US" dirty="0">
              <a:solidFill>
                <a:schemeClr val="tx1">
                  <a:lumMod val="50000"/>
                  <a:lumOff val="50000"/>
                </a:schemeClr>
              </a:solidFill>
            </a:endParaRPr>
          </a:p>
        </p:txBody>
      </p:sp>
      <p:sp>
        <p:nvSpPr>
          <p:cNvPr id="12" name="Text Placeholder 3"/>
          <p:cNvSpPr>
            <a:spLocks noGrp="1"/>
          </p:cNvSpPr>
          <p:nvPr>
            <p:ph type="body" sz="quarter" idx="24"/>
          </p:nvPr>
        </p:nvSpPr>
        <p:spPr>
          <a:xfrm>
            <a:off x="523876" y="701675"/>
            <a:ext cx="8284478" cy="349250"/>
          </a:xfrm>
        </p:spPr>
        <p:txBody>
          <a:bodyPr/>
          <a:lstStyle/>
          <a:p>
            <a:r>
              <a:rPr lang="en-US" dirty="0" smtClean="0"/>
              <a:t>Analyzing </a:t>
            </a:r>
            <a:r>
              <a:rPr lang="en-US" dirty="0"/>
              <a:t>historical data on the service use and cost of the homeless population</a:t>
            </a:r>
          </a:p>
        </p:txBody>
      </p:sp>
    </p:spTree>
    <p:extLst>
      <p:ext uri="{BB962C8B-B14F-4D97-AF65-F5344CB8AC3E}">
        <p14:creationId xmlns:p14="http://schemas.microsoft.com/office/powerpoint/2010/main" val="39973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43508" y="1449185"/>
          <a:ext cx="8836653" cy="4476583"/>
        </p:xfrm>
        <a:graphic>
          <a:graphicData uri="http://schemas.openxmlformats.org/drawingml/2006/table">
            <a:tbl>
              <a:tblPr firstRow="1" bandRow="1">
                <a:tableStyleId>{2D5ABB26-0587-4C30-8999-92F81FD0307C}</a:tableStyleId>
              </a:tblPr>
              <a:tblGrid>
                <a:gridCol w="2121531">
                  <a:extLst>
                    <a:ext uri="{9D8B030D-6E8A-4147-A177-3AD203B41FA5}">
                      <a16:colId xmlns:a16="http://schemas.microsoft.com/office/drawing/2014/main" xmlns="" val="20000"/>
                    </a:ext>
                  </a:extLst>
                </a:gridCol>
                <a:gridCol w="2616806">
                  <a:extLst>
                    <a:ext uri="{9D8B030D-6E8A-4147-A177-3AD203B41FA5}">
                      <a16:colId xmlns:a16="http://schemas.microsoft.com/office/drawing/2014/main" xmlns="" val="20001"/>
                    </a:ext>
                  </a:extLst>
                </a:gridCol>
                <a:gridCol w="1024579">
                  <a:extLst>
                    <a:ext uri="{9D8B030D-6E8A-4147-A177-3AD203B41FA5}">
                      <a16:colId xmlns:a16="http://schemas.microsoft.com/office/drawing/2014/main" xmlns="" val="20002"/>
                    </a:ext>
                  </a:extLst>
                </a:gridCol>
                <a:gridCol w="1024579">
                  <a:extLst>
                    <a:ext uri="{9D8B030D-6E8A-4147-A177-3AD203B41FA5}">
                      <a16:colId xmlns:a16="http://schemas.microsoft.com/office/drawing/2014/main" xmlns="" val="20003"/>
                    </a:ext>
                  </a:extLst>
                </a:gridCol>
                <a:gridCol w="1024579">
                  <a:extLst>
                    <a:ext uri="{9D8B030D-6E8A-4147-A177-3AD203B41FA5}">
                      <a16:colId xmlns:a16="http://schemas.microsoft.com/office/drawing/2014/main" xmlns="" val="20004"/>
                    </a:ext>
                  </a:extLst>
                </a:gridCol>
                <a:gridCol w="1024579">
                  <a:extLst>
                    <a:ext uri="{9D8B030D-6E8A-4147-A177-3AD203B41FA5}">
                      <a16:colId xmlns:a16="http://schemas.microsoft.com/office/drawing/2014/main" xmlns="" val="20005"/>
                    </a:ext>
                  </a:extLst>
                </a:gridCol>
              </a:tblGrid>
              <a:tr h="513330">
                <a:tc>
                  <a:txBody>
                    <a:bodyPr/>
                    <a:lstStyle/>
                    <a:p>
                      <a:r>
                        <a:rPr lang="en-US" sz="1200" b="1" i="1" dirty="0" smtClean="0">
                          <a:solidFill>
                            <a:schemeClr val="bg1"/>
                          </a:solidFill>
                        </a:rPr>
                        <a:t>Outcome type</a:t>
                      </a:r>
                      <a:endParaRPr lang="en-US" sz="1200" b="1" i="1" dirty="0">
                        <a:solidFill>
                          <a:schemeClr val="bg1"/>
                        </a:solidFill>
                      </a:endParaRPr>
                    </a:p>
                  </a:txBody>
                  <a:tcPr marT="27432" marB="27432" anchor="ct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i="1" dirty="0" smtClean="0">
                          <a:solidFill>
                            <a:schemeClr val="bg1"/>
                          </a:solidFill>
                        </a:rPr>
                        <a:t>Key metric</a:t>
                      </a:r>
                      <a:endParaRPr lang="en-US" sz="1200" b="1" i="1" dirty="0">
                        <a:solidFill>
                          <a:schemeClr val="bg1"/>
                        </a:solidFill>
                      </a:endParaRPr>
                    </a:p>
                  </a:txBody>
                  <a:tcPr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i="1" dirty="0" smtClean="0">
                          <a:solidFill>
                            <a:schemeClr val="bg1"/>
                          </a:solidFill>
                        </a:rPr>
                        <a:t>Evidence</a:t>
                      </a:r>
                      <a:r>
                        <a:rPr lang="en-US" sz="1200" b="1" i="1" baseline="0" dirty="0" smtClean="0">
                          <a:solidFill>
                            <a:schemeClr val="bg1"/>
                          </a:solidFill>
                        </a:rPr>
                        <a:t> quality</a:t>
                      </a:r>
                      <a:endParaRPr lang="en-US" sz="1200" b="1" i="1" dirty="0">
                        <a:solidFill>
                          <a:schemeClr val="bg1"/>
                        </a:solidFill>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i="1" dirty="0" smtClean="0">
                          <a:solidFill>
                            <a:schemeClr val="bg1"/>
                          </a:solidFill>
                        </a:rPr>
                        <a:t>Evidence relevance</a:t>
                      </a:r>
                      <a:endParaRPr lang="en-US" sz="1200" b="1" i="1" baseline="30000" dirty="0">
                        <a:solidFill>
                          <a:schemeClr val="bg1"/>
                        </a:solidFill>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i="1" dirty="0" smtClean="0">
                          <a:solidFill>
                            <a:schemeClr val="bg1"/>
                          </a:solidFill>
                        </a:rPr>
                        <a:t>Effect size</a:t>
                      </a:r>
                      <a:endParaRPr lang="en-US" sz="1200" b="1" i="1" baseline="30000" dirty="0">
                        <a:solidFill>
                          <a:schemeClr val="bg1"/>
                        </a:solidFill>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bg1"/>
                          </a:solidFill>
                        </a:rPr>
                        <a:t>Link to value</a:t>
                      </a:r>
                    </a:p>
                  </a:txBody>
                  <a:tcPr marL="45720" marR="45720" marT="27432" marB="27432" anchor="ct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xmlns="" val="10000"/>
                  </a:ext>
                </a:extLst>
              </a:tr>
              <a:tr h="566179">
                <a:tc rowSpan="2">
                  <a:txBody>
                    <a:bodyPr/>
                    <a:lstStyle/>
                    <a:p>
                      <a:pPr algn="ctr"/>
                      <a:endParaRPr lang="en-US" sz="1200" b="1" i="0" baseline="30000" dirty="0"/>
                    </a:p>
                  </a:txBody>
                  <a:tcPr marT="0" marB="0" anchor="ctr">
                    <a:lnL w="28575" cap="flat" cmpd="sng" algn="ctr">
                      <a:solidFill>
                        <a:srgbClr val="00206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l">
                        <a:buFont typeface="Arial" panose="020B0604020202020204" pitchFamily="34" charset="0"/>
                        <a:buNone/>
                      </a:pPr>
                      <a:r>
                        <a:rPr lang="en-US" sz="1050" i="1" dirty="0" smtClean="0"/>
                        <a:t>Fewer nights at homeless shelter</a:t>
                      </a:r>
                      <a:endParaRPr lang="en-US" sz="1050" i="1" dirty="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dirty="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1"/>
                  </a:ext>
                </a:extLst>
              </a:tr>
              <a:tr h="566179">
                <a:tc vMerge="1">
                  <a:txBody>
                    <a:bodyPr/>
                    <a:lstStyle/>
                    <a:p>
                      <a:pPr algn="ctr"/>
                      <a:endParaRPr lang="en-US" sz="1200" b="1" i="0" dirty="0"/>
                    </a:p>
                  </a:txBody>
                  <a:tcPr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6">
                        <a:lumMod val="20000"/>
                        <a:lumOff val="80000"/>
                      </a:schemeClr>
                    </a:solidFill>
                  </a:tcPr>
                </a:tc>
                <a:tc>
                  <a:txBody>
                    <a:bodyPr/>
                    <a:lstStyle/>
                    <a:p>
                      <a:pPr marL="0" indent="0" algn="l">
                        <a:buFont typeface="Arial" panose="020B0604020202020204" pitchFamily="34" charset="0"/>
                        <a:buNone/>
                      </a:pPr>
                      <a:r>
                        <a:rPr lang="en-US" sz="1050" i="1" dirty="0" smtClean="0"/>
                        <a:t>Reduced proportion of time homeless</a:t>
                      </a:r>
                      <a:endParaRPr lang="en-US" sz="1050" i="1" dirty="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lang="en-US" sz="1100" baseline="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2"/>
                  </a:ext>
                </a:extLst>
              </a:tr>
              <a:tr h="566179">
                <a:tc rowSpan="3">
                  <a:txBody>
                    <a:bodyPr/>
                    <a:lstStyle/>
                    <a:p>
                      <a:pPr algn="ctr"/>
                      <a:endParaRPr lang="en-US" sz="1200" b="1" i="0" baseline="30000" dirty="0"/>
                    </a:p>
                  </a:txBody>
                  <a:tcPr marT="0" marB="0" anchor="ctr">
                    <a:lnL w="28575" cap="flat" cmpd="sng" algn="ctr">
                      <a:solidFill>
                        <a:srgbClr val="002060"/>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l">
                        <a:buFont typeface="Arial" panose="020B0604020202020204" pitchFamily="34" charset="0"/>
                        <a:buNone/>
                      </a:pPr>
                      <a:r>
                        <a:rPr lang="en-US" sz="1050" i="1" dirty="0" smtClean="0"/>
                        <a:t>Reduction in ER visits</a:t>
                      </a:r>
                      <a:endParaRPr lang="en-US" sz="1050" i="1" dirty="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3"/>
                  </a:ext>
                </a:extLst>
              </a:tr>
              <a:tr h="566179">
                <a:tc vMerge="1">
                  <a:txBody>
                    <a:bodyPr/>
                    <a:lstStyle/>
                    <a:p>
                      <a:pPr algn="ctr"/>
                      <a:endParaRPr lang="en-US" sz="1200" b="1" i="0" dirty="0"/>
                    </a:p>
                  </a:txBody>
                  <a:tcPr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i="1" dirty="0" smtClean="0"/>
                        <a:t>Reductions in hospitalizations</a:t>
                      </a:r>
                      <a:r>
                        <a:rPr lang="en-US" sz="1050" i="1" baseline="0" dirty="0" smtClean="0"/>
                        <a:t> and days</a:t>
                      </a:r>
                      <a:endParaRPr lang="en-US" sz="1050" i="1" dirty="0" smtClean="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lang="en-US" sz="1100" baseline="0" dirty="0" smtClean="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4"/>
                  </a:ext>
                </a:extLst>
              </a:tr>
              <a:tr h="566179">
                <a:tc vMerge="1">
                  <a:txBody>
                    <a:bodyPr/>
                    <a:lstStyle/>
                    <a:p>
                      <a:pPr algn="ctr"/>
                      <a:endParaRPr lang="en-US" sz="1200" b="1" i="0" dirty="0"/>
                    </a:p>
                  </a:txBody>
                  <a:tcPr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i="1" dirty="0" smtClean="0"/>
                        <a:t>Reduction in psychiatric hospital</a:t>
                      </a:r>
                      <a:r>
                        <a:rPr lang="en-US" sz="1050" i="1" baseline="0" dirty="0" smtClean="0"/>
                        <a:t> days</a:t>
                      </a:r>
                      <a:endParaRPr lang="en-US" sz="1050" i="1" dirty="0" smtClean="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5"/>
                  </a:ext>
                </a:extLst>
              </a:tr>
              <a:tr h="566179">
                <a:tc rowSpan="2">
                  <a:txBody>
                    <a:bodyPr/>
                    <a:lstStyle/>
                    <a:p>
                      <a:pPr algn="ctr"/>
                      <a:endParaRPr lang="en-US" sz="1200" b="1" i="0" baseline="30000" dirty="0"/>
                    </a:p>
                  </a:txBody>
                  <a:tcPr marT="0" marB="0" anchor="ctr">
                    <a:lnL w="28575" cap="flat" cmpd="sng" algn="ctr">
                      <a:solidFill>
                        <a:srgbClr val="002060"/>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i="1" dirty="0" smtClean="0"/>
                        <a:t>Reduction</a:t>
                      </a:r>
                      <a:r>
                        <a:rPr lang="en-US" sz="1050" i="1" baseline="0" dirty="0" smtClean="0"/>
                        <a:t> in re-convictions / re-offenses</a:t>
                      </a:r>
                      <a:endParaRPr lang="en-US" sz="1050" i="1" dirty="0" smtClean="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6"/>
                  </a:ext>
                </a:extLst>
              </a:tr>
              <a:tr h="566179">
                <a:tc vMerge="1">
                  <a:txBody>
                    <a:bodyPr/>
                    <a:lstStyle/>
                    <a:p>
                      <a:pPr algn="ctr"/>
                      <a:endParaRPr lang="en-US" sz="1200" b="1" i="0" dirty="0"/>
                    </a:p>
                  </a:txBody>
                  <a:tcPr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i="1" dirty="0" smtClean="0"/>
                        <a:t>Reduction</a:t>
                      </a:r>
                      <a:r>
                        <a:rPr lang="en-US" sz="1050" i="1" baseline="0" dirty="0" smtClean="0"/>
                        <a:t> in nights in jail</a:t>
                      </a:r>
                      <a:endParaRPr lang="en-US" sz="1050" i="1" dirty="0" smtClean="0"/>
                    </a:p>
                  </a:txBody>
                  <a:tcPr marT="27432" marB="2743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Pct val="180000"/>
                        <a:buFont typeface="Verdana"/>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2"/>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xmlns="" val="10007"/>
                  </a:ext>
                </a:extLst>
              </a:tr>
            </a:tbl>
          </a:graphicData>
        </a:graphic>
      </p:graphicFrame>
      <p:grpSp>
        <p:nvGrpSpPr>
          <p:cNvPr id="22" name="Group 30"/>
          <p:cNvGrpSpPr>
            <a:grpSpLocks/>
          </p:cNvGrpSpPr>
          <p:nvPr>
            <p:custDataLst>
              <p:tags r:id="rId1"/>
            </p:custDataLst>
          </p:nvPr>
        </p:nvGrpSpPr>
        <p:grpSpPr bwMode="auto">
          <a:xfrm>
            <a:off x="5227495" y="2616319"/>
            <a:ext cx="332308" cy="360000"/>
            <a:chOff x="635" y="2178"/>
            <a:chExt cx="218" cy="220"/>
          </a:xfrm>
          <a:solidFill>
            <a:schemeClr val="tx2"/>
          </a:solidFill>
        </p:grpSpPr>
        <p:sp>
          <p:nvSpPr>
            <p:cNvPr id="23" name="Oval 22"/>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24" name="Oval 23"/>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28" name="Group 30"/>
          <p:cNvGrpSpPr>
            <a:grpSpLocks/>
          </p:cNvGrpSpPr>
          <p:nvPr>
            <p:custDataLst>
              <p:tags r:id="rId2"/>
            </p:custDataLst>
          </p:nvPr>
        </p:nvGrpSpPr>
        <p:grpSpPr bwMode="auto">
          <a:xfrm>
            <a:off x="6238541" y="2616439"/>
            <a:ext cx="332308" cy="360000"/>
            <a:chOff x="635" y="2178"/>
            <a:chExt cx="218" cy="220"/>
          </a:xfrm>
          <a:solidFill>
            <a:schemeClr val="tx2"/>
          </a:solidFill>
        </p:grpSpPr>
        <p:sp>
          <p:nvSpPr>
            <p:cNvPr id="29" name="Oval 28"/>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30" name="Oval 29"/>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31" name="Group 30"/>
          <p:cNvGrpSpPr>
            <a:grpSpLocks/>
          </p:cNvGrpSpPr>
          <p:nvPr>
            <p:custDataLst>
              <p:tags r:id="rId3"/>
            </p:custDataLst>
          </p:nvPr>
        </p:nvGrpSpPr>
        <p:grpSpPr bwMode="auto">
          <a:xfrm>
            <a:off x="7288258" y="2616319"/>
            <a:ext cx="332308" cy="360000"/>
            <a:chOff x="635" y="2178"/>
            <a:chExt cx="218" cy="220"/>
          </a:xfrm>
          <a:solidFill>
            <a:schemeClr val="tx2"/>
          </a:solidFill>
        </p:grpSpPr>
        <p:sp>
          <p:nvSpPr>
            <p:cNvPr id="32" name="Oval 31"/>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33" name="Oval 32"/>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34" name="Group 33"/>
          <p:cNvGrpSpPr/>
          <p:nvPr/>
        </p:nvGrpSpPr>
        <p:grpSpPr>
          <a:xfrm>
            <a:off x="6238008" y="2052940"/>
            <a:ext cx="333375" cy="360362"/>
            <a:chOff x="4174846" y="5154613"/>
            <a:chExt cx="333375" cy="360362"/>
          </a:xfrm>
        </p:grpSpPr>
        <p:sp>
          <p:nvSpPr>
            <p:cNvPr id="35" name="Oval 34"/>
            <p:cNvSpPr>
              <a:spLocks noChangeAspect="1" noChangeArrowheads="1"/>
            </p:cNvSpPr>
            <p:nvPr>
              <p:custDataLst>
                <p:tags r:id="rId49"/>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36" name="Arc 29"/>
            <p:cNvSpPr>
              <a:spLocks noChangeAspect="1"/>
            </p:cNvSpPr>
            <p:nvPr>
              <p:custDataLst>
                <p:tags r:id="rId50"/>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65" name="Group 30"/>
          <p:cNvGrpSpPr>
            <a:grpSpLocks/>
          </p:cNvGrpSpPr>
          <p:nvPr>
            <p:custDataLst>
              <p:tags r:id="rId4"/>
            </p:custDataLst>
          </p:nvPr>
        </p:nvGrpSpPr>
        <p:grpSpPr bwMode="auto">
          <a:xfrm>
            <a:off x="6238541" y="3743075"/>
            <a:ext cx="332308" cy="360000"/>
            <a:chOff x="635" y="2178"/>
            <a:chExt cx="218" cy="220"/>
          </a:xfrm>
          <a:solidFill>
            <a:schemeClr val="tx2"/>
          </a:solidFill>
        </p:grpSpPr>
        <p:sp>
          <p:nvSpPr>
            <p:cNvPr id="66" name="Oval 65"/>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67" name="Oval 66"/>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102" name="Group 101"/>
          <p:cNvGrpSpPr/>
          <p:nvPr/>
        </p:nvGrpSpPr>
        <p:grpSpPr>
          <a:xfrm>
            <a:off x="6238008" y="3179576"/>
            <a:ext cx="333375" cy="360362"/>
            <a:chOff x="4174846" y="5154613"/>
            <a:chExt cx="333375" cy="360362"/>
          </a:xfrm>
        </p:grpSpPr>
        <p:sp>
          <p:nvSpPr>
            <p:cNvPr id="103" name="Oval 102"/>
            <p:cNvSpPr>
              <a:spLocks noChangeAspect="1" noChangeArrowheads="1"/>
            </p:cNvSpPr>
            <p:nvPr>
              <p:custDataLst>
                <p:tags r:id="rId47"/>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04" name="Arc 29"/>
            <p:cNvSpPr>
              <a:spLocks noChangeAspect="1"/>
            </p:cNvSpPr>
            <p:nvPr>
              <p:custDataLst>
                <p:tags r:id="rId48"/>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26" name="Group 125"/>
          <p:cNvGrpSpPr/>
          <p:nvPr/>
        </p:nvGrpSpPr>
        <p:grpSpPr>
          <a:xfrm>
            <a:off x="5227495" y="5432850"/>
            <a:ext cx="333375" cy="360362"/>
            <a:chOff x="4174846" y="4614863"/>
            <a:chExt cx="333375" cy="360362"/>
          </a:xfrm>
        </p:grpSpPr>
        <p:sp>
          <p:nvSpPr>
            <p:cNvPr id="127" name="Oval 126"/>
            <p:cNvSpPr>
              <a:spLocks noChangeAspect="1" noChangeArrowheads="1"/>
            </p:cNvSpPr>
            <p:nvPr>
              <p:custDataLst>
                <p:tags r:id="rId45"/>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28" name="Arc 26"/>
            <p:cNvSpPr>
              <a:spLocks noChangeAspect="1"/>
            </p:cNvSpPr>
            <p:nvPr>
              <p:custDataLst>
                <p:tags r:id="rId46"/>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35" name="Group 134"/>
          <p:cNvGrpSpPr/>
          <p:nvPr/>
        </p:nvGrpSpPr>
        <p:grpSpPr>
          <a:xfrm>
            <a:off x="6238008" y="4869349"/>
            <a:ext cx="333375" cy="360362"/>
            <a:chOff x="4174846" y="5154613"/>
            <a:chExt cx="333375" cy="360362"/>
          </a:xfrm>
        </p:grpSpPr>
        <p:sp>
          <p:nvSpPr>
            <p:cNvPr id="136" name="Oval 135"/>
            <p:cNvSpPr>
              <a:spLocks noChangeAspect="1" noChangeArrowheads="1"/>
            </p:cNvSpPr>
            <p:nvPr>
              <p:custDataLst>
                <p:tags r:id="rId43"/>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numCol="2" anchor="ctr"/>
            <a:lstStyle/>
            <a:p>
              <a:pPr algn="ctr">
                <a:defRPr/>
              </a:pPr>
              <a:endParaRPr lang="en-US" sz="1600"/>
            </a:p>
          </p:txBody>
        </p:sp>
        <p:sp>
          <p:nvSpPr>
            <p:cNvPr id="137" name="Arc 29"/>
            <p:cNvSpPr>
              <a:spLocks noChangeAspect="1"/>
            </p:cNvSpPr>
            <p:nvPr>
              <p:custDataLst>
                <p:tags r:id="rId44"/>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numCol="2" anchor="ctr"/>
            <a:lstStyle/>
            <a:p>
              <a:pPr algn="ctr">
                <a:defRPr/>
              </a:pPr>
              <a:endParaRPr lang="en-US" sz="1600"/>
            </a:p>
          </p:txBody>
        </p:sp>
      </p:grpSp>
      <p:grpSp>
        <p:nvGrpSpPr>
          <p:cNvPr id="138" name="Group 137"/>
          <p:cNvGrpSpPr/>
          <p:nvPr/>
        </p:nvGrpSpPr>
        <p:grpSpPr>
          <a:xfrm>
            <a:off x="6238008" y="5432850"/>
            <a:ext cx="333375" cy="360362"/>
            <a:chOff x="4174846" y="5154613"/>
            <a:chExt cx="333375" cy="360362"/>
          </a:xfrm>
        </p:grpSpPr>
        <p:sp>
          <p:nvSpPr>
            <p:cNvPr id="139" name="Oval 138"/>
            <p:cNvSpPr>
              <a:spLocks noChangeAspect="1" noChangeArrowheads="1"/>
            </p:cNvSpPr>
            <p:nvPr>
              <p:custDataLst>
                <p:tags r:id="rId41"/>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40" name="Arc 29"/>
            <p:cNvSpPr>
              <a:spLocks noChangeAspect="1"/>
            </p:cNvSpPr>
            <p:nvPr>
              <p:custDataLst>
                <p:tags r:id="rId42"/>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79" name="Group 178"/>
          <p:cNvGrpSpPr/>
          <p:nvPr/>
        </p:nvGrpSpPr>
        <p:grpSpPr>
          <a:xfrm>
            <a:off x="6396607" y="6014974"/>
            <a:ext cx="2090125" cy="323932"/>
            <a:chOff x="4830750" y="6503587"/>
            <a:chExt cx="2090125" cy="323932"/>
          </a:xfrm>
        </p:grpSpPr>
        <p:grpSp>
          <p:nvGrpSpPr>
            <p:cNvPr id="10" name="Group 9"/>
            <p:cNvGrpSpPr/>
            <p:nvPr/>
          </p:nvGrpSpPr>
          <p:grpSpPr>
            <a:xfrm>
              <a:off x="4903523" y="6542630"/>
              <a:ext cx="170599" cy="184409"/>
              <a:chOff x="4174846" y="4372051"/>
              <a:chExt cx="333375" cy="360364"/>
            </a:xfrm>
          </p:grpSpPr>
          <p:sp>
            <p:nvSpPr>
              <p:cNvPr id="11" name="Oval 10"/>
              <p:cNvSpPr>
                <a:spLocks noChangeAspect="1" noChangeArrowheads="1"/>
              </p:cNvSpPr>
              <p:nvPr>
                <p:custDataLst>
                  <p:tags r:id="rId39"/>
                </p:custDataLst>
              </p:nvPr>
            </p:nvSpPr>
            <p:spPr bwMode="gray">
              <a:xfrm>
                <a:off x="4174846" y="4372051"/>
                <a:ext cx="333375" cy="36036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2" name="Arc 23"/>
              <p:cNvSpPr>
                <a:spLocks noChangeAspect="1"/>
              </p:cNvSpPr>
              <p:nvPr>
                <p:custDataLst>
                  <p:tags r:id="rId40"/>
                </p:custDataLst>
              </p:nvPr>
            </p:nvSpPr>
            <p:spPr bwMode="gray">
              <a:xfrm>
                <a:off x="4340829" y="4372053"/>
                <a:ext cx="167392" cy="1801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sp>
          <p:nvSpPr>
            <p:cNvPr id="21" name="Oval 20"/>
            <p:cNvSpPr>
              <a:spLocks noChangeAspect="1" noChangeArrowheads="1"/>
            </p:cNvSpPr>
            <p:nvPr/>
          </p:nvSpPr>
          <p:spPr bwMode="gray">
            <a:xfrm>
              <a:off x="5913167" y="6544190"/>
              <a:ext cx="170052" cy="184223"/>
            </a:xfrm>
            <a:prstGeom prst="ellipse">
              <a:avLst/>
            </a:prstGeom>
            <a:solidFill>
              <a:schemeClr val="tx2"/>
            </a:solidFill>
            <a:ln w="12700">
              <a:solidFill>
                <a:schemeClr val="tx2"/>
              </a:solidFill>
              <a:round/>
              <a:headEnd/>
              <a:tailEnd/>
            </a:ln>
          </p:spPr>
          <p:txBody>
            <a:bodyPr wrap="none" anchor="ctr"/>
            <a:lstStyle/>
            <a:p>
              <a:pPr algn="ctr">
                <a:defRPr/>
              </a:pPr>
              <a:endParaRPr lang="en-US" sz="1600"/>
            </a:p>
          </p:txBody>
        </p:sp>
        <p:sp>
          <p:nvSpPr>
            <p:cNvPr id="4" name="TextBox 3"/>
            <p:cNvSpPr txBox="1"/>
            <p:nvPr/>
          </p:nvSpPr>
          <p:spPr>
            <a:xfrm>
              <a:off x="5161335" y="6542630"/>
              <a:ext cx="678533" cy="284889"/>
            </a:xfrm>
            <a:prstGeom prst="rect">
              <a:avLst/>
            </a:prstGeom>
          </p:spPr>
          <p:txBody>
            <a:bodyPr vert="horz" wrap="square" lIns="0" tIns="0" rIns="0" bIns="0" rtlCol="0">
              <a:normAutofit fontScale="92500"/>
            </a:bodyPr>
            <a:lstStyle/>
            <a:p>
              <a:pPr>
                <a:spcBef>
                  <a:spcPts val="500"/>
                </a:spcBef>
                <a:buClr>
                  <a:schemeClr val="tx2"/>
                </a:buClr>
                <a:buSzPct val="120000"/>
              </a:pPr>
              <a:r>
                <a:rPr lang="en-US" sz="900" dirty="0" smtClean="0"/>
                <a:t>Weaker evidence base</a:t>
              </a:r>
            </a:p>
          </p:txBody>
        </p:sp>
        <p:sp>
          <p:nvSpPr>
            <p:cNvPr id="177" name="TextBox 176"/>
            <p:cNvSpPr txBox="1"/>
            <p:nvPr/>
          </p:nvSpPr>
          <p:spPr>
            <a:xfrm>
              <a:off x="6156518" y="6535861"/>
              <a:ext cx="678533" cy="284889"/>
            </a:xfrm>
            <a:prstGeom prst="rect">
              <a:avLst/>
            </a:prstGeom>
          </p:spPr>
          <p:txBody>
            <a:bodyPr vert="horz" wrap="square" lIns="0" tIns="0" rIns="0" bIns="0" rtlCol="0">
              <a:normAutofit fontScale="92500"/>
            </a:bodyPr>
            <a:lstStyle/>
            <a:p>
              <a:pPr>
                <a:spcBef>
                  <a:spcPts val="500"/>
                </a:spcBef>
                <a:buClr>
                  <a:schemeClr val="tx2"/>
                </a:buClr>
                <a:buSzPct val="120000"/>
              </a:pPr>
              <a:r>
                <a:rPr lang="en-US" sz="900" dirty="0" smtClean="0"/>
                <a:t>Stronger evidence base</a:t>
              </a:r>
            </a:p>
          </p:txBody>
        </p:sp>
        <p:sp>
          <p:nvSpPr>
            <p:cNvPr id="178" name="Rectangle 177"/>
            <p:cNvSpPr/>
            <p:nvPr/>
          </p:nvSpPr>
          <p:spPr>
            <a:xfrm>
              <a:off x="4830750" y="6503587"/>
              <a:ext cx="2090125" cy="3152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30" name="Group 129"/>
          <p:cNvGrpSpPr/>
          <p:nvPr/>
        </p:nvGrpSpPr>
        <p:grpSpPr>
          <a:xfrm>
            <a:off x="5227495" y="3179336"/>
            <a:ext cx="333375" cy="360362"/>
            <a:chOff x="4174846" y="4614863"/>
            <a:chExt cx="333375" cy="360362"/>
          </a:xfrm>
        </p:grpSpPr>
        <p:sp>
          <p:nvSpPr>
            <p:cNvPr id="131" name="Oval 130"/>
            <p:cNvSpPr>
              <a:spLocks noChangeAspect="1" noChangeArrowheads="1"/>
            </p:cNvSpPr>
            <p:nvPr>
              <p:custDataLst>
                <p:tags r:id="rId37"/>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44" name="Arc 26"/>
            <p:cNvSpPr>
              <a:spLocks noChangeAspect="1"/>
            </p:cNvSpPr>
            <p:nvPr>
              <p:custDataLst>
                <p:tags r:id="rId38"/>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72" name="Group 171"/>
          <p:cNvGrpSpPr/>
          <p:nvPr/>
        </p:nvGrpSpPr>
        <p:grpSpPr>
          <a:xfrm>
            <a:off x="5239586" y="4869473"/>
            <a:ext cx="333375" cy="360362"/>
            <a:chOff x="4174846" y="5154613"/>
            <a:chExt cx="333375" cy="360362"/>
          </a:xfrm>
        </p:grpSpPr>
        <p:sp>
          <p:nvSpPr>
            <p:cNvPr id="173" name="Oval 172"/>
            <p:cNvSpPr>
              <a:spLocks noChangeAspect="1" noChangeArrowheads="1"/>
            </p:cNvSpPr>
            <p:nvPr>
              <p:custDataLst>
                <p:tags r:id="rId35"/>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numCol="2" anchor="ctr"/>
            <a:lstStyle/>
            <a:p>
              <a:pPr algn="ctr">
                <a:defRPr/>
              </a:pPr>
              <a:endParaRPr lang="en-US" sz="1600"/>
            </a:p>
          </p:txBody>
        </p:sp>
        <p:sp>
          <p:nvSpPr>
            <p:cNvPr id="180" name="Arc 29"/>
            <p:cNvSpPr>
              <a:spLocks noChangeAspect="1"/>
            </p:cNvSpPr>
            <p:nvPr>
              <p:custDataLst>
                <p:tags r:id="rId36"/>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numCol="2" anchor="ctr"/>
            <a:lstStyle/>
            <a:p>
              <a:pPr algn="ctr">
                <a:defRPr/>
              </a:pPr>
              <a:endParaRPr lang="en-US" sz="1600"/>
            </a:p>
          </p:txBody>
        </p:sp>
      </p:grpSp>
      <p:grpSp>
        <p:nvGrpSpPr>
          <p:cNvPr id="181" name="Group 180"/>
          <p:cNvGrpSpPr/>
          <p:nvPr/>
        </p:nvGrpSpPr>
        <p:grpSpPr>
          <a:xfrm>
            <a:off x="7287725" y="2052940"/>
            <a:ext cx="333375" cy="360362"/>
            <a:chOff x="4174846" y="4614863"/>
            <a:chExt cx="333375" cy="360362"/>
          </a:xfrm>
        </p:grpSpPr>
        <p:sp>
          <p:nvSpPr>
            <p:cNvPr id="182" name="Oval 181"/>
            <p:cNvSpPr>
              <a:spLocks noChangeAspect="1" noChangeArrowheads="1"/>
            </p:cNvSpPr>
            <p:nvPr>
              <p:custDataLst>
                <p:tags r:id="rId33"/>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83" name="Arc 26"/>
            <p:cNvSpPr>
              <a:spLocks noChangeAspect="1"/>
            </p:cNvSpPr>
            <p:nvPr>
              <p:custDataLst>
                <p:tags r:id="rId34"/>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87" name="Group 186"/>
          <p:cNvGrpSpPr/>
          <p:nvPr/>
        </p:nvGrpSpPr>
        <p:grpSpPr>
          <a:xfrm>
            <a:off x="8277566" y="2052940"/>
            <a:ext cx="333375" cy="360362"/>
            <a:chOff x="4174846" y="4614863"/>
            <a:chExt cx="333375" cy="360362"/>
          </a:xfrm>
        </p:grpSpPr>
        <p:sp>
          <p:nvSpPr>
            <p:cNvPr id="188" name="Oval 187"/>
            <p:cNvSpPr>
              <a:spLocks noChangeAspect="1" noChangeArrowheads="1"/>
            </p:cNvSpPr>
            <p:nvPr>
              <p:custDataLst>
                <p:tags r:id="rId31"/>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89" name="Arc 26"/>
            <p:cNvSpPr>
              <a:spLocks noChangeAspect="1"/>
            </p:cNvSpPr>
            <p:nvPr>
              <p:custDataLst>
                <p:tags r:id="rId32"/>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90" name="Group 189"/>
          <p:cNvGrpSpPr/>
          <p:nvPr/>
        </p:nvGrpSpPr>
        <p:grpSpPr>
          <a:xfrm>
            <a:off x="5227495" y="3742715"/>
            <a:ext cx="333375" cy="360362"/>
            <a:chOff x="4174846" y="4614863"/>
            <a:chExt cx="333375" cy="360362"/>
          </a:xfrm>
        </p:grpSpPr>
        <p:sp>
          <p:nvSpPr>
            <p:cNvPr id="191" name="Oval 190"/>
            <p:cNvSpPr>
              <a:spLocks noChangeAspect="1" noChangeArrowheads="1"/>
            </p:cNvSpPr>
            <p:nvPr>
              <p:custDataLst>
                <p:tags r:id="rId29"/>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92" name="Arc 26"/>
            <p:cNvSpPr>
              <a:spLocks noChangeAspect="1"/>
            </p:cNvSpPr>
            <p:nvPr>
              <p:custDataLst>
                <p:tags r:id="rId30"/>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96" name="Group 30"/>
          <p:cNvGrpSpPr>
            <a:grpSpLocks/>
          </p:cNvGrpSpPr>
          <p:nvPr>
            <p:custDataLst>
              <p:tags r:id="rId5"/>
            </p:custDataLst>
          </p:nvPr>
        </p:nvGrpSpPr>
        <p:grpSpPr bwMode="auto">
          <a:xfrm>
            <a:off x="6238541" y="4306212"/>
            <a:ext cx="332308" cy="360000"/>
            <a:chOff x="635" y="2178"/>
            <a:chExt cx="218" cy="220"/>
          </a:xfrm>
          <a:solidFill>
            <a:schemeClr val="tx2"/>
          </a:solidFill>
        </p:grpSpPr>
        <p:sp>
          <p:nvSpPr>
            <p:cNvPr id="197" name="Oval 196"/>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numCol="2" anchor="ctr"/>
            <a:lstStyle/>
            <a:p>
              <a:pPr algn="ctr">
                <a:defRPr/>
              </a:pPr>
              <a:endParaRPr lang="en-US" sz="1600"/>
            </a:p>
          </p:txBody>
        </p:sp>
        <p:sp>
          <p:nvSpPr>
            <p:cNvPr id="198" name="Oval 197"/>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numCol="2" anchor="ctr"/>
            <a:lstStyle/>
            <a:p>
              <a:pPr algn="ctr">
                <a:defRPr/>
              </a:pPr>
              <a:endParaRPr lang="en-US" sz="1600"/>
            </a:p>
          </p:txBody>
        </p:sp>
      </p:grpSp>
      <p:grpSp>
        <p:nvGrpSpPr>
          <p:cNvPr id="211" name="Group 210"/>
          <p:cNvGrpSpPr>
            <a:grpSpLocks/>
          </p:cNvGrpSpPr>
          <p:nvPr>
            <p:custDataLst>
              <p:tags r:id="rId6"/>
            </p:custDataLst>
          </p:nvPr>
        </p:nvGrpSpPr>
        <p:grpSpPr bwMode="auto">
          <a:xfrm>
            <a:off x="8278099" y="4302095"/>
            <a:ext cx="332308" cy="360000"/>
            <a:chOff x="635" y="2178"/>
            <a:chExt cx="218" cy="220"/>
          </a:xfrm>
          <a:solidFill>
            <a:schemeClr val="tx2"/>
          </a:solidFill>
        </p:grpSpPr>
        <p:sp>
          <p:nvSpPr>
            <p:cNvPr id="212" name="Oval 211"/>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213" name="Oval 212"/>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214" name="Group 213"/>
          <p:cNvGrpSpPr/>
          <p:nvPr/>
        </p:nvGrpSpPr>
        <p:grpSpPr>
          <a:xfrm>
            <a:off x="7287725" y="4306094"/>
            <a:ext cx="333375" cy="360362"/>
            <a:chOff x="4174846" y="4614863"/>
            <a:chExt cx="333375" cy="360362"/>
          </a:xfrm>
        </p:grpSpPr>
        <p:sp>
          <p:nvSpPr>
            <p:cNvPr id="215" name="Oval 214"/>
            <p:cNvSpPr>
              <a:spLocks noChangeAspect="1" noChangeArrowheads="1"/>
            </p:cNvSpPr>
            <p:nvPr>
              <p:custDataLst>
                <p:tags r:id="rId27"/>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216" name="Arc 26"/>
            <p:cNvSpPr>
              <a:spLocks noChangeAspect="1"/>
            </p:cNvSpPr>
            <p:nvPr>
              <p:custDataLst>
                <p:tags r:id="rId28"/>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217" name="Group 216"/>
          <p:cNvGrpSpPr/>
          <p:nvPr/>
        </p:nvGrpSpPr>
        <p:grpSpPr>
          <a:xfrm>
            <a:off x="5227495" y="4306094"/>
            <a:ext cx="333375" cy="360362"/>
            <a:chOff x="4174846" y="4614863"/>
            <a:chExt cx="333375" cy="360362"/>
          </a:xfrm>
        </p:grpSpPr>
        <p:sp>
          <p:nvSpPr>
            <p:cNvPr id="218" name="Oval 217"/>
            <p:cNvSpPr>
              <a:spLocks noChangeAspect="1" noChangeArrowheads="1"/>
            </p:cNvSpPr>
            <p:nvPr>
              <p:custDataLst>
                <p:tags r:id="rId25"/>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numCol="2" anchor="ctr"/>
            <a:lstStyle/>
            <a:p>
              <a:pPr algn="ctr">
                <a:defRPr/>
              </a:pPr>
              <a:endParaRPr lang="en-US" sz="1600"/>
            </a:p>
          </p:txBody>
        </p:sp>
        <p:sp>
          <p:nvSpPr>
            <p:cNvPr id="219" name="Arc 26"/>
            <p:cNvSpPr>
              <a:spLocks noChangeAspect="1"/>
            </p:cNvSpPr>
            <p:nvPr>
              <p:custDataLst>
                <p:tags r:id="rId26"/>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numCol="2" anchor="ctr"/>
            <a:lstStyle/>
            <a:p>
              <a:pPr algn="ctr">
                <a:defRPr/>
              </a:pPr>
              <a:endParaRPr lang="en-US" sz="1600"/>
            </a:p>
          </p:txBody>
        </p:sp>
      </p:grpSp>
      <p:grpSp>
        <p:nvGrpSpPr>
          <p:cNvPr id="220" name="Group 219"/>
          <p:cNvGrpSpPr/>
          <p:nvPr/>
        </p:nvGrpSpPr>
        <p:grpSpPr>
          <a:xfrm>
            <a:off x="7287725" y="4869473"/>
            <a:ext cx="333375" cy="360362"/>
            <a:chOff x="4174846" y="4614863"/>
            <a:chExt cx="333375" cy="360362"/>
          </a:xfrm>
        </p:grpSpPr>
        <p:sp>
          <p:nvSpPr>
            <p:cNvPr id="221" name="Oval 220"/>
            <p:cNvSpPr>
              <a:spLocks noChangeAspect="1" noChangeArrowheads="1"/>
            </p:cNvSpPr>
            <p:nvPr>
              <p:custDataLst>
                <p:tags r:id="rId23"/>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222" name="Arc 26"/>
            <p:cNvSpPr>
              <a:spLocks noChangeAspect="1"/>
            </p:cNvSpPr>
            <p:nvPr>
              <p:custDataLst>
                <p:tags r:id="rId24"/>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223" name="Group 222"/>
          <p:cNvGrpSpPr/>
          <p:nvPr/>
        </p:nvGrpSpPr>
        <p:grpSpPr>
          <a:xfrm>
            <a:off x="7287725" y="5432850"/>
            <a:ext cx="333375" cy="360362"/>
            <a:chOff x="4174846" y="4614863"/>
            <a:chExt cx="333375" cy="360362"/>
          </a:xfrm>
        </p:grpSpPr>
        <p:sp>
          <p:nvSpPr>
            <p:cNvPr id="224" name="Oval 223"/>
            <p:cNvSpPr>
              <a:spLocks noChangeAspect="1" noChangeArrowheads="1"/>
            </p:cNvSpPr>
            <p:nvPr>
              <p:custDataLst>
                <p:tags r:id="rId21"/>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225" name="Arc 26"/>
            <p:cNvSpPr>
              <a:spLocks noChangeAspect="1"/>
            </p:cNvSpPr>
            <p:nvPr>
              <p:custDataLst>
                <p:tags r:id="rId22"/>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229" name="Group 228"/>
          <p:cNvGrpSpPr/>
          <p:nvPr/>
        </p:nvGrpSpPr>
        <p:grpSpPr>
          <a:xfrm>
            <a:off x="5227495" y="2052940"/>
            <a:ext cx="333375" cy="360362"/>
            <a:chOff x="4174846" y="4614863"/>
            <a:chExt cx="333375" cy="360362"/>
          </a:xfrm>
        </p:grpSpPr>
        <p:sp>
          <p:nvSpPr>
            <p:cNvPr id="230" name="Oval 229"/>
            <p:cNvSpPr>
              <a:spLocks noChangeAspect="1" noChangeArrowheads="1"/>
            </p:cNvSpPr>
            <p:nvPr>
              <p:custDataLst>
                <p:tags r:id="rId19"/>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231" name="Arc 26"/>
            <p:cNvSpPr>
              <a:spLocks noChangeAspect="1"/>
            </p:cNvSpPr>
            <p:nvPr>
              <p:custDataLst>
                <p:tags r:id="rId20"/>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sp>
        <p:nvSpPr>
          <p:cNvPr id="107" name="Title 1"/>
          <p:cNvSpPr>
            <a:spLocks noGrp="1"/>
          </p:cNvSpPr>
          <p:nvPr>
            <p:ph type="title"/>
          </p:nvPr>
        </p:nvSpPr>
        <p:spPr>
          <a:xfrm>
            <a:off x="523876" y="371475"/>
            <a:ext cx="8096248" cy="330200"/>
          </a:xfrm>
        </p:spPr>
        <p:txBody>
          <a:bodyPr/>
          <a:lstStyle/>
          <a:p>
            <a:r>
              <a:rPr lang="en-US" dirty="0" smtClean="0"/>
              <a:t>Evidence review: Permanent Supportive Housing (PSH)</a:t>
            </a:r>
            <a:endParaRPr lang="en-US" dirty="0"/>
          </a:p>
        </p:txBody>
      </p:sp>
      <p:grpSp>
        <p:nvGrpSpPr>
          <p:cNvPr id="108" name="Group 107"/>
          <p:cNvGrpSpPr/>
          <p:nvPr/>
        </p:nvGrpSpPr>
        <p:grpSpPr>
          <a:xfrm>
            <a:off x="8277566" y="2629604"/>
            <a:ext cx="333375" cy="360363"/>
            <a:chOff x="4174846" y="4086225"/>
            <a:chExt cx="333375" cy="360363"/>
          </a:xfrm>
        </p:grpSpPr>
        <p:sp>
          <p:nvSpPr>
            <p:cNvPr id="109" name="Oval 108"/>
            <p:cNvSpPr>
              <a:spLocks noChangeAspect="1" noChangeArrowheads="1"/>
            </p:cNvSpPr>
            <p:nvPr>
              <p:custDataLst>
                <p:tags r:id="rId17"/>
              </p:custDataLst>
            </p:nvPr>
          </p:nvSpPr>
          <p:spPr bwMode="gray">
            <a:xfrm>
              <a:off x="4174846" y="4086225"/>
              <a:ext cx="333375" cy="360363"/>
            </a:xfrm>
            <a:prstGeom prst="ellipse">
              <a:avLst/>
            </a:prstGeom>
            <a:solidFill>
              <a:srgbClr val="FFFFFF"/>
            </a:solidFill>
            <a:ln w="12700">
              <a:solidFill>
                <a:schemeClr val="tx2"/>
              </a:solidFill>
              <a:round/>
              <a:headEnd/>
              <a:tailEnd/>
            </a:ln>
          </p:spPr>
          <p:txBody>
            <a:bodyPr wrap="none" numCol="2" anchor="ctr"/>
            <a:lstStyle/>
            <a:p>
              <a:pPr algn="ctr">
                <a:defRPr/>
              </a:pPr>
              <a:endParaRPr lang="en-US" sz="1600"/>
            </a:p>
          </p:txBody>
        </p:sp>
        <p:sp>
          <p:nvSpPr>
            <p:cNvPr id="110" name="Arc 23"/>
            <p:cNvSpPr>
              <a:spLocks noChangeAspect="1"/>
            </p:cNvSpPr>
            <p:nvPr>
              <p:custDataLst>
                <p:tags r:id="rId18"/>
              </p:custDataLst>
            </p:nvPr>
          </p:nvSpPr>
          <p:spPr bwMode="gray">
            <a:xfrm>
              <a:off x="4340830" y="4086225"/>
              <a:ext cx="167391" cy="18018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tx2"/>
            </a:solidFill>
            <a:ln w="12700">
              <a:solidFill>
                <a:schemeClr val="tx2"/>
              </a:solidFill>
              <a:round/>
              <a:headEnd/>
              <a:tailEnd/>
            </a:ln>
          </p:spPr>
          <p:txBody>
            <a:bodyPr wrap="none" numCol="2" anchor="ctr"/>
            <a:lstStyle/>
            <a:p>
              <a:pPr algn="ctr">
                <a:defRPr/>
              </a:pPr>
              <a:endParaRPr lang="en-US" sz="1600"/>
            </a:p>
          </p:txBody>
        </p:sp>
      </p:grpSp>
      <p:sp>
        <p:nvSpPr>
          <p:cNvPr id="2" name="Rectangle 1"/>
          <p:cNvSpPr/>
          <p:nvPr/>
        </p:nvSpPr>
        <p:spPr>
          <a:xfrm>
            <a:off x="523876" y="6262577"/>
            <a:ext cx="4357065" cy="434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63" indent="-169863">
              <a:buAutoNum type="arabicPeriod"/>
            </a:pPr>
            <a:endParaRPr lang="en-US" sz="800" dirty="0">
              <a:solidFill>
                <a:schemeClr val="tx1"/>
              </a:solidFill>
            </a:endParaRPr>
          </a:p>
        </p:txBody>
      </p:sp>
      <p:grpSp>
        <p:nvGrpSpPr>
          <p:cNvPr id="111" name="Group 110"/>
          <p:cNvGrpSpPr/>
          <p:nvPr/>
        </p:nvGrpSpPr>
        <p:grpSpPr>
          <a:xfrm>
            <a:off x="8277566" y="4905725"/>
            <a:ext cx="333375" cy="360362"/>
            <a:chOff x="4174846" y="4614863"/>
            <a:chExt cx="333375" cy="360362"/>
          </a:xfrm>
        </p:grpSpPr>
        <p:sp>
          <p:nvSpPr>
            <p:cNvPr id="112" name="Oval 111"/>
            <p:cNvSpPr>
              <a:spLocks noChangeAspect="1" noChangeArrowheads="1"/>
            </p:cNvSpPr>
            <p:nvPr>
              <p:custDataLst>
                <p:tags r:id="rId15"/>
              </p:custDataLst>
            </p:nvPr>
          </p:nvSpPr>
          <p:spPr bwMode="gray">
            <a:xfrm>
              <a:off x="4174846" y="4614863"/>
              <a:ext cx="333375" cy="358709"/>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14" name="Arc 26"/>
            <p:cNvSpPr>
              <a:spLocks noChangeAspect="1"/>
            </p:cNvSpPr>
            <p:nvPr>
              <p:custDataLst>
                <p:tags r:id="rId16"/>
              </p:custDataLst>
            </p:nvPr>
          </p:nvSpPr>
          <p:spPr bwMode="gray">
            <a:xfrm>
              <a:off x="4340830" y="4616516"/>
              <a:ext cx="167391" cy="35870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15" name="Group 114"/>
          <p:cNvGrpSpPr/>
          <p:nvPr/>
        </p:nvGrpSpPr>
        <p:grpSpPr>
          <a:xfrm>
            <a:off x="8277566" y="5432850"/>
            <a:ext cx="333375" cy="360362"/>
            <a:chOff x="4174846" y="5154613"/>
            <a:chExt cx="333375" cy="360362"/>
          </a:xfrm>
        </p:grpSpPr>
        <p:sp>
          <p:nvSpPr>
            <p:cNvPr id="116" name="Oval 115"/>
            <p:cNvSpPr>
              <a:spLocks noChangeAspect="1" noChangeArrowheads="1"/>
            </p:cNvSpPr>
            <p:nvPr>
              <p:custDataLst>
                <p:tags r:id="rId13"/>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17" name="Arc 29"/>
            <p:cNvSpPr>
              <a:spLocks noChangeAspect="1"/>
            </p:cNvSpPr>
            <p:nvPr>
              <p:custDataLst>
                <p:tags r:id="rId14"/>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18" name="Group 117"/>
          <p:cNvGrpSpPr>
            <a:grpSpLocks/>
          </p:cNvGrpSpPr>
          <p:nvPr>
            <p:custDataLst>
              <p:tags r:id="rId7"/>
            </p:custDataLst>
          </p:nvPr>
        </p:nvGrpSpPr>
        <p:grpSpPr bwMode="auto">
          <a:xfrm>
            <a:off x="8278099" y="3772062"/>
            <a:ext cx="332308" cy="360000"/>
            <a:chOff x="635" y="2178"/>
            <a:chExt cx="218" cy="220"/>
          </a:xfrm>
          <a:solidFill>
            <a:schemeClr val="tx2"/>
          </a:solidFill>
        </p:grpSpPr>
        <p:sp>
          <p:nvSpPr>
            <p:cNvPr id="119" name="Oval 118"/>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120" name="Oval 119"/>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121" name="Group 120"/>
          <p:cNvGrpSpPr>
            <a:grpSpLocks/>
          </p:cNvGrpSpPr>
          <p:nvPr>
            <p:custDataLst>
              <p:tags r:id="rId8"/>
            </p:custDataLst>
          </p:nvPr>
        </p:nvGrpSpPr>
        <p:grpSpPr bwMode="auto">
          <a:xfrm>
            <a:off x="8278099" y="3177817"/>
            <a:ext cx="332308" cy="360000"/>
            <a:chOff x="635" y="2178"/>
            <a:chExt cx="218" cy="220"/>
          </a:xfrm>
          <a:solidFill>
            <a:schemeClr val="tx2"/>
          </a:solidFill>
        </p:grpSpPr>
        <p:sp>
          <p:nvSpPr>
            <p:cNvPr id="122" name="Oval 121"/>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sp>
          <p:nvSpPr>
            <p:cNvPr id="129" name="Oval 128"/>
            <p:cNvSpPr>
              <a:spLocks noChangeAspect="1" noChangeArrowheads="1"/>
            </p:cNvSpPr>
            <p:nvPr/>
          </p:nvSpPr>
          <p:spPr bwMode="gray">
            <a:xfrm>
              <a:off x="635" y="2178"/>
              <a:ext cx="218" cy="220"/>
            </a:xfrm>
            <a:prstGeom prst="ellipse">
              <a:avLst/>
            </a:prstGeom>
            <a:grpFill/>
            <a:ln w="12700">
              <a:solidFill>
                <a:schemeClr val="tx2"/>
              </a:solidFill>
              <a:round/>
              <a:headEnd/>
              <a:tailEnd/>
            </a:ln>
          </p:spPr>
          <p:txBody>
            <a:bodyPr wrap="none" anchor="ctr"/>
            <a:lstStyle/>
            <a:p>
              <a:pPr algn="ctr">
                <a:defRPr/>
              </a:pPr>
              <a:endParaRPr lang="en-US" sz="1600"/>
            </a:p>
          </p:txBody>
        </p:sp>
      </p:grpSp>
      <p:grpSp>
        <p:nvGrpSpPr>
          <p:cNvPr id="132" name="Group 131"/>
          <p:cNvGrpSpPr/>
          <p:nvPr/>
        </p:nvGrpSpPr>
        <p:grpSpPr>
          <a:xfrm>
            <a:off x="7287725" y="3179336"/>
            <a:ext cx="333375" cy="360362"/>
            <a:chOff x="4174846" y="5154613"/>
            <a:chExt cx="333375" cy="360362"/>
          </a:xfrm>
        </p:grpSpPr>
        <p:sp>
          <p:nvSpPr>
            <p:cNvPr id="133" name="Oval 132"/>
            <p:cNvSpPr>
              <a:spLocks noChangeAspect="1" noChangeArrowheads="1"/>
            </p:cNvSpPr>
            <p:nvPr>
              <p:custDataLst>
                <p:tags r:id="rId11"/>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34" name="Arc 29"/>
            <p:cNvSpPr>
              <a:spLocks noChangeAspect="1"/>
            </p:cNvSpPr>
            <p:nvPr>
              <p:custDataLst>
                <p:tags r:id="rId12"/>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grpSp>
        <p:nvGrpSpPr>
          <p:cNvPr id="141" name="Group 140"/>
          <p:cNvGrpSpPr/>
          <p:nvPr/>
        </p:nvGrpSpPr>
        <p:grpSpPr>
          <a:xfrm>
            <a:off x="7287725" y="3742715"/>
            <a:ext cx="333375" cy="360362"/>
            <a:chOff x="4174846" y="5154613"/>
            <a:chExt cx="333375" cy="360362"/>
          </a:xfrm>
        </p:grpSpPr>
        <p:sp>
          <p:nvSpPr>
            <p:cNvPr id="142" name="Oval 141"/>
            <p:cNvSpPr>
              <a:spLocks noChangeAspect="1" noChangeArrowheads="1"/>
            </p:cNvSpPr>
            <p:nvPr>
              <p:custDataLst>
                <p:tags r:id="rId9"/>
              </p:custDataLst>
            </p:nvPr>
          </p:nvSpPr>
          <p:spPr bwMode="gray">
            <a:xfrm>
              <a:off x="4174846" y="5154613"/>
              <a:ext cx="331980" cy="358724"/>
            </a:xfrm>
            <a:prstGeom prst="ellipse">
              <a:avLst/>
            </a:prstGeom>
            <a:solidFill>
              <a:srgbClr val="FFFFFF"/>
            </a:solidFill>
            <a:ln w="12700">
              <a:solidFill>
                <a:schemeClr val="tx2"/>
              </a:solidFill>
              <a:round/>
              <a:headEnd/>
              <a:tailEnd/>
            </a:ln>
          </p:spPr>
          <p:txBody>
            <a:bodyPr wrap="none" anchor="ctr"/>
            <a:lstStyle/>
            <a:p>
              <a:pPr algn="ctr">
                <a:defRPr/>
              </a:pPr>
              <a:endParaRPr lang="en-US" sz="1600"/>
            </a:p>
          </p:txBody>
        </p:sp>
        <p:sp>
          <p:nvSpPr>
            <p:cNvPr id="143" name="Arc 29"/>
            <p:cNvSpPr>
              <a:spLocks noChangeAspect="1"/>
            </p:cNvSpPr>
            <p:nvPr>
              <p:custDataLst>
                <p:tags r:id="rId10"/>
              </p:custDataLst>
            </p:nvPr>
          </p:nvSpPr>
          <p:spPr bwMode="gray">
            <a:xfrm>
              <a:off x="4176241" y="5156251"/>
              <a:ext cx="331980" cy="3587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tx2"/>
            </a:solidFill>
            <a:ln w="12700">
              <a:solidFill>
                <a:schemeClr val="tx2"/>
              </a:solidFill>
              <a:round/>
              <a:headEnd/>
              <a:tailEnd/>
            </a:ln>
          </p:spPr>
          <p:txBody>
            <a:bodyPr wrap="none" anchor="ctr"/>
            <a:lstStyle/>
            <a:p>
              <a:pPr algn="ctr">
                <a:defRPr/>
              </a:pPr>
              <a:endParaRPr lang="en-US" sz="1600"/>
            </a:p>
          </p:txBody>
        </p:sp>
      </p:grpSp>
      <p:sp>
        <p:nvSpPr>
          <p:cNvPr id="105" name="Text Placeholder 2"/>
          <p:cNvSpPr>
            <a:spLocks noGrp="1"/>
          </p:cNvSpPr>
          <p:nvPr>
            <p:ph type="body" sz="quarter" idx="24"/>
          </p:nvPr>
        </p:nvSpPr>
        <p:spPr>
          <a:xfrm>
            <a:off x="523876" y="701675"/>
            <a:ext cx="8096247" cy="349250"/>
          </a:xfrm>
        </p:spPr>
        <p:txBody>
          <a:bodyPr/>
          <a:lstStyle/>
          <a:p>
            <a:r>
              <a:rPr lang="en-US" dirty="0" smtClean="0"/>
              <a:t>Permanent Supportive Housing (PSH) has demonstrated impact across housing, health, and criminal justice outcomes for high-need populations</a:t>
            </a:r>
            <a:endParaRPr lang="en-US" dirty="0"/>
          </a:p>
        </p:txBody>
      </p:sp>
      <p:pic>
        <p:nvPicPr>
          <p:cNvPr id="123" name="Picture 8" descr="https://d30y9cdsu7xlg0.cloudfront.net/png/192276-200.png"/>
          <p:cNvPicPr>
            <a:picLocks noChangeAspect="1" noChangeArrowheads="1"/>
          </p:cNvPicPr>
          <p:nvPr/>
        </p:nvPicPr>
        <p:blipFill>
          <a:blip r:embed="rId53"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830" y="2165406"/>
            <a:ext cx="623350" cy="651466"/>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1091623" y="2075503"/>
            <a:ext cx="0" cy="8312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170171" y="2258535"/>
            <a:ext cx="1133577" cy="628965"/>
          </a:xfrm>
          <a:prstGeom prst="rect">
            <a:avLst/>
          </a:prstGeom>
        </p:spPr>
        <p:txBody>
          <a:bodyPr vert="horz" wrap="square" lIns="0" tIns="0" rIns="0" bIns="0" rtlCol="0">
            <a:normAutofit/>
          </a:bodyPr>
          <a:lstStyle/>
          <a:p>
            <a:pPr algn="ctr">
              <a:spcBef>
                <a:spcPts val="500"/>
              </a:spcBef>
              <a:buClr>
                <a:schemeClr val="tx2"/>
              </a:buClr>
              <a:buSzPct val="120000"/>
            </a:pPr>
            <a:r>
              <a:rPr lang="en-US" sz="1400" b="1" dirty="0" smtClean="0"/>
              <a:t>Housing Outcomes</a:t>
            </a:r>
          </a:p>
        </p:txBody>
      </p:sp>
      <p:pic>
        <p:nvPicPr>
          <p:cNvPr id="146" name="Picture 6" descr="http://thehealthdigest.org/wp-content/uploads/2016/03/health.png"/>
          <p:cNvPicPr>
            <a:picLocks noChangeAspect="1" noChangeArrowheads="1"/>
          </p:cNvPicPr>
          <p:nvPr/>
        </p:nvPicPr>
        <p:blipFill>
          <a:blip r:embed="rId5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737" y="3650269"/>
            <a:ext cx="577537" cy="603586"/>
          </a:xfrm>
          <a:prstGeom prst="rect">
            <a:avLst/>
          </a:prstGeom>
          <a:noFill/>
          <a:extLst>
            <a:ext uri="{909E8E84-426E-40DD-AFC4-6F175D3DCCD1}">
              <a14:hiddenFill xmlns:a14="http://schemas.microsoft.com/office/drawing/2010/main">
                <a:solidFill>
                  <a:srgbClr val="FFFFFF"/>
                </a:solidFill>
              </a14:hiddenFill>
            </a:ext>
          </a:extLst>
        </p:spPr>
      </p:pic>
      <p:cxnSp>
        <p:nvCxnSpPr>
          <p:cNvPr id="148" name="Straight Connector 147"/>
          <p:cNvCxnSpPr/>
          <p:nvPr/>
        </p:nvCxnSpPr>
        <p:spPr>
          <a:xfrm>
            <a:off x="1091623" y="3536426"/>
            <a:ext cx="0" cy="8312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170171" y="3717401"/>
            <a:ext cx="1133577" cy="469322"/>
          </a:xfrm>
          <a:prstGeom prst="rect">
            <a:avLst/>
          </a:prstGeom>
        </p:spPr>
        <p:txBody>
          <a:bodyPr vert="horz" wrap="square" lIns="0" tIns="0" rIns="0" bIns="0" rtlCol="0">
            <a:normAutofit/>
          </a:bodyPr>
          <a:lstStyle/>
          <a:p>
            <a:pPr algn="ctr">
              <a:spcBef>
                <a:spcPts val="500"/>
              </a:spcBef>
              <a:buClr>
                <a:schemeClr val="tx2"/>
              </a:buClr>
              <a:buSzPct val="120000"/>
            </a:pPr>
            <a:r>
              <a:rPr lang="en-US" sz="1400" b="1" dirty="0" smtClean="0"/>
              <a:t>Health Outcomes</a:t>
            </a:r>
          </a:p>
        </p:txBody>
      </p:sp>
      <p:pic>
        <p:nvPicPr>
          <p:cNvPr id="151" name="Picture 4" descr="http://www.clipartbest.com/cliparts/KTn/erz/KTnerzbbc.jpeg"/>
          <p:cNvPicPr>
            <a:picLocks noChangeAspect="1" noChangeArrowheads="1"/>
          </p:cNvPicPr>
          <p:nvPr/>
        </p:nvPicPr>
        <p:blipFill>
          <a:blip r:embed="rId5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027" y="5023817"/>
            <a:ext cx="778958" cy="665218"/>
          </a:xfrm>
          <a:prstGeom prst="rect">
            <a:avLst/>
          </a:prstGeom>
          <a:noFill/>
          <a:extLst>
            <a:ext uri="{909E8E84-426E-40DD-AFC4-6F175D3DCCD1}">
              <a14:hiddenFill xmlns:a14="http://schemas.microsoft.com/office/drawing/2010/main">
                <a:solidFill>
                  <a:srgbClr val="FFFFFF"/>
                </a:solidFill>
              </a14:hiddenFill>
            </a:ext>
          </a:extLst>
        </p:spPr>
      </p:pic>
      <p:cxnSp>
        <p:nvCxnSpPr>
          <p:cNvPr id="153" name="Straight Connector 152"/>
          <p:cNvCxnSpPr/>
          <p:nvPr/>
        </p:nvCxnSpPr>
        <p:spPr>
          <a:xfrm>
            <a:off x="1091623" y="4940790"/>
            <a:ext cx="0" cy="8312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1170171" y="5044093"/>
            <a:ext cx="1133577" cy="624667"/>
          </a:xfrm>
          <a:prstGeom prst="rect">
            <a:avLst/>
          </a:prstGeom>
        </p:spPr>
        <p:txBody>
          <a:bodyPr vert="horz" wrap="square" lIns="0" tIns="0" rIns="0" bIns="0" rtlCol="0">
            <a:normAutofit lnSpcReduction="10000"/>
          </a:bodyPr>
          <a:lstStyle/>
          <a:p>
            <a:pPr algn="ctr">
              <a:spcBef>
                <a:spcPts val="500"/>
              </a:spcBef>
              <a:buClr>
                <a:schemeClr val="tx2"/>
              </a:buClr>
              <a:buSzPct val="120000"/>
            </a:pPr>
            <a:r>
              <a:rPr lang="en-US" sz="1400" b="1" dirty="0" smtClean="0"/>
              <a:t>Criminal Justice Outcomes</a:t>
            </a:r>
          </a:p>
        </p:txBody>
      </p:sp>
    </p:spTree>
    <p:extLst>
      <p:ext uri="{BB962C8B-B14F-4D97-AF65-F5344CB8AC3E}">
        <p14:creationId xmlns:p14="http://schemas.microsoft.com/office/powerpoint/2010/main" val="160002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integration process</a:t>
            </a:r>
            <a:endParaRPr lang="en-US" dirty="0"/>
          </a:p>
        </p:txBody>
      </p:sp>
      <p:sp>
        <p:nvSpPr>
          <p:cNvPr id="4" name="Text Placeholder 3"/>
          <p:cNvSpPr>
            <a:spLocks noGrp="1"/>
          </p:cNvSpPr>
          <p:nvPr>
            <p:ph type="body" sz="quarter" idx="28"/>
          </p:nvPr>
        </p:nvSpPr>
        <p:spPr/>
        <p:txBody>
          <a:bodyPr/>
          <a:lstStyle/>
          <a:p>
            <a:endParaRPr lang="en-US"/>
          </a:p>
        </p:txBody>
      </p:sp>
      <p:sp>
        <p:nvSpPr>
          <p:cNvPr id="5" name="Rectangle 4"/>
          <p:cNvSpPr/>
          <p:nvPr/>
        </p:nvSpPr>
        <p:spPr>
          <a:xfrm>
            <a:off x="143823" y="1143000"/>
            <a:ext cx="714768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5" name="Rectangle 14"/>
          <p:cNvSpPr/>
          <p:nvPr/>
        </p:nvSpPr>
        <p:spPr>
          <a:xfrm>
            <a:off x="7377612" y="2226511"/>
            <a:ext cx="1641770" cy="293482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Cross-matched utilization data</a:t>
            </a:r>
            <a:endParaRPr lang="en-US" sz="1600" i="1" dirty="0"/>
          </a:p>
        </p:txBody>
      </p:sp>
      <p:sp>
        <p:nvSpPr>
          <p:cNvPr id="12" name="Rectangle 11"/>
          <p:cNvSpPr/>
          <p:nvPr/>
        </p:nvSpPr>
        <p:spPr>
          <a:xfrm>
            <a:off x="258612" y="2228880"/>
            <a:ext cx="2689749" cy="322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Any individual with an entry in the </a:t>
            </a:r>
            <a:r>
              <a:rPr lang="en-US" sz="1600" b="1" dirty="0" smtClean="0">
                <a:solidFill>
                  <a:schemeClr val="tx2"/>
                </a:solidFill>
              </a:rPr>
              <a:t>Homeless Management Information System, </a:t>
            </a:r>
            <a:r>
              <a:rPr lang="en-US" sz="1600" b="1" dirty="0" smtClean="0">
                <a:solidFill>
                  <a:schemeClr val="tx1"/>
                </a:solidFill>
              </a:rPr>
              <a:t>2015-2016</a:t>
            </a:r>
          </a:p>
          <a:p>
            <a:pPr algn="ctr"/>
            <a:endParaRPr lang="en-US" sz="1600" b="1" dirty="0" smtClean="0">
              <a:solidFill>
                <a:schemeClr val="tx1"/>
              </a:solidFill>
            </a:endParaRPr>
          </a:p>
          <a:p>
            <a:pPr algn="ctr"/>
            <a:r>
              <a:rPr lang="en-US" sz="1600" i="1" dirty="0" smtClean="0">
                <a:solidFill>
                  <a:schemeClr val="tx1"/>
                </a:solidFill>
              </a:rPr>
              <a:t>(includes those who have used emergency </a:t>
            </a:r>
            <a:r>
              <a:rPr lang="en-US" sz="1600" i="1" u="sng" dirty="0" smtClean="0">
                <a:solidFill>
                  <a:schemeClr val="tx1"/>
                </a:solidFill>
              </a:rPr>
              <a:t>shelters</a:t>
            </a:r>
            <a:r>
              <a:rPr lang="en-US" sz="1600" i="1" dirty="0" smtClean="0">
                <a:solidFill>
                  <a:schemeClr val="tx1"/>
                </a:solidFill>
              </a:rPr>
              <a:t>, received </a:t>
            </a:r>
            <a:r>
              <a:rPr lang="en-US" sz="1600" i="1" u="sng" dirty="0" smtClean="0">
                <a:solidFill>
                  <a:schemeClr val="tx1"/>
                </a:solidFill>
              </a:rPr>
              <a:t>street outreach</a:t>
            </a:r>
            <a:r>
              <a:rPr lang="en-US" sz="1600" i="1" dirty="0" smtClean="0">
                <a:solidFill>
                  <a:schemeClr val="tx1"/>
                </a:solidFill>
              </a:rPr>
              <a:t>, or been served by a </a:t>
            </a:r>
            <a:r>
              <a:rPr lang="en-US" sz="1600" i="1" u="sng" dirty="0" smtClean="0">
                <a:solidFill>
                  <a:schemeClr val="tx1"/>
                </a:solidFill>
              </a:rPr>
              <a:t>housing </a:t>
            </a:r>
            <a:r>
              <a:rPr lang="en-US" sz="1600" i="1" dirty="0" smtClean="0">
                <a:solidFill>
                  <a:schemeClr val="tx1"/>
                </a:solidFill>
              </a:rPr>
              <a:t>program)</a:t>
            </a:r>
            <a:endParaRPr lang="en-US" sz="1600" i="1" dirty="0">
              <a:solidFill>
                <a:schemeClr val="tx1"/>
              </a:solidFill>
            </a:endParaRPr>
          </a:p>
        </p:txBody>
      </p:sp>
      <p:sp>
        <p:nvSpPr>
          <p:cNvPr id="8" name="Oval 7"/>
          <p:cNvSpPr/>
          <p:nvPr/>
        </p:nvSpPr>
        <p:spPr>
          <a:xfrm>
            <a:off x="199044" y="2228880"/>
            <a:ext cx="365760" cy="365760"/>
          </a:xfrm>
          <a:prstGeom prst="ellipse">
            <a:avLst/>
          </a:prstGeom>
          <a:solidFill>
            <a:schemeClr val="accent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a:t>
            </a:r>
            <a:endParaRPr lang="en-US" sz="1600" b="1" dirty="0"/>
          </a:p>
        </p:txBody>
      </p:sp>
      <p:sp>
        <p:nvSpPr>
          <p:cNvPr id="6" name="Rectangle 5"/>
          <p:cNvSpPr/>
          <p:nvPr/>
        </p:nvSpPr>
        <p:spPr>
          <a:xfrm>
            <a:off x="3404689" y="1293018"/>
            <a:ext cx="3529037" cy="1374486"/>
          </a:xfrm>
          <a:prstGeom prst="rect">
            <a:avLst/>
          </a:prstGeom>
          <a:solidFill>
            <a:schemeClr val="bg2"/>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MATCHED against individuals in the </a:t>
            </a:r>
            <a:r>
              <a:rPr lang="en-US" sz="1600" b="1" dirty="0" smtClean="0">
                <a:solidFill>
                  <a:schemeClr val="tx2"/>
                </a:solidFill>
              </a:rPr>
              <a:t>jail management system</a:t>
            </a:r>
          </a:p>
          <a:p>
            <a:pPr algn="ctr"/>
            <a:endParaRPr lang="en-US" sz="1600" dirty="0" smtClean="0">
              <a:solidFill>
                <a:schemeClr val="tx1"/>
              </a:solidFill>
            </a:endParaRPr>
          </a:p>
          <a:p>
            <a:pPr algn="ctr"/>
            <a:r>
              <a:rPr lang="en-US" sz="1400" i="1" dirty="0" smtClean="0">
                <a:solidFill>
                  <a:schemeClr val="tx1"/>
                </a:solidFill>
              </a:rPr>
              <a:t>(includes those who have 1 or more </a:t>
            </a:r>
            <a:r>
              <a:rPr lang="en-US" sz="1400" i="1" u="sng" dirty="0" smtClean="0">
                <a:solidFill>
                  <a:schemeClr val="tx1"/>
                </a:solidFill>
              </a:rPr>
              <a:t>bookings</a:t>
            </a:r>
            <a:r>
              <a:rPr lang="en-US" sz="1400" i="1" dirty="0" smtClean="0">
                <a:solidFill>
                  <a:schemeClr val="tx1"/>
                </a:solidFill>
              </a:rPr>
              <a:t> or </a:t>
            </a:r>
            <a:r>
              <a:rPr lang="en-US" sz="1400" i="1" u="sng" dirty="0" smtClean="0">
                <a:solidFill>
                  <a:schemeClr val="tx1"/>
                </a:solidFill>
              </a:rPr>
              <a:t>jail days</a:t>
            </a:r>
            <a:r>
              <a:rPr lang="en-US" sz="1400" i="1" dirty="0" smtClean="0">
                <a:solidFill>
                  <a:schemeClr val="tx1"/>
                </a:solidFill>
              </a:rPr>
              <a:t>)</a:t>
            </a:r>
            <a:endParaRPr lang="en-US" sz="1400" i="1" dirty="0">
              <a:solidFill>
                <a:schemeClr val="tx1"/>
              </a:solidFill>
            </a:endParaRPr>
          </a:p>
        </p:txBody>
      </p:sp>
      <p:sp>
        <p:nvSpPr>
          <p:cNvPr id="7" name="Right Arrow 6"/>
          <p:cNvSpPr/>
          <p:nvPr/>
        </p:nvSpPr>
        <p:spPr>
          <a:xfrm>
            <a:off x="3046567" y="1792945"/>
            <a:ext cx="517321" cy="735955"/>
          </a:xfrm>
          <a:prstGeom prst="righ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17"/>
          <p:cNvSpPr/>
          <p:nvPr/>
        </p:nvSpPr>
        <p:spPr>
          <a:xfrm>
            <a:off x="3152364" y="1196752"/>
            <a:ext cx="365760" cy="365760"/>
          </a:xfrm>
          <a:prstGeom prst="ellipse">
            <a:avLst/>
          </a:prstGeom>
          <a:solidFill>
            <a:schemeClr val="accent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a:t>
            </a:r>
            <a:endParaRPr lang="en-US" sz="1600" b="1" dirty="0"/>
          </a:p>
        </p:txBody>
      </p:sp>
      <p:sp>
        <p:nvSpPr>
          <p:cNvPr id="9" name="Rectangle 8"/>
          <p:cNvSpPr/>
          <p:nvPr/>
        </p:nvSpPr>
        <p:spPr>
          <a:xfrm>
            <a:off x="3404689" y="2804461"/>
            <a:ext cx="3529037" cy="1724280"/>
          </a:xfrm>
          <a:prstGeom prst="rect">
            <a:avLst/>
          </a:prstGeom>
          <a:solidFill>
            <a:schemeClr val="bg2"/>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r>
              <a:rPr lang="en-US" sz="1600" b="1" dirty="0" smtClean="0">
                <a:solidFill>
                  <a:schemeClr val="tx1"/>
                </a:solidFill>
              </a:rPr>
              <a:t>MATCHED </a:t>
            </a:r>
            <a:r>
              <a:rPr lang="en-US" sz="1600" b="1" dirty="0">
                <a:solidFill>
                  <a:schemeClr val="tx1"/>
                </a:solidFill>
              </a:rPr>
              <a:t>against individuals </a:t>
            </a:r>
            <a:r>
              <a:rPr lang="en-US" sz="1600" b="1" dirty="0" smtClean="0">
                <a:solidFill>
                  <a:schemeClr val="tx1"/>
                </a:solidFill>
              </a:rPr>
              <a:t>in </a:t>
            </a:r>
            <a:r>
              <a:rPr lang="en-US" sz="1600" b="1" dirty="0" smtClean="0">
                <a:solidFill>
                  <a:schemeClr val="tx2"/>
                </a:solidFill>
              </a:rPr>
              <a:t>behavioral health services </a:t>
            </a:r>
            <a:r>
              <a:rPr lang="en-US" sz="1600" b="1" dirty="0" smtClean="0">
                <a:solidFill>
                  <a:schemeClr val="tx1"/>
                </a:solidFill>
              </a:rPr>
              <a:t>data</a:t>
            </a:r>
            <a:endParaRPr lang="en-US" sz="1600" b="1" dirty="0">
              <a:solidFill>
                <a:schemeClr val="tx1"/>
              </a:solidFill>
            </a:endParaRPr>
          </a:p>
          <a:p>
            <a:pPr algn="ctr"/>
            <a:endParaRPr lang="en-US" sz="1600" dirty="0">
              <a:solidFill>
                <a:schemeClr val="tx1"/>
              </a:solidFill>
            </a:endParaRPr>
          </a:p>
          <a:p>
            <a:pPr algn="ctr"/>
            <a:r>
              <a:rPr lang="en-US" sz="1400" i="1" dirty="0">
                <a:solidFill>
                  <a:schemeClr val="tx1"/>
                </a:solidFill>
              </a:rPr>
              <a:t>(includes those </a:t>
            </a:r>
            <a:r>
              <a:rPr lang="en-US" sz="1400" i="1" dirty="0" smtClean="0">
                <a:solidFill>
                  <a:schemeClr val="tx1"/>
                </a:solidFill>
              </a:rPr>
              <a:t>who have used a wide array of services, including mental health </a:t>
            </a:r>
            <a:r>
              <a:rPr lang="en-US" sz="1400" i="1" u="sng" dirty="0" smtClean="0">
                <a:solidFill>
                  <a:schemeClr val="tx1"/>
                </a:solidFill>
              </a:rPr>
              <a:t>outpatient</a:t>
            </a:r>
            <a:r>
              <a:rPr lang="en-US" sz="1400" i="1" dirty="0" smtClean="0">
                <a:solidFill>
                  <a:schemeClr val="tx1"/>
                </a:solidFill>
              </a:rPr>
              <a:t>, </a:t>
            </a:r>
            <a:r>
              <a:rPr lang="en-US" sz="1400" i="1" u="sng" dirty="0" smtClean="0">
                <a:solidFill>
                  <a:schemeClr val="tx1"/>
                </a:solidFill>
              </a:rPr>
              <a:t>inpatient</a:t>
            </a:r>
            <a:r>
              <a:rPr lang="en-US" sz="1400" i="1" dirty="0" smtClean="0">
                <a:solidFill>
                  <a:schemeClr val="tx1"/>
                </a:solidFill>
              </a:rPr>
              <a:t>, and </a:t>
            </a:r>
            <a:r>
              <a:rPr lang="en-US" sz="1400" i="1" u="sng" dirty="0" smtClean="0">
                <a:solidFill>
                  <a:schemeClr val="tx1"/>
                </a:solidFill>
              </a:rPr>
              <a:t>detox</a:t>
            </a:r>
            <a:r>
              <a:rPr lang="en-US" sz="1400" i="1" dirty="0" smtClean="0">
                <a:solidFill>
                  <a:schemeClr val="tx1"/>
                </a:solidFill>
              </a:rPr>
              <a:t>)</a:t>
            </a:r>
            <a:endParaRPr lang="en-US" sz="1400" i="1" dirty="0">
              <a:solidFill>
                <a:schemeClr val="tx1"/>
              </a:solidFill>
            </a:endParaRPr>
          </a:p>
        </p:txBody>
      </p:sp>
      <p:sp>
        <p:nvSpPr>
          <p:cNvPr id="10" name="Right Arrow 9"/>
          <p:cNvSpPr/>
          <p:nvPr/>
        </p:nvSpPr>
        <p:spPr>
          <a:xfrm>
            <a:off x="3046567" y="3449129"/>
            <a:ext cx="517321" cy="735955"/>
          </a:xfrm>
          <a:prstGeom prst="righ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Oval 18"/>
          <p:cNvSpPr/>
          <p:nvPr/>
        </p:nvSpPr>
        <p:spPr>
          <a:xfrm>
            <a:off x="3152364" y="2671354"/>
            <a:ext cx="365760" cy="365760"/>
          </a:xfrm>
          <a:prstGeom prst="ellipse">
            <a:avLst/>
          </a:prstGeom>
          <a:solidFill>
            <a:schemeClr val="accent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a:t>
            </a:r>
            <a:endParaRPr lang="en-US" sz="1600" b="1" dirty="0"/>
          </a:p>
        </p:txBody>
      </p:sp>
      <p:sp>
        <p:nvSpPr>
          <p:cNvPr id="20" name="Text Placeholder 3"/>
          <p:cNvSpPr>
            <a:spLocks noGrp="1"/>
          </p:cNvSpPr>
          <p:nvPr>
            <p:ph type="body" sz="quarter" idx="24"/>
          </p:nvPr>
        </p:nvSpPr>
        <p:spPr>
          <a:xfrm>
            <a:off x="523876" y="701675"/>
            <a:ext cx="8096247" cy="349250"/>
          </a:xfrm>
        </p:spPr>
        <p:txBody>
          <a:bodyPr/>
          <a:lstStyle/>
          <a:p>
            <a:r>
              <a:rPr lang="en-US" dirty="0" smtClean="0"/>
              <a:t>What data sets were integrated for this project?</a:t>
            </a:r>
            <a:endParaRPr lang="en-US" dirty="0"/>
          </a:p>
        </p:txBody>
      </p:sp>
      <p:sp>
        <p:nvSpPr>
          <p:cNvPr id="21" name="Right Arrow 20"/>
          <p:cNvSpPr/>
          <p:nvPr/>
        </p:nvSpPr>
        <p:spPr>
          <a:xfrm>
            <a:off x="7029783" y="3325945"/>
            <a:ext cx="517321" cy="735955"/>
          </a:xfrm>
          <a:prstGeom prst="right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Rectangle 27"/>
          <p:cNvSpPr/>
          <p:nvPr/>
        </p:nvSpPr>
        <p:spPr>
          <a:xfrm>
            <a:off x="3404689" y="4636168"/>
            <a:ext cx="3529037" cy="1637148"/>
          </a:xfrm>
          <a:prstGeom prst="rect">
            <a:avLst/>
          </a:prstGeom>
          <a:solidFill>
            <a:schemeClr val="bg2"/>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  MATCHED </a:t>
            </a:r>
            <a:r>
              <a:rPr lang="en-US" sz="1600" b="1" dirty="0">
                <a:solidFill>
                  <a:schemeClr val="tx1"/>
                </a:solidFill>
              </a:rPr>
              <a:t>against </a:t>
            </a:r>
            <a:r>
              <a:rPr lang="en-US" sz="1600" b="1" dirty="0" smtClean="0">
                <a:solidFill>
                  <a:schemeClr val="tx2"/>
                </a:solidFill>
              </a:rPr>
              <a:t>City Fire Department and Police IMPACT Team</a:t>
            </a:r>
            <a:r>
              <a:rPr lang="en-US" sz="1600" b="1" dirty="0" smtClean="0">
                <a:solidFill>
                  <a:schemeClr val="tx1"/>
                </a:solidFill>
              </a:rPr>
              <a:t> high-utilizer data</a:t>
            </a:r>
            <a:endParaRPr lang="en-US" sz="1600" b="1" dirty="0">
              <a:solidFill>
                <a:schemeClr val="tx1"/>
              </a:solidFill>
            </a:endParaRPr>
          </a:p>
          <a:p>
            <a:pPr algn="ctr"/>
            <a:endParaRPr lang="en-US" sz="1600" dirty="0">
              <a:solidFill>
                <a:schemeClr val="tx1"/>
              </a:solidFill>
            </a:endParaRPr>
          </a:p>
          <a:p>
            <a:pPr algn="ctr"/>
            <a:r>
              <a:rPr lang="en-US" sz="1400" i="1" dirty="0">
                <a:solidFill>
                  <a:schemeClr val="tx1"/>
                </a:solidFill>
              </a:rPr>
              <a:t>(includes </a:t>
            </a:r>
            <a:r>
              <a:rPr lang="en-US" sz="1400" i="1" u="sng" dirty="0" smtClean="0">
                <a:solidFill>
                  <a:schemeClr val="tx1"/>
                </a:solidFill>
              </a:rPr>
              <a:t>top 20 list</a:t>
            </a:r>
            <a:r>
              <a:rPr lang="en-US" sz="1400" i="1" dirty="0" smtClean="0">
                <a:solidFill>
                  <a:schemeClr val="tx1"/>
                </a:solidFill>
              </a:rPr>
              <a:t> for Police IMPACT and those with </a:t>
            </a:r>
            <a:r>
              <a:rPr lang="en-US" sz="1400" i="1" u="sng" dirty="0" smtClean="0">
                <a:solidFill>
                  <a:schemeClr val="tx1"/>
                </a:solidFill>
              </a:rPr>
              <a:t>6+ annual EMS transports)</a:t>
            </a:r>
            <a:endParaRPr lang="en-US" sz="1400" i="1" u="sng" dirty="0">
              <a:solidFill>
                <a:schemeClr val="tx1"/>
              </a:solidFill>
            </a:endParaRPr>
          </a:p>
        </p:txBody>
      </p:sp>
      <p:sp>
        <p:nvSpPr>
          <p:cNvPr id="29" name="Right Arrow 28"/>
          <p:cNvSpPr/>
          <p:nvPr/>
        </p:nvSpPr>
        <p:spPr>
          <a:xfrm>
            <a:off x="3046567" y="5177321"/>
            <a:ext cx="517321" cy="735955"/>
          </a:xfrm>
          <a:prstGeom prst="righ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Oval 29"/>
          <p:cNvSpPr/>
          <p:nvPr/>
        </p:nvSpPr>
        <p:spPr>
          <a:xfrm>
            <a:off x="3152364" y="4532592"/>
            <a:ext cx="365760" cy="365760"/>
          </a:xfrm>
          <a:prstGeom prst="ellipse">
            <a:avLst/>
          </a:prstGeom>
          <a:solidFill>
            <a:schemeClr val="accent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4</a:t>
            </a:r>
            <a:endParaRPr lang="en-US" sz="1600" b="1" dirty="0"/>
          </a:p>
        </p:txBody>
      </p:sp>
    </p:spTree>
    <p:extLst>
      <p:ext uri="{BB962C8B-B14F-4D97-AF65-F5344CB8AC3E}">
        <p14:creationId xmlns:p14="http://schemas.microsoft.com/office/powerpoint/2010/main" val="3265706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95632" y="1379771"/>
            <a:ext cx="7606870" cy="414518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i="1" dirty="0" smtClean="0">
                <a:solidFill>
                  <a:schemeClr val="tx1"/>
                </a:solidFill>
              </a:rPr>
              <a:t>Refined high-cost utilizers across HMIS, Sheriff, BHS systems</a:t>
            </a:r>
          </a:p>
          <a:p>
            <a:pPr algn="ctr"/>
            <a:endParaRPr lang="en-US" sz="1100" i="1" dirty="0">
              <a:solidFill>
                <a:schemeClr val="tx1"/>
              </a:solidFill>
            </a:endParaRPr>
          </a:p>
          <a:p>
            <a:pPr algn="ctr"/>
            <a:r>
              <a:rPr lang="en-US" sz="1100" i="1" dirty="0" smtClean="0">
                <a:solidFill>
                  <a:schemeClr val="tx1"/>
                </a:solidFill>
              </a:rPr>
              <a:t>N = 250</a:t>
            </a:r>
          </a:p>
          <a:p>
            <a:pPr algn="ctr"/>
            <a:endParaRPr lang="en-US" sz="1100" i="1" dirty="0">
              <a:solidFill>
                <a:schemeClr val="tx1"/>
              </a:solidFill>
            </a:endParaRPr>
          </a:p>
          <a:p>
            <a:pPr algn="ctr"/>
            <a:r>
              <a:rPr lang="en-US" sz="1100" i="1" dirty="0" smtClean="0">
                <a:solidFill>
                  <a:schemeClr val="tx1"/>
                </a:solidFill>
              </a:rPr>
              <a:t>Average annual cost (2015-16) = $42,383</a:t>
            </a:r>
          </a:p>
        </p:txBody>
      </p:sp>
      <p:graphicFrame>
        <p:nvGraphicFramePr>
          <p:cNvPr id="32" name="Chart 31"/>
          <p:cNvGraphicFramePr>
            <a:graphicFrameLocks/>
          </p:cNvGraphicFramePr>
          <p:nvPr>
            <p:extLst/>
          </p:nvPr>
        </p:nvGraphicFramePr>
        <p:xfrm>
          <a:off x="431800" y="1340768"/>
          <a:ext cx="8424676" cy="422319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Summary of cost distribution across 250 high-utilizing homeless individuals in Sacramento County</a:t>
            </a:r>
            <a:endParaRPr lang="en-US" dirty="0"/>
          </a:p>
        </p:txBody>
      </p:sp>
      <p:sp>
        <p:nvSpPr>
          <p:cNvPr id="7" name="TextBox 6"/>
          <p:cNvSpPr txBox="1"/>
          <p:nvPr/>
        </p:nvSpPr>
        <p:spPr>
          <a:xfrm>
            <a:off x="542114" y="908720"/>
            <a:ext cx="8078010" cy="494346"/>
          </a:xfrm>
          <a:prstGeom prst="rect">
            <a:avLst/>
          </a:prstGeom>
        </p:spPr>
        <p:txBody>
          <a:bodyPr vert="horz" wrap="square" lIns="0" tIns="0" rIns="0" bIns="0" rtlCol="0">
            <a:noAutofit/>
          </a:bodyPr>
          <a:lstStyle/>
          <a:p>
            <a:pPr>
              <a:spcBef>
                <a:spcPts val="500"/>
              </a:spcBef>
              <a:buClr>
                <a:schemeClr val="tx2"/>
              </a:buClr>
              <a:buSzPct val="120000"/>
            </a:pPr>
            <a:r>
              <a:rPr lang="en-US" sz="1200" b="1" dirty="0" smtClean="0"/>
              <a:t>Average annual cost to Sacramento County public systems across high-cost, PSH-fit 250 individuals (2015-16)</a:t>
            </a:r>
            <a:r>
              <a:rPr lang="en-US" sz="1200" b="1" baseline="30000" dirty="0" smtClean="0"/>
              <a:t>1</a:t>
            </a:r>
            <a:endParaRPr lang="en-US" sz="1200" baseline="30000" dirty="0" smtClean="0"/>
          </a:p>
          <a:p>
            <a:pPr>
              <a:spcBef>
                <a:spcPts val="500"/>
              </a:spcBef>
              <a:buClr>
                <a:schemeClr val="tx2"/>
              </a:buClr>
              <a:buSzPct val="120000"/>
            </a:pPr>
            <a:r>
              <a:rPr lang="en-US" sz="1100" dirty="0"/>
              <a:t>D</a:t>
            </a:r>
            <a:r>
              <a:rPr lang="en-US" sz="1100" dirty="0" smtClean="0"/>
              <a:t>ollars (N=250)</a:t>
            </a:r>
          </a:p>
        </p:txBody>
      </p:sp>
      <p:sp>
        <p:nvSpPr>
          <p:cNvPr id="12" name="TextBox 11"/>
          <p:cNvSpPr txBox="1"/>
          <p:nvPr/>
        </p:nvSpPr>
        <p:spPr>
          <a:xfrm>
            <a:off x="8476736" y="5340211"/>
            <a:ext cx="225766" cy="202857"/>
          </a:xfrm>
          <a:prstGeom prst="rect">
            <a:avLst/>
          </a:prstGeom>
          <a:solidFill>
            <a:schemeClr val="bg1">
              <a:lumMod val="95000"/>
              <a:alpha val="50000"/>
            </a:schemeClr>
          </a:solidFill>
        </p:spPr>
        <p:txBody>
          <a:bodyPr vert="horz" wrap="square" lIns="0" tIns="0" rIns="0" bIns="0" rtlCol="0">
            <a:normAutofit/>
          </a:bodyPr>
          <a:lstStyle/>
          <a:p>
            <a:pPr>
              <a:spcBef>
                <a:spcPts val="500"/>
              </a:spcBef>
              <a:buClr>
                <a:schemeClr val="tx2"/>
              </a:buClr>
              <a:buSzPct val="120000"/>
            </a:pPr>
            <a:r>
              <a:rPr lang="en-US" sz="900" dirty="0" smtClean="0">
                <a:solidFill>
                  <a:schemeClr val="tx1">
                    <a:lumMod val="65000"/>
                    <a:lumOff val="35000"/>
                  </a:schemeClr>
                </a:solidFill>
              </a:rPr>
              <a:t>250</a:t>
            </a:r>
          </a:p>
        </p:txBody>
      </p:sp>
      <p:sp>
        <p:nvSpPr>
          <p:cNvPr id="34" name="Text Placeholder 4"/>
          <p:cNvSpPr>
            <a:spLocks noGrp="1"/>
          </p:cNvSpPr>
          <p:nvPr>
            <p:ph type="body" sz="quarter" idx="28"/>
          </p:nvPr>
        </p:nvSpPr>
        <p:spPr>
          <a:xfrm>
            <a:off x="395536" y="5651080"/>
            <a:ext cx="8207713" cy="1206921"/>
          </a:xfrm>
          <a:solidFill>
            <a:schemeClr val="bg1"/>
          </a:solidFill>
        </p:spPr>
        <p:txBody>
          <a:bodyPr/>
          <a:lstStyle/>
          <a:p>
            <a:r>
              <a:rPr lang="en-US" sz="700" dirty="0" smtClean="0"/>
              <a:t>1. Average annual cost calculated by averaging individual costs across analyzed systems in 2015 and 2016. Note that cost estimates are not exhaustive. Notable omissions include physical healthcare (deprioritized in part due to limited expected County budget impact), correctional health costs, and any reflection of impact on economic development. While costs are primarily County focused, some (such as billable BHS costs) may be reflective of other jurisdictional budgets; in other analyses, such as cost-benefit analysis, these costs are removed</a:t>
            </a:r>
            <a:r>
              <a:rPr lang="en-US" sz="700" dirty="0"/>
              <a:t>. </a:t>
            </a:r>
            <a:r>
              <a:rPr lang="en-US" sz="700" dirty="0" smtClean="0"/>
              <a:t>“PSH-fit” estimated by reviewing 2015-2016 HMIS records, excluding individuals </a:t>
            </a:r>
            <a:r>
              <a:rPr lang="en-US" sz="700" dirty="0"/>
              <a:t>with any days spent in </a:t>
            </a:r>
            <a:r>
              <a:rPr lang="en-US" sz="700" dirty="0" smtClean="0"/>
              <a:t>permanent supportive housing over </a:t>
            </a:r>
            <a:r>
              <a:rPr lang="en-US" sz="700" dirty="0"/>
              <a:t>the </a:t>
            </a:r>
            <a:r>
              <a:rPr lang="en-US" sz="700" dirty="0" smtClean="0"/>
              <a:t>past 12 months, as well as those lacking (non-PSH) HMIS interactions in </a:t>
            </a:r>
            <a:r>
              <a:rPr lang="en-US" sz="700" dirty="0"/>
              <a:t>last 12 </a:t>
            </a:r>
            <a:r>
              <a:rPr lang="en-US" sz="700" dirty="0" smtClean="0"/>
              <a:t>months, and focusing on those </a:t>
            </a:r>
            <a:r>
              <a:rPr lang="en-US" sz="700" dirty="0"/>
              <a:t>with longer </a:t>
            </a:r>
            <a:r>
              <a:rPr lang="en-US" sz="700" dirty="0" smtClean="0"/>
              <a:t>and more-acute needs exhibited by a chronically homeless flag in </a:t>
            </a:r>
            <a:r>
              <a:rPr lang="en-US" sz="700" dirty="0"/>
              <a:t>HMIS </a:t>
            </a:r>
            <a:r>
              <a:rPr lang="en-US" sz="700" dirty="0" smtClean="0"/>
              <a:t>and/or a recorded VI-SPDAT </a:t>
            </a:r>
            <a:r>
              <a:rPr lang="en-US" sz="700" dirty="0"/>
              <a:t>score &gt;</a:t>
            </a:r>
            <a:r>
              <a:rPr lang="en-US" sz="700" dirty="0" smtClean="0"/>
              <a:t>14 </a:t>
            </a:r>
            <a:r>
              <a:rPr lang="en-US" sz="700" dirty="0"/>
              <a:t>and/or </a:t>
            </a:r>
            <a:r>
              <a:rPr lang="en-US" sz="700" dirty="0" smtClean="0"/>
              <a:t>a history </a:t>
            </a:r>
            <a:r>
              <a:rPr lang="en-US" sz="700" dirty="0"/>
              <a:t>of homelessness </a:t>
            </a:r>
            <a:r>
              <a:rPr lang="en-US" sz="700" dirty="0" smtClean="0"/>
              <a:t>greater thank one year.   2. Average victimization </a:t>
            </a:r>
            <a:r>
              <a:rPr lang="en-US" sz="700" dirty="0"/>
              <a:t>cost based on </a:t>
            </a:r>
            <a:r>
              <a:rPr lang="en-US" sz="700" dirty="0" smtClean="0"/>
              <a:t>estimates from McCollister et al. (The Cost of Crime to Society, 2010</a:t>
            </a:r>
            <a:r>
              <a:rPr lang="en-US" sz="700" dirty="0"/>
              <a:t>), </a:t>
            </a:r>
            <a:r>
              <a:rPr lang="en-US" sz="700" dirty="0" smtClean="0"/>
              <a:t>intended to calculate </a:t>
            </a:r>
            <a:r>
              <a:rPr lang="en-US" sz="700" dirty="0"/>
              <a:t>the cost to society of various criminal acts, including both </a:t>
            </a:r>
            <a:r>
              <a:rPr lang="en-US" sz="700" dirty="0" smtClean="0"/>
              <a:t>“tangible” costs (e.g., direct economic losses, property damage) and “intangible” costs (e.g., productivity  loss, quality of life). Total victimization costs based on list of primary charges for top 250 population in 2015-16; for the sake of clarity (to smooth otherwise highly variable data), they have been averaged among this population, rather than applied to the relatively limited set of specific individuals to whom these victimization costs can be attributed. (Note that many charges, including most drug- and alcohol-related charges, do not incur a direct victimization cost.)  3. Assumes that high-utilizing homeless populations generate at least average costs to other County agencies. Includes </a:t>
            </a:r>
            <a:r>
              <a:rPr lang="en-US" sz="700" dirty="0"/>
              <a:t>non-specific </a:t>
            </a:r>
            <a:r>
              <a:rPr lang="en-US" sz="700" dirty="0" smtClean="0"/>
              <a:t>core </a:t>
            </a:r>
            <a:r>
              <a:rPr lang="en-US" sz="700" dirty="0"/>
              <a:t>County costs </a:t>
            </a:r>
            <a:r>
              <a:rPr lang="en-US" sz="700" dirty="0" smtClean="0"/>
              <a:t>(such as DHA </a:t>
            </a:r>
            <a:r>
              <a:rPr lang="en-US" sz="700" dirty="0"/>
              <a:t>– Admin, DHA – Aid Payments, Code Enforcement, Regional Parks, District Attorney) </a:t>
            </a:r>
            <a:r>
              <a:rPr lang="en-US" sz="700" dirty="0" smtClean="0"/>
              <a:t>averaged across 2016 point-in-time count population. </a:t>
            </a:r>
            <a:r>
              <a:rPr lang="en-US" sz="700" b="1" dirty="0" smtClean="0"/>
              <a:t>Key sources: </a:t>
            </a:r>
            <a:r>
              <a:rPr lang="en-US" sz="700" dirty="0" smtClean="0"/>
              <a:t>Sacramento Steps Forward</a:t>
            </a:r>
            <a:r>
              <a:rPr lang="en-US" sz="700" dirty="0"/>
              <a:t>,</a:t>
            </a:r>
            <a:r>
              <a:rPr lang="en-US" sz="700" dirty="0" smtClean="0"/>
              <a:t> Sacramento Sheriff’s Department, </a:t>
            </a:r>
            <a:r>
              <a:rPr lang="en-US" sz="700" dirty="0"/>
              <a:t>Sacramento </a:t>
            </a:r>
            <a:r>
              <a:rPr lang="en-US" sz="700" dirty="0" smtClean="0"/>
              <a:t>Behavioral Health Services, Sacramento </a:t>
            </a:r>
            <a:r>
              <a:rPr lang="en-US" sz="700" dirty="0"/>
              <a:t>City and County Cost of Homelessness </a:t>
            </a:r>
            <a:r>
              <a:rPr lang="en-US" sz="700" dirty="0" smtClean="0"/>
              <a:t>Estimates, McCollister et al. </a:t>
            </a:r>
            <a:endParaRPr lang="en-US" sz="700" dirty="0"/>
          </a:p>
        </p:txBody>
      </p:sp>
      <p:grpSp>
        <p:nvGrpSpPr>
          <p:cNvPr id="8" name="Group 7"/>
          <p:cNvGrpSpPr/>
          <p:nvPr/>
        </p:nvGrpSpPr>
        <p:grpSpPr>
          <a:xfrm>
            <a:off x="6630939" y="2628007"/>
            <a:ext cx="2100649" cy="1332929"/>
            <a:chOff x="6630939" y="3324743"/>
            <a:chExt cx="2100649" cy="1332929"/>
          </a:xfrm>
        </p:grpSpPr>
        <p:sp>
          <p:nvSpPr>
            <p:cNvPr id="65" name="Rectangle 64"/>
            <p:cNvSpPr/>
            <p:nvPr/>
          </p:nvSpPr>
          <p:spPr>
            <a:xfrm>
              <a:off x="6630939" y="3998396"/>
              <a:ext cx="222422" cy="1647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6" name="Rectangle 65"/>
            <p:cNvSpPr/>
            <p:nvPr/>
          </p:nvSpPr>
          <p:spPr>
            <a:xfrm>
              <a:off x="6630939" y="3773847"/>
              <a:ext cx="222422" cy="1647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7" name="Rectangle 66"/>
            <p:cNvSpPr/>
            <p:nvPr/>
          </p:nvSpPr>
          <p:spPr>
            <a:xfrm>
              <a:off x="6630939" y="3549295"/>
              <a:ext cx="222422" cy="164757"/>
            </a:xfrm>
            <a:prstGeom prst="rect">
              <a:avLst/>
            </a:prstGeom>
            <a:solidFill>
              <a:srgbClr val="D3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8" name="TextBox 67"/>
            <p:cNvSpPr txBox="1"/>
            <p:nvPr/>
          </p:nvSpPr>
          <p:spPr>
            <a:xfrm>
              <a:off x="6935739" y="4014325"/>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Sheriff’s Department costs</a:t>
              </a:r>
            </a:p>
          </p:txBody>
        </p:sp>
        <p:sp>
          <p:nvSpPr>
            <p:cNvPr id="69" name="TextBox 68"/>
            <p:cNvSpPr txBox="1"/>
            <p:nvPr/>
          </p:nvSpPr>
          <p:spPr>
            <a:xfrm>
              <a:off x="6935739" y="3787117"/>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BHS (</a:t>
              </a:r>
              <a:r>
                <a:rPr lang="en-US" sz="900" dirty="0" err="1" smtClean="0"/>
                <a:t>Medi</a:t>
              </a:r>
              <a:r>
                <a:rPr lang="en-US" sz="900" dirty="0" smtClean="0"/>
                <a:t>-Cal) costs</a:t>
              </a:r>
            </a:p>
          </p:txBody>
        </p:sp>
        <p:sp>
          <p:nvSpPr>
            <p:cNvPr id="70" name="TextBox 69"/>
            <p:cNvSpPr txBox="1"/>
            <p:nvPr/>
          </p:nvSpPr>
          <p:spPr>
            <a:xfrm>
              <a:off x="6935739" y="3559911"/>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BHS (Non-Billable) costs</a:t>
              </a:r>
            </a:p>
          </p:txBody>
        </p:sp>
        <p:sp>
          <p:nvSpPr>
            <p:cNvPr id="71" name="Rectangle 70"/>
            <p:cNvSpPr/>
            <p:nvPr/>
          </p:nvSpPr>
          <p:spPr>
            <a:xfrm>
              <a:off x="6630939" y="3324743"/>
              <a:ext cx="222422" cy="1647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2" name="TextBox 71"/>
            <p:cNvSpPr txBox="1"/>
            <p:nvPr/>
          </p:nvSpPr>
          <p:spPr>
            <a:xfrm>
              <a:off x="6935739" y="3332705"/>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HMIS / Shelter costs</a:t>
              </a:r>
            </a:p>
          </p:txBody>
        </p:sp>
        <p:sp>
          <p:nvSpPr>
            <p:cNvPr id="73" name="Rectangle 72"/>
            <p:cNvSpPr/>
            <p:nvPr/>
          </p:nvSpPr>
          <p:spPr>
            <a:xfrm>
              <a:off x="6630939" y="4446373"/>
              <a:ext cx="222422" cy="1647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4" name="TextBox 73"/>
            <p:cNvSpPr txBox="1"/>
            <p:nvPr/>
          </p:nvSpPr>
          <p:spPr>
            <a:xfrm>
              <a:off x="6935739" y="4446373"/>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Other county costs</a:t>
              </a:r>
              <a:r>
                <a:rPr lang="en-US" sz="900" b="1" baseline="30000" dirty="0" smtClean="0"/>
                <a:t>3</a:t>
              </a:r>
              <a:endParaRPr lang="en-US" sz="900" dirty="0" smtClean="0"/>
            </a:p>
          </p:txBody>
        </p:sp>
        <p:sp>
          <p:nvSpPr>
            <p:cNvPr id="77" name="Rectangle 76"/>
            <p:cNvSpPr/>
            <p:nvPr/>
          </p:nvSpPr>
          <p:spPr>
            <a:xfrm>
              <a:off x="6630939" y="4227695"/>
              <a:ext cx="222422" cy="1647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8" name="TextBox 77"/>
            <p:cNvSpPr txBox="1"/>
            <p:nvPr/>
          </p:nvSpPr>
          <p:spPr>
            <a:xfrm>
              <a:off x="6935739" y="4230349"/>
              <a:ext cx="1795849" cy="211299"/>
            </a:xfrm>
            <a:prstGeom prst="rect">
              <a:avLst/>
            </a:prstGeom>
          </p:spPr>
          <p:txBody>
            <a:bodyPr vert="horz" wrap="square" lIns="0" tIns="0" rIns="0" bIns="0" rtlCol="0">
              <a:normAutofit/>
            </a:bodyPr>
            <a:lstStyle/>
            <a:p>
              <a:pPr>
                <a:spcBef>
                  <a:spcPts val="500"/>
                </a:spcBef>
                <a:buClr>
                  <a:schemeClr val="tx2"/>
                </a:buClr>
                <a:buSzPct val="120000"/>
              </a:pPr>
              <a:r>
                <a:rPr lang="en-US" sz="900" dirty="0" smtClean="0"/>
                <a:t>Victimization costs</a:t>
              </a:r>
              <a:r>
                <a:rPr lang="en-US" sz="900" b="1" baseline="30000" dirty="0" smtClean="0"/>
                <a:t>2</a:t>
              </a:r>
              <a:endParaRPr lang="en-US" sz="900" dirty="0" smtClean="0"/>
            </a:p>
          </p:txBody>
        </p:sp>
      </p:grpSp>
    </p:spTree>
    <p:extLst>
      <p:ext uri="{BB962C8B-B14F-4D97-AF65-F5344CB8AC3E}">
        <p14:creationId xmlns:p14="http://schemas.microsoft.com/office/powerpoint/2010/main" val="132135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 the full report soon</a:t>
            </a:r>
            <a:endParaRPr lang="en-US" dirty="0"/>
          </a:p>
        </p:txBody>
      </p:sp>
      <p:sp>
        <p:nvSpPr>
          <p:cNvPr id="3" name="Text Placeholder 2"/>
          <p:cNvSpPr>
            <a:spLocks noGrp="1"/>
          </p:cNvSpPr>
          <p:nvPr>
            <p:ph type="body" sz="quarter" idx="24"/>
          </p:nvPr>
        </p:nvSpPr>
        <p:spPr/>
        <p:txBody>
          <a:bodyPr/>
          <a:lstStyle/>
          <a:p>
            <a:endParaRPr lang="en-US"/>
          </a:p>
        </p:txBody>
      </p:sp>
      <p:sp>
        <p:nvSpPr>
          <p:cNvPr id="4" name="Text Placeholder 3"/>
          <p:cNvSpPr>
            <a:spLocks noGrp="1"/>
          </p:cNvSpPr>
          <p:nvPr>
            <p:ph type="body" sz="quarter" idx="28"/>
          </p:nvPr>
        </p:nvSpPr>
        <p:spPr/>
        <p:txBody>
          <a:bodyPr/>
          <a:lstStyle/>
          <a:p>
            <a:endParaRPr lang="en-US"/>
          </a:p>
        </p:txBody>
      </p:sp>
      <p:pic>
        <p:nvPicPr>
          <p:cNvPr id="5" name="Picture 4"/>
          <p:cNvPicPr>
            <a:picLocks noChangeAspect="1"/>
          </p:cNvPicPr>
          <p:nvPr/>
        </p:nvPicPr>
        <p:blipFill rotWithShape="1">
          <a:blip r:embed="rId2"/>
          <a:srcRect l="27797" t="16372" r="28958" b="30202"/>
          <a:stretch/>
        </p:blipFill>
        <p:spPr>
          <a:xfrm>
            <a:off x="1069258" y="1297858"/>
            <a:ext cx="7005484" cy="48658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881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1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talking about</a:t>
            </a:r>
            <a:endParaRPr lang="en-US" dirty="0"/>
          </a:p>
        </p:txBody>
      </p:sp>
      <p:sp>
        <p:nvSpPr>
          <p:cNvPr id="3" name="Text Placeholder 2"/>
          <p:cNvSpPr>
            <a:spLocks noGrp="1"/>
          </p:cNvSpPr>
          <p:nvPr>
            <p:ph type="body" sz="quarter" idx="24"/>
          </p:nvPr>
        </p:nvSpPr>
        <p:spPr/>
        <p:txBody>
          <a:bodyPr/>
          <a:lstStyle/>
          <a:p>
            <a:endParaRPr lang="en-US"/>
          </a:p>
        </p:txBody>
      </p:sp>
      <p:sp>
        <p:nvSpPr>
          <p:cNvPr id="4" name="Text Placeholder 3"/>
          <p:cNvSpPr>
            <a:spLocks noGrp="1"/>
          </p:cNvSpPr>
          <p:nvPr>
            <p:ph type="body" sz="quarter" idx="28"/>
          </p:nvPr>
        </p:nvSpPr>
        <p:spPr/>
        <p:txBody>
          <a:bodyPr/>
          <a:lstStyle/>
          <a:p>
            <a:endParaRPr lang="en-US"/>
          </a:p>
        </p:txBody>
      </p:sp>
      <p:sp>
        <p:nvSpPr>
          <p:cNvPr id="5" name="Rectangle 4"/>
          <p:cNvSpPr/>
          <p:nvPr/>
        </p:nvSpPr>
        <p:spPr>
          <a:xfrm>
            <a:off x="512549" y="1912254"/>
            <a:ext cx="8118902" cy="819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What is Pay for Success? </a:t>
            </a:r>
            <a:endParaRPr lang="en-US" sz="2000" b="1" dirty="0">
              <a:solidFill>
                <a:schemeClr val="bg2"/>
              </a:solidFill>
            </a:endParaRPr>
          </a:p>
        </p:txBody>
      </p:sp>
      <p:sp>
        <p:nvSpPr>
          <p:cNvPr id="7" name="Rectangle 6"/>
          <p:cNvSpPr/>
          <p:nvPr/>
        </p:nvSpPr>
        <p:spPr>
          <a:xfrm>
            <a:off x="512549" y="2696509"/>
            <a:ext cx="8118902" cy="819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(Christy will give you an example from Ventura in a few minutes, and Daniella will give you another from Denver)</a:t>
            </a:r>
            <a:endParaRPr lang="en-US" sz="2000" dirty="0">
              <a:solidFill>
                <a:schemeClr val="bg2">
                  <a:lumMod val="50000"/>
                </a:schemeClr>
              </a:solidFill>
            </a:endParaRPr>
          </a:p>
        </p:txBody>
      </p:sp>
      <p:sp>
        <p:nvSpPr>
          <p:cNvPr id="8" name="Rectangle 7"/>
          <p:cNvSpPr/>
          <p:nvPr/>
        </p:nvSpPr>
        <p:spPr>
          <a:xfrm>
            <a:off x="512549" y="3820375"/>
            <a:ext cx="8118902" cy="819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How can the tools of Pay for Success be used to help Counties?</a:t>
            </a:r>
            <a:endParaRPr lang="en-US" sz="2000" b="1" dirty="0">
              <a:solidFill>
                <a:schemeClr val="bg2"/>
              </a:solidFill>
            </a:endParaRPr>
          </a:p>
        </p:txBody>
      </p:sp>
      <p:sp>
        <p:nvSpPr>
          <p:cNvPr id="9" name="Rectangle 8"/>
          <p:cNvSpPr/>
          <p:nvPr/>
        </p:nvSpPr>
        <p:spPr>
          <a:xfrm>
            <a:off x="512549" y="4597435"/>
            <a:ext cx="8118902" cy="819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50000"/>
                  </a:schemeClr>
                </a:solidFill>
              </a:rPr>
              <a:t>(</a:t>
            </a:r>
            <a:r>
              <a:rPr lang="en-US" sz="2000" dirty="0" smtClean="0">
                <a:solidFill>
                  <a:schemeClr val="bg2">
                    <a:lumMod val="50000"/>
                  </a:schemeClr>
                </a:solidFill>
              </a:rPr>
              <a:t>I’ll give you an example from Sacramento, and Daniella will give you another from LA)</a:t>
            </a:r>
            <a:endParaRPr lang="en-US" sz="2000" dirty="0">
              <a:solidFill>
                <a:schemeClr val="bg2">
                  <a:lumMod val="50000"/>
                </a:schemeClr>
              </a:solidFill>
            </a:endParaRPr>
          </a:p>
        </p:txBody>
      </p:sp>
    </p:spTree>
    <p:extLst>
      <p:ext uri="{BB962C8B-B14F-4D97-AF65-F5344CB8AC3E}">
        <p14:creationId xmlns:p14="http://schemas.microsoft.com/office/powerpoint/2010/main" val="31729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is both tragic and costly</a:t>
            </a:r>
            <a:endParaRPr lang="en-US" dirty="0"/>
          </a:p>
        </p:txBody>
      </p:sp>
      <p:sp>
        <p:nvSpPr>
          <p:cNvPr id="4" name="Text Placeholder 3"/>
          <p:cNvSpPr>
            <a:spLocks noGrp="1"/>
          </p:cNvSpPr>
          <p:nvPr>
            <p:ph type="body" sz="quarter" idx="28"/>
          </p:nvPr>
        </p:nvSpPr>
        <p:spPr/>
        <p:txBody>
          <a:bodyPr/>
          <a:lstStyle/>
          <a:p>
            <a:endParaRPr lang="en-US"/>
          </a:p>
        </p:txBody>
      </p:sp>
      <p:sp>
        <p:nvSpPr>
          <p:cNvPr id="5" name="Rectangle 4"/>
          <p:cNvSpPr/>
          <p:nvPr/>
        </p:nvSpPr>
        <p:spPr>
          <a:xfrm>
            <a:off x="106604" y="992221"/>
            <a:ext cx="8930792" cy="744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Homelessness is </a:t>
            </a:r>
            <a:r>
              <a:rPr lang="en-US" sz="1600" b="1" dirty="0" smtClean="0">
                <a:solidFill>
                  <a:schemeClr val="tx1"/>
                </a:solidFill>
              </a:rPr>
              <a:t>a human tragedy </a:t>
            </a:r>
            <a:r>
              <a:rPr lang="en-US" sz="1600" dirty="0" smtClean="0">
                <a:solidFill>
                  <a:schemeClr val="tx1"/>
                </a:solidFill>
              </a:rPr>
              <a:t>that troubles the dignity of our most vulnerable citizens and challenges the social fabric of our communities</a:t>
            </a:r>
            <a:endParaRPr lang="en-US" sz="1600" dirty="0">
              <a:solidFill>
                <a:schemeClr val="tx1"/>
              </a:solidFill>
            </a:endParaRPr>
          </a:p>
        </p:txBody>
      </p:sp>
      <p:sp>
        <p:nvSpPr>
          <p:cNvPr id="6" name="Rectangle 5"/>
          <p:cNvSpPr/>
          <p:nvPr/>
        </p:nvSpPr>
        <p:spPr>
          <a:xfrm>
            <a:off x="106604" y="1844824"/>
            <a:ext cx="8930792" cy="4511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At the same time, it has </a:t>
            </a:r>
            <a:r>
              <a:rPr lang="en-US" sz="1600" b="1" dirty="0" smtClean="0">
                <a:solidFill>
                  <a:schemeClr val="tx1"/>
                </a:solidFill>
              </a:rPr>
              <a:t>real and widely dispersed fiscal costs</a:t>
            </a:r>
            <a:r>
              <a:rPr lang="en-US" sz="1600" dirty="0" smtClean="0">
                <a:solidFill>
                  <a:schemeClr val="tx1"/>
                </a:solidFill>
              </a:rPr>
              <a:t>—accruing to Counties, Cities, the State, the Federal government, local businesses, and the homeless themselves</a:t>
            </a:r>
          </a:p>
          <a:p>
            <a:pPr algn="ctr"/>
            <a:endParaRPr lang="en-US" sz="400" i="1" dirty="0" smtClean="0">
              <a:solidFill>
                <a:schemeClr val="tx1"/>
              </a:solidFill>
            </a:endParaRPr>
          </a:p>
          <a:p>
            <a:pPr algn="ctr"/>
            <a:r>
              <a:rPr lang="en-US" sz="1600" i="1" dirty="0" smtClean="0">
                <a:solidFill>
                  <a:schemeClr val="tx1"/>
                </a:solidFill>
              </a:rPr>
              <a:t>including:</a:t>
            </a:r>
          </a:p>
        </p:txBody>
      </p:sp>
      <p:sp>
        <p:nvSpPr>
          <p:cNvPr id="7" name="Rectangle 6"/>
          <p:cNvSpPr/>
          <p:nvPr/>
        </p:nvSpPr>
        <p:spPr>
          <a:xfrm>
            <a:off x="4637457" y="511758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Lost economic opportunity </a:t>
            </a:r>
            <a:r>
              <a:rPr lang="en-US" sz="1400" dirty="0" smtClean="0">
                <a:solidFill>
                  <a:schemeClr val="tx1"/>
                </a:solidFill>
              </a:rPr>
              <a:t>for the homeless themselves</a:t>
            </a:r>
            <a:endParaRPr lang="en-US" sz="1400" dirty="0">
              <a:solidFill>
                <a:schemeClr val="tx1"/>
              </a:solidFill>
            </a:endParaRPr>
          </a:p>
        </p:txBody>
      </p:sp>
      <p:sp>
        <p:nvSpPr>
          <p:cNvPr id="8" name="Rectangle 7"/>
          <p:cNvSpPr/>
          <p:nvPr/>
        </p:nvSpPr>
        <p:spPr>
          <a:xfrm>
            <a:off x="4637457" y="437076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Depressed business climate </a:t>
            </a:r>
            <a:r>
              <a:rPr lang="en-US" sz="1400" dirty="0" smtClean="0">
                <a:solidFill>
                  <a:schemeClr val="tx1"/>
                </a:solidFill>
              </a:rPr>
              <a:t>limiting economic activity and weakening business attraction</a:t>
            </a:r>
            <a:endParaRPr lang="en-US" sz="1400" b="1" dirty="0">
              <a:solidFill>
                <a:schemeClr val="tx1"/>
              </a:solidFill>
            </a:endParaRPr>
          </a:p>
        </p:txBody>
      </p:sp>
      <p:sp>
        <p:nvSpPr>
          <p:cNvPr id="9" name="Rectangle 8"/>
          <p:cNvSpPr/>
          <p:nvPr/>
        </p:nvSpPr>
        <p:spPr>
          <a:xfrm>
            <a:off x="4637457" y="362394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Victimization costs, </a:t>
            </a:r>
            <a:r>
              <a:rPr lang="en-US" sz="1400" dirty="0" smtClean="0">
                <a:solidFill>
                  <a:schemeClr val="tx1"/>
                </a:solidFill>
              </a:rPr>
              <a:t>such as property damage, theft, and medical expenses</a:t>
            </a:r>
            <a:endParaRPr lang="en-US" sz="1400" dirty="0">
              <a:solidFill>
                <a:schemeClr val="tx1"/>
              </a:solidFill>
            </a:endParaRPr>
          </a:p>
        </p:txBody>
      </p:sp>
      <p:sp>
        <p:nvSpPr>
          <p:cNvPr id="10" name="Rectangle 9"/>
          <p:cNvSpPr/>
          <p:nvPr/>
        </p:nvSpPr>
        <p:spPr>
          <a:xfrm>
            <a:off x="4637457" y="287712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Other criminal justice costs, </a:t>
            </a:r>
            <a:r>
              <a:rPr lang="en-US" sz="1400" dirty="0" smtClean="0">
                <a:solidFill>
                  <a:schemeClr val="tx1"/>
                </a:solidFill>
              </a:rPr>
              <a:t>including policing, adjudication, and probation</a:t>
            </a:r>
            <a:endParaRPr lang="en-US" sz="1400" dirty="0">
              <a:solidFill>
                <a:schemeClr val="tx1"/>
              </a:solidFill>
            </a:endParaRPr>
          </a:p>
        </p:txBody>
      </p:sp>
      <p:sp>
        <p:nvSpPr>
          <p:cNvPr id="18" name="Rectangle 17"/>
          <p:cNvSpPr/>
          <p:nvPr/>
        </p:nvSpPr>
        <p:spPr>
          <a:xfrm>
            <a:off x="340263" y="511758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Reliance on physical health emergency services, </a:t>
            </a:r>
            <a:r>
              <a:rPr lang="en-US" sz="1400" dirty="0" smtClean="0">
                <a:solidFill>
                  <a:schemeClr val="tx1"/>
                </a:solidFill>
              </a:rPr>
              <a:t>some reimbursed by state/federal government, and many not</a:t>
            </a:r>
            <a:endParaRPr lang="en-US" sz="1400" dirty="0">
              <a:solidFill>
                <a:schemeClr val="tx1"/>
              </a:solidFill>
            </a:endParaRPr>
          </a:p>
        </p:txBody>
      </p:sp>
      <p:sp>
        <p:nvSpPr>
          <p:cNvPr id="19" name="Rectangle 18"/>
          <p:cNvSpPr/>
          <p:nvPr/>
        </p:nvSpPr>
        <p:spPr>
          <a:xfrm>
            <a:off x="340263" y="437076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Reliance on </a:t>
            </a:r>
            <a:r>
              <a:rPr lang="en-US" sz="1400" b="1" dirty="0" smtClean="0">
                <a:solidFill>
                  <a:schemeClr val="tx1"/>
                </a:solidFill>
              </a:rPr>
              <a:t>behavioral health </a:t>
            </a:r>
            <a:r>
              <a:rPr lang="en-US" sz="1400" dirty="0" smtClean="0">
                <a:solidFill>
                  <a:schemeClr val="tx1"/>
                </a:solidFill>
              </a:rPr>
              <a:t>emergency services, exacerbated by too few preventative resources</a:t>
            </a:r>
            <a:endParaRPr lang="en-US" sz="1400" dirty="0">
              <a:solidFill>
                <a:schemeClr val="tx1"/>
              </a:solidFill>
            </a:endParaRPr>
          </a:p>
        </p:txBody>
      </p:sp>
      <p:sp>
        <p:nvSpPr>
          <p:cNvPr id="20" name="Rectangle 19"/>
          <p:cNvSpPr/>
          <p:nvPr/>
        </p:nvSpPr>
        <p:spPr>
          <a:xfrm>
            <a:off x="340263" y="362394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Corrections, </a:t>
            </a:r>
            <a:r>
              <a:rPr lang="en-US" sz="1400" dirty="0" smtClean="0">
                <a:solidFill>
                  <a:schemeClr val="tx1"/>
                </a:solidFill>
              </a:rPr>
              <a:t>including intake and incarceration into County jail and State prisons</a:t>
            </a:r>
            <a:endParaRPr lang="en-US" sz="1400" dirty="0">
              <a:solidFill>
                <a:schemeClr val="tx1"/>
              </a:solidFill>
            </a:endParaRPr>
          </a:p>
        </p:txBody>
      </p:sp>
      <p:sp>
        <p:nvSpPr>
          <p:cNvPr id="21" name="Rectangle 20"/>
          <p:cNvSpPr/>
          <p:nvPr/>
        </p:nvSpPr>
        <p:spPr>
          <a:xfrm>
            <a:off x="340263" y="2877127"/>
            <a:ext cx="4166280" cy="683429"/>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Shelter and rehousing, </a:t>
            </a:r>
            <a:r>
              <a:rPr lang="en-US" sz="1400" dirty="0" smtClean="0">
                <a:solidFill>
                  <a:schemeClr val="tx1"/>
                </a:solidFill>
              </a:rPr>
              <a:t>funded both from HUD and locally</a:t>
            </a:r>
            <a:endParaRPr lang="en-US" sz="1400" dirty="0">
              <a:solidFill>
                <a:schemeClr val="tx1"/>
              </a:solidFill>
            </a:endParaRPr>
          </a:p>
        </p:txBody>
      </p:sp>
      <p:sp>
        <p:nvSpPr>
          <p:cNvPr id="23" name="Rectangle 22"/>
          <p:cNvSpPr/>
          <p:nvPr/>
        </p:nvSpPr>
        <p:spPr>
          <a:xfrm>
            <a:off x="340263" y="5875037"/>
            <a:ext cx="8463474" cy="326271"/>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rPr>
              <a:t>A wide variety of additional federal, state, county, and city costs</a:t>
            </a:r>
            <a:endParaRPr lang="en-US" sz="1400" i="1" dirty="0">
              <a:solidFill>
                <a:schemeClr val="tx1"/>
              </a:solidFill>
            </a:endParaRPr>
          </a:p>
        </p:txBody>
      </p:sp>
    </p:spTree>
    <p:extLst>
      <p:ext uri="{BB962C8B-B14F-4D97-AF65-F5344CB8AC3E}">
        <p14:creationId xmlns:p14="http://schemas.microsoft.com/office/powerpoint/2010/main" val="22568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8" grpId="0" animBg="1"/>
      <p:bldP spid="19" grpId="0" animBg="1"/>
      <p:bldP spid="20" grpId="0" animBg="1"/>
      <p:bldP spid="21"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normAutofit/>
          </a:bodyPr>
          <a:lstStyle/>
          <a:p>
            <a:r>
              <a:rPr lang="en-US" sz="1800" dirty="0" smtClean="0"/>
              <a:t>Solutions aren’t straightforward</a:t>
            </a:r>
          </a:p>
          <a:p>
            <a:endParaRPr lang="en-US" sz="1800" dirty="0"/>
          </a:p>
          <a:p>
            <a:r>
              <a:rPr lang="en-US" sz="1800" dirty="0" smtClean="0"/>
              <a:t>There’s not enough money for prevention </a:t>
            </a:r>
          </a:p>
          <a:p>
            <a:endParaRPr lang="en-US" sz="1800" dirty="0"/>
          </a:p>
          <a:p>
            <a:r>
              <a:rPr lang="en-US" sz="1800" dirty="0"/>
              <a:t>P</a:t>
            </a:r>
            <a:r>
              <a:rPr lang="en-US" sz="1800" dirty="0" smtClean="0"/>
              <a:t>rovider performance is variable </a:t>
            </a:r>
          </a:p>
          <a:p>
            <a:endParaRPr lang="en-US" sz="1800" dirty="0"/>
          </a:p>
          <a:p>
            <a:r>
              <a:rPr lang="en-US" sz="1800" dirty="0" smtClean="0"/>
              <a:t>Sometimes we don’t know exactly what’s working, and what isn’t</a:t>
            </a:r>
          </a:p>
          <a:p>
            <a:endParaRPr lang="en-US" sz="1800" dirty="0"/>
          </a:p>
          <a:p>
            <a:r>
              <a:rPr lang="en-US" sz="1800" dirty="0" smtClean="0"/>
              <a:t>Provider don’t have rapid, data-driven feedback</a:t>
            </a:r>
          </a:p>
          <a:p>
            <a:endParaRPr lang="en-US" sz="1800" dirty="0"/>
          </a:p>
          <a:p>
            <a:r>
              <a:rPr lang="en-US" sz="1800" dirty="0" smtClean="0"/>
              <a:t>Financial incentives don’t always align with policy goals</a:t>
            </a:r>
          </a:p>
          <a:p>
            <a:endParaRPr lang="en-US" sz="1800" dirty="0" smtClean="0"/>
          </a:p>
          <a:p>
            <a:r>
              <a:rPr lang="en-US" sz="1800" dirty="0" smtClean="0"/>
              <a:t>Cost are concentrated, but benefits are diffuse</a:t>
            </a:r>
            <a:endParaRPr lang="en-US" sz="1800" dirty="0"/>
          </a:p>
        </p:txBody>
      </p:sp>
      <p:sp>
        <p:nvSpPr>
          <p:cNvPr id="3" name="Title 2"/>
          <p:cNvSpPr>
            <a:spLocks noGrp="1"/>
          </p:cNvSpPr>
          <p:nvPr>
            <p:ph type="title"/>
          </p:nvPr>
        </p:nvSpPr>
        <p:spPr/>
        <p:txBody>
          <a:bodyPr/>
          <a:lstStyle/>
          <a:p>
            <a:r>
              <a:rPr lang="en-US" dirty="0" smtClean="0"/>
              <a:t>Moving the needle is surprisingly hard</a:t>
            </a:r>
            <a:endParaRPr lang="en-US" dirty="0"/>
          </a:p>
        </p:txBody>
      </p:sp>
      <p:sp>
        <p:nvSpPr>
          <p:cNvPr id="4" name="Text Placeholder 3"/>
          <p:cNvSpPr>
            <a:spLocks noGrp="1"/>
          </p:cNvSpPr>
          <p:nvPr>
            <p:ph type="body" sz="quarter" idx="24"/>
          </p:nvPr>
        </p:nvSpPr>
        <p:spPr/>
        <p:txBody>
          <a:bodyPr/>
          <a:lstStyle/>
          <a:p>
            <a:r>
              <a:rPr lang="en-US" dirty="0" smtClean="0"/>
              <a:t>It’s not just a matter of money</a:t>
            </a:r>
            <a:endParaRPr lang="en-US" dirty="0"/>
          </a:p>
        </p:txBody>
      </p:sp>
      <p:sp>
        <p:nvSpPr>
          <p:cNvPr id="5" name="Text Placeholder 4"/>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28454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0232" y="371475"/>
            <a:ext cx="7772400" cy="330200"/>
          </a:xfrm>
          <a:prstGeom prst="rect">
            <a:avLst/>
          </a:prstGeom>
        </p:spPr>
        <p:txBody>
          <a:bodyPr vert="horz" lIns="0" tIns="0" rIns="0" bIns="0" rtlCol="0" anchor="t" anchorCtr="0">
            <a:normAutofit/>
          </a:bodyPr>
          <a:lstStyle>
            <a:lvl1pPr algn="l" defTabSz="914400" rtl="0" eaLnBrk="1" latinLnBrk="0" hangingPunct="1">
              <a:spcBef>
                <a:spcPct val="0"/>
              </a:spcBef>
              <a:buNone/>
              <a:defRPr sz="2000" kern="1200" cap="all" baseline="0">
                <a:solidFill>
                  <a:srgbClr val="556991"/>
                </a:solidFill>
                <a:latin typeface="+mj-lt"/>
                <a:ea typeface="+mj-ea"/>
                <a:cs typeface="+mj-cs"/>
              </a:defRPr>
            </a:lvl1pPr>
          </a:lstStyle>
          <a:p>
            <a:r>
              <a:rPr lang="en-US" dirty="0" smtClean="0"/>
              <a:t>What is pay for success?</a:t>
            </a:r>
            <a:endParaRPr lang="en-US" dirty="0"/>
          </a:p>
        </p:txBody>
      </p:sp>
      <p:sp>
        <p:nvSpPr>
          <p:cNvPr id="11" name="Text Placeholder 4"/>
          <p:cNvSpPr txBox="1">
            <a:spLocks/>
          </p:cNvSpPr>
          <p:nvPr/>
        </p:nvSpPr>
        <p:spPr>
          <a:xfrm>
            <a:off x="514670" y="701675"/>
            <a:ext cx="7772399" cy="349250"/>
          </a:xfrm>
          <a:prstGeom prst="rect">
            <a:avLst/>
          </a:prstGeom>
        </p:spPr>
        <p:txBody>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chemeClr val="accent1"/>
              </a:solidFill>
              <a:latin typeface="+mj-lt"/>
            </a:endParaRPr>
          </a:p>
        </p:txBody>
      </p:sp>
      <p:sp>
        <p:nvSpPr>
          <p:cNvPr id="12" name="Oval 11"/>
          <p:cNvSpPr/>
          <p:nvPr/>
        </p:nvSpPr>
        <p:spPr>
          <a:xfrm>
            <a:off x="487374" y="1050732"/>
            <a:ext cx="8255257" cy="4021039"/>
          </a:xfrm>
          <a:prstGeom prst="ellipse">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ounded Rectangle 8"/>
          <p:cNvSpPr/>
          <p:nvPr/>
        </p:nvSpPr>
        <p:spPr>
          <a:xfrm>
            <a:off x="3196713" y="1085316"/>
            <a:ext cx="2750574" cy="1042064"/>
          </a:xfrm>
          <a:prstGeom prst="roundRect">
            <a:avLst/>
          </a:prstGeom>
          <a:solidFill>
            <a:schemeClr val="accent6"/>
          </a:solidFill>
          <a:ln w="25400" cap="flat" cmpd="sng" algn="ctr">
            <a:solidFill>
              <a:sysClr val="window" lastClr="FFFFFF">
                <a:hueOff val="0"/>
                <a:satOff val="0"/>
                <a:lumOff val="0"/>
                <a:alphaOff val="0"/>
              </a:sysClr>
            </a:solidFill>
            <a:prstDash val="solid"/>
          </a:ln>
          <a:effectLst/>
        </p:spPr>
        <p:txBody>
          <a:bodyPr anchor="ctr"/>
          <a:lstStyle/>
          <a:p>
            <a:pPr lvl="0" algn="ctr" defTabSz="400050">
              <a:lnSpc>
                <a:spcPct val="90000"/>
              </a:lnSpc>
              <a:spcBef>
                <a:spcPct val="0"/>
              </a:spcBef>
              <a:spcAft>
                <a:spcPct val="35000"/>
              </a:spcAft>
              <a:defRPr/>
            </a:pPr>
            <a:r>
              <a:rPr lang="en-US" sz="2400" b="1" dirty="0" smtClean="0">
                <a:solidFill>
                  <a:sysClr val="window" lastClr="FFFFFF"/>
                </a:solidFill>
                <a:latin typeface="+mj-lt"/>
                <a:ea typeface="Verdana" pitchFamily="34" charset="0"/>
                <a:cs typeface="Times New Roman" panose="02020603050405020304" pitchFamily="18" charset="0"/>
              </a:rPr>
              <a:t>Nonprofit </a:t>
            </a:r>
            <a:br>
              <a:rPr lang="en-US" sz="2400" b="1" dirty="0" smtClean="0">
                <a:solidFill>
                  <a:sysClr val="window" lastClr="FFFFFF"/>
                </a:solidFill>
                <a:latin typeface="+mj-lt"/>
                <a:ea typeface="Verdana" pitchFamily="34" charset="0"/>
                <a:cs typeface="Times New Roman" panose="02020603050405020304" pitchFamily="18" charset="0"/>
              </a:rPr>
            </a:br>
            <a:r>
              <a:rPr lang="en-US" sz="2400" b="1" dirty="0" smtClean="0">
                <a:solidFill>
                  <a:sysClr val="window" lastClr="FFFFFF"/>
                </a:solidFill>
                <a:latin typeface="+mj-lt"/>
                <a:ea typeface="Verdana" pitchFamily="34" charset="0"/>
                <a:cs typeface="Times New Roman" panose="02020603050405020304" pitchFamily="18" charset="0"/>
              </a:rPr>
              <a:t>intervention</a:t>
            </a:r>
            <a:br>
              <a:rPr lang="en-US" sz="2400" b="1" dirty="0" smtClean="0">
                <a:solidFill>
                  <a:sysClr val="window" lastClr="FFFFFF"/>
                </a:solidFill>
                <a:latin typeface="+mj-lt"/>
                <a:ea typeface="Verdana" pitchFamily="34" charset="0"/>
                <a:cs typeface="Times New Roman" panose="02020603050405020304" pitchFamily="18" charset="0"/>
              </a:rPr>
            </a:br>
            <a:r>
              <a:rPr lang="en-US" sz="2400" b="1" dirty="0" smtClean="0">
                <a:solidFill>
                  <a:sysClr val="window" lastClr="FFFFFF"/>
                </a:solidFill>
                <a:latin typeface="+mj-lt"/>
                <a:ea typeface="Verdana" pitchFamily="34" charset="0"/>
                <a:cs typeface="Times New Roman" panose="02020603050405020304" pitchFamily="18" charset="0"/>
              </a:rPr>
              <a:t>provider</a:t>
            </a:r>
          </a:p>
        </p:txBody>
      </p:sp>
      <p:sp>
        <p:nvSpPr>
          <p:cNvPr id="13" name="Rounded Rectangle 12"/>
          <p:cNvSpPr/>
          <p:nvPr/>
        </p:nvSpPr>
        <p:spPr>
          <a:xfrm>
            <a:off x="476005" y="3831406"/>
            <a:ext cx="2750574" cy="1042064"/>
          </a:xfrm>
          <a:prstGeom prst="roundRect">
            <a:avLst/>
          </a:prstGeom>
          <a:solidFill>
            <a:schemeClr val="accent6"/>
          </a:solidFill>
          <a:ln w="25400" cap="flat" cmpd="sng" algn="ctr">
            <a:solidFill>
              <a:sysClr val="window" lastClr="FFFFFF">
                <a:hueOff val="0"/>
                <a:satOff val="0"/>
                <a:lumOff val="0"/>
                <a:alphaOff val="0"/>
              </a:sysClr>
            </a:solidFill>
            <a:prstDash val="solid"/>
          </a:ln>
          <a:effectLst/>
        </p:spPr>
        <p:txBody>
          <a:bodyPr anchor="ctr"/>
          <a:lstStyle/>
          <a:p>
            <a:pPr algn="ctr"/>
            <a:r>
              <a:rPr lang="en-US" sz="2400" b="1" dirty="0" smtClean="0">
                <a:solidFill>
                  <a:schemeClr val="bg1"/>
                </a:solidFill>
                <a:latin typeface="+mj-lt"/>
              </a:rPr>
              <a:t>Private funders / </a:t>
            </a:r>
            <a:br>
              <a:rPr lang="en-US" sz="2400" b="1" dirty="0" smtClean="0">
                <a:solidFill>
                  <a:schemeClr val="bg1"/>
                </a:solidFill>
                <a:latin typeface="+mj-lt"/>
              </a:rPr>
            </a:br>
            <a:r>
              <a:rPr lang="en-US" sz="2400" b="1" dirty="0" smtClean="0">
                <a:solidFill>
                  <a:schemeClr val="bg1"/>
                </a:solidFill>
                <a:latin typeface="+mj-lt"/>
              </a:rPr>
              <a:t>impact investors</a:t>
            </a:r>
            <a:endParaRPr lang="en-US" sz="2400" b="1" dirty="0">
              <a:solidFill>
                <a:schemeClr val="bg1"/>
              </a:solidFill>
              <a:latin typeface="+mj-lt"/>
            </a:endParaRPr>
          </a:p>
        </p:txBody>
      </p:sp>
      <p:sp>
        <p:nvSpPr>
          <p:cNvPr id="16" name="Rounded Rectangle 15"/>
          <p:cNvSpPr/>
          <p:nvPr/>
        </p:nvSpPr>
        <p:spPr>
          <a:xfrm>
            <a:off x="5931679" y="3831406"/>
            <a:ext cx="2750574" cy="1042064"/>
          </a:xfrm>
          <a:prstGeom prst="roundRect">
            <a:avLst/>
          </a:prstGeom>
          <a:solidFill>
            <a:schemeClr val="accent6"/>
          </a:solidFill>
          <a:ln w="25400" cap="flat" cmpd="sng" algn="ctr">
            <a:solidFill>
              <a:sysClr val="window" lastClr="FFFFFF">
                <a:hueOff val="0"/>
                <a:satOff val="0"/>
                <a:lumOff val="0"/>
                <a:alphaOff val="0"/>
              </a:sysClr>
            </a:solidFill>
            <a:prstDash val="solid"/>
          </a:ln>
          <a:effectLst/>
        </p:spPr>
        <p:txBody>
          <a:bodyPr anchor="ctr"/>
          <a:lstStyle/>
          <a:p>
            <a:pPr algn="ctr"/>
            <a:r>
              <a:rPr lang="en-US" sz="2400" b="1" dirty="0" smtClean="0">
                <a:solidFill>
                  <a:schemeClr val="bg1"/>
                </a:solidFill>
                <a:latin typeface="+mj-lt"/>
              </a:rPr>
              <a:t>Payor </a:t>
            </a:r>
          </a:p>
          <a:p>
            <a:pPr algn="ctr"/>
            <a:r>
              <a:rPr lang="en-US" sz="2400" dirty="0" smtClean="0">
                <a:solidFill>
                  <a:schemeClr val="bg1"/>
                </a:solidFill>
                <a:latin typeface="+mj-lt"/>
              </a:rPr>
              <a:t>(often government)</a:t>
            </a:r>
            <a:endParaRPr lang="en-US" sz="2400" dirty="0">
              <a:solidFill>
                <a:schemeClr val="bg1"/>
              </a:solidFill>
              <a:latin typeface="+mj-lt"/>
            </a:endParaRPr>
          </a:p>
        </p:txBody>
      </p:sp>
      <p:sp>
        <p:nvSpPr>
          <p:cNvPr id="15" name="TextBox 14"/>
          <p:cNvSpPr txBox="1"/>
          <p:nvPr/>
        </p:nvSpPr>
        <p:spPr>
          <a:xfrm>
            <a:off x="1011227" y="2428886"/>
            <a:ext cx="1518456" cy="545911"/>
          </a:xfrm>
          <a:prstGeom prst="rect">
            <a:avLst/>
          </a:prstGeom>
        </p:spPr>
        <p:txBody>
          <a:bodyPr vert="horz" wrap="square" lIns="0" tIns="0" rIns="0" bIns="0" rtlCol="0" anchor="ctr">
            <a:noAutofit/>
          </a:bodyPr>
          <a:lstStyle/>
          <a:p>
            <a:pPr marL="182880" indent="-182880" algn="ctr">
              <a:spcBef>
                <a:spcPts val="500"/>
              </a:spcBef>
              <a:buClr>
                <a:schemeClr val="tx2"/>
              </a:buClr>
              <a:buSzPct val="120000"/>
            </a:pPr>
            <a:r>
              <a:rPr lang="en-US" sz="2000" b="1" i="1" dirty="0" smtClean="0"/>
              <a:t>Expansion capital ($)</a:t>
            </a:r>
          </a:p>
        </p:txBody>
      </p:sp>
      <p:cxnSp>
        <p:nvCxnSpPr>
          <p:cNvPr id="22" name="Straight Arrow Connector 21"/>
          <p:cNvCxnSpPr/>
          <p:nvPr/>
        </p:nvCxnSpPr>
        <p:spPr>
          <a:xfrm flipH="1">
            <a:off x="3409950" y="4521116"/>
            <a:ext cx="2171700" cy="0"/>
          </a:xfrm>
          <a:prstGeom prst="straightConnector1">
            <a:avLst/>
          </a:prstGeom>
          <a:ln w="127000">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105025" y="2297029"/>
            <a:ext cx="1438275" cy="1343025"/>
          </a:xfrm>
          <a:prstGeom prst="straightConnector1">
            <a:avLst/>
          </a:prstGeom>
          <a:ln w="127000">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13643" y="2428886"/>
            <a:ext cx="1485700" cy="545911"/>
          </a:xfrm>
          <a:prstGeom prst="rect">
            <a:avLst/>
          </a:prstGeom>
          <a:scene3d>
            <a:camera prst="orthographicFront">
              <a:rot lat="0" lon="0" rev="0"/>
            </a:camera>
            <a:lightRig rig="threePt" dir="t"/>
          </a:scene3d>
        </p:spPr>
        <p:txBody>
          <a:bodyPr vert="horz" wrap="square" lIns="0" tIns="0" rIns="0" bIns="0" rtlCol="0" anchor="ctr">
            <a:noAutofit/>
          </a:bodyPr>
          <a:lstStyle/>
          <a:p>
            <a:pPr marL="182880" indent="-182880" algn="ctr">
              <a:spcBef>
                <a:spcPts val="500"/>
              </a:spcBef>
              <a:buClr>
                <a:schemeClr val="tx2"/>
              </a:buClr>
              <a:buSzPct val="120000"/>
            </a:pPr>
            <a:r>
              <a:rPr lang="en-US" sz="2000" b="1" i="1" dirty="0" smtClean="0"/>
              <a:t>Outcomes</a:t>
            </a:r>
          </a:p>
        </p:txBody>
      </p:sp>
      <p:cxnSp>
        <p:nvCxnSpPr>
          <p:cNvPr id="24" name="Straight Arrow Connector 23"/>
          <p:cNvCxnSpPr/>
          <p:nvPr/>
        </p:nvCxnSpPr>
        <p:spPr>
          <a:xfrm>
            <a:off x="5553075" y="2277979"/>
            <a:ext cx="1400175" cy="1381125"/>
          </a:xfrm>
          <a:prstGeom prst="straightConnector1">
            <a:avLst/>
          </a:prstGeom>
          <a:ln w="127000">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61878" y="3731786"/>
            <a:ext cx="1904939" cy="545911"/>
          </a:xfrm>
          <a:prstGeom prst="rect">
            <a:avLst/>
          </a:prstGeom>
          <a:scene3d>
            <a:camera prst="orthographicFront">
              <a:rot lat="0" lon="0" rev="0"/>
            </a:camera>
            <a:lightRig rig="threePt" dir="t"/>
          </a:scene3d>
        </p:spPr>
        <p:txBody>
          <a:bodyPr vert="horz" wrap="square" lIns="0" tIns="0" rIns="0" bIns="0" rtlCol="0" anchor="ctr">
            <a:noAutofit/>
          </a:bodyPr>
          <a:lstStyle/>
          <a:p>
            <a:pPr marL="182880" indent="-182880" algn="ctr">
              <a:spcBef>
                <a:spcPts val="500"/>
              </a:spcBef>
              <a:buClr>
                <a:schemeClr val="tx2"/>
              </a:buClr>
              <a:buSzPct val="120000"/>
            </a:pPr>
            <a:r>
              <a:rPr lang="en-US" sz="2000" b="1" i="1" dirty="0" smtClean="0"/>
              <a:t>Repayment ($)</a:t>
            </a:r>
          </a:p>
        </p:txBody>
      </p:sp>
      <p:sp>
        <p:nvSpPr>
          <p:cNvPr id="17" name="TextBox 16"/>
          <p:cNvSpPr txBox="1"/>
          <p:nvPr/>
        </p:nvSpPr>
        <p:spPr>
          <a:xfrm>
            <a:off x="0" y="5394979"/>
            <a:ext cx="9144000" cy="1292662"/>
          </a:xfrm>
          <a:prstGeom prst="rect">
            <a:avLst/>
          </a:prstGeom>
          <a:solidFill>
            <a:schemeClr val="bg2"/>
          </a:solidFill>
        </p:spPr>
        <p:txBody>
          <a:bodyPr vert="horz" wrap="square" lIns="0" tIns="0" rIns="0" bIns="0" rtlCol="0">
            <a:spAutoFit/>
          </a:bodyPr>
          <a:lstStyle/>
          <a:p>
            <a:pPr algn="ctr">
              <a:spcBef>
                <a:spcPts val="700"/>
              </a:spcBef>
              <a:spcAft>
                <a:spcPts val="700"/>
              </a:spcAft>
              <a:buClr>
                <a:schemeClr val="tx2"/>
              </a:buClr>
              <a:buSzPct val="100000"/>
            </a:pPr>
            <a:r>
              <a:rPr lang="en-US" sz="2800" b="1" dirty="0" smtClean="0">
                <a:solidFill>
                  <a:schemeClr val="accent1"/>
                </a:solidFill>
              </a:rPr>
              <a:t>Pay </a:t>
            </a:r>
            <a:r>
              <a:rPr lang="en-US" sz="2800" b="1" dirty="0">
                <a:solidFill>
                  <a:schemeClr val="accent1"/>
                </a:solidFill>
              </a:rPr>
              <a:t>for S</a:t>
            </a:r>
            <a:r>
              <a:rPr lang="en-US" sz="2800" b="1" dirty="0" smtClean="0">
                <a:solidFill>
                  <a:schemeClr val="accent1"/>
                </a:solidFill>
              </a:rPr>
              <a:t>uccess </a:t>
            </a:r>
            <a:r>
              <a:rPr lang="en-US" sz="2800" dirty="0" smtClean="0"/>
              <a:t>is about </a:t>
            </a:r>
            <a:r>
              <a:rPr lang="en-US" sz="2800" b="1" dirty="0" smtClean="0">
                <a:solidFill>
                  <a:schemeClr val="accent6">
                    <a:lumMod val="75000"/>
                  </a:schemeClr>
                </a:solidFill>
              </a:rPr>
              <a:t>measurably improving </a:t>
            </a:r>
            <a:r>
              <a:rPr lang="en-US" sz="2800" dirty="0" smtClean="0"/>
              <a:t>the lives of </a:t>
            </a:r>
            <a:r>
              <a:rPr lang="en-US" sz="2800" b="1" dirty="0" smtClean="0">
                <a:solidFill>
                  <a:schemeClr val="accent6">
                    <a:lumMod val="75000"/>
                  </a:schemeClr>
                </a:solidFill>
              </a:rPr>
              <a:t>people most </a:t>
            </a:r>
            <a:r>
              <a:rPr lang="en-US" sz="2800" b="1" dirty="0">
                <a:solidFill>
                  <a:schemeClr val="accent6">
                    <a:lumMod val="75000"/>
                  </a:schemeClr>
                </a:solidFill>
              </a:rPr>
              <a:t>in need </a:t>
            </a:r>
            <a:r>
              <a:rPr lang="en-US" sz="2800" dirty="0" smtClean="0"/>
              <a:t>by </a:t>
            </a:r>
            <a:r>
              <a:rPr lang="en-US" sz="2800" dirty="0"/>
              <a:t>driving government </a:t>
            </a:r>
            <a:r>
              <a:rPr lang="en-US" sz="2800" dirty="0" smtClean="0"/>
              <a:t>resources toward </a:t>
            </a:r>
            <a:r>
              <a:rPr lang="en-US" sz="2800" b="1" dirty="0">
                <a:solidFill>
                  <a:schemeClr val="accent6">
                    <a:lumMod val="75000"/>
                  </a:schemeClr>
                </a:solidFill>
              </a:rPr>
              <a:t>more effective </a:t>
            </a:r>
            <a:r>
              <a:rPr lang="en-US" sz="2800" b="1" dirty="0" smtClean="0">
                <a:solidFill>
                  <a:schemeClr val="accent6">
                    <a:lumMod val="75000"/>
                  </a:schemeClr>
                </a:solidFill>
              </a:rPr>
              <a:t>programs</a:t>
            </a:r>
            <a:endParaRPr lang="en-US" sz="2800" b="1" dirty="0">
              <a:solidFill>
                <a:schemeClr val="accent6">
                  <a:lumMod val="75000"/>
                </a:schemeClr>
              </a:solidFill>
            </a:endParaRPr>
          </a:p>
        </p:txBody>
      </p:sp>
    </p:spTree>
    <p:extLst>
      <p:ext uri="{BB962C8B-B14F-4D97-AF65-F5344CB8AC3E}">
        <p14:creationId xmlns:p14="http://schemas.microsoft.com/office/powerpoint/2010/main" val="3159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3" grpId="0" animBg="1"/>
      <p:bldP spid="16" grpId="0" animBg="1"/>
      <p:bldP spid="15" grpId="0"/>
      <p:bldP spid="36" grpId="0"/>
      <p:bldP spid="37"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pay for success?</a:t>
            </a:r>
            <a:endParaRPr lang="en-US" dirty="0"/>
          </a:p>
        </p:txBody>
      </p:sp>
      <p:sp>
        <p:nvSpPr>
          <p:cNvPr id="6" name="Content Placeholder 5"/>
          <p:cNvSpPr>
            <a:spLocks noGrp="1"/>
          </p:cNvSpPr>
          <p:nvPr>
            <p:ph sz="half" idx="14"/>
          </p:nvPr>
        </p:nvSpPr>
        <p:spPr>
          <a:xfrm>
            <a:off x="383619" y="1024068"/>
            <a:ext cx="8376762" cy="937952"/>
          </a:xfrm>
          <a:solidFill>
            <a:schemeClr val="bg1">
              <a:lumMod val="95000"/>
              <a:alpha val="20000"/>
            </a:schemeClr>
          </a:solidFill>
          <a:ln>
            <a:solidFill>
              <a:schemeClr val="bg2"/>
            </a:solidFill>
          </a:ln>
        </p:spPr>
        <p:txBody>
          <a:bodyPr anchor="ctr">
            <a:noAutofit/>
          </a:bodyPr>
          <a:lstStyle/>
          <a:p>
            <a:pPr marL="0" lvl="0" indent="0" algn="ctr">
              <a:spcBef>
                <a:spcPts val="0"/>
              </a:spcBef>
              <a:buNone/>
              <a:defRPr/>
            </a:pPr>
            <a:r>
              <a:rPr lang="en-US" sz="2800" b="1" dirty="0" smtClean="0">
                <a:latin typeface="+mj-lt"/>
              </a:rPr>
              <a:t>Focus on </a:t>
            </a:r>
            <a:r>
              <a:rPr lang="en-US" sz="2800" b="1" dirty="0" smtClean="0">
                <a:solidFill>
                  <a:schemeClr val="tx2"/>
                </a:solidFill>
                <a:latin typeface="+mj-lt"/>
              </a:rPr>
              <a:t>evidence and outcomes</a:t>
            </a:r>
          </a:p>
        </p:txBody>
      </p:sp>
      <p:sp>
        <p:nvSpPr>
          <p:cNvPr id="22" name="Content Placeholder 5"/>
          <p:cNvSpPr>
            <a:spLocks noGrp="1"/>
          </p:cNvSpPr>
          <p:nvPr>
            <p:ph sz="half" idx="14"/>
          </p:nvPr>
        </p:nvSpPr>
        <p:spPr>
          <a:xfrm>
            <a:off x="383619" y="2043046"/>
            <a:ext cx="8376762" cy="937952"/>
          </a:xfrm>
          <a:solidFill>
            <a:schemeClr val="bg1">
              <a:lumMod val="95000"/>
              <a:alpha val="20000"/>
            </a:schemeClr>
          </a:solidFill>
          <a:ln>
            <a:solidFill>
              <a:schemeClr val="bg2"/>
            </a:solidFill>
          </a:ln>
        </p:spPr>
        <p:txBody>
          <a:bodyPr anchor="ctr">
            <a:noAutofit/>
          </a:bodyPr>
          <a:lstStyle/>
          <a:p>
            <a:pPr marL="0" lvl="0" indent="0" algn="ctr">
              <a:spcBef>
                <a:spcPts val="0"/>
              </a:spcBef>
              <a:buNone/>
              <a:defRPr/>
            </a:pPr>
            <a:r>
              <a:rPr lang="en-US" sz="2800" b="1" dirty="0" smtClean="0">
                <a:latin typeface="+mj-lt"/>
              </a:rPr>
              <a:t>Promotes</a:t>
            </a:r>
            <a:r>
              <a:rPr lang="en-US" sz="2800" b="1" dirty="0" smtClean="0">
                <a:solidFill>
                  <a:schemeClr val="tx2"/>
                </a:solidFill>
                <a:latin typeface="+mj-lt"/>
              </a:rPr>
              <a:t> measurement</a:t>
            </a:r>
            <a:endParaRPr lang="en-US" sz="2800" b="1" dirty="0" smtClean="0">
              <a:latin typeface="+mj-lt"/>
            </a:endParaRPr>
          </a:p>
        </p:txBody>
      </p:sp>
      <p:sp>
        <p:nvSpPr>
          <p:cNvPr id="25" name="Content Placeholder 5"/>
          <p:cNvSpPr>
            <a:spLocks noGrp="1"/>
          </p:cNvSpPr>
          <p:nvPr>
            <p:ph sz="half" idx="14"/>
          </p:nvPr>
        </p:nvSpPr>
        <p:spPr>
          <a:xfrm>
            <a:off x="383619" y="3062024"/>
            <a:ext cx="8376762" cy="937952"/>
          </a:xfrm>
          <a:solidFill>
            <a:schemeClr val="bg1">
              <a:lumMod val="95000"/>
              <a:alpha val="20000"/>
            </a:schemeClr>
          </a:solidFill>
          <a:ln>
            <a:solidFill>
              <a:schemeClr val="bg2"/>
            </a:solidFill>
          </a:ln>
        </p:spPr>
        <p:txBody>
          <a:bodyPr anchor="ctr">
            <a:noAutofit/>
          </a:bodyPr>
          <a:lstStyle/>
          <a:p>
            <a:pPr marL="0" lvl="0" indent="0" algn="ctr">
              <a:spcBef>
                <a:spcPts val="0"/>
              </a:spcBef>
              <a:buNone/>
              <a:defRPr/>
            </a:pPr>
            <a:r>
              <a:rPr lang="en-US" sz="2800" b="1" dirty="0" smtClean="0">
                <a:latin typeface="+mj-lt"/>
              </a:rPr>
              <a:t>Attracts </a:t>
            </a:r>
            <a:r>
              <a:rPr lang="en-US" sz="2800" b="1" dirty="0" smtClean="0">
                <a:solidFill>
                  <a:schemeClr val="tx2"/>
                </a:solidFill>
                <a:latin typeface="+mj-lt"/>
              </a:rPr>
              <a:t>new resources</a:t>
            </a:r>
            <a:endParaRPr lang="en-US" sz="2800" b="1" dirty="0">
              <a:solidFill>
                <a:prstClr val="black"/>
              </a:solidFill>
              <a:latin typeface="+mj-lt"/>
            </a:endParaRPr>
          </a:p>
        </p:txBody>
      </p:sp>
      <p:sp>
        <p:nvSpPr>
          <p:cNvPr id="26" name="Content Placeholder 5"/>
          <p:cNvSpPr>
            <a:spLocks noGrp="1"/>
          </p:cNvSpPr>
          <p:nvPr>
            <p:ph sz="half" idx="14"/>
          </p:nvPr>
        </p:nvSpPr>
        <p:spPr>
          <a:xfrm>
            <a:off x="383619" y="4081002"/>
            <a:ext cx="8376762" cy="937952"/>
          </a:xfrm>
          <a:solidFill>
            <a:schemeClr val="bg1">
              <a:lumMod val="95000"/>
              <a:alpha val="20000"/>
            </a:schemeClr>
          </a:solidFill>
          <a:ln>
            <a:solidFill>
              <a:schemeClr val="bg2"/>
            </a:solidFill>
          </a:ln>
        </p:spPr>
        <p:txBody>
          <a:bodyPr anchor="ctr">
            <a:noAutofit/>
          </a:bodyPr>
          <a:lstStyle/>
          <a:p>
            <a:pPr marL="0" lvl="0" indent="0" algn="ctr">
              <a:spcBef>
                <a:spcPts val="0"/>
              </a:spcBef>
              <a:buNone/>
              <a:defRPr/>
            </a:pPr>
            <a:r>
              <a:rPr lang="en-US" sz="2800" b="1" dirty="0" smtClean="0">
                <a:latin typeface="+mj-lt"/>
              </a:rPr>
              <a:t>Helps </a:t>
            </a:r>
            <a:r>
              <a:rPr lang="en-US" sz="2800" b="1" dirty="0" smtClean="0">
                <a:solidFill>
                  <a:schemeClr val="tx2"/>
                </a:solidFill>
                <a:latin typeface="+mj-lt"/>
              </a:rPr>
              <a:t>scale up </a:t>
            </a:r>
            <a:r>
              <a:rPr lang="en-US" sz="2800" b="1" dirty="0" smtClean="0">
                <a:latin typeface="+mj-lt"/>
              </a:rPr>
              <a:t>high-quality services</a:t>
            </a:r>
          </a:p>
        </p:txBody>
      </p:sp>
      <p:sp>
        <p:nvSpPr>
          <p:cNvPr id="29" name="Content Placeholder 5"/>
          <p:cNvSpPr>
            <a:spLocks noGrp="1"/>
          </p:cNvSpPr>
          <p:nvPr>
            <p:ph sz="half" idx="14"/>
          </p:nvPr>
        </p:nvSpPr>
        <p:spPr>
          <a:xfrm>
            <a:off x="383619" y="5099980"/>
            <a:ext cx="8376762" cy="937952"/>
          </a:xfrm>
          <a:solidFill>
            <a:schemeClr val="bg1">
              <a:lumMod val="95000"/>
              <a:alpha val="20000"/>
            </a:schemeClr>
          </a:solidFill>
          <a:ln>
            <a:solidFill>
              <a:schemeClr val="bg2"/>
            </a:solidFill>
          </a:ln>
        </p:spPr>
        <p:txBody>
          <a:bodyPr anchor="ctr">
            <a:noAutofit/>
          </a:bodyPr>
          <a:lstStyle/>
          <a:p>
            <a:pPr marL="0" lvl="0" indent="0" algn="ctr">
              <a:spcBef>
                <a:spcPts val="0"/>
              </a:spcBef>
              <a:buNone/>
              <a:defRPr/>
            </a:pPr>
            <a:r>
              <a:rPr lang="en-US" sz="2800" b="1" dirty="0"/>
              <a:t>Optimizes </a:t>
            </a:r>
            <a:r>
              <a:rPr lang="en-US" sz="2800" b="1" dirty="0">
                <a:solidFill>
                  <a:schemeClr val="tx2"/>
                </a:solidFill>
              </a:rPr>
              <a:t>government resources </a:t>
            </a:r>
            <a:r>
              <a:rPr lang="en-US" sz="2800" b="1" dirty="0"/>
              <a:t>for results</a:t>
            </a:r>
          </a:p>
        </p:txBody>
      </p:sp>
    </p:spTree>
    <p:extLst>
      <p:ext uri="{BB962C8B-B14F-4D97-AF65-F5344CB8AC3E}">
        <p14:creationId xmlns:p14="http://schemas.microsoft.com/office/powerpoint/2010/main" val="3260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bg/>
                                          </p:spTgt>
                                        </p:tgtEl>
                                        <p:attrNameLst>
                                          <p:attrName>style.visibility</p:attrName>
                                        </p:attrNameLst>
                                      </p:cBhvr>
                                      <p:to>
                                        <p:strVal val="visible"/>
                                      </p:to>
                                    </p:set>
                                    <p:animEffect transition="in" filter="fade">
                                      <p:cBhvr>
                                        <p:cTn id="15" dur="500"/>
                                        <p:tgtEl>
                                          <p:spTgt spid="22">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bg/>
                                          </p:spTgt>
                                        </p:tgtEl>
                                        <p:attrNameLst>
                                          <p:attrName>style.visibility</p:attrName>
                                        </p:attrNameLst>
                                      </p:cBhvr>
                                      <p:to>
                                        <p:strVal val="visible"/>
                                      </p:to>
                                    </p:set>
                                    <p:animEffect transition="in" filter="fade">
                                      <p:cBhvr>
                                        <p:cTn id="23" dur="500"/>
                                        <p:tgtEl>
                                          <p:spTgt spid="2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bg/>
                                          </p:spTgt>
                                        </p:tgtEl>
                                        <p:attrNameLst>
                                          <p:attrName>style.visibility</p:attrName>
                                        </p:attrNameLst>
                                      </p:cBhvr>
                                      <p:to>
                                        <p:strVal val="visible"/>
                                      </p:to>
                                    </p:set>
                                    <p:animEffect transition="in" filter="fade">
                                      <p:cBhvr>
                                        <p:cTn id="31" dur="500"/>
                                        <p:tgtEl>
                                          <p:spTgt spid="2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fade">
                                      <p:cBhvr>
                                        <p:cTn id="34" dur="500"/>
                                        <p:tgtEl>
                                          <p:spTgt spid="2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bg/>
                                          </p:spTgt>
                                        </p:tgtEl>
                                        <p:attrNameLst>
                                          <p:attrName>style.visibility</p:attrName>
                                        </p:attrNameLst>
                                      </p:cBhvr>
                                      <p:to>
                                        <p:strVal val="visible"/>
                                      </p:to>
                                    </p:set>
                                    <p:animEffect transition="in" filter="fade">
                                      <p:cBhvr>
                                        <p:cTn id="39" dur="500"/>
                                        <p:tgtEl>
                                          <p:spTgt spid="29">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22" grpId="0" build="p" animBg="1"/>
      <p:bldP spid="25" grpId="0" build="p" animBg="1"/>
      <p:bldP spid="26" grpId="0" build="p" animBg="1"/>
      <p:bldP spid="2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a:off x="7752717" y="68242"/>
            <a:ext cx="134405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752717" y="312151"/>
            <a:ext cx="134405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3875" y="371475"/>
            <a:ext cx="8620125" cy="330200"/>
          </a:xfrm>
        </p:spPr>
        <p:txBody>
          <a:bodyPr/>
          <a:lstStyle/>
          <a:p>
            <a:r>
              <a:rPr lang="en-US" dirty="0" smtClean="0"/>
              <a:t>20 pay </a:t>
            </a:r>
            <a:r>
              <a:rPr lang="en-US" dirty="0"/>
              <a:t>for success deals have reached the market to date</a:t>
            </a:r>
          </a:p>
        </p:txBody>
      </p:sp>
      <p:sp>
        <p:nvSpPr>
          <p:cNvPr id="26" name="Text Placeholder 26"/>
          <p:cNvSpPr>
            <a:spLocks noGrp="1"/>
          </p:cNvSpPr>
          <p:nvPr>
            <p:ph type="body" sz="quarter" idx="28"/>
          </p:nvPr>
        </p:nvSpPr>
        <p:spPr>
          <a:xfrm>
            <a:off x="155891" y="6321040"/>
            <a:ext cx="6391275" cy="365125"/>
          </a:xfrm>
          <a:solidFill>
            <a:schemeClr val="bg1"/>
          </a:solidFill>
        </p:spPr>
        <p:txBody>
          <a:bodyPr anchor="b"/>
          <a:lstStyle/>
          <a:p>
            <a:r>
              <a:rPr lang="en-US" dirty="0" smtClean="0">
                <a:solidFill>
                  <a:schemeClr val="bg1">
                    <a:lumMod val="50000"/>
                  </a:schemeClr>
                </a:solidFill>
              </a:rPr>
              <a:t>Photographs courtesy of Center for Employment Opportunities, Chicago Public Schools, FrontLine Services, and NFP.</a:t>
            </a:r>
            <a:endParaRPr lang="en-US" dirty="0">
              <a:solidFill>
                <a:schemeClr val="bg1">
                  <a:lumMod val="50000"/>
                </a:schemeClr>
              </a:solidFill>
            </a:endParaRPr>
          </a:p>
        </p:txBody>
      </p:sp>
      <p:sp>
        <p:nvSpPr>
          <p:cNvPr id="49" name="TextBox 48"/>
          <p:cNvSpPr txBox="1"/>
          <p:nvPr/>
        </p:nvSpPr>
        <p:spPr>
          <a:xfrm>
            <a:off x="7761533" y="96817"/>
            <a:ext cx="1351818" cy="194343"/>
          </a:xfrm>
          <a:prstGeom prst="rect">
            <a:avLst/>
          </a:prstGeom>
        </p:spPr>
        <p:txBody>
          <a:bodyPr vert="horz" wrap="square" lIns="0" tIns="0" rIns="0" bIns="0" rtlCol="0">
            <a:noAutofit/>
          </a:bodyPr>
          <a:lstStyle/>
          <a:p>
            <a:pPr algn="ctr">
              <a:spcBef>
                <a:spcPts val="500"/>
              </a:spcBef>
              <a:buClr>
                <a:schemeClr val="tx2"/>
              </a:buClr>
              <a:buSzPct val="120000"/>
            </a:pPr>
            <a:r>
              <a:rPr lang="en-US" sz="1200" b="1" dirty="0" smtClean="0">
                <a:solidFill>
                  <a:schemeClr val="tx2"/>
                </a:solidFill>
              </a:rPr>
              <a:t>JANUARY 2018</a:t>
            </a:r>
          </a:p>
        </p:txBody>
      </p:sp>
      <p:sp>
        <p:nvSpPr>
          <p:cNvPr id="3" name="Text Placeholder 2"/>
          <p:cNvSpPr>
            <a:spLocks noGrp="1"/>
          </p:cNvSpPr>
          <p:nvPr>
            <p:ph type="body" sz="quarter" idx="24"/>
          </p:nvPr>
        </p:nvSpPr>
        <p:spPr/>
        <p:txBody>
          <a:bodyPr/>
          <a:lstStyle/>
          <a:p>
            <a:r>
              <a:rPr lang="en-US" dirty="0" smtClean="0"/>
              <a:t>…and more are on their way</a:t>
            </a:r>
            <a:endParaRPr lang="en-US" dirty="0"/>
          </a:p>
        </p:txBody>
      </p:sp>
      <p:grpSp>
        <p:nvGrpSpPr>
          <p:cNvPr id="6" name="Group 5"/>
          <p:cNvGrpSpPr/>
          <p:nvPr/>
        </p:nvGrpSpPr>
        <p:grpSpPr>
          <a:xfrm>
            <a:off x="117756" y="5898799"/>
            <a:ext cx="8815869" cy="251905"/>
            <a:chOff x="1897648" y="5824301"/>
            <a:chExt cx="7035977" cy="289563"/>
          </a:xfrm>
        </p:grpSpPr>
        <p:sp>
          <p:nvSpPr>
            <p:cNvPr id="114" name="Content Placeholder 5"/>
            <p:cNvSpPr txBox="1">
              <a:spLocks/>
            </p:cNvSpPr>
            <p:nvPr/>
          </p:nvSpPr>
          <p:spPr>
            <a:xfrm>
              <a:off x="7237321" y="5824301"/>
              <a:ext cx="1696304" cy="289563"/>
            </a:xfrm>
            <a:prstGeom prst="rect">
              <a:avLst/>
            </a:prstGeom>
            <a:solidFill>
              <a:schemeClr val="bg1">
                <a:lumMod val="95000"/>
              </a:schemeClr>
            </a:solidFill>
            <a:ln>
              <a:solidFill>
                <a:schemeClr val="bg2"/>
              </a:solid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i="1" dirty="0" smtClean="0">
                  <a:latin typeface="+mj-lt"/>
                </a:rPr>
                <a:t>Foster care</a:t>
              </a:r>
              <a:endParaRPr lang="en-US" sz="1400" i="1" dirty="0" smtClean="0">
                <a:latin typeface="+mj-lt"/>
              </a:endParaRPr>
            </a:p>
          </p:txBody>
        </p:sp>
        <p:sp>
          <p:nvSpPr>
            <p:cNvPr id="115" name="Content Placeholder 5"/>
            <p:cNvSpPr txBox="1">
              <a:spLocks/>
            </p:cNvSpPr>
            <p:nvPr/>
          </p:nvSpPr>
          <p:spPr>
            <a:xfrm>
              <a:off x="3677539" y="5824301"/>
              <a:ext cx="1696304" cy="289563"/>
            </a:xfrm>
            <a:prstGeom prst="rect">
              <a:avLst/>
            </a:prstGeom>
            <a:solidFill>
              <a:schemeClr val="bg1">
                <a:lumMod val="95000"/>
              </a:schemeClr>
            </a:solidFill>
            <a:ln>
              <a:solidFill>
                <a:schemeClr val="bg2"/>
              </a:solid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i="1" dirty="0" smtClean="0">
                  <a:latin typeface="+mj-lt"/>
                </a:rPr>
                <a:t>Veterans’ affairs</a:t>
              </a:r>
              <a:endParaRPr lang="en-US" sz="1400" i="1" dirty="0" smtClean="0">
                <a:latin typeface="+mj-lt"/>
              </a:endParaRPr>
            </a:p>
          </p:txBody>
        </p:sp>
        <p:sp>
          <p:nvSpPr>
            <p:cNvPr id="116" name="Content Placeholder 5"/>
            <p:cNvSpPr txBox="1">
              <a:spLocks/>
            </p:cNvSpPr>
            <p:nvPr/>
          </p:nvSpPr>
          <p:spPr>
            <a:xfrm>
              <a:off x="5457430" y="5824301"/>
              <a:ext cx="1696304" cy="289563"/>
            </a:xfrm>
            <a:prstGeom prst="rect">
              <a:avLst/>
            </a:prstGeom>
            <a:solidFill>
              <a:schemeClr val="bg1">
                <a:lumMod val="95000"/>
              </a:schemeClr>
            </a:solidFill>
            <a:ln>
              <a:solidFill>
                <a:schemeClr val="bg2"/>
              </a:solid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i="1" dirty="0" smtClean="0">
                  <a:latin typeface="+mj-lt"/>
                </a:rPr>
                <a:t>Substance use</a:t>
              </a:r>
              <a:endParaRPr lang="en-US" sz="1400" i="1" dirty="0" smtClean="0">
                <a:latin typeface="+mj-lt"/>
              </a:endParaRPr>
            </a:p>
          </p:txBody>
        </p:sp>
        <p:sp>
          <p:nvSpPr>
            <p:cNvPr id="117" name="Content Placeholder 5"/>
            <p:cNvSpPr txBox="1">
              <a:spLocks/>
            </p:cNvSpPr>
            <p:nvPr/>
          </p:nvSpPr>
          <p:spPr>
            <a:xfrm>
              <a:off x="1897648" y="5824301"/>
              <a:ext cx="1696304" cy="289563"/>
            </a:xfrm>
            <a:prstGeom prst="rect">
              <a:avLst/>
            </a:prstGeom>
            <a:solidFill>
              <a:schemeClr val="bg1">
                <a:lumMod val="95000"/>
              </a:schemeClr>
            </a:solidFill>
            <a:ln>
              <a:solidFill>
                <a:schemeClr val="bg2"/>
              </a:solid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i="1" dirty="0" smtClean="0">
                  <a:latin typeface="+mj-lt"/>
                </a:rPr>
                <a:t>K-12 education</a:t>
              </a:r>
              <a:endParaRPr lang="en-US" sz="1400" i="1" dirty="0" smtClean="0">
                <a:latin typeface="+mj-lt"/>
              </a:endParaRPr>
            </a:p>
          </p:txBody>
        </p:sp>
      </p:grpSp>
      <p:sp>
        <p:nvSpPr>
          <p:cNvPr id="118" name="Content Placeholder 5"/>
          <p:cNvSpPr txBox="1">
            <a:spLocks/>
          </p:cNvSpPr>
          <p:nvPr/>
        </p:nvSpPr>
        <p:spPr>
          <a:xfrm>
            <a:off x="120711" y="5559552"/>
            <a:ext cx="8809959" cy="258932"/>
          </a:xfrm>
          <a:prstGeom prst="rect">
            <a:avLst/>
          </a:prstGeom>
          <a:solidFill>
            <a:schemeClr val="tx2"/>
          </a:solidFill>
          <a:ln>
            <a:solidFill>
              <a:schemeClr val="bg2"/>
            </a:solid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i="1" dirty="0" smtClean="0">
                <a:solidFill>
                  <a:schemeClr val="bg2"/>
                </a:solidFill>
                <a:latin typeface="+mj-lt"/>
              </a:rPr>
              <a:t>Additional projects in development:</a:t>
            </a:r>
            <a:endParaRPr lang="en-US" i="1" dirty="0" smtClean="0">
              <a:solidFill>
                <a:schemeClr val="bg2"/>
              </a:solidFill>
              <a:latin typeface="+mj-lt"/>
            </a:endParaRPr>
          </a:p>
        </p:txBody>
      </p:sp>
      <p:grpSp>
        <p:nvGrpSpPr>
          <p:cNvPr id="8" name="Group 7"/>
          <p:cNvGrpSpPr/>
          <p:nvPr/>
        </p:nvGrpSpPr>
        <p:grpSpPr>
          <a:xfrm>
            <a:off x="291880" y="1568608"/>
            <a:ext cx="8560241" cy="3820607"/>
            <a:chOff x="291880" y="1568608"/>
            <a:chExt cx="8560241" cy="3820607"/>
          </a:xfrm>
        </p:grpSpPr>
        <p:grpSp>
          <p:nvGrpSpPr>
            <p:cNvPr id="7" name="Group 6"/>
            <p:cNvGrpSpPr/>
            <p:nvPr/>
          </p:nvGrpSpPr>
          <p:grpSpPr>
            <a:xfrm>
              <a:off x="291880" y="1568608"/>
              <a:ext cx="8560241" cy="3820607"/>
              <a:chOff x="249799" y="1568608"/>
              <a:chExt cx="8560241" cy="3820607"/>
            </a:xfrm>
          </p:grpSpPr>
          <p:sp>
            <p:nvSpPr>
              <p:cNvPr id="92" name="Rectangle 91"/>
              <p:cNvSpPr/>
              <p:nvPr/>
            </p:nvSpPr>
            <p:spPr>
              <a:xfrm>
                <a:off x="5999980"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3" name="Rectangle 92"/>
              <p:cNvSpPr/>
              <p:nvPr/>
            </p:nvSpPr>
            <p:spPr>
              <a:xfrm>
                <a:off x="4562435"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4" name="Rectangle 93"/>
              <p:cNvSpPr/>
              <p:nvPr/>
            </p:nvSpPr>
            <p:spPr>
              <a:xfrm>
                <a:off x="3124890"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1" name="Rectangle 100"/>
              <p:cNvSpPr/>
              <p:nvPr/>
            </p:nvSpPr>
            <p:spPr>
              <a:xfrm>
                <a:off x="1687344"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2" name="Rectangle 101"/>
              <p:cNvSpPr/>
              <p:nvPr/>
            </p:nvSpPr>
            <p:spPr>
              <a:xfrm>
                <a:off x="249799"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03" name="Picture 102"/>
              <p:cNvPicPr>
                <a:picLocks noChangeAspect="1"/>
              </p:cNvPicPr>
              <p:nvPr/>
            </p:nvPicPr>
            <p:blipFill rotWithShape="1">
              <a:blip r:embed="rId4" cstate="print"/>
              <a:srcRect l="7799" t="1599" r="-623" b="-1599"/>
              <a:stretch/>
            </p:blipFill>
            <p:spPr>
              <a:xfrm>
                <a:off x="313047" y="2306572"/>
                <a:ext cx="1246909" cy="1129868"/>
              </a:xfrm>
              <a:prstGeom prst="rect">
                <a:avLst/>
              </a:prstGeom>
            </p:spPr>
          </p:pic>
          <p:pic>
            <p:nvPicPr>
              <p:cNvPr id="104" name="Picture 4" descr="http://cps.edu/sitecollectionimages/cpsresponsive_families_round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405" r="6295" b="6270"/>
              <a:stretch/>
            </p:blipFill>
            <p:spPr bwMode="auto">
              <a:xfrm>
                <a:off x="1750592" y="2306572"/>
                <a:ext cx="1246909" cy="1122198"/>
              </a:xfrm>
              <a:prstGeom prst="rect">
                <a:avLst/>
              </a:prstGeom>
              <a:noFill/>
              <a:extLst>
                <a:ext uri="{909E8E84-426E-40DD-AFC4-6F175D3DCCD1}">
                  <a14:hiddenFill xmlns:a14="http://schemas.microsoft.com/office/drawing/2010/main">
                    <a:solidFill>
                      <a:srgbClr val="FFFFFF"/>
                    </a:solidFill>
                  </a14:hiddenFill>
                </a:ext>
              </a:extLst>
            </p:spPr>
          </p:pic>
          <p:sp>
            <p:nvSpPr>
              <p:cNvPr id="110" name="Content Placeholder 5"/>
              <p:cNvSpPr txBox="1">
                <a:spLocks/>
              </p:cNvSpPr>
              <p:nvPr/>
            </p:nvSpPr>
            <p:spPr>
              <a:xfrm>
                <a:off x="1806625" y="3520452"/>
                <a:ext cx="1267287" cy="136235"/>
              </a:xfrm>
              <a:prstGeom prst="rect">
                <a:avLst/>
              </a:prstGeom>
              <a:noFill/>
              <a:ln>
                <a:noFill/>
              </a:ln>
            </p:spPr>
            <p:txBody>
              <a:bodyPr wrap="none"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Salt Lake </a:t>
                </a:r>
                <a:r>
                  <a:rPr lang="en-US" sz="1050" i="1" dirty="0" err="1" smtClean="0"/>
                  <a:t>Cty</a:t>
                </a:r>
                <a:endParaRPr lang="en-US" sz="1050" i="1" dirty="0"/>
              </a:p>
            </p:txBody>
          </p:sp>
          <p:sp>
            <p:nvSpPr>
              <p:cNvPr id="107" name="Rounded Rectangle 106"/>
              <p:cNvSpPr/>
              <p:nvPr/>
            </p:nvSpPr>
            <p:spPr>
              <a:xfrm>
                <a:off x="1739056" y="3493564"/>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8</a:t>
                </a:r>
              </a:p>
            </p:txBody>
          </p:sp>
          <p:sp>
            <p:nvSpPr>
              <p:cNvPr id="109" name="Content Placeholder 5"/>
              <p:cNvSpPr txBox="1">
                <a:spLocks/>
              </p:cNvSpPr>
              <p:nvPr/>
            </p:nvSpPr>
            <p:spPr>
              <a:xfrm>
                <a:off x="1806625" y="3782981"/>
                <a:ext cx="1267287"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Chicago</a:t>
                </a:r>
              </a:p>
            </p:txBody>
          </p:sp>
          <p:sp>
            <p:nvSpPr>
              <p:cNvPr id="108" name="Rounded Rectangle 107"/>
              <p:cNvSpPr/>
              <p:nvPr/>
            </p:nvSpPr>
            <p:spPr>
              <a:xfrm>
                <a:off x="1739056" y="3763431"/>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9</a:t>
                </a:r>
              </a:p>
            </p:txBody>
          </p:sp>
          <p:pic>
            <p:nvPicPr>
              <p:cNvPr id="111" name="Picture 8" descr="womansitt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013"/>
              <a:stretch/>
            </p:blipFill>
            <p:spPr bwMode="auto">
              <a:xfrm>
                <a:off x="3188138" y="2306572"/>
                <a:ext cx="1246909" cy="112145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582" t="1698" r="36373" b="-1698"/>
              <a:stretch/>
            </p:blipFill>
            <p:spPr bwMode="auto">
              <a:xfrm>
                <a:off x="4625683" y="2306572"/>
                <a:ext cx="1246909" cy="112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4" descr="Icelandic Landscape near Neskaupstaður July 201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125" t="12204" r="10784" b="14032"/>
              <a:stretch/>
            </p:blipFill>
            <p:spPr bwMode="auto">
              <a:xfrm>
                <a:off x="6063228" y="2306572"/>
                <a:ext cx="1246909" cy="1141293"/>
              </a:xfrm>
              <a:prstGeom prst="rect">
                <a:avLst/>
              </a:prstGeom>
              <a:noFill/>
              <a:extLst>
                <a:ext uri="{909E8E84-426E-40DD-AFC4-6F175D3DCCD1}">
                  <a14:hiddenFill xmlns:a14="http://schemas.microsoft.com/office/drawing/2010/main">
                    <a:solidFill>
                      <a:srgbClr val="FFFFFF"/>
                    </a:solidFill>
                  </a14:hiddenFill>
                </a:ext>
              </a:extLst>
            </p:spPr>
          </p:pic>
          <p:sp>
            <p:nvSpPr>
              <p:cNvPr id="127" name="Content Placeholder 5"/>
              <p:cNvSpPr txBox="1">
                <a:spLocks/>
              </p:cNvSpPr>
              <p:nvPr/>
            </p:nvSpPr>
            <p:spPr>
              <a:xfrm>
                <a:off x="4625683"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dirty="0" smtClean="0">
                    <a:solidFill>
                      <a:schemeClr val="bg2"/>
                    </a:solidFill>
                    <a:latin typeface="+mj-lt"/>
                  </a:rPr>
                  <a:t>Health</a:t>
                </a:r>
                <a:endParaRPr lang="en-US" sz="1400" dirty="0">
                  <a:solidFill>
                    <a:schemeClr val="bg2"/>
                  </a:solidFill>
                  <a:latin typeface="+mj-lt"/>
                </a:endParaRPr>
              </a:p>
            </p:txBody>
          </p:sp>
          <p:sp>
            <p:nvSpPr>
              <p:cNvPr id="128" name="Content Placeholder 5"/>
              <p:cNvSpPr txBox="1">
                <a:spLocks/>
              </p:cNvSpPr>
              <p:nvPr/>
            </p:nvSpPr>
            <p:spPr>
              <a:xfrm>
                <a:off x="3188138"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buNone/>
                  <a:defRPr/>
                </a:pPr>
                <a:r>
                  <a:rPr lang="en-US" sz="1400" b="1" dirty="0">
                    <a:solidFill>
                      <a:srgbClr val="FFFFFF"/>
                    </a:solidFill>
                    <a:latin typeface="Gill Sans MT"/>
                  </a:rPr>
                  <a:t>Homelessness &amp; Family </a:t>
                </a:r>
                <a:r>
                  <a:rPr lang="en-US" sz="1400" b="1" dirty="0" smtClean="0">
                    <a:solidFill>
                      <a:srgbClr val="FFFFFF"/>
                    </a:solidFill>
                    <a:latin typeface="Gill Sans MT"/>
                  </a:rPr>
                  <a:t>Stability</a:t>
                </a:r>
                <a:endParaRPr lang="en-US" sz="1400" dirty="0">
                  <a:solidFill>
                    <a:srgbClr val="FFFFFF"/>
                  </a:solidFill>
                  <a:latin typeface="Gill Sans MT"/>
                </a:endParaRPr>
              </a:p>
            </p:txBody>
          </p:sp>
          <p:sp>
            <p:nvSpPr>
              <p:cNvPr id="129" name="Content Placeholder 5"/>
              <p:cNvSpPr txBox="1">
                <a:spLocks/>
              </p:cNvSpPr>
              <p:nvPr/>
            </p:nvSpPr>
            <p:spPr>
              <a:xfrm>
                <a:off x="1750592"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buNone/>
                  <a:defRPr/>
                </a:pPr>
                <a:r>
                  <a:rPr lang="en-US" sz="1400" b="1" dirty="0">
                    <a:solidFill>
                      <a:srgbClr val="FFFFFF"/>
                    </a:solidFill>
                    <a:latin typeface="Gill Sans MT"/>
                  </a:rPr>
                  <a:t>Early Childhood </a:t>
                </a:r>
                <a:r>
                  <a:rPr lang="en-US" sz="1400" b="1" dirty="0" smtClean="0">
                    <a:solidFill>
                      <a:srgbClr val="FFFFFF"/>
                    </a:solidFill>
                    <a:latin typeface="Gill Sans MT"/>
                  </a:rPr>
                  <a:t>Education</a:t>
                </a:r>
                <a:endParaRPr lang="en-US" sz="1400" b="1" dirty="0">
                  <a:solidFill>
                    <a:srgbClr val="FFFFFF"/>
                  </a:solidFill>
                  <a:latin typeface="Gill Sans MT"/>
                </a:endParaRPr>
              </a:p>
            </p:txBody>
          </p:sp>
          <p:sp>
            <p:nvSpPr>
              <p:cNvPr id="130" name="Content Placeholder 5"/>
              <p:cNvSpPr txBox="1">
                <a:spLocks/>
              </p:cNvSpPr>
              <p:nvPr/>
            </p:nvSpPr>
            <p:spPr>
              <a:xfrm>
                <a:off x="313047"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buNone/>
                  <a:defRPr/>
                </a:pPr>
                <a:r>
                  <a:rPr lang="en-US" sz="1400" b="1" dirty="0" smtClean="0">
                    <a:solidFill>
                      <a:srgbClr val="FFFFFF"/>
                    </a:solidFill>
                    <a:latin typeface="Gill Sans MT"/>
                  </a:rPr>
                  <a:t>Criminal Justice</a:t>
                </a:r>
                <a:endParaRPr lang="en-US" sz="1400" b="1" dirty="0">
                  <a:solidFill>
                    <a:srgbClr val="FFFFFF"/>
                  </a:solidFill>
                  <a:latin typeface="Gill Sans MT"/>
                </a:endParaRPr>
              </a:p>
            </p:txBody>
          </p:sp>
          <p:sp>
            <p:nvSpPr>
              <p:cNvPr id="131" name="Content Placeholder 5"/>
              <p:cNvSpPr txBox="1">
                <a:spLocks/>
              </p:cNvSpPr>
              <p:nvPr/>
            </p:nvSpPr>
            <p:spPr>
              <a:xfrm>
                <a:off x="6063228"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dirty="0" smtClean="0">
                    <a:solidFill>
                      <a:schemeClr val="bg2"/>
                    </a:solidFill>
                    <a:latin typeface="+mj-lt"/>
                  </a:rPr>
                  <a:t>Environment </a:t>
                </a:r>
                <a:r>
                  <a:rPr lang="en-US" sz="1400" b="1" dirty="0">
                    <a:solidFill>
                      <a:schemeClr val="bg2"/>
                    </a:solidFill>
                    <a:latin typeface="+mj-lt"/>
                  </a:rPr>
                  <a:t>/ Sustainability</a:t>
                </a:r>
              </a:p>
            </p:txBody>
          </p:sp>
          <p:sp>
            <p:nvSpPr>
              <p:cNvPr id="132" name="Content Placeholder 5"/>
              <p:cNvSpPr txBox="1">
                <a:spLocks/>
              </p:cNvSpPr>
              <p:nvPr/>
            </p:nvSpPr>
            <p:spPr>
              <a:xfrm>
                <a:off x="6073220" y="3512523"/>
                <a:ext cx="1360264"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Washington, DC</a:t>
                </a:r>
                <a:endParaRPr lang="en-US" sz="1050" i="1" dirty="0"/>
              </a:p>
            </p:txBody>
          </p:sp>
          <p:sp>
            <p:nvSpPr>
              <p:cNvPr id="137" name="Rounded Rectangle 136"/>
              <p:cNvSpPr/>
              <p:nvPr/>
            </p:nvSpPr>
            <p:spPr>
              <a:xfrm>
                <a:off x="288239" y="3482445"/>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1</a:t>
                </a:r>
                <a:endParaRPr lang="en-US" sz="1100" b="1" dirty="0"/>
              </a:p>
            </p:txBody>
          </p:sp>
          <p:sp>
            <p:nvSpPr>
              <p:cNvPr id="151" name="Content Placeholder 5"/>
              <p:cNvSpPr txBox="1">
                <a:spLocks/>
              </p:cNvSpPr>
              <p:nvPr/>
            </p:nvSpPr>
            <p:spPr>
              <a:xfrm>
                <a:off x="349500" y="3509334"/>
                <a:ext cx="1302336"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New York City</a:t>
                </a:r>
              </a:p>
            </p:txBody>
          </p:sp>
          <p:sp>
            <p:nvSpPr>
              <p:cNvPr id="140" name="Rounded Rectangle 139"/>
              <p:cNvSpPr/>
              <p:nvPr/>
            </p:nvSpPr>
            <p:spPr>
              <a:xfrm>
                <a:off x="288239" y="3752313"/>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2</a:t>
                </a:r>
                <a:endParaRPr lang="en-US" sz="1100" b="1" dirty="0"/>
              </a:p>
            </p:txBody>
          </p:sp>
          <p:sp>
            <p:nvSpPr>
              <p:cNvPr id="153" name="Content Placeholder 5"/>
              <p:cNvSpPr txBox="1">
                <a:spLocks/>
              </p:cNvSpPr>
              <p:nvPr/>
            </p:nvSpPr>
            <p:spPr>
              <a:xfrm>
                <a:off x="349500" y="3779202"/>
                <a:ext cx="1302336"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Massachusetts</a:t>
                </a:r>
              </a:p>
            </p:txBody>
          </p:sp>
          <p:sp>
            <p:nvSpPr>
              <p:cNvPr id="143" name="Rounded Rectangle 142"/>
              <p:cNvSpPr/>
              <p:nvPr/>
            </p:nvSpPr>
            <p:spPr>
              <a:xfrm>
                <a:off x="288239" y="4022181"/>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3</a:t>
                </a:r>
                <a:endParaRPr lang="en-US" sz="1100" b="1" dirty="0"/>
              </a:p>
            </p:txBody>
          </p:sp>
          <p:sp>
            <p:nvSpPr>
              <p:cNvPr id="154" name="Content Placeholder 5"/>
              <p:cNvSpPr txBox="1">
                <a:spLocks/>
              </p:cNvSpPr>
              <p:nvPr/>
            </p:nvSpPr>
            <p:spPr>
              <a:xfrm>
                <a:off x="349500" y="4049070"/>
                <a:ext cx="1302336"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New York State</a:t>
                </a:r>
              </a:p>
            </p:txBody>
          </p:sp>
          <p:sp>
            <p:nvSpPr>
              <p:cNvPr id="155" name="Content Placeholder 5"/>
              <p:cNvSpPr txBox="1">
                <a:spLocks/>
              </p:cNvSpPr>
              <p:nvPr/>
            </p:nvSpPr>
            <p:spPr>
              <a:xfrm>
                <a:off x="349500" y="4318938"/>
                <a:ext cx="1302336" cy="136235"/>
              </a:xfrm>
              <a:prstGeom prst="rect">
                <a:avLst/>
              </a:prstGeom>
              <a:noFill/>
              <a:ln>
                <a:noFill/>
              </a:ln>
            </p:spPr>
            <p:txBody>
              <a:bodyPr wrap="none"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Salt Lake </a:t>
                </a:r>
                <a:r>
                  <a:rPr lang="en-US" sz="1050" i="1" dirty="0" err="1" smtClean="0"/>
                  <a:t>Cty</a:t>
                </a:r>
                <a:endParaRPr lang="en-US" sz="1050" i="1" dirty="0"/>
              </a:p>
            </p:txBody>
          </p:sp>
          <p:sp>
            <p:nvSpPr>
              <p:cNvPr id="147" name="Rounded Rectangle 146"/>
              <p:cNvSpPr/>
              <p:nvPr/>
            </p:nvSpPr>
            <p:spPr>
              <a:xfrm>
                <a:off x="288239" y="4292049"/>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4</a:t>
                </a:r>
              </a:p>
            </p:txBody>
          </p:sp>
          <p:sp>
            <p:nvSpPr>
              <p:cNvPr id="160" name="Content Placeholder 5"/>
              <p:cNvSpPr txBox="1">
                <a:spLocks/>
              </p:cNvSpPr>
              <p:nvPr/>
            </p:nvSpPr>
            <p:spPr>
              <a:xfrm>
                <a:off x="3252213" y="3779793"/>
                <a:ext cx="1262312"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a:t>Massachusetts</a:t>
                </a:r>
              </a:p>
            </p:txBody>
          </p:sp>
          <p:sp>
            <p:nvSpPr>
              <p:cNvPr id="161" name="Content Placeholder 5"/>
              <p:cNvSpPr txBox="1">
                <a:spLocks/>
              </p:cNvSpPr>
              <p:nvPr/>
            </p:nvSpPr>
            <p:spPr>
              <a:xfrm>
                <a:off x="3252213" y="4049661"/>
                <a:ext cx="1262312" cy="136235"/>
              </a:xfrm>
              <a:prstGeom prst="rect">
                <a:avLst/>
              </a:prstGeom>
              <a:noFill/>
              <a:ln>
                <a:noFill/>
              </a:ln>
            </p:spPr>
            <p:txBody>
              <a:bodyPr lIns="9144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Santa Clara </a:t>
                </a:r>
                <a:r>
                  <a:rPr lang="en-US" sz="1050" i="1" dirty="0" err="1" smtClean="0"/>
                  <a:t>Cty</a:t>
                </a:r>
                <a:endParaRPr lang="en-US" sz="1050" i="1" dirty="0"/>
              </a:p>
            </p:txBody>
          </p:sp>
          <p:sp>
            <p:nvSpPr>
              <p:cNvPr id="162" name="Content Placeholder 5"/>
              <p:cNvSpPr txBox="1">
                <a:spLocks/>
              </p:cNvSpPr>
              <p:nvPr/>
            </p:nvSpPr>
            <p:spPr>
              <a:xfrm>
                <a:off x="3252213" y="3509925"/>
                <a:ext cx="1262312"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Cuyahoga </a:t>
                </a:r>
                <a:r>
                  <a:rPr lang="en-US" sz="1050" i="1" dirty="0" err="1" smtClean="0"/>
                  <a:t>Cty</a:t>
                </a:r>
                <a:endParaRPr lang="en-US" sz="1050" i="1" dirty="0"/>
              </a:p>
            </p:txBody>
          </p:sp>
          <p:sp>
            <p:nvSpPr>
              <p:cNvPr id="165" name="Content Placeholder 5"/>
              <p:cNvSpPr txBox="1">
                <a:spLocks/>
              </p:cNvSpPr>
              <p:nvPr/>
            </p:nvSpPr>
            <p:spPr>
              <a:xfrm>
                <a:off x="3252213" y="4851926"/>
                <a:ext cx="1262312" cy="136235"/>
              </a:xfrm>
              <a:prstGeom prst="rect">
                <a:avLst/>
              </a:prstGeom>
              <a:noFill/>
              <a:ln>
                <a:noFill/>
              </a:ln>
            </p:spPr>
            <p:txBody>
              <a:bodyPr wrap="none"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Salt Lake </a:t>
                </a:r>
                <a:r>
                  <a:rPr lang="en-US" sz="1050" i="1" dirty="0" err="1" smtClean="0"/>
                  <a:t>Cty</a:t>
                </a:r>
                <a:endParaRPr lang="en-US" sz="1050" i="1" dirty="0"/>
              </a:p>
            </p:txBody>
          </p:sp>
          <p:sp>
            <p:nvSpPr>
              <p:cNvPr id="164" name="Content Placeholder 5"/>
              <p:cNvSpPr txBox="1">
                <a:spLocks/>
              </p:cNvSpPr>
              <p:nvPr/>
            </p:nvSpPr>
            <p:spPr>
              <a:xfrm>
                <a:off x="3252213" y="4589397"/>
                <a:ext cx="1262312"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Connecticut</a:t>
                </a:r>
                <a:endParaRPr lang="en-US" sz="1050" i="1" dirty="0"/>
              </a:p>
            </p:txBody>
          </p:sp>
          <p:sp>
            <p:nvSpPr>
              <p:cNvPr id="163" name="Content Placeholder 5"/>
              <p:cNvSpPr txBox="1">
                <a:spLocks/>
              </p:cNvSpPr>
              <p:nvPr/>
            </p:nvSpPr>
            <p:spPr>
              <a:xfrm>
                <a:off x="3252213" y="4319529"/>
                <a:ext cx="1262312"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Denver</a:t>
                </a:r>
                <a:endParaRPr lang="en-US" sz="1050" i="1" dirty="0"/>
              </a:p>
            </p:txBody>
          </p:sp>
          <p:sp>
            <p:nvSpPr>
              <p:cNvPr id="169" name="Rounded Rectangle 168"/>
              <p:cNvSpPr/>
              <p:nvPr/>
            </p:nvSpPr>
            <p:spPr>
              <a:xfrm>
                <a:off x="6064970" y="3492972"/>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19</a:t>
                </a:r>
              </a:p>
            </p:txBody>
          </p:sp>
          <p:sp>
            <p:nvSpPr>
              <p:cNvPr id="174" name="Content Placeholder 5"/>
              <p:cNvSpPr txBox="1">
                <a:spLocks/>
              </p:cNvSpPr>
              <p:nvPr/>
            </p:nvSpPr>
            <p:spPr>
              <a:xfrm>
                <a:off x="4738603" y="3770103"/>
                <a:ext cx="1209124"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Michigan</a:t>
                </a:r>
                <a:endParaRPr lang="en-US" sz="1050" i="1" dirty="0"/>
              </a:p>
            </p:txBody>
          </p:sp>
          <p:sp>
            <p:nvSpPr>
              <p:cNvPr id="175" name="Content Placeholder 5"/>
              <p:cNvSpPr txBox="1">
                <a:spLocks/>
              </p:cNvSpPr>
              <p:nvPr/>
            </p:nvSpPr>
            <p:spPr>
              <a:xfrm>
                <a:off x="4714645" y="3508252"/>
                <a:ext cx="1209124" cy="136235"/>
              </a:xfrm>
              <a:prstGeom prst="rect">
                <a:avLst/>
              </a:prstGeom>
              <a:noFill/>
              <a:ln>
                <a:noFill/>
              </a:ln>
            </p:spPr>
            <p:txBody>
              <a:bodyPr wrap="none"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South Carolina</a:t>
                </a:r>
                <a:endParaRPr lang="en-US" sz="1050" i="1" dirty="0"/>
              </a:p>
            </p:txBody>
          </p:sp>
          <p:sp>
            <p:nvSpPr>
              <p:cNvPr id="172" name="Rounded Rectangle 171"/>
              <p:cNvSpPr/>
              <p:nvPr/>
            </p:nvSpPr>
            <p:spPr>
              <a:xfrm>
                <a:off x="4654525" y="3480686"/>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17</a:t>
                </a:r>
                <a:endParaRPr lang="en-US" sz="1100" b="1" dirty="0"/>
              </a:p>
            </p:txBody>
          </p:sp>
          <p:sp>
            <p:nvSpPr>
              <p:cNvPr id="173" name="Rounded Rectangle 172"/>
              <p:cNvSpPr/>
              <p:nvPr/>
            </p:nvSpPr>
            <p:spPr>
              <a:xfrm>
                <a:off x="4657971" y="3750553"/>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18</a:t>
                </a:r>
                <a:endParaRPr lang="en-US" sz="1100" b="1" dirty="0"/>
              </a:p>
            </p:txBody>
          </p:sp>
          <p:sp>
            <p:nvSpPr>
              <p:cNvPr id="68" name="Rectangle 67"/>
              <p:cNvSpPr/>
              <p:nvPr/>
            </p:nvSpPr>
            <p:spPr>
              <a:xfrm>
                <a:off x="7436634" y="1568608"/>
                <a:ext cx="1373406" cy="3820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0" name="Content Placeholder 5"/>
              <p:cNvSpPr txBox="1">
                <a:spLocks/>
              </p:cNvSpPr>
              <p:nvPr/>
            </p:nvSpPr>
            <p:spPr>
              <a:xfrm>
                <a:off x="7499882" y="1622841"/>
                <a:ext cx="1246909" cy="642347"/>
              </a:xfrm>
              <a:prstGeom prst="rect">
                <a:avLst/>
              </a:prstGeom>
              <a:solidFill>
                <a:schemeClr val="accent6">
                  <a:lumMod val="60000"/>
                  <a:lumOff val="40000"/>
                </a:schemeClr>
              </a:solidFill>
              <a:ln>
                <a:noFill/>
              </a:ln>
            </p:spPr>
            <p:txBody>
              <a:bodyPr lIns="0"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1400" b="1" dirty="0" smtClean="0">
                    <a:solidFill>
                      <a:schemeClr val="bg2"/>
                    </a:solidFill>
                    <a:latin typeface="+mj-lt"/>
                  </a:rPr>
                  <a:t>Workforce Development</a:t>
                </a:r>
                <a:endParaRPr lang="en-US" sz="1400" b="1" dirty="0">
                  <a:solidFill>
                    <a:schemeClr val="bg2"/>
                  </a:solidFill>
                  <a:latin typeface="+mj-lt"/>
                </a:endParaRPr>
              </a:p>
            </p:txBody>
          </p:sp>
          <p:sp>
            <p:nvSpPr>
              <p:cNvPr id="72" name="Rounded Rectangle 71"/>
              <p:cNvSpPr/>
              <p:nvPr/>
            </p:nvSpPr>
            <p:spPr>
              <a:xfrm>
                <a:off x="7501624" y="3492972"/>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20</a:t>
                </a:r>
              </a:p>
            </p:txBody>
          </p:sp>
          <p:pic>
            <p:nvPicPr>
              <p:cNvPr id="5" name="Picture 4"/>
              <p:cNvPicPr>
                <a:picLocks noChangeAspect="1"/>
              </p:cNvPicPr>
              <p:nvPr/>
            </p:nvPicPr>
            <p:blipFill rotWithShape="1">
              <a:blip r:embed="rId9"/>
              <a:srcRect l="35210" t="15625" r="49137" b="62007"/>
              <a:stretch/>
            </p:blipFill>
            <p:spPr>
              <a:xfrm>
                <a:off x="7481653" y="2306572"/>
                <a:ext cx="1283368" cy="1141293"/>
              </a:xfrm>
              <a:prstGeom prst="rect">
                <a:avLst/>
              </a:prstGeom>
            </p:spPr>
          </p:pic>
          <p:sp>
            <p:nvSpPr>
              <p:cNvPr id="81" name="Rounded Rectangle 80"/>
              <p:cNvSpPr/>
              <p:nvPr/>
            </p:nvSpPr>
            <p:spPr>
              <a:xfrm>
                <a:off x="288239" y="4561916"/>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5</a:t>
                </a:r>
                <a:endParaRPr lang="en-US" sz="1100" b="1" dirty="0"/>
              </a:p>
            </p:txBody>
          </p:sp>
          <p:sp>
            <p:nvSpPr>
              <p:cNvPr id="82" name="Content Placeholder 5"/>
              <p:cNvSpPr txBox="1">
                <a:spLocks/>
              </p:cNvSpPr>
              <p:nvPr/>
            </p:nvSpPr>
            <p:spPr>
              <a:xfrm>
                <a:off x="349500" y="4581467"/>
                <a:ext cx="1302336" cy="136235"/>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Oklahoma</a:t>
                </a:r>
                <a:endParaRPr lang="en-US" sz="1050" i="1" dirty="0"/>
              </a:p>
            </p:txBody>
          </p:sp>
          <p:sp>
            <p:nvSpPr>
              <p:cNvPr id="166" name="Rounded Rectangle 165"/>
              <p:cNvSpPr/>
              <p:nvPr/>
            </p:nvSpPr>
            <p:spPr>
              <a:xfrm>
                <a:off x="3189270" y="4832375"/>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15</a:t>
                </a:r>
                <a:endParaRPr lang="en-US" sz="1100" b="1" dirty="0"/>
              </a:p>
            </p:txBody>
          </p:sp>
          <p:sp>
            <p:nvSpPr>
              <p:cNvPr id="167" name="Rounded Rectangle 166"/>
              <p:cNvSpPr/>
              <p:nvPr/>
            </p:nvSpPr>
            <p:spPr>
              <a:xfrm>
                <a:off x="3189270" y="4562508"/>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14</a:t>
                </a:r>
                <a:endParaRPr lang="en-US" sz="1100" b="1" dirty="0"/>
              </a:p>
            </p:txBody>
          </p:sp>
          <p:sp>
            <p:nvSpPr>
              <p:cNvPr id="168" name="Rounded Rectangle 167"/>
              <p:cNvSpPr/>
              <p:nvPr/>
            </p:nvSpPr>
            <p:spPr>
              <a:xfrm>
                <a:off x="3189270" y="4292640"/>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13</a:t>
                </a:r>
              </a:p>
            </p:txBody>
          </p:sp>
          <p:sp>
            <p:nvSpPr>
              <p:cNvPr id="91" name="Rounded Rectangle 90"/>
              <p:cNvSpPr/>
              <p:nvPr/>
            </p:nvSpPr>
            <p:spPr>
              <a:xfrm>
                <a:off x="3189270" y="4022772"/>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12</a:t>
                </a:r>
              </a:p>
            </p:txBody>
          </p:sp>
        </p:grpSp>
        <p:sp>
          <p:nvSpPr>
            <p:cNvPr id="71" name="Content Placeholder 5"/>
            <p:cNvSpPr txBox="1">
              <a:spLocks/>
            </p:cNvSpPr>
            <p:nvPr/>
          </p:nvSpPr>
          <p:spPr>
            <a:xfrm>
              <a:off x="7761532" y="3511598"/>
              <a:ext cx="1090589" cy="137160"/>
            </a:xfrm>
            <a:prstGeom prst="rect">
              <a:avLst/>
            </a:prstGeom>
            <a:noFill/>
            <a:ln>
              <a:noFill/>
            </a:ln>
          </p:spPr>
          <p:txBody>
            <a:bodyPr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050" i="1" dirty="0" smtClean="0"/>
                <a:t>Massachusetts</a:t>
              </a:r>
              <a:endParaRPr lang="en-US" sz="1050" i="1" dirty="0"/>
            </a:p>
          </p:txBody>
        </p:sp>
      </p:grpSp>
      <p:sp>
        <p:nvSpPr>
          <p:cNvPr id="69" name="Rounded Rectangle 68"/>
          <p:cNvSpPr/>
          <p:nvPr/>
        </p:nvSpPr>
        <p:spPr>
          <a:xfrm>
            <a:off x="332494" y="4830668"/>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6</a:t>
            </a:r>
            <a:endParaRPr lang="en-US" sz="1100" b="1" dirty="0"/>
          </a:p>
        </p:txBody>
      </p:sp>
      <p:sp>
        <p:nvSpPr>
          <p:cNvPr id="73" name="Content Placeholder 5"/>
          <p:cNvSpPr txBox="1">
            <a:spLocks/>
          </p:cNvSpPr>
          <p:nvPr/>
        </p:nvSpPr>
        <p:spPr>
          <a:xfrm>
            <a:off x="375205" y="4865343"/>
            <a:ext cx="1302336" cy="136235"/>
          </a:xfrm>
          <a:prstGeom prst="rect">
            <a:avLst/>
          </a:prstGeom>
          <a:noFill/>
          <a:ln>
            <a:noFill/>
          </a:ln>
        </p:spPr>
        <p:txBody>
          <a:bodyPr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Alameda County</a:t>
            </a:r>
            <a:endParaRPr lang="en-US" sz="1050" i="1" dirty="0"/>
          </a:p>
        </p:txBody>
      </p:sp>
      <p:sp>
        <p:nvSpPr>
          <p:cNvPr id="74" name="Rounded Rectangle 73"/>
          <p:cNvSpPr/>
          <p:nvPr/>
        </p:nvSpPr>
        <p:spPr>
          <a:xfrm>
            <a:off x="3242083" y="3750172"/>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11</a:t>
            </a:r>
          </a:p>
        </p:txBody>
      </p:sp>
      <p:sp>
        <p:nvSpPr>
          <p:cNvPr id="75" name="Rounded Rectangle 74"/>
          <p:cNvSpPr/>
          <p:nvPr/>
        </p:nvSpPr>
        <p:spPr>
          <a:xfrm>
            <a:off x="3229203" y="5087807"/>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16</a:t>
            </a:r>
            <a:endParaRPr lang="en-US" sz="1100" b="1" dirty="0"/>
          </a:p>
        </p:txBody>
      </p:sp>
      <p:sp>
        <p:nvSpPr>
          <p:cNvPr id="76" name="Content Placeholder 5"/>
          <p:cNvSpPr txBox="1">
            <a:spLocks/>
          </p:cNvSpPr>
          <p:nvPr/>
        </p:nvSpPr>
        <p:spPr>
          <a:xfrm>
            <a:off x="3292146" y="5120235"/>
            <a:ext cx="1262312" cy="136235"/>
          </a:xfrm>
          <a:prstGeom prst="rect">
            <a:avLst/>
          </a:prstGeom>
          <a:noFill/>
          <a:ln>
            <a:noFill/>
          </a:ln>
        </p:spPr>
        <p:txBody>
          <a:bodyPr wrap="none"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LA County</a:t>
            </a:r>
            <a:endParaRPr lang="en-US" sz="1050" i="1" dirty="0"/>
          </a:p>
        </p:txBody>
      </p:sp>
      <p:sp>
        <p:nvSpPr>
          <p:cNvPr id="77" name="Rounded Rectangle 76"/>
          <p:cNvSpPr/>
          <p:nvPr/>
        </p:nvSpPr>
        <p:spPr>
          <a:xfrm>
            <a:off x="332494" y="5088302"/>
            <a:ext cx="209012" cy="190011"/>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7</a:t>
            </a:r>
            <a:endParaRPr lang="en-US" sz="1100" b="1" dirty="0"/>
          </a:p>
        </p:txBody>
      </p:sp>
      <p:sp>
        <p:nvSpPr>
          <p:cNvPr id="78" name="Content Placeholder 5"/>
          <p:cNvSpPr txBox="1">
            <a:spLocks/>
          </p:cNvSpPr>
          <p:nvPr/>
        </p:nvSpPr>
        <p:spPr>
          <a:xfrm>
            <a:off x="385936" y="5120775"/>
            <a:ext cx="1302336" cy="136235"/>
          </a:xfrm>
          <a:prstGeom prst="rect">
            <a:avLst/>
          </a:prstGeom>
          <a:noFill/>
          <a:ln>
            <a:noFill/>
          </a:ln>
        </p:spPr>
        <p:txBody>
          <a:bodyPr rIns="0" anchor="ctr">
            <a:noAutofit/>
          </a:bodyPr>
          <a:lstStyle>
            <a:lvl1pPr marL="182880" indent="-182880" algn="l" defTabSz="914400" rtl="0" eaLnBrk="1" latinLnBrk="0" hangingPunct="1">
              <a:spcBef>
                <a:spcPts val="500"/>
              </a:spcBef>
              <a:buClr>
                <a:schemeClr val="tx2"/>
              </a:buClr>
              <a:buSzPct val="120000"/>
              <a:buFont typeface="Arial" pitchFamily="34" charset="0"/>
              <a:buChar char="•"/>
              <a:defRPr sz="1600" kern="1200">
                <a:solidFill>
                  <a:schemeClr val="tx1"/>
                </a:solidFill>
                <a:latin typeface="+mn-lt"/>
                <a:ea typeface="+mn-ea"/>
                <a:cs typeface="+mn-cs"/>
              </a:defRPr>
            </a:lvl1pPr>
            <a:lvl2pPr marL="457200" indent="-182880" algn="l" defTabSz="914400" rtl="0" eaLnBrk="1" latinLnBrk="0" hangingPunct="1">
              <a:spcBef>
                <a:spcPts val="100"/>
              </a:spcBef>
              <a:buClr>
                <a:schemeClr val="tx2"/>
              </a:buClr>
              <a:buFont typeface="Wingdings" pitchFamily="2" charset="2"/>
              <a:buChar char="§"/>
              <a:defRPr sz="1600" kern="1200">
                <a:solidFill>
                  <a:schemeClr val="tx1"/>
                </a:solidFill>
                <a:latin typeface="+mn-lt"/>
                <a:ea typeface="+mn-ea"/>
                <a:cs typeface="+mn-cs"/>
              </a:defRPr>
            </a:lvl2pPr>
            <a:lvl3pPr marL="73152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3pPr>
            <a:lvl4pPr marL="1005840" indent="-182880" algn="l" defTabSz="914400" rtl="0" eaLnBrk="1" latinLnBrk="0" hangingPunct="1">
              <a:spcBef>
                <a:spcPts val="100"/>
              </a:spcBef>
              <a:buClr>
                <a:schemeClr val="tx2"/>
              </a:buClr>
              <a:buSzPct val="80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spcBef>
                <a:spcPts val="100"/>
              </a:spcBef>
              <a:buClr>
                <a:schemeClr val="tx2"/>
              </a:buClr>
              <a:buSzPct val="80000"/>
              <a:buFontTx/>
              <a:buBlip>
                <a:blip r:embed="rId3"/>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1050" i="1" dirty="0" smtClean="0"/>
              <a:t>Ventura County</a:t>
            </a:r>
            <a:endParaRPr lang="en-US" sz="1050" i="1" dirty="0"/>
          </a:p>
        </p:txBody>
      </p:sp>
      <p:sp>
        <p:nvSpPr>
          <p:cNvPr id="79" name="Rounded Rectangle 78"/>
          <p:cNvSpPr/>
          <p:nvPr/>
        </p:nvSpPr>
        <p:spPr>
          <a:xfrm>
            <a:off x="3239935" y="3490445"/>
            <a:ext cx="209012" cy="190012"/>
          </a:xfrm>
          <a:prstGeom prst="roundRect">
            <a:avLst/>
          </a:prstGeom>
          <a:solidFill>
            <a:schemeClr val="tx2"/>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b="1" dirty="0" smtClean="0"/>
              <a:t>10</a:t>
            </a:r>
          </a:p>
        </p:txBody>
      </p:sp>
    </p:spTree>
    <p:extLst>
      <p:ext uri="{BB962C8B-B14F-4D97-AF65-F5344CB8AC3E}">
        <p14:creationId xmlns:p14="http://schemas.microsoft.com/office/powerpoint/2010/main" val="66550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Ventura county </a:t>
            </a:r>
            <a:endParaRPr lang="en-US" dirty="0"/>
          </a:p>
        </p:txBody>
      </p:sp>
      <p:sp>
        <p:nvSpPr>
          <p:cNvPr id="3" name="TextBox 2"/>
          <p:cNvSpPr txBox="1"/>
          <p:nvPr/>
        </p:nvSpPr>
        <p:spPr>
          <a:xfrm>
            <a:off x="8092596" y="301512"/>
            <a:ext cx="45719" cy="250451"/>
          </a:xfrm>
          <a:prstGeom prst="rect">
            <a:avLst/>
          </a:prstGeom>
        </p:spPr>
        <p:txBody>
          <a:bodyPr vert="horz" wrap="square" lIns="0" tIns="0" rIns="0" bIns="0" rtlCol="0">
            <a:normAutofit/>
          </a:bodyPr>
          <a:lstStyle/>
          <a:p>
            <a:pPr marL="182880" indent="-182880">
              <a:spcBef>
                <a:spcPts val="500"/>
              </a:spcBef>
              <a:buClr>
                <a:srgbClr val="F07F13"/>
              </a:buClr>
              <a:buSzPct val="120000"/>
              <a:buFont typeface="Arial" pitchFamily="34" charset="0"/>
              <a:buChar char="•"/>
            </a:pPr>
            <a:endParaRPr lang="en-US" sz="1400" dirty="0" smtClean="0">
              <a:solidFill>
                <a:prstClr val="black"/>
              </a:solidFill>
            </a:endParaRPr>
          </a:p>
        </p:txBody>
      </p:sp>
      <p:sp>
        <p:nvSpPr>
          <p:cNvPr id="40" name="Rounded Rectangle 39"/>
          <p:cNvSpPr/>
          <p:nvPr/>
        </p:nvSpPr>
        <p:spPr>
          <a:xfrm>
            <a:off x="89481" y="6648368"/>
            <a:ext cx="4496226" cy="168557"/>
          </a:xfrm>
          <a:prstGeom prst="roundRect">
            <a:avLst/>
          </a:prstGeom>
          <a:noFill/>
          <a:ln w="25400" cap="flat" cmpd="sng" algn="ctr">
            <a:noFill/>
            <a:prstDash val="solid"/>
          </a:ln>
          <a:effectLst/>
        </p:spPr>
        <p:txBody>
          <a:bodyPr wrap="square" lIns="0" tIns="0" rIns="0" bIns="0" anchor="ctr" anchorCtr="0">
            <a:spAutoFit/>
          </a:bodyPr>
          <a:lstStyle/>
          <a:p>
            <a:pPr defTabSz="400050">
              <a:lnSpc>
                <a:spcPct val="90000"/>
              </a:lnSpc>
              <a:spcBef>
                <a:spcPct val="0"/>
              </a:spcBef>
              <a:spcAft>
                <a:spcPct val="35000"/>
              </a:spcAft>
              <a:defRPr/>
            </a:pPr>
            <a:r>
              <a:rPr lang="en-US" sz="1100" dirty="0" smtClean="0">
                <a:solidFill>
                  <a:prstClr val="black"/>
                </a:solidFill>
                <a:ea typeface="Verdana" pitchFamily="34" charset="0"/>
                <a:cs typeface="Times New Roman" panose="02020603050405020304" pitchFamily="18" charset="0"/>
              </a:rPr>
              <a:t>*As measured by Ohio Risk Assessment Scale (ORAS)</a:t>
            </a:r>
          </a:p>
        </p:txBody>
      </p:sp>
      <p:grpSp>
        <p:nvGrpSpPr>
          <p:cNvPr id="17" name="Group 16"/>
          <p:cNvGrpSpPr/>
          <p:nvPr/>
        </p:nvGrpSpPr>
        <p:grpSpPr>
          <a:xfrm>
            <a:off x="761870" y="1522583"/>
            <a:ext cx="7708590" cy="4489131"/>
            <a:chOff x="761870" y="1636887"/>
            <a:chExt cx="7708590" cy="4489131"/>
          </a:xfrm>
        </p:grpSpPr>
        <p:sp>
          <p:nvSpPr>
            <p:cNvPr id="44" name="TextBox 43"/>
            <p:cNvSpPr txBox="1"/>
            <p:nvPr/>
          </p:nvSpPr>
          <p:spPr>
            <a:xfrm>
              <a:off x="1133989" y="1856543"/>
              <a:ext cx="140686" cy="145711"/>
            </a:xfrm>
            <a:prstGeom prst="rect">
              <a:avLst/>
            </a:prstGeom>
            <a:solidFill>
              <a:srgbClr val="734F8E"/>
            </a:solidFill>
          </p:spPr>
          <p:txBody>
            <a:bodyPr wrap="square" lIns="0" tIns="0" rIns="0" bIns="0" rtlCol="0" anchor="ctr">
              <a:noAutofit/>
            </a:bodyPr>
            <a:lstStyle/>
            <a:p>
              <a:pPr algn="ctr">
                <a:buClr>
                  <a:srgbClr val="F07F13"/>
                </a:buClr>
                <a:buSzPct val="120000"/>
              </a:pPr>
              <a:endParaRPr lang="en-US" sz="1400" dirty="0" smtClean="0">
                <a:solidFill>
                  <a:prstClr val="white"/>
                </a:solidFill>
                <a:latin typeface="Gill Sans MT"/>
              </a:endParaRPr>
            </a:p>
          </p:txBody>
        </p:sp>
        <p:sp>
          <p:nvSpPr>
            <p:cNvPr id="43" name="TextBox 42"/>
            <p:cNvSpPr txBox="1"/>
            <p:nvPr/>
          </p:nvSpPr>
          <p:spPr>
            <a:xfrm>
              <a:off x="1366172" y="1821676"/>
              <a:ext cx="1631693" cy="215444"/>
            </a:xfrm>
            <a:prstGeom prst="rect">
              <a:avLst/>
            </a:prstGeom>
            <a:noFill/>
          </p:spPr>
          <p:txBody>
            <a:bodyPr wrap="square" lIns="0" tIns="0" rIns="0" bIns="0" rtlCol="0" anchor="ctr">
              <a:spAutoFit/>
            </a:bodyPr>
            <a:lstStyle/>
            <a:p>
              <a:pPr>
                <a:buClr>
                  <a:srgbClr val="F07F13"/>
                </a:buClr>
                <a:buSzPct val="120000"/>
              </a:pPr>
              <a:r>
                <a:rPr lang="en-US" sz="1400" dirty="0" smtClean="0">
                  <a:solidFill>
                    <a:srgbClr val="734F8E"/>
                  </a:solidFill>
                </a:rPr>
                <a:t>Monetary transfer</a:t>
              </a:r>
            </a:p>
          </p:txBody>
        </p:sp>
        <p:sp>
          <p:nvSpPr>
            <p:cNvPr id="41" name="TextBox 40"/>
            <p:cNvSpPr txBox="1"/>
            <p:nvPr/>
          </p:nvSpPr>
          <p:spPr>
            <a:xfrm>
              <a:off x="1366172" y="2092019"/>
              <a:ext cx="1631693" cy="215444"/>
            </a:xfrm>
            <a:prstGeom prst="rect">
              <a:avLst/>
            </a:prstGeom>
            <a:noFill/>
          </p:spPr>
          <p:txBody>
            <a:bodyPr wrap="square" lIns="0" tIns="0" rIns="0" bIns="0" rtlCol="0" anchor="ctr">
              <a:spAutoFit/>
            </a:bodyPr>
            <a:lstStyle/>
            <a:p>
              <a:pPr>
                <a:buClr>
                  <a:srgbClr val="F07F13"/>
                </a:buClr>
                <a:buSzPct val="120000"/>
              </a:pPr>
              <a:r>
                <a:rPr lang="en-US" sz="1400" dirty="0" smtClean="0">
                  <a:solidFill>
                    <a:srgbClr val="F07F13"/>
                  </a:solidFill>
                </a:rPr>
                <a:t>Delivery of services</a:t>
              </a:r>
            </a:p>
          </p:txBody>
        </p:sp>
        <p:sp>
          <p:nvSpPr>
            <p:cNvPr id="42" name="TextBox 41"/>
            <p:cNvSpPr txBox="1"/>
            <p:nvPr/>
          </p:nvSpPr>
          <p:spPr>
            <a:xfrm>
              <a:off x="1133989" y="2126886"/>
              <a:ext cx="140686" cy="145711"/>
            </a:xfrm>
            <a:prstGeom prst="rect">
              <a:avLst/>
            </a:prstGeom>
            <a:solidFill>
              <a:schemeClr val="tx2"/>
            </a:solidFill>
          </p:spPr>
          <p:txBody>
            <a:bodyPr wrap="square" lIns="0" tIns="0" rIns="0" bIns="0" rtlCol="0" anchor="ctr">
              <a:noAutofit/>
            </a:bodyPr>
            <a:lstStyle/>
            <a:p>
              <a:pPr algn="ctr">
                <a:buClr>
                  <a:srgbClr val="F07F13"/>
                </a:buClr>
                <a:buSzPct val="120000"/>
              </a:pPr>
              <a:endParaRPr lang="en-US" sz="1400" dirty="0" smtClean="0">
                <a:solidFill>
                  <a:prstClr val="white"/>
                </a:solidFill>
                <a:latin typeface="Gill Sans MT"/>
              </a:endParaRPr>
            </a:p>
          </p:txBody>
        </p:sp>
        <p:cxnSp>
          <p:nvCxnSpPr>
            <p:cNvPr id="29" name="Straight Arrow Connector 28"/>
            <p:cNvCxnSpPr/>
            <p:nvPr/>
          </p:nvCxnSpPr>
          <p:spPr>
            <a:xfrm>
              <a:off x="5165357" y="2434390"/>
              <a:ext cx="0" cy="729692"/>
            </a:xfrm>
            <a:prstGeom prst="straightConnector1">
              <a:avLst/>
            </a:prstGeom>
            <a:noFill/>
            <a:ln w="38100" cap="flat" cmpd="sng" algn="ctr">
              <a:solidFill>
                <a:srgbClr val="734F8E"/>
              </a:solidFill>
              <a:prstDash val="sysDash"/>
              <a:headEnd type="triangle" w="lg" len="lg"/>
              <a:tailEnd type="none" w="lg" len="lg"/>
            </a:ln>
            <a:effectLst/>
          </p:spPr>
        </p:cxnSp>
        <p:cxnSp>
          <p:nvCxnSpPr>
            <p:cNvPr id="28" name="Straight Arrow Connector 27"/>
            <p:cNvCxnSpPr/>
            <p:nvPr/>
          </p:nvCxnSpPr>
          <p:spPr>
            <a:xfrm>
              <a:off x="3978643" y="2434390"/>
              <a:ext cx="0" cy="729692"/>
            </a:xfrm>
            <a:prstGeom prst="straightConnector1">
              <a:avLst/>
            </a:prstGeom>
            <a:noFill/>
            <a:ln w="38100" cap="flat" cmpd="sng" algn="ctr">
              <a:solidFill>
                <a:srgbClr val="734F8E"/>
              </a:solidFill>
              <a:prstDash val="solid"/>
              <a:tailEnd type="triangle" w="lg" len="lg"/>
            </a:ln>
            <a:effectLst/>
          </p:spPr>
        </p:cxnSp>
        <p:sp>
          <p:nvSpPr>
            <p:cNvPr id="51" name="Rectangle 50"/>
            <p:cNvSpPr/>
            <p:nvPr/>
          </p:nvSpPr>
          <p:spPr>
            <a:xfrm>
              <a:off x="3582406" y="1636887"/>
              <a:ext cx="2006601" cy="797503"/>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latin typeface="Gill Sans MT"/>
                </a:rPr>
                <a:t>Funders</a:t>
              </a:r>
              <a:endParaRPr lang="en-US" sz="1400" b="1" dirty="0">
                <a:solidFill>
                  <a:prstClr val="white"/>
                </a:solidFill>
                <a:latin typeface="Gill Sans MT"/>
              </a:endParaRPr>
            </a:p>
          </p:txBody>
        </p:sp>
        <p:cxnSp>
          <p:nvCxnSpPr>
            <p:cNvPr id="33" name="Straight Arrow Connector 32"/>
            <p:cNvCxnSpPr>
              <a:stCxn id="47" idx="0"/>
              <a:endCxn id="67" idx="2"/>
            </p:cNvCxnSpPr>
            <p:nvPr/>
          </p:nvCxnSpPr>
          <p:spPr>
            <a:xfrm flipV="1">
              <a:off x="7290842" y="4309327"/>
              <a:ext cx="0" cy="627971"/>
            </a:xfrm>
            <a:prstGeom prst="straightConnector1">
              <a:avLst/>
            </a:prstGeom>
            <a:noFill/>
            <a:ln w="38100" cap="flat" cmpd="sng" algn="ctr">
              <a:solidFill>
                <a:schemeClr val="accent1"/>
              </a:solidFill>
              <a:prstDash val="solid"/>
              <a:tailEnd type="triangle" w="lg" len="lg"/>
            </a:ln>
            <a:effectLst/>
          </p:spPr>
        </p:cxnSp>
        <p:sp>
          <p:nvSpPr>
            <p:cNvPr id="47" name="Rectangle 46"/>
            <p:cNvSpPr/>
            <p:nvPr/>
          </p:nvSpPr>
          <p:spPr>
            <a:xfrm>
              <a:off x="6202706" y="4937298"/>
              <a:ext cx="2176272" cy="280491"/>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Gill Sans MT"/>
                </a:rPr>
                <a:t>Evaluator</a:t>
              </a:r>
            </a:p>
          </p:txBody>
        </p:sp>
        <p:sp>
          <p:nvSpPr>
            <p:cNvPr id="48" name="Rectangle 47"/>
            <p:cNvSpPr/>
            <p:nvPr/>
          </p:nvSpPr>
          <p:spPr>
            <a:xfrm>
              <a:off x="6202706" y="3164082"/>
              <a:ext cx="2176272" cy="280491"/>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Gill Sans MT"/>
                </a:rPr>
                <a:t>Outcome Payor</a:t>
              </a:r>
            </a:p>
          </p:txBody>
        </p:sp>
        <p:sp>
          <p:nvSpPr>
            <p:cNvPr id="67" name="Rectangle 66"/>
            <p:cNvSpPr/>
            <p:nvPr/>
          </p:nvSpPr>
          <p:spPr>
            <a:xfrm>
              <a:off x="6202706" y="3164082"/>
              <a:ext cx="2176272" cy="1145245"/>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07F13"/>
                </a:solidFill>
                <a:latin typeface="Gill Sans MT"/>
              </a:endParaRPr>
            </a:p>
          </p:txBody>
        </p:sp>
        <p:sp>
          <p:nvSpPr>
            <p:cNvPr id="68" name="Rectangle 67"/>
            <p:cNvSpPr/>
            <p:nvPr/>
          </p:nvSpPr>
          <p:spPr>
            <a:xfrm>
              <a:off x="6202706" y="4937298"/>
              <a:ext cx="2176272" cy="1188720"/>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5760" rIns="91440" rtlCol="0" anchor="ctr"/>
            <a:lstStyle/>
            <a:p>
              <a:pPr algn="ctr"/>
              <a:r>
                <a:rPr lang="en-US" sz="1500" b="1" dirty="0" smtClean="0">
                  <a:solidFill>
                    <a:srgbClr val="556991"/>
                  </a:solidFill>
                </a:rPr>
                <a:t>David </a:t>
              </a:r>
              <a:r>
                <a:rPr lang="en-US" sz="1500" b="1" dirty="0" err="1" smtClean="0">
                  <a:solidFill>
                    <a:srgbClr val="556991"/>
                  </a:solidFill>
                </a:rPr>
                <a:t>Farabee</a:t>
              </a:r>
              <a:r>
                <a:rPr lang="en-US" sz="1500" b="1" dirty="0" smtClean="0">
                  <a:solidFill>
                    <a:srgbClr val="556991"/>
                  </a:solidFill>
                </a:rPr>
                <a:t>, Ph.D.</a:t>
              </a:r>
            </a:p>
            <a:p>
              <a:pPr algn="ctr"/>
              <a:r>
                <a:rPr lang="en-US" sz="1500" b="1" dirty="0" smtClean="0">
                  <a:solidFill>
                    <a:srgbClr val="556991"/>
                  </a:solidFill>
                </a:rPr>
                <a:t>UCLA</a:t>
              </a:r>
              <a:endParaRPr lang="en-US" sz="1500" b="1" dirty="0">
                <a:solidFill>
                  <a:srgbClr val="556991"/>
                </a:solidFill>
              </a:endParaRPr>
            </a:p>
          </p:txBody>
        </p:sp>
        <p:cxnSp>
          <p:nvCxnSpPr>
            <p:cNvPr id="30" name="Straight Arrow Connector 29"/>
            <p:cNvCxnSpPr>
              <a:stCxn id="61" idx="2"/>
              <a:endCxn id="69" idx="0"/>
            </p:cNvCxnSpPr>
            <p:nvPr/>
          </p:nvCxnSpPr>
          <p:spPr>
            <a:xfrm>
              <a:off x="1853159" y="4309327"/>
              <a:ext cx="0" cy="627971"/>
            </a:xfrm>
            <a:prstGeom prst="straightConnector1">
              <a:avLst/>
            </a:prstGeom>
            <a:noFill/>
            <a:ln w="38100" cap="flat" cmpd="sng" algn="ctr">
              <a:solidFill>
                <a:schemeClr val="accent1"/>
              </a:solidFill>
              <a:prstDash val="solid"/>
              <a:tailEnd type="triangle" w="lg" len="lg"/>
            </a:ln>
            <a:effectLst/>
          </p:spPr>
        </p:cxnSp>
        <p:sp>
          <p:nvSpPr>
            <p:cNvPr id="46" name="Rectangle 45"/>
            <p:cNvSpPr/>
            <p:nvPr/>
          </p:nvSpPr>
          <p:spPr>
            <a:xfrm>
              <a:off x="765023" y="4937298"/>
              <a:ext cx="2176272" cy="280491"/>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Gill Sans MT"/>
                </a:rPr>
                <a:t>Target Population</a:t>
              </a:r>
            </a:p>
          </p:txBody>
        </p:sp>
        <p:sp>
          <p:nvSpPr>
            <p:cNvPr id="37" name="Rounded Rectangle 36"/>
            <p:cNvSpPr/>
            <p:nvPr/>
          </p:nvSpPr>
          <p:spPr>
            <a:xfrm>
              <a:off x="994406" y="5250206"/>
              <a:ext cx="1717506" cy="858107"/>
            </a:xfrm>
            <a:prstGeom prst="roundRect">
              <a:avLst/>
            </a:prstGeom>
            <a:noFill/>
            <a:ln w="25400" cap="flat" cmpd="sng" algn="ctr">
              <a:noFill/>
              <a:prstDash val="solid"/>
            </a:ln>
            <a:effectLst/>
          </p:spPr>
          <p:txBody>
            <a:bodyPr lIns="0" tIns="0" rIns="0" bIns="0" anchor="ctr" anchorCtr="0">
              <a:spAutoFit/>
            </a:bodyPr>
            <a:lstStyle/>
            <a:p>
              <a:pPr algn="ctr" defTabSz="400050">
                <a:lnSpc>
                  <a:spcPct val="90000"/>
                </a:lnSpc>
                <a:spcBef>
                  <a:spcPct val="0"/>
                </a:spcBef>
                <a:spcAft>
                  <a:spcPct val="35000"/>
                </a:spcAft>
                <a:defRPr/>
              </a:pPr>
              <a:r>
                <a:rPr lang="en-US" sz="1400" dirty="0" smtClean="0">
                  <a:solidFill>
                    <a:prstClr val="black"/>
                  </a:solidFill>
                  <a:ea typeface="Verdana" pitchFamily="34" charset="0"/>
                  <a:cs typeface="Times New Roman" panose="02020603050405020304" pitchFamily="18" charset="0"/>
                </a:rPr>
                <a:t>Adults on formal probation at a medium-to-high risk of recidivating*</a:t>
              </a:r>
            </a:p>
          </p:txBody>
        </p:sp>
        <p:sp>
          <p:nvSpPr>
            <p:cNvPr id="69" name="Rectangle 68"/>
            <p:cNvSpPr/>
            <p:nvPr/>
          </p:nvSpPr>
          <p:spPr>
            <a:xfrm>
              <a:off x="765023" y="4937298"/>
              <a:ext cx="2176272" cy="1188720"/>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ill Sans MT"/>
              </a:endParaRPr>
            </a:p>
          </p:txBody>
        </p:sp>
        <p:sp>
          <p:nvSpPr>
            <p:cNvPr id="13" name="Rectangle 12"/>
            <p:cNvSpPr/>
            <p:nvPr/>
          </p:nvSpPr>
          <p:spPr>
            <a:xfrm>
              <a:off x="765023" y="3164082"/>
              <a:ext cx="2176272" cy="280491"/>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latin typeface="Gill Sans MT"/>
                </a:rPr>
                <a:t>Service Provider</a:t>
              </a:r>
              <a:endParaRPr lang="en-US" sz="1400" b="1" dirty="0">
                <a:solidFill>
                  <a:prstClr val="white"/>
                </a:solidFill>
                <a:latin typeface="Gill Sans MT"/>
              </a:endParaRPr>
            </a:p>
          </p:txBody>
        </p:sp>
        <p:sp>
          <p:nvSpPr>
            <p:cNvPr id="61" name="Rectangle 60"/>
            <p:cNvSpPr/>
            <p:nvPr/>
          </p:nvSpPr>
          <p:spPr>
            <a:xfrm>
              <a:off x="765023" y="3164082"/>
              <a:ext cx="2176272" cy="1145245"/>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ill Sans MT"/>
              </a:endParaRPr>
            </a:p>
          </p:txBody>
        </p:sp>
        <p:cxnSp>
          <p:nvCxnSpPr>
            <p:cNvPr id="52" name="Straight Arrow Connector 51"/>
            <p:cNvCxnSpPr/>
            <p:nvPr/>
          </p:nvCxnSpPr>
          <p:spPr>
            <a:xfrm rot="10800000" flipH="1">
              <a:off x="5472146" y="3736705"/>
              <a:ext cx="730560" cy="0"/>
            </a:xfrm>
            <a:prstGeom prst="straightConnector1">
              <a:avLst/>
            </a:prstGeom>
            <a:noFill/>
            <a:ln w="38100" cap="flat" cmpd="sng" algn="ctr">
              <a:solidFill>
                <a:srgbClr val="734F8E"/>
              </a:solidFill>
              <a:prstDash val="sysDash"/>
              <a:headEnd type="triangle" w="lg" len="lg"/>
              <a:tailEnd type="none" w="lg" len="lg"/>
            </a:ln>
            <a:effectLst/>
          </p:spPr>
        </p:cxnSp>
        <p:pic>
          <p:nvPicPr>
            <p:cNvPr id="36" name="Picture 2" descr="https://cdn.evbuc.com/eventlogos/61874013/iflogohigh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04" b="17669"/>
            <a:stretch/>
          </p:blipFill>
          <p:spPr bwMode="auto">
            <a:xfrm>
              <a:off x="1281120" y="3550658"/>
              <a:ext cx="1063863" cy="6960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341687" y="3501746"/>
              <a:ext cx="2128773" cy="742786"/>
              <a:chOff x="6167023" y="3776653"/>
              <a:chExt cx="2128773" cy="742786"/>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023" y="3776653"/>
                <a:ext cx="740143" cy="742786"/>
              </a:xfrm>
              <a:prstGeom prst="rect">
                <a:avLst/>
              </a:prstGeom>
            </p:spPr>
          </p:pic>
          <p:sp>
            <p:nvSpPr>
              <p:cNvPr id="7" name="Rectangle 6"/>
              <p:cNvSpPr/>
              <p:nvPr/>
            </p:nvSpPr>
            <p:spPr>
              <a:xfrm>
                <a:off x="6879279" y="3947779"/>
                <a:ext cx="1416517" cy="40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07F13"/>
                    </a:solidFill>
                  </a:rPr>
                  <a:t>Ventura County / Board of State and Community Corrections</a:t>
                </a:r>
                <a:endParaRPr lang="en-US" sz="1200" b="1" dirty="0">
                  <a:solidFill>
                    <a:srgbClr val="F07F13"/>
                  </a:solidFill>
                </a:endParaRPr>
              </a:p>
            </p:txBody>
          </p:sp>
        </p:grpSp>
        <p:sp>
          <p:nvSpPr>
            <p:cNvPr id="53" name="Rounded Rectangle 52"/>
            <p:cNvSpPr/>
            <p:nvPr/>
          </p:nvSpPr>
          <p:spPr>
            <a:xfrm>
              <a:off x="761870" y="4416133"/>
              <a:ext cx="2373032" cy="214527"/>
            </a:xfrm>
            <a:prstGeom prst="roundRect">
              <a:avLst/>
            </a:prstGeom>
            <a:solidFill>
              <a:schemeClr val="bg2"/>
            </a:solidFill>
            <a:ln w="25400" cap="flat" cmpd="sng" algn="ctr">
              <a:noFill/>
              <a:prstDash val="solid"/>
            </a:ln>
            <a:effectLst/>
          </p:spPr>
          <p:txBody>
            <a:bodyPr wrap="square" lIns="0" tIns="0" rIns="0" bIns="0" anchor="ctr" anchorCtr="0">
              <a:spAutoFit/>
            </a:bodyPr>
            <a:lstStyle/>
            <a:p>
              <a:pPr defTabSz="400050">
                <a:lnSpc>
                  <a:spcPct val="90000"/>
                </a:lnSpc>
                <a:spcBef>
                  <a:spcPct val="0"/>
                </a:spcBef>
                <a:spcAft>
                  <a:spcPct val="35000"/>
                </a:spcAft>
                <a:defRPr/>
              </a:pPr>
              <a:r>
                <a:rPr lang="en-US" sz="1400" b="1" dirty="0" smtClean="0">
                  <a:solidFill>
                    <a:prstClr val="black"/>
                  </a:solidFill>
                  <a:latin typeface="Gill Sans MT"/>
                  <a:ea typeface="Verdana" pitchFamily="34" charset="0"/>
                  <a:cs typeface="Times New Roman" panose="02020603050405020304" pitchFamily="18" charset="0"/>
                </a:rPr>
                <a:t>Interface Reentry Services</a:t>
              </a:r>
            </a:p>
          </p:txBody>
        </p:sp>
        <p:sp>
          <p:nvSpPr>
            <p:cNvPr id="50" name="Rectangle 49"/>
            <p:cNvSpPr/>
            <p:nvPr/>
          </p:nvSpPr>
          <p:spPr>
            <a:xfrm>
              <a:off x="3671855" y="3164082"/>
              <a:ext cx="1800291" cy="280491"/>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Gill Sans MT"/>
                </a:rPr>
                <a:t>Intermediary</a:t>
              </a:r>
            </a:p>
          </p:txBody>
        </p:sp>
        <p:pic>
          <p:nvPicPr>
            <p:cNvPr id="1026" name="Picture 2" descr="http://www.socialfinanceus.org/sites/socialfinanceus.org/themes/social_financ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750" y="3666905"/>
              <a:ext cx="1655712" cy="331143"/>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3660729" y="3148688"/>
              <a:ext cx="1811417" cy="1160639"/>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Gill Sans MT"/>
              </a:endParaRPr>
            </a:p>
          </p:txBody>
        </p:sp>
        <p:cxnSp>
          <p:nvCxnSpPr>
            <p:cNvPr id="55" name="Straight Arrow Connector 54"/>
            <p:cNvCxnSpPr/>
            <p:nvPr/>
          </p:nvCxnSpPr>
          <p:spPr>
            <a:xfrm flipH="1">
              <a:off x="2940727" y="3913088"/>
              <a:ext cx="720002" cy="1"/>
            </a:xfrm>
            <a:prstGeom prst="straightConnector1">
              <a:avLst/>
            </a:prstGeom>
            <a:noFill/>
            <a:ln w="38100" cap="flat" cmpd="sng" algn="ctr">
              <a:solidFill>
                <a:schemeClr val="accent1"/>
              </a:solidFill>
              <a:prstDash val="solid"/>
              <a:tailEnd type="triangle" w="lg" len="lg"/>
            </a:ln>
            <a:effectLst/>
          </p:spPr>
        </p:cxnSp>
        <p:cxnSp>
          <p:nvCxnSpPr>
            <p:cNvPr id="49" name="Straight Arrow Connector 48"/>
            <p:cNvCxnSpPr>
              <a:stCxn id="54" idx="1"/>
            </p:cNvCxnSpPr>
            <p:nvPr/>
          </p:nvCxnSpPr>
          <p:spPr>
            <a:xfrm flipH="1" flipV="1">
              <a:off x="2941295" y="3664514"/>
              <a:ext cx="719434" cy="0"/>
            </a:xfrm>
            <a:prstGeom prst="straightConnector1">
              <a:avLst/>
            </a:prstGeom>
            <a:noFill/>
            <a:ln w="38100" cap="flat" cmpd="sng" algn="ctr">
              <a:solidFill>
                <a:srgbClr val="734F8E"/>
              </a:solidFill>
              <a:prstDash val="solid"/>
              <a:tailEnd type="triangle" w="lg" len="lg"/>
            </a:ln>
            <a:effectLst/>
          </p:spPr>
        </p:cxnSp>
      </p:grpSp>
      <p:cxnSp>
        <p:nvCxnSpPr>
          <p:cNvPr id="5" name="Straight Connector 4"/>
          <p:cNvCxnSpPr>
            <a:stCxn id="69" idx="3"/>
            <a:endCxn id="68" idx="1"/>
          </p:cNvCxnSpPr>
          <p:nvPr/>
        </p:nvCxnSpPr>
        <p:spPr>
          <a:xfrm>
            <a:off x="2941295" y="5417354"/>
            <a:ext cx="32614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3744751" y="5240256"/>
            <a:ext cx="1514442" cy="429054"/>
          </a:xfrm>
          <a:prstGeom prst="roundRect">
            <a:avLst/>
          </a:prstGeom>
          <a:solidFill>
            <a:schemeClr val="bg2"/>
          </a:solidFill>
          <a:ln w="25400" cap="flat" cmpd="sng" algn="ctr">
            <a:noFill/>
            <a:prstDash val="solid"/>
          </a:ln>
          <a:effectLst/>
        </p:spPr>
        <p:txBody>
          <a:bodyPr wrap="square" lIns="0" tIns="0" rIns="0" bIns="0" anchor="ctr" anchorCtr="0">
            <a:spAutoFit/>
          </a:bodyPr>
          <a:lstStyle/>
          <a:p>
            <a:pPr defTabSz="400050">
              <a:lnSpc>
                <a:spcPct val="90000"/>
              </a:lnSpc>
              <a:spcBef>
                <a:spcPct val="0"/>
              </a:spcBef>
              <a:spcAft>
                <a:spcPct val="35000"/>
              </a:spcAft>
              <a:defRPr/>
            </a:pPr>
            <a:r>
              <a:rPr lang="en-US" sz="1400" b="1" dirty="0" smtClean="0">
                <a:solidFill>
                  <a:prstClr val="black"/>
                </a:solidFill>
                <a:latin typeface="Gill Sans MT"/>
                <a:ea typeface="Verdana" pitchFamily="34" charset="0"/>
                <a:cs typeface="Times New Roman" panose="02020603050405020304" pitchFamily="18" charset="0"/>
              </a:rPr>
              <a:t>Observation and Measurement</a:t>
            </a:r>
          </a:p>
        </p:txBody>
      </p:sp>
      <p:sp>
        <p:nvSpPr>
          <p:cNvPr id="65" name="Rounded Rectangle 64"/>
          <p:cNvSpPr/>
          <p:nvPr/>
        </p:nvSpPr>
        <p:spPr>
          <a:xfrm>
            <a:off x="6623413" y="4531754"/>
            <a:ext cx="1718871" cy="214527"/>
          </a:xfrm>
          <a:prstGeom prst="roundRect">
            <a:avLst/>
          </a:prstGeom>
          <a:solidFill>
            <a:schemeClr val="bg2"/>
          </a:solidFill>
          <a:ln w="25400" cap="flat" cmpd="sng" algn="ctr">
            <a:noFill/>
            <a:prstDash val="solid"/>
          </a:ln>
          <a:effectLst/>
        </p:spPr>
        <p:txBody>
          <a:bodyPr wrap="square" lIns="0" tIns="0" rIns="0" bIns="0" anchor="ctr" anchorCtr="0">
            <a:spAutoFit/>
          </a:bodyPr>
          <a:lstStyle/>
          <a:p>
            <a:pPr defTabSz="400050">
              <a:lnSpc>
                <a:spcPct val="90000"/>
              </a:lnSpc>
              <a:spcBef>
                <a:spcPct val="0"/>
              </a:spcBef>
              <a:spcAft>
                <a:spcPct val="35000"/>
              </a:spcAft>
              <a:defRPr/>
            </a:pPr>
            <a:r>
              <a:rPr lang="en-US" sz="1400" b="1" dirty="0" smtClean="0">
                <a:solidFill>
                  <a:prstClr val="black"/>
                </a:solidFill>
                <a:latin typeface="Gill Sans MT"/>
                <a:ea typeface="Verdana" pitchFamily="34" charset="0"/>
                <a:cs typeface="Times New Roman" panose="02020603050405020304" pitchFamily="18" charset="0"/>
              </a:rPr>
              <a:t>Impact Evaluation</a:t>
            </a:r>
          </a:p>
        </p:txBody>
      </p:sp>
      <p:sp>
        <p:nvSpPr>
          <p:cNvPr id="9" name="Rectangle 8"/>
          <p:cNvSpPr/>
          <p:nvPr/>
        </p:nvSpPr>
        <p:spPr>
          <a:xfrm rot="19600282">
            <a:off x="0" y="3299786"/>
            <a:ext cx="9244013" cy="720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CHRISTY WILL TALK ABOUT THIS!</a:t>
            </a:r>
            <a:endParaRPr lang="en-US" sz="2800" b="1" dirty="0"/>
          </a:p>
        </p:txBody>
      </p:sp>
    </p:spTree>
    <p:extLst>
      <p:ext uri="{BB962C8B-B14F-4D97-AF65-F5344CB8AC3E}">
        <p14:creationId xmlns:p14="http://schemas.microsoft.com/office/powerpoint/2010/main" val="22759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262" y="298920"/>
            <a:ext cx="8096248" cy="330200"/>
          </a:xfrm>
        </p:spPr>
        <p:txBody>
          <a:bodyPr/>
          <a:lstStyle/>
          <a:p>
            <a:r>
              <a:rPr lang="en-US" dirty="0" smtClean="0">
                <a:solidFill>
                  <a:srgbClr val="556991"/>
                </a:solidFill>
              </a:rPr>
              <a:t>The tools of Pay for success are broadly applicable</a:t>
            </a:r>
            <a:endParaRPr lang="en-US" dirty="0">
              <a:solidFill>
                <a:srgbClr val="556991"/>
              </a:solidFill>
            </a:endParaRPr>
          </a:p>
        </p:txBody>
      </p:sp>
      <p:sp>
        <p:nvSpPr>
          <p:cNvPr id="8" name="Rounded Rectangle 7"/>
          <p:cNvSpPr/>
          <p:nvPr/>
        </p:nvSpPr>
        <p:spPr>
          <a:xfrm>
            <a:off x="321973" y="1208880"/>
            <a:ext cx="4842456" cy="4942544"/>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1600" b="1" dirty="0">
                <a:solidFill>
                  <a:schemeClr val="tx2"/>
                </a:solidFill>
              </a:rPr>
              <a:t>UNBUNDLING </a:t>
            </a:r>
            <a:r>
              <a:rPr lang="en-US" sz="1600" b="1" dirty="0" smtClean="0">
                <a:solidFill>
                  <a:schemeClr val="tx2"/>
                </a:solidFill>
              </a:rPr>
              <a:t>PAY </a:t>
            </a:r>
            <a:r>
              <a:rPr lang="en-US" sz="1600" b="1" dirty="0">
                <a:solidFill>
                  <a:schemeClr val="tx2"/>
                </a:solidFill>
              </a:rPr>
              <a:t>FOR SUCCESS </a:t>
            </a:r>
            <a:r>
              <a:rPr lang="en-US" sz="1600" b="1" dirty="0" smtClean="0">
                <a:solidFill>
                  <a:schemeClr val="tx2"/>
                </a:solidFill>
              </a:rPr>
              <a:t>…</a:t>
            </a:r>
            <a:endParaRPr lang="en-US" sz="1600" b="1" dirty="0">
              <a:solidFill>
                <a:schemeClr val="tx2"/>
              </a:solidFill>
            </a:endParaRPr>
          </a:p>
        </p:txBody>
      </p:sp>
      <p:grpSp>
        <p:nvGrpSpPr>
          <p:cNvPr id="57" name="Group 56"/>
          <p:cNvGrpSpPr/>
          <p:nvPr/>
        </p:nvGrpSpPr>
        <p:grpSpPr>
          <a:xfrm>
            <a:off x="604304" y="1844855"/>
            <a:ext cx="4277794" cy="4033744"/>
            <a:chOff x="783811" y="1622327"/>
            <a:chExt cx="4277794" cy="4211498"/>
          </a:xfrm>
        </p:grpSpPr>
        <p:sp>
          <p:nvSpPr>
            <p:cNvPr id="14" name="Rounded Rectangle 13"/>
            <p:cNvSpPr/>
            <p:nvPr/>
          </p:nvSpPr>
          <p:spPr>
            <a:xfrm>
              <a:off x="783811" y="1622327"/>
              <a:ext cx="4277794" cy="20460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Evidence review; Program prioritization</a:t>
              </a:r>
            </a:p>
          </p:txBody>
        </p:sp>
        <p:sp>
          <p:nvSpPr>
            <p:cNvPr id="15" name="Rounded Rectangle 14"/>
            <p:cNvSpPr/>
            <p:nvPr/>
          </p:nvSpPr>
          <p:spPr>
            <a:xfrm>
              <a:off x="783811" y="1890059"/>
              <a:ext cx="4277794" cy="20460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Develop relevant data systems &amp; processes</a:t>
              </a:r>
            </a:p>
          </p:txBody>
        </p:sp>
        <p:sp>
          <p:nvSpPr>
            <p:cNvPr id="16" name="Rounded Rectangle 15"/>
            <p:cNvSpPr/>
            <p:nvPr/>
          </p:nvSpPr>
          <p:spPr>
            <a:xfrm>
              <a:off x="783811" y="2157790"/>
              <a:ext cx="4277794" cy="20460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Cost-benefit analysis</a:t>
              </a:r>
            </a:p>
          </p:txBody>
        </p:sp>
        <p:sp>
          <p:nvSpPr>
            <p:cNvPr id="17" name="Rounded Rectangle 16"/>
            <p:cNvSpPr/>
            <p:nvPr/>
          </p:nvSpPr>
          <p:spPr>
            <a:xfrm>
              <a:off x="783811" y="2425522"/>
              <a:ext cx="4277794" cy="20460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Defining policy-relevant outcomes and metrics</a:t>
              </a:r>
            </a:p>
          </p:txBody>
        </p:sp>
        <p:sp>
          <p:nvSpPr>
            <p:cNvPr id="18" name="Rounded Rectangle 17"/>
            <p:cNvSpPr/>
            <p:nvPr/>
          </p:nvSpPr>
          <p:spPr>
            <a:xfrm>
              <a:off x="783811" y="2693253"/>
              <a:ext cx="4277794" cy="20460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Data-driven population targeting</a:t>
              </a:r>
            </a:p>
          </p:txBody>
        </p:sp>
        <p:sp>
          <p:nvSpPr>
            <p:cNvPr id="19" name="Rounded Rectangle 18"/>
            <p:cNvSpPr/>
            <p:nvPr/>
          </p:nvSpPr>
          <p:spPr>
            <a:xfrm>
              <a:off x="783811" y="2960984"/>
              <a:ext cx="4277794" cy="2046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Measurement planning</a:t>
              </a:r>
            </a:p>
          </p:txBody>
        </p:sp>
        <p:sp>
          <p:nvSpPr>
            <p:cNvPr id="20" name="Rounded Rectangle 19"/>
            <p:cNvSpPr/>
            <p:nvPr/>
          </p:nvSpPr>
          <p:spPr>
            <a:xfrm>
              <a:off x="783811" y="3228715"/>
              <a:ext cx="4277794" cy="2046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Transparency in measuring and monitoring</a:t>
              </a:r>
            </a:p>
          </p:txBody>
        </p:sp>
        <p:sp>
          <p:nvSpPr>
            <p:cNvPr id="21" name="Rounded Rectangle 20"/>
            <p:cNvSpPr/>
            <p:nvPr/>
          </p:nvSpPr>
          <p:spPr>
            <a:xfrm>
              <a:off x="783811" y="3496446"/>
              <a:ext cx="4277794" cy="2046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Data-driven performance management</a:t>
              </a:r>
            </a:p>
          </p:txBody>
        </p:sp>
        <p:sp>
          <p:nvSpPr>
            <p:cNvPr id="22" name="Rounded Rectangle 21"/>
            <p:cNvSpPr/>
            <p:nvPr/>
          </p:nvSpPr>
          <p:spPr>
            <a:xfrm>
              <a:off x="783811" y="3764178"/>
              <a:ext cx="4277794" cy="20460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Provider capacity assessment</a:t>
              </a:r>
            </a:p>
          </p:txBody>
        </p:sp>
        <p:sp>
          <p:nvSpPr>
            <p:cNvPr id="23" name="Rounded Rectangle 22"/>
            <p:cNvSpPr/>
            <p:nvPr/>
          </p:nvSpPr>
          <p:spPr>
            <a:xfrm>
              <a:off x="783811" y="4031910"/>
              <a:ext cx="4277794" cy="20460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Provider capacity building</a:t>
              </a:r>
            </a:p>
          </p:txBody>
        </p:sp>
        <p:sp>
          <p:nvSpPr>
            <p:cNvPr id="24" name="Rounded Rectangle 23"/>
            <p:cNvSpPr/>
            <p:nvPr/>
          </p:nvSpPr>
          <p:spPr>
            <a:xfrm>
              <a:off x="783811" y="4299642"/>
              <a:ext cx="4277794" cy="20460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Contracting that links performance and payment</a:t>
              </a:r>
            </a:p>
          </p:txBody>
        </p:sp>
        <p:sp>
          <p:nvSpPr>
            <p:cNvPr id="25" name="Rounded Rectangle 24"/>
            <p:cNvSpPr/>
            <p:nvPr/>
          </p:nvSpPr>
          <p:spPr>
            <a:xfrm>
              <a:off x="783811" y="4567372"/>
              <a:ext cx="4277794" cy="20460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Funder / impact investor engagement</a:t>
              </a:r>
            </a:p>
          </p:txBody>
        </p:sp>
        <p:sp>
          <p:nvSpPr>
            <p:cNvPr id="26" name="Rounded Rectangle 25"/>
            <p:cNvSpPr/>
            <p:nvPr/>
          </p:nvSpPr>
          <p:spPr>
            <a:xfrm>
              <a:off x="783811" y="4835103"/>
              <a:ext cx="4277794" cy="20460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Financial structuring for Pay for Success</a:t>
              </a:r>
            </a:p>
          </p:txBody>
        </p:sp>
        <p:sp>
          <p:nvSpPr>
            <p:cNvPr id="27" name="Rounded Rectangle 26"/>
            <p:cNvSpPr/>
            <p:nvPr/>
          </p:nvSpPr>
          <p:spPr>
            <a:xfrm>
              <a:off x="783811" y="5102834"/>
              <a:ext cx="4277794" cy="20460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Capital raise for Pay for Success</a:t>
              </a:r>
            </a:p>
          </p:txBody>
        </p:sp>
        <p:sp>
          <p:nvSpPr>
            <p:cNvPr id="28" name="Rounded Rectangle 27"/>
            <p:cNvSpPr/>
            <p:nvPr/>
          </p:nvSpPr>
          <p:spPr>
            <a:xfrm>
              <a:off x="783811" y="5370566"/>
              <a:ext cx="4277794" cy="2046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Governance and ongoing stakeholder management</a:t>
              </a:r>
            </a:p>
          </p:txBody>
        </p:sp>
        <p:sp>
          <p:nvSpPr>
            <p:cNvPr id="29" name="Rounded Rectangle 28"/>
            <p:cNvSpPr/>
            <p:nvPr/>
          </p:nvSpPr>
          <p:spPr>
            <a:xfrm>
              <a:off x="783811" y="5638298"/>
              <a:ext cx="4277794" cy="19552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rPr>
                <a:t>Program design and stakeholder consensus</a:t>
              </a:r>
            </a:p>
          </p:txBody>
        </p:sp>
      </p:grpSp>
      <p:sp>
        <p:nvSpPr>
          <p:cNvPr id="55" name="Rounded Rectangle 54"/>
          <p:cNvSpPr/>
          <p:nvPr/>
        </p:nvSpPr>
        <p:spPr>
          <a:xfrm>
            <a:off x="5446760" y="1208880"/>
            <a:ext cx="3186243" cy="4942544"/>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US" sz="1300" b="1" dirty="0">
              <a:solidFill>
                <a:schemeClr val="tx2"/>
              </a:solidFill>
            </a:endParaRPr>
          </a:p>
          <a:p>
            <a:pPr algn="ctr"/>
            <a:r>
              <a:rPr lang="en-US" sz="1600" b="1" dirty="0">
                <a:solidFill>
                  <a:schemeClr val="tx2"/>
                </a:solidFill>
              </a:rPr>
              <a:t>...IN ORDER TO</a:t>
            </a:r>
          </a:p>
          <a:p>
            <a:pPr algn="ctr"/>
            <a:endParaRPr lang="en-US" sz="1300" b="1" dirty="0">
              <a:solidFill>
                <a:schemeClr val="tx2"/>
              </a:solidFill>
            </a:endParaRPr>
          </a:p>
          <a:p>
            <a:pPr algn="ctr"/>
            <a:endParaRPr lang="en-US" sz="1300" b="1" dirty="0">
              <a:solidFill>
                <a:schemeClr val="tx2"/>
              </a:solidFill>
            </a:endParaRPr>
          </a:p>
          <a:p>
            <a:pPr algn="ctr"/>
            <a:endParaRPr lang="en-US" sz="1300" b="1" dirty="0">
              <a:solidFill>
                <a:schemeClr val="tx2"/>
              </a:solidFill>
            </a:endParaRPr>
          </a:p>
          <a:p>
            <a:pPr algn="ctr"/>
            <a:endParaRPr lang="en-US" sz="1300" b="1" dirty="0">
              <a:solidFill>
                <a:schemeClr val="tx2"/>
              </a:solidFill>
            </a:endParaRPr>
          </a:p>
        </p:txBody>
      </p:sp>
      <p:sp>
        <p:nvSpPr>
          <p:cNvPr id="56" name="Rectangle 55"/>
          <p:cNvSpPr/>
          <p:nvPr/>
        </p:nvSpPr>
        <p:spPr>
          <a:xfrm>
            <a:off x="5679583" y="1915148"/>
            <a:ext cx="2717442" cy="3642023"/>
          </a:xfrm>
          <a:prstGeom prst="rect">
            <a:avLst/>
          </a:prstGeom>
        </p:spPr>
        <p:txBody>
          <a:bodyPr wrap="square">
            <a:spAutoFit/>
          </a:bodyPr>
          <a:lstStyle/>
          <a:p>
            <a:pPr algn="ctr">
              <a:spcAft>
                <a:spcPts val="200"/>
              </a:spcAft>
            </a:pPr>
            <a:r>
              <a:rPr lang="en-US" sz="1600" dirty="0">
                <a:solidFill>
                  <a:schemeClr val="tx1">
                    <a:lumMod val="65000"/>
                    <a:lumOff val="35000"/>
                  </a:schemeClr>
                </a:solidFill>
                <a:ea typeface="Calibri" panose="020F0502020204030204" pitchFamily="34" charset="0"/>
                <a:cs typeface="Times New Roman" panose="02020603050405020304" pitchFamily="18" charset="0"/>
              </a:rPr>
              <a:t>Help government shift policy, procurement, and funding practices to </a:t>
            </a:r>
            <a:r>
              <a:rPr lang="en-US" sz="1600" b="1" dirty="0">
                <a:solidFill>
                  <a:schemeClr val="tx1">
                    <a:lumMod val="65000"/>
                    <a:lumOff val="35000"/>
                  </a:schemeClr>
                </a:solidFill>
                <a:ea typeface="Calibri" panose="020F0502020204030204" pitchFamily="34" charset="0"/>
                <a:cs typeface="Times New Roman" panose="02020603050405020304" pitchFamily="18" charset="0"/>
              </a:rPr>
              <a:t>measure and reward results</a:t>
            </a:r>
          </a:p>
          <a:p>
            <a:pPr algn="ctr">
              <a:spcAft>
                <a:spcPts val="200"/>
              </a:spcAft>
            </a:pPr>
            <a:r>
              <a:rPr lang="en-US" sz="1600" dirty="0">
                <a:solidFill>
                  <a:schemeClr val="tx2"/>
                </a:solidFill>
                <a:ea typeface="Calibri" panose="020F0502020204030204" pitchFamily="34" charset="0"/>
                <a:cs typeface="Times New Roman" panose="02020603050405020304" pitchFamily="18" charset="0"/>
              </a:rPr>
              <a:t>●</a:t>
            </a:r>
          </a:p>
          <a:p>
            <a:pPr algn="ctr">
              <a:spcAft>
                <a:spcPts val="200"/>
              </a:spcAft>
            </a:pPr>
            <a:r>
              <a:rPr lang="en-US" sz="1600" dirty="0">
                <a:solidFill>
                  <a:schemeClr val="tx1">
                    <a:lumMod val="65000"/>
                    <a:lumOff val="35000"/>
                  </a:schemeClr>
                </a:solidFill>
                <a:ea typeface="Calibri" panose="020F0502020204030204" pitchFamily="34" charset="0"/>
                <a:cs typeface="Times New Roman" panose="02020603050405020304" pitchFamily="18" charset="0"/>
              </a:rPr>
              <a:t>Broaden application of EBP activities to </a:t>
            </a:r>
            <a:r>
              <a:rPr lang="en-US" sz="1600" b="1" dirty="0">
                <a:solidFill>
                  <a:schemeClr val="tx1">
                    <a:lumMod val="65000"/>
                    <a:lumOff val="35000"/>
                  </a:schemeClr>
                </a:solidFill>
                <a:ea typeface="Calibri" panose="020F0502020204030204" pitchFamily="34" charset="0"/>
                <a:cs typeface="Times New Roman" panose="02020603050405020304" pitchFamily="18" charset="0"/>
              </a:rPr>
              <a:t>core social service spending </a:t>
            </a:r>
            <a:r>
              <a:rPr lang="en-US" sz="1600" dirty="0">
                <a:solidFill>
                  <a:schemeClr val="tx1">
                    <a:lumMod val="65000"/>
                    <a:lumOff val="35000"/>
                  </a:schemeClr>
                </a:solidFill>
                <a:ea typeface="Calibri" panose="020F0502020204030204" pitchFamily="34" charset="0"/>
                <a:cs typeface="Times New Roman" panose="02020603050405020304" pitchFamily="18" charset="0"/>
              </a:rPr>
              <a:t>(vs. single project </a:t>
            </a:r>
            <a:r>
              <a:rPr lang="en-US" sz="1600" dirty="0" smtClean="0">
                <a:solidFill>
                  <a:schemeClr val="tx1">
                    <a:lumMod val="65000"/>
                    <a:lumOff val="35000"/>
                  </a:schemeClr>
                </a:solidFill>
                <a:ea typeface="Calibri" panose="020F0502020204030204" pitchFamily="34" charset="0"/>
                <a:cs typeface="Times New Roman" panose="02020603050405020304" pitchFamily="18" charset="0"/>
              </a:rPr>
              <a:t>focus)</a:t>
            </a:r>
            <a:endParaRPr lang="en-US" sz="1600" dirty="0">
              <a:solidFill>
                <a:schemeClr val="tx1">
                  <a:lumMod val="65000"/>
                  <a:lumOff val="35000"/>
                </a:schemeClr>
              </a:solidFill>
              <a:ea typeface="Calibri" panose="020F0502020204030204" pitchFamily="34" charset="0"/>
              <a:cs typeface="Times New Roman" panose="02020603050405020304" pitchFamily="18" charset="0"/>
            </a:endParaRPr>
          </a:p>
          <a:p>
            <a:pPr algn="ctr">
              <a:spcAft>
                <a:spcPts val="200"/>
              </a:spcAft>
            </a:pPr>
            <a:r>
              <a:rPr lang="en-US" sz="1600" dirty="0">
                <a:solidFill>
                  <a:schemeClr val="tx2"/>
                </a:solidFill>
                <a:ea typeface="Calibri" panose="020F0502020204030204" pitchFamily="34" charset="0"/>
                <a:cs typeface="Times New Roman" panose="02020603050405020304" pitchFamily="18" charset="0"/>
              </a:rPr>
              <a:t>●</a:t>
            </a:r>
          </a:p>
          <a:p>
            <a:pPr lvl="0" algn="ctr">
              <a:spcAft>
                <a:spcPts val="200"/>
              </a:spcAft>
            </a:pPr>
            <a:r>
              <a:rPr lang="en-US" sz="1600" dirty="0">
                <a:solidFill>
                  <a:schemeClr val="tx1">
                    <a:lumMod val="65000"/>
                    <a:lumOff val="35000"/>
                  </a:schemeClr>
                </a:solidFill>
                <a:ea typeface="Calibri" panose="020F0502020204030204" pitchFamily="34" charset="0"/>
                <a:cs typeface="Times New Roman" panose="02020603050405020304" pitchFamily="18" charset="0"/>
              </a:rPr>
              <a:t>Customize services to better </a:t>
            </a:r>
            <a:r>
              <a:rPr lang="en-US" sz="1600" b="1" dirty="0">
                <a:solidFill>
                  <a:schemeClr val="tx1">
                    <a:lumMod val="65000"/>
                    <a:lumOff val="35000"/>
                  </a:schemeClr>
                </a:solidFill>
                <a:ea typeface="Calibri" panose="020F0502020204030204" pitchFamily="34" charset="0"/>
                <a:cs typeface="Times New Roman" panose="02020603050405020304" pitchFamily="18" charset="0"/>
              </a:rPr>
              <a:t>meet governments needs </a:t>
            </a:r>
            <a:r>
              <a:rPr lang="en-US" sz="1600" dirty="0" smtClean="0">
                <a:solidFill>
                  <a:schemeClr val="tx1">
                    <a:lumMod val="65000"/>
                    <a:lumOff val="35000"/>
                  </a:schemeClr>
                </a:solidFill>
                <a:ea typeface="Calibri" panose="020F0502020204030204" pitchFamily="34" charset="0"/>
                <a:cs typeface="Times New Roman" panose="02020603050405020304" pitchFamily="18" charset="0"/>
              </a:rPr>
              <a:t>at different levels </a:t>
            </a:r>
            <a:endParaRPr lang="en-US" sz="1600" dirty="0">
              <a:solidFill>
                <a:schemeClr val="tx1">
                  <a:lumMod val="65000"/>
                  <a:lumOff val="35000"/>
                </a:schemeClr>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7A41178D-6D95-4A1D-8A1A-243719A21E9E}"/>
              </a:ext>
            </a:extLst>
          </p:cNvPr>
          <p:cNvSpPr txBox="1"/>
          <p:nvPr/>
        </p:nvSpPr>
        <p:spPr>
          <a:xfrm>
            <a:off x="6384471" y="106136"/>
            <a:ext cx="2473779" cy="936484"/>
          </a:xfrm>
          <a:prstGeom prst="rect">
            <a:avLst/>
          </a:prstGeom>
        </p:spPr>
        <p:txBody>
          <a:bodyPr vert="horz" wrap="square" lIns="0" tIns="0" rIns="0" bIns="0" rtlCol="0">
            <a:normAutofit/>
          </a:bodyPr>
          <a:lstStyle/>
          <a:p>
            <a:pPr marL="182880" indent="-182880">
              <a:spcBef>
                <a:spcPts val="500"/>
              </a:spcBef>
              <a:buClr>
                <a:schemeClr val="tx2"/>
              </a:buClr>
              <a:buSzPct val="120000"/>
              <a:buFont typeface="Arial" pitchFamily="34" charset="0"/>
              <a:buChar char="•"/>
            </a:pPr>
            <a:endParaRPr lang="en-US" sz="1400" dirty="0"/>
          </a:p>
        </p:txBody>
      </p:sp>
    </p:spTree>
    <p:extLst>
      <p:ext uri="{BB962C8B-B14F-4D97-AF65-F5344CB8AC3E}">
        <p14:creationId xmlns:p14="http://schemas.microsoft.com/office/powerpoint/2010/main" val="3355407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Shape"/>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1.xml><?xml version="1.0" encoding="utf-8"?>
<p:tagLst xmlns:a="http://schemas.openxmlformats.org/drawingml/2006/main" xmlns:r="http://schemas.openxmlformats.org/officeDocument/2006/relationships" xmlns:p="http://schemas.openxmlformats.org/presentationml/2006/main">
  <p:tag name="NAME" val="MoonShape"/>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Shape"/>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7.xml><?xml version="1.0" encoding="utf-8"?>
<p:tagLst xmlns:a="http://schemas.openxmlformats.org/drawingml/2006/main" xmlns:r="http://schemas.openxmlformats.org/officeDocument/2006/relationships" xmlns:p="http://schemas.openxmlformats.org/presentationml/2006/main">
  <p:tag name="NAME" val="MoonShape"/>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Shape"/>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3.xml><?xml version="1.0" encoding="utf-8"?>
<p:tagLst xmlns:a="http://schemas.openxmlformats.org/drawingml/2006/main" xmlns:r="http://schemas.openxmlformats.org/officeDocument/2006/relationships" xmlns:p="http://schemas.openxmlformats.org/presentationml/2006/main">
  <p:tag name="NAME" val="MoonShape"/>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5.xml><?xml version="1.0" encoding="utf-8"?>
<p:tagLst xmlns:a="http://schemas.openxmlformats.org/drawingml/2006/main" xmlns:r="http://schemas.openxmlformats.org/officeDocument/2006/relationships" xmlns:p="http://schemas.openxmlformats.org/presentationml/2006/main">
  <p:tag name="NAME" val="MoonShape"/>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9.xml><?xml version="1.0" encoding="utf-8"?>
<p:tagLst xmlns:a="http://schemas.openxmlformats.org/drawingml/2006/main" xmlns:r="http://schemas.openxmlformats.org/officeDocument/2006/relationships" xmlns:p="http://schemas.openxmlformats.org/presentationml/2006/main">
  <p:tag name="NAME" val="MoonShap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Shape"/>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xml><?xml version="1.0" encoding="utf-8"?>
<p:tagLst xmlns:a="http://schemas.openxmlformats.org/drawingml/2006/main" xmlns:r="http://schemas.openxmlformats.org/officeDocument/2006/relationships" xmlns:p="http://schemas.openxmlformats.org/presentationml/2006/main">
  <p:tag name="NAME" val="MoonShape"/>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Shape"/>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47.xml><?xml version="1.0" encoding="utf-8"?>
<p:tagLst xmlns:a="http://schemas.openxmlformats.org/drawingml/2006/main" xmlns:r="http://schemas.openxmlformats.org/officeDocument/2006/relationships" xmlns:p="http://schemas.openxmlformats.org/presentationml/2006/main">
  <p:tag name="NAME" val="MoonShape"/>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eJz_iJInECmblGW77WTvA"/>
</p:tagLst>
</file>

<file path=ppt/tags/tag9.xml><?xml version="1.0" encoding="utf-8"?>
<p:tagLst xmlns:a="http://schemas.openxmlformats.org/drawingml/2006/main" xmlns:r="http://schemas.openxmlformats.org/officeDocument/2006/relationships" xmlns:p="http://schemas.openxmlformats.org/presentationml/2006/main">
  <p:tag name="NAME" val="MoonShape"/>
</p:tagLst>
</file>

<file path=ppt/theme/theme1.xml><?xml version="1.0" encoding="utf-8"?>
<a:theme xmlns:a="http://schemas.openxmlformats.org/drawingml/2006/main" name="blank">
  <a:themeElements>
    <a:clrScheme name="Social Finance">
      <a:dk1>
        <a:sysClr val="windowText" lastClr="000000"/>
      </a:dk1>
      <a:lt1>
        <a:sysClr val="window" lastClr="FFFFFF"/>
      </a:lt1>
      <a:dk2>
        <a:srgbClr val="F07F13"/>
      </a:dk2>
      <a:lt2>
        <a:srgbClr val="FFFFFF"/>
      </a:lt2>
      <a:accent1>
        <a:srgbClr val="F07F13"/>
      </a:accent1>
      <a:accent2>
        <a:srgbClr val="B3A47C"/>
      </a:accent2>
      <a:accent3>
        <a:srgbClr val="5B2856"/>
      </a:accent3>
      <a:accent4>
        <a:srgbClr val="000000"/>
      </a:accent4>
      <a:accent5>
        <a:srgbClr val="9B8F8B"/>
      </a:accent5>
      <a:accent6>
        <a:srgbClr val="556991"/>
      </a:accent6>
      <a:hlink>
        <a:srgbClr val="000000"/>
      </a:hlink>
      <a:folHlink>
        <a:srgbClr val="000000"/>
      </a:folHlink>
    </a:clrScheme>
    <a:fontScheme name="Social Finance">
      <a:majorFont>
        <a:latin typeface="Gill Sans MT"/>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rmAutofit/>
      </a:bodyPr>
      <a:lstStyle>
        <a:defPPr marL="182880" indent="-182880">
          <a:spcBef>
            <a:spcPts val="500"/>
          </a:spcBef>
          <a:buClr>
            <a:schemeClr val="tx2"/>
          </a:buClr>
          <a:buSzPct val="120000"/>
          <a:buFont typeface="Arial" pitchFamily="34" charset="0"/>
          <a:buChar char="•"/>
          <a:defRPr sz="1400" dirty="0" smtClean="0"/>
        </a:defPPr>
      </a:lstStyle>
    </a:txDef>
  </a:objectDefaults>
  <a:extraClrSchemeLst/>
  <a:extLst>
    <a:ext uri="{05A4C25C-085E-4340-85A3-A5531E510DB2}">
      <thm15:themeFamily xmlns:thm15="http://schemas.microsoft.com/office/thememl/2012/main" xmlns="" name="Presentation2" id="{DC01E32C-F27F-436C-A992-00A0B7B4BABF}" vid="{4F6F3AA1-80D8-4C40-A3A6-078373115687}"/>
    </a:ext>
  </a:extLst>
</a:theme>
</file>

<file path=ppt/theme/theme2.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1359</TotalTime>
  <Words>1501</Words>
  <Application>Microsoft Office PowerPoint</Application>
  <PresentationFormat>On-screen Show (4:3)</PresentationFormat>
  <Paragraphs>233</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pay for success and homelessness</vt:lpstr>
      <vt:lpstr>What I’ll be talking about</vt:lpstr>
      <vt:lpstr>Homelessness is both tragic and costly</vt:lpstr>
      <vt:lpstr>Moving the needle is surprisingly hard</vt:lpstr>
      <vt:lpstr>PowerPoint Presentation</vt:lpstr>
      <vt:lpstr>Why do we care about pay for success?</vt:lpstr>
      <vt:lpstr>20 pay for success deals have reached the market to date</vt:lpstr>
      <vt:lpstr>Example: Ventura county </vt:lpstr>
      <vt:lpstr>The tools of Pay for success are broadly applicable</vt:lpstr>
      <vt:lpstr>A different kind of example: Sacramento assessment</vt:lpstr>
      <vt:lpstr>Evidence review: Permanent Supportive Housing (PSH)</vt:lpstr>
      <vt:lpstr>Data integration process</vt:lpstr>
      <vt:lpstr>Summary of cost distribution across 250 high-utilizing homeless individuals in Sacramento County</vt:lpstr>
      <vt:lpstr>Check out the full report soon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Cyleigh</dc:creator>
  <cp:lastModifiedBy>Darby Kernan</cp:lastModifiedBy>
  <cp:revision>16</cp:revision>
  <cp:lastPrinted>2014-05-13T21:27:44Z</cp:lastPrinted>
  <dcterms:created xsi:type="dcterms:W3CDTF">2018-01-12T21:00:00Z</dcterms:created>
  <dcterms:modified xsi:type="dcterms:W3CDTF">2018-03-29T15:57:18Z</dcterms:modified>
</cp:coreProperties>
</file>