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6" r:id="rId3"/>
  </p:sldMasterIdLst>
  <p:notesMasterIdLst>
    <p:notesMasterId r:id="rId11"/>
  </p:notesMasterIdLst>
  <p:sldIdLst>
    <p:sldId id="264" r:id="rId4"/>
    <p:sldId id="262" r:id="rId5"/>
    <p:sldId id="263" r:id="rId6"/>
    <p:sldId id="257" r:id="rId7"/>
    <p:sldId id="258" r:id="rId8"/>
    <p:sldId id="261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42C4C-1A55-4577-AFDF-482F05FAEA7A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F9791-75EB-42D2-AA47-6E63F53C75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577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E46D58-F2BF-4ECB-9C26-ED706F093A3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6175" y="687388"/>
            <a:ext cx="4567238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D50445-C048-4DEC-B0B3-65086DF8D38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6175" y="687388"/>
            <a:ext cx="4567238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D50445-C048-4DEC-B0B3-65086DF8D38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6175" y="687388"/>
            <a:ext cx="4567238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D50445-C048-4DEC-B0B3-65086DF8D38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6175" y="687388"/>
            <a:ext cx="4567238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D50445-C048-4DEC-B0B3-65086DF8D38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D50445-C048-4DEC-B0B3-65086DF8D38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D50445-C048-4DEC-B0B3-65086DF8D38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 algn="ctr">
              <a:defRPr b="1">
                <a:solidFill>
                  <a:srgbClr val="EBF7FF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C000"/>
              </a:buClr>
              <a:buSzPct val="72000"/>
              <a:buFont typeface="Wingdings" pitchFamily="2" charset="2"/>
              <a:buChar char="Ø"/>
              <a:defRPr sz="3000" b="1">
                <a:solidFill>
                  <a:srgbClr val="EBF7FF"/>
                </a:solidFill>
                <a:effectLst/>
              </a:defRPr>
            </a:lvl1pPr>
            <a:lvl2pPr>
              <a:buClr>
                <a:srgbClr val="FFC000"/>
              </a:buClr>
              <a:buFont typeface="Webdings" pitchFamily="18" charset="2"/>
              <a:buChar char=""/>
              <a:defRPr b="1">
                <a:solidFill>
                  <a:srgbClr val="EBF7FF"/>
                </a:solidFill>
                <a:effectLst/>
              </a:defRPr>
            </a:lvl2pPr>
            <a:lvl3pPr>
              <a:buClr>
                <a:srgbClr val="FFC000"/>
              </a:buClr>
              <a:buFont typeface="Wingdings 3" pitchFamily="18" charset="2"/>
              <a:buChar char=""/>
              <a:defRPr b="1">
                <a:solidFill>
                  <a:srgbClr val="EBF7FF"/>
                </a:solidFill>
                <a:effectLst/>
              </a:defRPr>
            </a:lvl3pPr>
            <a:lvl4pPr>
              <a:defRPr b="1">
                <a:solidFill>
                  <a:srgbClr val="EBF7FF"/>
                </a:solidFill>
                <a:effectLst/>
              </a:defRPr>
            </a:lvl4pPr>
            <a:lvl5pPr>
              <a:defRPr b="1">
                <a:solidFill>
                  <a:srgbClr val="EBF7FF"/>
                </a:solidFill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Content Placeholder 3" descr="CETFlogoFinalRGBweb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6248400"/>
            <a:ext cx="1195165" cy="365760"/>
          </a:xfrm>
          <a:prstGeom prst="rect">
            <a:avLst/>
          </a:prstGeom>
          <a:gradFill flip="none" rotWithShape="1">
            <a:gsLst>
              <a:gs pos="0">
                <a:srgbClr val="E6DCAC">
                  <a:alpha val="41000"/>
                </a:srgbClr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1" y="5349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1" y="4853414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1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8E854-649F-4E98-944E-C2AAC80A954E}" type="datetime1">
              <a:rPr lang="en-US"/>
              <a:pPr>
                <a:defRPr/>
              </a:pPr>
              <a:t>11/24/2015</a:t>
            </a:fld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 algn="ctr">
              <a:defRPr b="1">
                <a:solidFill>
                  <a:srgbClr val="EBF7FF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C000"/>
              </a:buClr>
              <a:buSzPct val="72000"/>
              <a:buFont typeface="Wingdings" pitchFamily="2" charset="2"/>
              <a:buChar char="Ø"/>
              <a:defRPr sz="3000" b="1">
                <a:solidFill>
                  <a:srgbClr val="EBF7FF"/>
                </a:solidFill>
                <a:effectLst/>
              </a:defRPr>
            </a:lvl1pPr>
            <a:lvl2pPr>
              <a:buClr>
                <a:srgbClr val="FFC000"/>
              </a:buClr>
              <a:buFont typeface="Webdings" pitchFamily="18" charset="2"/>
              <a:buChar char=""/>
              <a:defRPr b="1">
                <a:solidFill>
                  <a:srgbClr val="EBF7FF"/>
                </a:solidFill>
                <a:effectLst/>
              </a:defRPr>
            </a:lvl2pPr>
            <a:lvl3pPr>
              <a:buClr>
                <a:srgbClr val="FFC000"/>
              </a:buClr>
              <a:buFont typeface="Wingdings 3" pitchFamily="18" charset="2"/>
              <a:buChar char=""/>
              <a:defRPr b="1">
                <a:solidFill>
                  <a:srgbClr val="EBF7FF"/>
                </a:solidFill>
                <a:effectLst/>
              </a:defRPr>
            </a:lvl3pPr>
            <a:lvl4pPr>
              <a:defRPr b="1">
                <a:solidFill>
                  <a:srgbClr val="EBF7FF"/>
                </a:solidFill>
                <a:effectLst/>
              </a:defRPr>
            </a:lvl4pPr>
            <a:lvl5pPr>
              <a:defRPr b="1">
                <a:solidFill>
                  <a:srgbClr val="EBF7FF"/>
                </a:solidFill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Content Placeholder 3" descr="CETFlogoFinalRGBweb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6248400"/>
            <a:ext cx="1195165" cy="365760"/>
          </a:xfrm>
          <a:prstGeom prst="rect">
            <a:avLst/>
          </a:prstGeom>
          <a:gradFill flip="none" rotWithShape="1">
            <a:gsLst>
              <a:gs pos="0">
                <a:srgbClr val="E6DCAC">
                  <a:alpha val="41000"/>
                </a:srgbClr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 algn="ctr">
              <a:defRPr b="1">
                <a:solidFill>
                  <a:srgbClr val="EBF7FF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C000"/>
              </a:buClr>
              <a:buSzPct val="72000"/>
              <a:buFont typeface="Wingdings" pitchFamily="2" charset="2"/>
              <a:buChar char="Ø"/>
              <a:defRPr sz="3000" b="1">
                <a:solidFill>
                  <a:srgbClr val="EBF7FF"/>
                </a:solidFill>
                <a:effectLst/>
              </a:defRPr>
            </a:lvl1pPr>
            <a:lvl2pPr>
              <a:buClr>
                <a:srgbClr val="FFC000"/>
              </a:buClr>
              <a:buFont typeface="Webdings" pitchFamily="18" charset="2"/>
              <a:buChar char=""/>
              <a:defRPr b="1">
                <a:solidFill>
                  <a:srgbClr val="EBF7FF"/>
                </a:solidFill>
                <a:effectLst/>
              </a:defRPr>
            </a:lvl2pPr>
            <a:lvl3pPr>
              <a:buClr>
                <a:srgbClr val="FFC000"/>
              </a:buClr>
              <a:buFont typeface="Wingdings 3" pitchFamily="18" charset="2"/>
              <a:buChar char=""/>
              <a:defRPr b="1">
                <a:solidFill>
                  <a:srgbClr val="EBF7FF"/>
                </a:solidFill>
                <a:effectLst/>
              </a:defRPr>
            </a:lvl3pPr>
            <a:lvl4pPr>
              <a:defRPr b="1">
                <a:solidFill>
                  <a:srgbClr val="EBF7FF"/>
                </a:solidFill>
                <a:effectLst/>
              </a:defRPr>
            </a:lvl4pPr>
            <a:lvl5pPr>
              <a:defRPr b="1">
                <a:solidFill>
                  <a:srgbClr val="EBF7FF"/>
                </a:solidFill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Content Placeholder 3" descr="CETFlogoFinalRGBweb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6248400"/>
            <a:ext cx="1195165" cy="365760"/>
          </a:xfrm>
          <a:prstGeom prst="rect">
            <a:avLst/>
          </a:prstGeom>
          <a:gradFill flip="none" rotWithShape="1">
            <a:gsLst>
              <a:gs pos="0">
                <a:srgbClr val="E6DCAC">
                  <a:alpha val="41000"/>
                </a:srgbClr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1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14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4"/>
            <a:ext cx="8686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1" y="76201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316D59-E498-4ED1-9377-66B1648336F8}" type="datetime1">
              <a:rPr lang="en-US">
                <a:solidFill>
                  <a:srgbClr val="4F81BD">
                    <a:shade val="75000"/>
                  </a:srgbClr>
                </a:solidFill>
              </a:rPr>
              <a:pPr>
                <a:defRPr/>
              </a:pPr>
              <a:t>11/24/2015</a:t>
            </a:fld>
            <a:endParaRPr lang="en-US" dirty="0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4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3DB912-EA34-46C9-ABBB-AD7FDE256F4A}" type="slidenum">
              <a:rPr lang="en-US">
                <a:solidFill>
                  <a:srgbClr val="4F81BD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1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1" y="105798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8" r:id="rId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1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14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4"/>
            <a:ext cx="8686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1" y="76201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316D59-E498-4ED1-9377-66B1648336F8}" type="datetime1">
              <a:rPr lang="en-US">
                <a:solidFill>
                  <a:srgbClr val="4F81BD">
                    <a:shade val="75000"/>
                  </a:srgbClr>
                </a:solidFill>
              </a:rPr>
              <a:pPr>
                <a:defRPr/>
              </a:pPr>
              <a:t>11/24/2015</a:t>
            </a:fld>
            <a:endParaRPr lang="en-US" dirty="0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4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3DB912-EA34-46C9-ABBB-AD7FDE256F4A}" type="slidenum">
              <a:rPr lang="en-US">
                <a:solidFill>
                  <a:srgbClr val="4F81BD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1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1" y="105798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1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14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4"/>
            <a:ext cx="8686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1" y="76201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316D59-E498-4ED1-9377-66B1648336F8}" type="datetime1">
              <a:rPr lang="en-US">
                <a:solidFill>
                  <a:srgbClr val="4F81BD">
                    <a:shade val="75000"/>
                  </a:srgbClr>
                </a:solidFill>
              </a:rPr>
              <a:pPr>
                <a:defRPr/>
              </a:pPr>
              <a:t>11/24/2015</a:t>
            </a:fld>
            <a:endParaRPr lang="en-US" dirty="0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4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3DB912-EA34-46C9-ABBB-AD7FDE256F4A}" type="slidenum">
              <a:rPr lang="en-US">
                <a:solidFill>
                  <a:srgbClr val="4F81BD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1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1" y="105798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2590800"/>
            <a:ext cx="276701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57200" y="3886200"/>
            <a:ext cx="9144000" cy="1222375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CSAC Annual Conference</a:t>
            </a:r>
            <a:r>
              <a:rPr lang="en-US" sz="32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en-US" sz="32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en-US" sz="32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December 2, 2015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grpSp>
        <p:nvGrpSpPr>
          <p:cNvPr id="3" name="Group 15"/>
          <p:cNvGrpSpPr/>
          <p:nvPr/>
        </p:nvGrpSpPr>
        <p:grpSpPr>
          <a:xfrm>
            <a:off x="2209800" y="2667000"/>
            <a:ext cx="6477000" cy="914400"/>
            <a:chOff x="1447800" y="3200400"/>
            <a:chExt cx="7543800" cy="1052513"/>
          </a:xfrm>
        </p:grpSpPr>
        <p:pic>
          <p:nvPicPr>
            <p:cNvPr id="20485" name="Picture 5" descr="fibre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47800" y="3200400"/>
              <a:ext cx="666750" cy="105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6" name="Picture 6" descr="broadband-fiber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15150" y="3200400"/>
              <a:ext cx="630238" cy="105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7" name="Picture 7" descr="globe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71950" y="3200400"/>
              <a:ext cx="1066800" cy="1050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8" name="Picture 48" descr="http://www.corda.com/images/left_braille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238750" y="3200400"/>
              <a:ext cx="685800" cy="105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9" name="Picture 49" descr="http://online.altec.org/pt3/teacher_kids_computer2.jp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892800" y="3200400"/>
              <a:ext cx="1022350" cy="105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0" name="Picture 54" descr="pcb04090022.jp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876550" y="3200400"/>
              <a:ext cx="560388" cy="105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1" name="Picture 55" descr="パソコンを使っている人たち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114550" y="3200400"/>
              <a:ext cx="788988" cy="105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2" name="Picture 6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409950" y="3200400"/>
              <a:ext cx="762000" cy="10525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20496" name="Picture 18" descr="Children in a Circle Holding Hands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505700" y="3200400"/>
              <a:ext cx="1485900" cy="1050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364" name="Content Placeholder 3" descr="CETFlogoFinalRGBweb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09802" y="304800"/>
            <a:ext cx="4780658" cy="1463040"/>
          </a:xfrm>
          <a:prstGeom prst="rect">
            <a:avLst/>
          </a:prstGeom>
          <a:gradFill flip="none" rotWithShape="1">
            <a:gsLst>
              <a:gs pos="0">
                <a:srgbClr val="E6DCAC">
                  <a:alpha val="41000"/>
                </a:srgbClr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90338" y="6150666"/>
            <a:ext cx="1447800" cy="664266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8991600" cy="762000"/>
          </a:xfrm>
          <a:prstGeom prst="rect">
            <a:avLst/>
          </a:prstGeom>
          <a:effectLst/>
        </p:spPr>
        <p:txBody>
          <a:bodyPr vert="horz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 cap="all">
                <a:solidFill>
                  <a:srgbClr val="EBF7FF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r>
              <a:rPr lang="en-US" sz="4000" cap="none" smtClean="0">
                <a:solidFill>
                  <a:schemeClr val="tx1"/>
                </a:solidFill>
              </a:rPr>
              <a:t>2015 Statewide Survey Results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1392936"/>
            <a:ext cx="8961120" cy="4779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762000"/>
          </a:xfrm>
        </p:spPr>
        <p:txBody>
          <a:bodyPr>
            <a:noAutofit/>
          </a:bodyPr>
          <a:lstStyle/>
          <a:p>
            <a:r>
              <a:rPr lang="en-US" sz="4000" cap="none" dirty="0" smtClean="0">
                <a:solidFill>
                  <a:schemeClr val="tx1"/>
                </a:solidFill>
              </a:rPr>
              <a:t>2015 Statewide Survey Results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352" b="2197"/>
          <a:stretch/>
        </p:blipFill>
        <p:spPr>
          <a:xfrm>
            <a:off x="228600" y="762000"/>
            <a:ext cx="8686800" cy="5975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90338" y="6150666"/>
            <a:ext cx="1447800" cy="664266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1435105"/>
            <a:ext cx="8961120" cy="473709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8991600" cy="762000"/>
          </a:xfrm>
          <a:prstGeom prst="rect">
            <a:avLst/>
          </a:prstGeom>
          <a:effectLst/>
        </p:spPr>
        <p:txBody>
          <a:bodyPr vert="horz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 cap="all">
                <a:solidFill>
                  <a:srgbClr val="EBF7FF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r>
              <a:rPr lang="en-US" sz="4000" cap="none" smtClean="0">
                <a:solidFill>
                  <a:schemeClr val="tx1"/>
                </a:solidFill>
              </a:rPr>
              <a:t>2015 Statewide Survey Results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762000"/>
          </a:xfrm>
        </p:spPr>
        <p:txBody>
          <a:bodyPr>
            <a:noAutofit/>
          </a:bodyPr>
          <a:lstStyle/>
          <a:p>
            <a:r>
              <a:rPr lang="en-US" sz="4000" cap="none" dirty="0" smtClean="0">
                <a:solidFill>
                  <a:schemeClr val="tx1"/>
                </a:solidFill>
              </a:rPr>
              <a:t>2015 Statewide Survey Results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549" y="916581"/>
            <a:ext cx="8686800" cy="5801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14400"/>
          </a:xfrm>
        </p:spPr>
        <p:txBody>
          <a:bodyPr>
            <a:noAutofit/>
          </a:bodyPr>
          <a:lstStyle/>
          <a:p>
            <a:r>
              <a:rPr lang="en-US" sz="3200" cap="none" dirty="0" smtClean="0"/>
              <a:t/>
            </a:r>
            <a:br>
              <a:rPr lang="en-US" sz="3200" cap="none" dirty="0" smtClean="0"/>
            </a:br>
            <a:r>
              <a:rPr lang="en-US" sz="3200" cap="none" dirty="0" smtClean="0"/>
              <a:t> Digital Divide is Greatest for the Disadvantaged</a:t>
            </a:r>
            <a:br>
              <a:rPr lang="en-US" sz="3200" cap="none" dirty="0" smtClean="0"/>
            </a:br>
            <a:endParaRPr lang="en-US" sz="3200" dirty="0">
              <a:solidFill>
                <a:srgbClr val="EBF7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4373564"/>
          </a:xfrm>
        </p:spPr>
        <p:txBody>
          <a:bodyPr/>
          <a:lstStyle/>
          <a:p>
            <a:pPr algn="ctr">
              <a:spcBef>
                <a:spcPts val="300"/>
              </a:spcBef>
              <a:buNone/>
            </a:pPr>
            <a:r>
              <a:rPr lang="en-US" sz="2800" dirty="0" smtClean="0"/>
              <a:t>Percentage of Californians with Broadband at Home </a:t>
            </a:r>
          </a:p>
          <a:p>
            <a:pPr lvl="0"/>
            <a:r>
              <a:rPr lang="en-US" sz="2800" dirty="0" smtClean="0"/>
              <a:t>65% of Households Earning Less Than $20,000 a Year    (16% by smart phone only – 35% not connected) </a:t>
            </a:r>
          </a:p>
          <a:p>
            <a:pPr lvl="0"/>
            <a:r>
              <a:rPr lang="en-US" sz="2800" dirty="0" smtClean="0"/>
              <a:t>63% of Households with Spanish-Speakers                 (21% by smart phone only – 37% not connected)</a:t>
            </a:r>
          </a:p>
          <a:p>
            <a:pPr lvl="0"/>
            <a:r>
              <a:rPr lang="en-US" sz="2800" dirty="0" smtClean="0"/>
              <a:t>59% of People with Disabilities                                    (8% by smart phone only – 41% not connected)</a:t>
            </a:r>
          </a:p>
          <a:p>
            <a:pPr lvl="0"/>
            <a:r>
              <a:rPr lang="en-US" sz="2800" dirty="0" smtClean="0"/>
              <a:t>57% of Adults Age 65 or Older – Seniors                    (1% by smart phone only – 43% not connected)</a:t>
            </a:r>
          </a:p>
          <a:p>
            <a:pPr lvl="0"/>
            <a:r>
              <a:rPr lang="en-US" sz="2800" dirty="0" smtClean="0"/>
              <a:t>52% of Non-High School Graduates                          (18% by smart phone only – 48% not connected)</a:t>
            </a:r>
            <a:endParaRPr lang="en-US" dirty="0" smtClean="0"/>
          </a:p>
          <a:p>
            <a:pPr lvl="1">
              <a:spcBef>
                <a:spcPts val="300"/>
              </a:spcBef>
            </a:pPr>
            <a:endParaRPr lang="en-US" sz="2000" dirty="0" smtClean="0"/>
          </a:p>
          <a:p>
            <a:pPr lvl="1">
              <a:spcBef>
                <a:spcPts val="300"/>
              </a:spcBef>
            </a:pPr>
            <a:endParaRPr lang="en-US" dirty="0" smtClean="0"/>
          </a:p>
          <a:p>
            <a:pPr>
              <a:spcBef>
                <a:spcPts val="300"/>
              </a:spcBef>
            </a:pPr>
            <a:endParaRPr lang="en-US" sz="2800" dirty="0" smtClean="0"/>
          </a:p>
          <a:p>
            <a:pPr>
              <a:spcBef>
                <a:spcPts val="600"/>
              </a:spcBef>
              <a:buNone/>
            </a:pPr>
            <a:endParaRPr lang="en-US" sz="2800" dirty="0" smtClean="0"/>
          </a:p>
          <a:p>
            <a:pPr>
              <a:spcBef>
                <a:spcPts val="1200"/>
              </a:spcBef>
              <a:buNone/>
            </a:pPr>
            <a:endParaRPr lang="en-US" sz="3000" b="1" dirty="0" smtClean="0">
              <a:solidFill>
                <a:srgbClr val="EBF7FF"/>
              </a:solidFill>
            </a:endParaRPr>
          </a:p>
          <a:p>
            <a:pPr lvl="0">
              <a:spcBef>
                <a:spcPts val="1200"/>
              </a:spcBef>
              <a:buNone/>
            </a:pPr>
            <a:endParaRPr lang="en-US" sz="3000" b="1" dirty="0" smtClean="0">
              <a:solidFill>
                <a:srgbClr val="EBF7FF"/>
              </a:solidFill>
            </a:endParaRPr>
          </a:p>
          <a:p>
            <a:pPr>
              <a:spcBef>
                <a:spcPts val="1200"/>
              </a:spcBef>
            </a:pPr>
            <a:endParaRPr lang="en-US" sz="3000" b="1" dirty="0">
              <a:solidFill>
                <a:srgbClr val="EBF7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8991600" cy="1371600"/>
          </a:xfrm>
        </p:spPr>
        <p:txBody>
          <a:bodyPr>
            <a:noAutofit/>
          </a:bodyPr>
          <a:lstStyle/>
          <a:p>
            <a:r>
              <a:rPr lang="en-US" sz="3200" cap="none" dirty="0" smtClean="0"/>
              <a:t/>
            </a:r>
            <a:br>
              <a:rPr lang="en-US" sz="3200" cap="none" dirty="0" smtClean="0"/>
            </a:br>
            <a:r>
              <a:rPr lang="en-US" sz="3200" cap="none" dirty="0" smtClean="0"/>
              <a:t> </a:t>
            </a:r>
            <a:r>
              <a:rPr lang="en-US" sz="3200" cap="none" dirty="0" smtClean="0"/>
              <a:t>Opportunities for County Leadership</a:t>
            </a:r>
            <a:r>
              <a:rPr lang="en-US" sz="3200" cap="none" dirty="0" smtClean="0"/>
              <a:t/>
            </a:r>
            <a:br>
              <a:rPr lang="en-US" sz="3200" cap="none" dirty="0" smtClean="0"/>
            </a:br>
            <a:endParaRPr lang="en-US" sz="3200" dirty="0">
              <a:solidFill>
                <a:srgbClr val="EBF7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4876800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sz="2800" dirty="0" smtClean="0"/>
              <a:t>Adopt a policy, </a:t>
            </a:r>
            <a:r>
              <a:rPr lang="en-US" sz="2800" dirty="0" smtClean="0"/>
              <a:t>include in General Plan (</a:t>
            </a:r>
            <a:r>
              <a:rPr lang="en-US" sz="2400" dirty="0" smtClean="0"/>
              <a:t>Sample Policy -</a:t>
            </a:r>
            <a:r>
              <a:rPr lang="en-US" sz="2800" dirty="0" smtClean="0"/>
              <a:t> </a:t>
            </a:r>
            <a:r>
              <a:rPr lang="en-US" sz="2400" dirty="0" smtClean="0"/>
              <a:t>Resource Guide for Local and Regional Government Leaders</a:t>
            </a:r>
            <a:r>
              <a:rPr lang="en-US" sz="2800" dirty="0" smtClean="0"/>
              <a:t>).</a:t>
            </a:r>
            <a:endParaRPr lang="en-US" sz="2800" dirty="0" smtClean="0"/>
          </a:p>
          <a:p>
            <a:pPr lvl="0">
              <a:spcBef>
                <a:spcPts val="300"/>
              </a:spcBef>
            </a:pPr>
            <a:r>
              <a:rPr lang="en-US" sz="2800" dirty="0" smtClean="0"/>
              <a:t>Promote “smart government” in all leadership roles</a:t>
            </a:r>
            <a:r>
              <a:rPr lang="en-US" sz="2800" dirty="0" smtClean="0"/>
              <a:t>: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Policy Leader – Participate in Broadband Regional Consortium.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Planner – Adopt “dig once” and other land use policies.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Regulator – Ensure broadband incorporated into all projects.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Consumer - Consolidate purchases for best networks.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Service Provider – Deliver services online, drive adoption.</a:t>
            </a:r>
          </a:p>
          <a:p>
            <a:pPr lvl="0"/>
            <a:r>
              <a:rPr lang="en-US" sz="2800" dirty="0" smtClean="0"/>
              <a:t>Ensure that county health departments, hospitals and clinics join the California </a:t>
            </a:r>
            <a:r>
              <a:rPr lang="en-US" sz="2800" dirty="0" err="1" smtClean="0"/>
              <a:t>Telehealth</a:t>
            </a:r>
            <a:r>
              <a:rPr lang="en-US" sz="2800" dirty="0" smtClean="0"/>
              <a:t> Network.</a:t>
            </a:r>
          </a:p>
          <a:p>
            <a:pPr lvl="0"/>
            <a:r>
              <a:rPr lang="en-US" sz="2800" dirty="0" smtClean="0"/>
              <a:t>Make libraries “digital hubs” and “ </a:t>
            </a:r>
            <a:r>
              <a:rPr lang="en-US" sz="2800" dirty="0" err="1" smtClean="0"/>
              <a:t>WiFi</a:t>
            </a:r>
            <a:r>
              <a:rPr lang="en-US" sz="2800" dirty="0" smtClean="0"/>
              <a:t> hot spots”.</a:t>
            </a:r>
          </a:p>
          <a:p>
            <a:pPr lvl="0"/>
            <a:r>
              <a:rPr lang="en-US" sz="2800" dirty="0" smtClean="0"/>
              <a:t>Incorporate digital literacy in human services:  integrate services with schools and cities for better outcomes.</a:t>
            </a:r>
            <a:endParaRPr lang="en-US" sz="2000" dirty="0" smtClean="0"/>
          </a:p>
          <a:p>
            <a:pPr lvl="1">
              <a:spcBef>
                <a:spcPts val="300"/>
              </a:spcBef>
            </a:pPr>
            <a:endParaRPr lang="en-US" dirty="0" smtClean="0"/>
          </a:p>
          <a:p>
            <a:pPr>
              <a:spcBef>
                <a:spcPts val="300"/>
              </a:spcBef>
            </a:pPr>
            <a:endParaRPr lang="en-US" sz="2800" dirty="0" smtClean="0"/>
          </a:p>
          <a:p>
            <a:pPr>
              <a:spcBef>
                <a:spcPts val="600"/>
              </a:spcBef>
              <a:buNone/>
            </a:pPr>
            <a:endParaRPr lang="en-US" sz="2800" dirty="0" smtClean="0"/>
          </a:p>
          <a:p>
            <a:pPr>
              <a:spcBef>
                <a:spcPts val="1200"/>
              </a:spcBef>
              <a:buNone/>
            </a:pPr>
            <a:endParaRPr lang="en-US" sz="3000" b="1" dirty="0" smtClean="0">
              <a:solidFill>
                <a:srgbClr val="EBF7FF"/>
              </a:solidFill>
            </a:endParaRPr>
          </a:p>
          <a:p>
            <a:pPr lvl="0">
              <a:spcBef>
                <a:spcPts val="1200"/>
              </a:spcBef>
              <a:buNone/>
            </a:pPr>
            <a:endParaRPr lang="en-US" sz="3000" b="1" dirty="0" smtClean="0">
              <a:solidFill>
                <a:srgbClr val="EBF7FF"/>
              </a:solidFill>
            </a:endParaRPr>
          </a:p>
          <a:p>
            <a:pPr>
              <a:spcBef>
                <a:spcPts val="1200"/>
              </a:spcBef>
            </a:pPr>
            <a:endParaRPr lang="en-US" sz="3000" b="1" dirty="0">
              <a:solidFill>
                <a:srgbClr val="EBF7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TF_BOD_08090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ETF_BOD_08090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ETF_BOD_08090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261</Words>
  <Application>Microsoft Office PowerPoint</Application>
  <PresentationFormat>On-screen Show (4:3)</PresentationFormat>
  <Paragraphs>39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CETF_BOD_080905</vt:lpstr>
      <vt:lpstr>1_CETF_BOD_080905</vt:lpstr>
      <vt:lpstr>3_CETF_BOD_080905</vt:lpstr>
      <vt:lpstr>CSAC Annual Conference December 2, 2015</vt:lpstr>
      <vt:lpstr>Slide 2</vt:lpstr>
      <vt:lpstr>2015 Statewide Survey Results</vt:lpstr>
      <vt:lpstr>Slide 4</vt:lpstr>
      <vt:lpstr>2015 Statewide Survey Results</vt:lpstr>
      <vt:lpstr>  Digital Divide is Greatest for the Disadvantaged </vt:lpstr>
      <vt:lpstr>  Opportunities for County Leadership 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 Statewide Survey Results</dc:title>
  <dc:creator>Alana O'Brien</dc:creator>
  <cp:lastModifiedBy>smcpeak</cp:lastModifiedBy>
  <cp:revision>7</cp:revision>
  <dcterms:created xsi:type="dcterms:W3CDTF">2014-07-18T00:37:25Z</dcterms:created>
  <dcterms:modified xsi:type="dcterms:W3CDTF">2015-11-24T16:54:07Z</dcterms:modified>
</cp:coreProperties>
</file>