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0" r:id="rId3"/>
    <p:sldMasterId id="2147483696" r:id="rId4"/>
    <p:sldMasterId id="2147483702" r:id="rId5"/>
  </p:sldMasterIdLst>
  <p:notesMasterIdLst>
    <p:notesMasterId r:id="rId16"/>
  </p:notesMasterIdLst>
  <p:sldIdLst>
    <p:sldId id="256" r:id="rId6"/>
    <p:sldId id="265" r:id="rId7"/>
    <p:sldId id="264" r:id="rId8"/>
    <p:sldId id="266" r:id="rId9"/>
    <p:sldId id="268" r:id="rId10"/>
    <p:sldId id="257" r:id="rId11"/>
    <p:sldId id="261" r:id="rId12"/>
    <p:sldId id="262" r:id="rId13"/>
    <p:sldId id="263"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543" autoAdjust="0"/>
  </p:normalViewPr>
  <p:slideViewPr>
    <p:cSldViewPr>
      <p:cViewPr varScale="1">
        <p:scale>
          <a:sx n="73" d="100"/>
          <a:sy n="73" d="100"/>
        </p:scale>
        <p:origin x="-20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239ABD-1403-4756-9856-87DF05608E6E}" type="doc">
      <dgm:prSet loTypeId="urn:microsoft.com/office/officeart/2005/8/layout/radial6" loCatId="cycle" qsTypeId="urn:microsoft.com/office/officeart/2005/8/quickstyle/3d3" qsCatId="3D" csTypeId="urn:microsoft.com/office/officeart/2005/8/colors/colorful1" csCatId="colorful" phldr="1"/>
      <dgm:spPr/>
      <dgm:t>
        <a:bodyPr/>
        <a:lstStyle/>
        <a:p>
          <a:endParaRPr lang="en-US"/>
        </a:p>
      </dgm:t>
    </dgm:pt>
    <dgm:pt modelId="{CAC22A91-9A1F-49BC-BE35-68C09FC589EE}">
      <dgm:prSet phldrT="[Text]"/>
      <dgm:spPr/>
      <dgm:t>
        <a:bodyPr/>
        <a:lstStyle/>
        <a:p>
          <a:r>
            <a:rPr lang="en-US" dirty="0" smtClean="0"/>
            <a:t>Healthy and Housed Individual</a:t>
          </a:r>
          <a:endParaRPr lang="en-US" dirty="0"/>
        </a:p>
      </dgm:t>
    </dgm:pt>
    <dgm:pt modelId="{74407545-6D36-44FA-86FF-09608CD950FB}" type="parTrans" cxnId="{2F39C7ED-2C77-474B-A57C-8E484BBA8A2E}">
      <dgm:prSet/>
      <dgm:spPr/>
      <dgm:t>
        <a:bodyPr/>
        <a:lstStyle/>
        <a:p>
          <a:endParaRPr lang="en-US"/>
        </a:p>
      </dgm:t>
    </dgm:pt>
    <dgm:pt modelId="{F8005512-9229-4A96-AFE7-E1584E42B247}" type="sibTrans" cxnId="{2F39C7ED-2C77-474B-A57C-8E484BBA8A2E}">
      <dgm:prSet/>
      <dgm:spPr/>
      <dgm:t>
        <a:bodyPr/>
        <a:lstStyle/>
        <a:p>
          <a:endParaRPr lang="en-US"/>
        </a:p>
      </dgm:t>
    </dgm:pt>
    <dgm:pt modelId="{2CB5F5ED-D7EE-406C-9E63-28174926856A}">
      <dgm:prSet phldrT="[Text]" custT="1"/>
      <dgm:spPr/>
      <dgm:t>
        <a:bodyPr/>
        <a:lstStyle/>
        <a:p>
          <a:r>
            <a:rPr lang="en-US" sz="1600" dirty="0" smtClean="0"/>
            <a:t>Housing Authorities</a:t>
          </a:r>
          <a:endParaRPr lang="en-US" sz="1600" dirty="0"/>
        </a:p>
      </dgm:t>
    </dgm:pt>
    <dgm:pt modelId="{B66E99AB-3BFE-44E2-8EF1-B94CC170F4A6}" type="parTrans" cxnId="{D1FF1B06-DFAF-43E4-843D-D3464C1B5031}">
      <dgm:prSet/>
      <dgm:spPr/>
      <dgm:t>
        <a:bodyPr/>
        <a:lstStyle/>
        <a:p>
          <a:endParaRPr lang="en-US"/>
        </a:p>
      </dgm:t>
    </dgm:pt>
    <dgm:pt modelId="{D4623BAE-B2F7-4C2F-95B4-83083D59C9A4}" type="sibTrans" cxnId="{D1FF1B06-DFAF-43E4-843D-D3464C1B5031}">
      <dgm:prSet/>
      <dgm:spPr/>
      <dgm:t>
        <a:bodyPr/>
        <a:lstStyle/>
        <a:p>
          <a:endParaRPr lang="en-US"/>
        </a:p>
      </dgm:t>
    </dgm:pt>
    <dgm:pt modelId="{A5C2DD6D-25D4-4C8B-AB9D-CC03E3DDAB18}">
      <dgm:prSet phldrT="[Text]" custT="1"/>
      <dgm:spPr/>
      <dgm:t>
        <a:bodyPr/>
        <a:lstStyle/>
        <a:p>
          <a:r>
            <a:rPr lang="en-US" sz="1600" dirty="0" smtClean="0"/>
            <a:t>Treatment Providers</a:t>
          </a:r>
          <a:endParaRPr lang="en-US" sz="1600" dirty="0"/>
        </a:p>
      </dgm:t>
    </dgm:pt>
    <dgm:pt modelId="{2A8B90AF-0C87-418A-A384-B26E32A72F09}" type="parTrans" cxnId="{2DF8CC75-3FEE-45DD-81A3-A316A1478BAA}">
      <dgm:prSet/>
      <dgm:spPr/>
      <dgm:t>
        <a:bodyPr/>
        <a:lstStyle/>
        <a:p>
          <a:endParaRPr lang="en-US"/>
        </a:p>
      </dgm:t>
    </dgm:pt>
    <dgm:pt modelId="{834D2C01-0940-42D6-B7D6-B1E940105E48}" type="sibTrans" cxnId="{2DF8CC75-3FEE-45DD-81A3-A316A1478BAA}">
      <dgm:prSet/>
      <dgm:spPr/>
      <dgm:t>
        <a:bodyPr/>
        <a:lstStyle/>
        <a:p>
          <a:endParaRPr lang="en-US"/>
        </a:p>
      </dgm:t>
    </dgm:pt>
    <dgm:pt modelId="{A3C38376-05E2-45E6-82AD-D9E719A206FC}">
      <dgm:prSet phldrT="[Text]" custT="1"/>
      <dgm:spPr/>
      <dgm:t>
        <a:bodyPr/>
        <a:lstStyle/>
        <a:p>
          <a:r>
            <a:rPr lang="en-US" sz="1600" dirty="0" smtClean="0"/>
            <a:t>Continuum of Care</a:t>
          </a:r>
          <a:endParaRPr lang="en-US" sz="1600" dirty="0"/>
        </a:p>
      </dgm:t>
    </dgm:pt>
    <dgm:pt modelId="{980ACCB8-6903-4D5F-9B6F-3A2DA1C3D10E}" type="parTrans" cxnId="{52DE9865-FC10-4E5C-BB24-667DB036CB4D}">
      <dgm:prSet/>
      <dgm:spPr/>
      <dgm:t>
        <a:bodyPr/>
        <a:lstStyle/>
        <a:p>
          <a:endParaRPr lang="en-US"/>
        </a:p>
      </dgm:t>
    </dgm:pt>
    <dgm:pt modelId="{B69F62AA-32EC-47E3-BDCC-D63A3A4768D9}" type="sibTrans" cxnId="{52DE9865-FC10-4E5C-BB24-667DB036CB4D}">
      <dgm:prSet/>
      <dgm:spPr/>
      <dgm:t>
        <a:bodyPr/>
        <a:lstStyle/>
        <a:p>
          <a:endParaRPr lang="en-US"/>
        </a:p>
      </dgm:t>
    </dgm:pt>
    <dgm:pt modelId="{8AC4B90F-B2E9-4BBA-B076-BF0509A9A491}">
      <dgm:prSet phldrT="[Text]" custT="1"/>
      <dgm:spPr/>
      <dgm:t>
        <a:bodyPr/>
        <a:lstStyle/>
        <a:p>
          <a:r>
            <a:rPr lang="en-US" sz="1600" dirty="0" smtClean="0"/>
            <a:t>Cities with County</a:t>
          </a:r>
          <a:endParaRPr lang="en-US" sz="1600" dirty="0"/>
        </a:p>
      </dgm:t>
    </dgm:pt>
    <dgm:pt modelId="{68499A09-0D5E-4EF6-B3D6-3E5EC9A189D0}" type="parTrans" cxnId="{1F7B6A2B-7F3E-41E5-A6A0-6D624EF78EC8}">
      <dgm:prSet/>
      <dgm:spPr/>
      <dgm:t>
        <a:bodyPr/>
        <a:lstStyle/>
        <a:p>
          <a:endParaRPr lang="en-US"/>
        </a:p>
      </dgm:t>
    </dgm:pt>
    <dgm:pt modelId="{647C9089-14F5-4C50-BD71-895FCB74D904}" type="sibTrans" cxnId="{1F7B6A2B-7F3E-41E5-A6A0-6D624EF78EC8}">
      <dgm:prSet/>
      <dgm:spPr/>
      <dgm:t>
        <a:bodyPr/>
        <a:lstStyle/>
        <a:p>
          <a:endParaRPr lang="en-US"/>
        </a:p>
      </dgm:t>
    </dgm:pt>
    <dgm:pt modelId="{5D38C208-7CAE-4D57-BA5C-56BE584C10D0}">
      <dgm:prSet phldrT="[Text]" custT="1"/>
      <dgm:spPr/>
      <dgm:t>
        <a:bodyPr/>
        <a:lstStyle/>
        <a:p>
          <a:r>
            <a:rPr lang="en-US" sz="1600" dirty="0" smtClean="0"/>
            <a:t>CBOs</a:t>
          </a:r>
          <a:endParaRPr lang="en-US" sz="1600" dirty="0"/>
        </a:p>
      </dgm:t>
    </dgm:pt>
    <dgm:pt modelId="{E969F34F-679F-4217-ABD2-F0354DB9CDBD}" type="parTrans" cxnId="{A254985B-E371-4A18-92A8-9C377AC4DE3B}">
      <dgm:prSet/>
      <dgm:spPr/>
      <dgm:t>
        <a:bodyPr/>
        <a:lstStyle/>
        <a:p>
          <a:endParaRPr lang="en-US"/>
        </a:p>
      </dgm:t>
    </dgm:pt>
    <dgm:pt modelId="{BCAE3774-BAAB-48D9-BBD2-D035ECA723B8}" type="sibTrans" cxnId="{A254985B-E371-4A18-92A8-9C377AC4DE3B}">
      <dgm:prSet/>
      <dgm:spPr/>
      <dgm:t>
        <a:bodyPr/>
        <a:lstStyle/>
        <a:p>
          <a:endParaRPr lang="en-US"/>
        </a:p>
      </dgm:t>
    </dgm:pt>
    <dgm:pt modelId="{EA7C57B3-413A-40FF-84B0-EB46EA3AE729}">
      <dgm:prSet phldrT="[Text]" custT="1"/>
      <dgm:spPr/>
      <dgm:t>
        <a:bodyPr/>
        <a:lstStyle/>
        <a:p>
          <a:r>
            <a:rPr lang="en-US" sz="1600" dirty="0" smtClean="0"/>
            <a:t>Funders</a:t>
          </a:r>
          <a:endParaRPr lang="en-US" sz="1600" dirty="0"/>
        </a:p>
      </dgm:t>
    </dgm:pt>
    <dgm:pt modelId="{11FA3106-BBBE-439E-81A8-A40177C63EC2}" type="parTrans" cxnId="{B029183F-B212-43D9-A903-F74682E11730}">
      <dgm:prSet/>
      <dgm:spPr/>
      <dgm:t>
        <a:bodyPr/>
        <a:lstStyle/>
        <a:p>
          <a:endParaRPr lang="en-US"/>
        </a:p>
      </dgm:t>
    </dgm:pt>
    <dgm:pt modelId="{75F7CFA7-4165-454F-B967-18EBFA5B3855}" type="sibTrans" cxnId="{B029183F-B212-43D9-A903-F74682E11730}">
      <dgm:prSet/>
      <dgm:spPr/>
      <dgm:t>
        <a:bodyPr/>
        <a:lstStyle/>
        <a:p>
          <a:endParaRPr lang="en-US"/>
        </a:p>
      </dgm:t>
    </dgm:pt>
    <dgm:pt modelId="{7E8D6818-55BC-4314-828E-5A89EDE871F7}" type="pres">
      <dgm:prSet presAssocID="{C6239ABD-1403-4756-9856-87DF05608E6E}" presName="Name0" presStyleCnt="0">
        <dgm:presLayoutVars>
          <dgm:chMax val="1"/>
          <dgm:dir/>
          <dgm:animLvl val="ctr"/>
          <dgm:resizeHandles val="exact"/>
        </dgm:presLayoutVars>
      </dgm:prSet>
      <dgm:spPr/>
    </dgm:pt>
    <dgm:pt modelId="{5E991D68-540F-47B1-B32A-A567ED800A6F}" type="pres">
      <dgm:prSet presAssocID="{CAC22A91-9A1F-49BC-BE35-68C09FC589EE}" presName="centerShape" presStyleLbl="node0" presStyleIdx="0" presStyleCnt="1" custScaleX="129757" custScaleY="115340"/>
      <dgm:spPr/>
      <dgm:t>
        <a:bodyPr/>
        <a:lstStyle/>
        <a:p>
          <a:endParaRPr lang="en-US"/>
        </a:p>
      </dgm:t>
    </dgm:pt>
    <dgm:pt modelId="{F58C2E26-4669-4535-8E91-1F262851EC6B}" type="pres">
      <dgm:prSet presAssocID="{2CB5F5ED-D7EE-406C-9E63-28174926856A}" presName="node" presStyleLbl="node1" presStyleIdx="0" presStyleCnt="6" custScaleX="154473" custScaleY="131206" custRadScaleRad="104077" custRadScaleInc="1285">
        <dgm:presLayoutVars>
          <dgm:bulletEnabled val="1"/>
        </dgm:presLayoutVars>
      </dgm:prSet>
      <dgm:spPr/>
    </dgm:pt>
    <dgm:pt modelId="{76F9227C-5FF6-4DA3-815B-62AD46846F69}" type="pres">
      <dgm:prSet presAssocID="{2CB5F5ED-D7EE-406C-9E63-28174926856A}" presName="dummy" presStyleCnt="0"/>
      <dgm:spPr/>
    </dgm:pt>
    <dgm:pt modelId="{F9001BE7-459A-4EC4-B2C1-373AB6EB58FB}" type="pres">
      <dgm:prSet presAssocID="{D4623BAE-B2F7-4C2F-95B4-83083D59C9A4}" presName="sibTrans" presStyleLbl="sibTrans2D1" presStyleIdx="0" presStyleCnt="6"/>
      <dgm:spPr/>
    </dgm:pt>
    <dgm:pt modelId="{59906468-FD75-42F1-ACEF-9847AA51D74F}" type="pres">
      <dgm:prSet presAssocID="{A5C2DD6D-25D4-4C8B-AB9D-CC03E3DDAB18}" presName="node" presStyleLbl="node1" presStyleIdx="1" presStyleCnt="6" custScaleX="147210" custScaleY="132810" custRadScaleRad="113386" custRadScaleInc="21890">
        <dgm:presLayoutVars>
          <dgm:bulletEnabled val="1"/>
        </dgm:presLayoutVars>
      </dgm:prSet>
      <dgm:spPr/>
    </dgm:pt>
    <dgm:pt modelId="{03BF551E-CA9F-4BE0-85B4-9AA11207E45B}" type="pres">
      <dgm:prSet presAssocID="{A5C2DD6D-25D4-4C8B-AB9D-CC03E3DDAB18}" presName="dummy" presStyleCnt="0"/>
      <dgm:spPr/>
    </dgm:pt>
    <dgm:pt modelId="{D5B15871-0AB7-40FF-BE58-903A7E726DE2}" type="pres">
      <dgm:prSet presAssocID="{834D2C01-0940-42D6-B7D6-B1E940105E48}" presName="sibTrans" presStyleLbl="sibTrans2D1" presStyleIdx="1" presStyleCnt="6"/>
      <dgm:spPr/>
    </dgm:pt>
    <dgm:pt modelId="{6761DAA7-FD84-4010-8995-41CFED838894}" type="pres">
      <dgm:prSet presAssocID="{A3C38376-05E2-45E6-82AD-D9E719A206FC}" presName="node" presStyleLbl="node1" presStyleIdx="2" presStyleCnt="6" custScaleX="155368" custScaleY="135367" custRadScaleRad="114469" custRadScaleInc="-3873">
        <dgm:presLayoutVars>
          <dgm:bulletEnabled val="1"/>
        </dgm:presLayoutVars>
      </dgm:prSet>
      <dgm:spPr/>
    </dgm:pt>
    <dgm:pt modelId="{E1E2A302-34E3-4E77-ACF1-0D60F3DF6A59}" type="pres">
      <dgm:prSet presAssocID="{A3C38376-05E2-45E6-82AD-D9E719A206FC}" presName="dummy" presStyleCnt="0"/>
      <dgm:spPr/>
    </dgm:pt>
    <dgm:pt modelId="{774E3444-07C4-4FBF-8AC5-50D3D7A43E6C}" type="pres">
      <dgm:prSet presAssocID="{B69F62AA-32EC-47E3-BDCC-D63A3A4768D9}" presName="sibTrans" presStyleLbl="sibTrans2D1" presStyleIdx="2" presStyleCnt="6"/>
      <dgm:spPr/>
    </dgm:pt>
    <dgm:pt modelId="{29C7AE21-C927-4E60-8A01-E7E52129D83F}" type="pres">
      <dgm:prSet presAssocID="{8AC4B90F-B2E9-4BBA-B076-BF0509A9A491}" presName="node" presStyleLbl="node1" presStyleIdx="3" presStyleCnt="6" custScaleX="151262" custScaleY="136702" custRadScaleRad="105891" custRadScaleInc="1525">
        <dgm:presLayoutVars>
          <dgm:bulletEnabled val="1"/>
        </dgm:presLayoutVars>
      </dgm:prSet>
      <dgm:spPr/>
    </dgm:pt>
    <dgm:pt modelId="{CECC965C-FF50-443D-BD20-B60E4C61E832}" type="pres">
      <dgm:prSet presAssocID="{8AC4B90F-B2E9-4BBA-B076-BF0509A9A491}" presName="dummy" presStyleCnt="0"/>
      <dgm:spPr/>
    </dgm:pt>
    <dgm:pt modelId="{BF56C40C-D96E-4530-9E6D-747BDF97FCD3}" type="pres">
      <dgm:prSet presAssocID="{647C9089-14F5-4C50-BD71-895FCB74D904}" presName="sibTrans" presStyleLbl="sibTrans2D1" presStyleIdx="3" presStyleCnt="6"/>
      <dgm:spPr/>
    </dgm:pt>
    <dgm:pt modelId="{61777E3D-5714-42B1-9D7C-4CE3D27B1C6B}" type="pres">
      <dgm:prSet presAssocID="{5D38C208-7CAE-4D57-BA5C-56BE584C10D0}" presName="node" presStyleLbl="node1" presStyleIdx="4" presStyleCnt="6" custScaleX="162516" custScaleY="132462" custRadScaleRad="125954" custRadScaleInc="34899">
        <dgm:presLayoutVars>
          <dgm:bulletEnabled val="1"/>
        </dgm:presLayoutVars>
      </dgm:prSet>
      <dgm:spPr/>
      <dgm:t>
        <a:bodyPr/>
        <a:lstStyle/>
        <a:p>
          <a:endParaRPr lang="en-US"/>
        </a:p>
      </dgm:t>
    </dgm:pt>
    <dgm:pt modelId="{57D352F7-29E6-453C-9C1D-030F2346A43E}" type="pres">
      <dgm:prSet presAssocID="{5D38C208-7CAE-4D57-BA5C-56BE584C10D0}" presName="dummy" presStyleCnt="0"/>
      <dgm:spPr/>
    </dgm:pt>
    <dgm:pt modelId="{D5053409-CA8A-465E-9867-F9B312108B61}" type="pres">
      <dgm:prSet presAssocID="{BCAE3774-BAAB-48D9-BBD2-D035ECA723B8}" presName="sibTrans" presStyleLbl="sibTrans2D1" presStyleIdx="4" presStyleCnt="6"/>
      <dgm:spPr/>
    </dgm:pt>
    <dgm:pt modelId="{BAB91E6B-BD7B-4036-84D0-6D5DC069C8B4}" type="pres">
      <dgm:prSet presAssocID="{EA7C57B3-413A-40FF-84B0-EB46EA3AE729}" presName="node" presStyleLbl="node1" presStyleIdx="5" presStyleCnt="6" custScaleX="152459" custScaleY="129793" custRadScaleRad="117875" custRadScaleInc="-11050">
        <dgm:presLayoutVars>
          <dgm:bulletEnabled val="1"/>
        </dgm:presLayoutVars>
      </dgm:prSet>
      <dgm:spPr/>
      <dgm:t>
        <a:bodyPr/>
        <a:lstStyle/>
        <a:p>
          <a:endParaRPr lang="en-US"/>
        </a:p>
      </dgm:t>
    </dgm:pt>
    <dgm:pt modelId="{6BB0636F-6F43-48F2-ABAE-9D159E335CA1}" type="pres">
      <dgm:prSet presAssocID="{EA7C57B3-413A-40FF-84B0-EB46EA3AE729}" presName="dummy" presStyleCnt="0"/>
      <dgm:spPr/>
    </dgm:pt>
    <dgm:pt modelId="{0ADB6BE8-784E-4784-8FCD-00777F651EAF}" type="pres">
      <dgm:prSet presAssocID="{75F7CFA7-4165-454F-B967-18EBFA5B3855}" presName="sibTrans" presStyleLbl="sibTrans2D1" presStyleIdx="5" presStyleCnt="6"/>
      <dgm:spPr/>
    </dgm:pt>
  </dgm:ptLst>
  <dgm:cxnLst>
    <dgm:cxn modelId="{D1584ADD-DA96-4154-A025-93A74EEAC956}" type="presOf" srcId="{D4623BAE-B2F7-4C2F-95B4-83083D59C9A4}" destId="{F9001BE7-459A-4EC4-B2C1-373AB6EB58FB}" srcOrd="0" destOrd="0" presId="urn:microsoft.com/office/officeart/2005/8/layout/radial6"/>
    <dgm:cxn modelId="{56B893A4-1BAD-4F54-9DFD-A84EEC47CBCB}" type="presOf" srcId="{2CB5F5ED-D7EE-406C-9E63-28174926856A}" destId="{F58C2E26-4669-4535-8E91-1F262851EC6B}" srcOrd="0" destOrd="0" presId="urn:microsoft.com/office/officeart/2005/8/layout/radial6"/>
    <dgm:cxn modelId="{3C4BF621-C1B3-40B0-BA94-2DB83C640AD4}" type="presOf" srcId="{834D2C01-0940-42D6-B7D6-B1E940105E48}" destId="{D5B15871-0AB7-40FF-BE58-903A7E726DE2}" srcOrd="0" destOrd="0" presId="urn:microsoft.com/office/officeart/2005/8/layout/radial6"/>
    <dgm:cxn modelId="{68A33148-F3DD-408E-A921-ED4B56D70D18}" type="presOf" srcId="{A5C2DD6D-25D4-4C8B-AB9D-CC03E3DDAB18}" destId="{59906468-FD75-42F1-ACEF-9847AA51D74F}" srcOrd="0" destOrd="0" presId="urn:microsoft.com/office/officeart/2005/8/layout/radial6"/>
    <dgm:cxn modelId="{EB0F887D-A0C7-4505-9B1A-2A5E520BD19A}" type="presOf" srcId="{8AC4B90F-B2E9-4BBA-B076-BF0509A9A491}" destId="{29C7AE21-C927-4E60-8A01-E7E52129D83F}" srcOrd="0" destOrd="0" presId="urn:microsoft.com/office/officeart/2005/8/layout/radial6"/>
    <dgm:cxn modelId="{1C6C84F1-1350-4F22-B106-70DB07AE21C6}" type="presOf" srcId="{75F7CFA7-4165-454F-B967-18EBFA5B3855}" destId="{0ADB6BE8-784E-4784-8FCD-00777F651EAF}" srcOrd="0" destOrd="0" presId="urn:microsoft.com/office/officeart/2005/8/layout/radial6"/>
    <dgm:cxn modelId="{B029183F-B212-43D9-A903-F74682E11730}" srcId="{CAC22A91-9A1F-49BC-BE35-68C09FC589EE}" destId="{EA7C57B3-413A-40FF-84B0-EB46EA3AE729}" srcOrd="5" destOrd="0" parTransId="{11FA3106-BBBE-439E-81A8-A40177C63EC2}" sibTransId="{75F7CFA7-4165-454F-B967-18EBFA5B3855}"/>
    <dgm:cxn modelId="{5B29C347-DA4E-44C1-A88E-DA311990043E}" type="presOf" srcId="{A3C38376-05E2-45E6-82AD-D9E719A206FC}" destId="{6761DAA7-FD84-4010-8995-41CFED838894}" srcOrd="0" destOrd="0" presId="urn:microsoft.com/office/officeart/2005/8/layout/radial6"/>
    <dgm:cxn modelId="{0784FDE5-AFC6-48FF-AE85-FEBC1EEF95F3}" type="presOf" srcId="{CAC22A91-9A1F-49BC-BE35-68C09FC589EE}" destId="{5E991D68-540F-47B1-B32A-A567ED800A6F}" srcOrd="0" destOrd="0" presId="urn:microsoft.com/office/officeart/2005/8/layout/radial6"/>
    <dgm:cxn modelId="{4A0BC08B-0E2A-46EA-BB4D-2FD92373A791}" type="presOf" srcId="{BCAE3774-BAAB-48D9-BBD2-D035ECA723B8}" destId="{D5053409-CA8A-465E-9867-F9B312108B61}" srcOrd="0" destOrd="0" presId="urn:microsoft.com/office/officeart/2005/8/layout/radial6"/>
    <dgm:cxn modelId="{52DE9865-FC10-4E5C-BB24-667DB036CB4D}" srcId="{CAC22A91-9A1F-49BC-BE35-68C09FC589EE}" destId="{A3C38376-05E2-45E6-82AD-D9E719A206FC}" srcOrd="2" destOrd="0" parTransId="{980ACCB8-6903-4D5F-9B6F-3A2DA1C3D10E}" sibTransId="{B69F62AA-32EC-47E3-BDCC-D63A3A4768D9}"/>
    <dgm:cxn modelId="{D1FF1B06-DFAF-43E4-843D-D3464C1B5031}" srcId="{CAC22A91-9A1F-49BC-BE35-68C09FC589EE}" destId="{2CB5F5ED-D7EE-406C-9E63-28174926856A}" srcOrd="0" destOrd="0" parTransId="{B66E99AB-3BFE-44E2-8EF1-B94CC170F4A6}" sibTransId="{D4623BAE-B2F7-4C2F-95B4-83083D59C9A4}"/>
    <dgm:cxn modelId="{1491F463-CF14-4497-A2A9-4BBF5003A853}" type="presOf" srcId="{5D38C208-7CAE-4D57-BA5C-56BE584C10D0}" destId="{61777E3D-5714-42B1-9D7C-4CE3D27B1C6B}" srcOrd="0" destOrd="0" presId="urn:microsoft.com/office/officeart/2005/8/layout/radial6"/>
    <dgm:cxn modelId="{A254985B-E371-4A18-92A8-9C377AC4DE3B}" srcId="{CAC22A91-9A1F-49BC-BE35-68C09FC589EE}" destId="{5D38C208-7CAE-4D57-BA5C-56BE584C10D0}" srcOrd="4" destOrd="0" parTransId="{E969F34F-679F-4217-ABD2-F0354DB9CDBD}" sibTransId="{BCAE3774-BAAB-48D9-BBD2-D035ECA723B8}"/>
    <dgm:cxn modelId="{AE6A180F-9345-439E-BA4E-DF04DE098E36}" type="presOf" srcId="{C6239ABD-1403-4756-9856-87DF05608E6E}" destId="{7E8D6818-55BC-4314-828E-5A89EDE871F7}" srcOrd="0" destOrd="0" presId="urn:microsoft.com/office/officeart/2005/8/layout/radial6"/>
    <dgm:cxn modelId="{1F7B6A2B-7F3E-41E5-A6A0-6D624EF78EC8}" srcId="{CAC22A91-9A1F-49BC-BE35-68C09FC589EE}" destId="{8AC4B90F-B2E9-4BBA-B076-BF0509A9A491}" srcOrd="3" destOrd="0" parTransId="{68499A09-0D5E-4EF6-B3D6-3E5EC9A189D0}" sibTransId="{647C9089-14F5-4C50-BD71-895FCB74D904}"/>
    <dgm:cxn modelId="{2F39C7ED-2C77-474B-A57C-8E484BBA8A2E}" srcId="{C6239ABD-1403-4756-9856-87DF05608E6E}" destId="{CAC22A91-9A1F-49BC-BE35-68C09FC589EE}" srcOrd="0" destOrd="0" parTransId="{74407545-6D36-44FA-86FF-09608CD950FB}" sibTransId="{F8005512-9229-4A96-AFE7-E1584E42B247}"/>
    <dgm:cxn modelId="{DE6FCF13-D1B2-4E2C-BE64-76FC83B893B5}" type="presOf" srcId="{647C9089-14F5-4C50-BD71-895FCB74D904}" destId="{BF56C40C-D96E-4530-9E6D-747BDF97FCD3}" srcOrd="0" destOrd="0" presId="urn:microsoft.com/office/officeart/2005/8/layout/radial6"/>
    <dgm:cxn modelId="{4337C008-08CE-41CE-8167-D79DFB4D60FE}" type="presOf" srcId="{EA7C57B3-413A-40FF-84B0-EB46EA3AE729}" destId="{BAB91E6B-BD7B-4036-84D0-6D5DC069C8B4}" srcOrd="0" destOrd="0" presId="urn:microsoft.com/office/officeart/2005/8/layout/radial6"/>
    <dgm:cxn modelId="{2DF8CC75-3FEE-45DD-81A3-A316A1478BAA}" srcId="{CAC22A91-9A1F-49BC-BE35-68C09FC589EE}" destId="{A5C2DD6D-25D4-4C8B-AB9D-CC03E3DDAB18}" srcOrd="1" destOrd="0" parTransId="{2A8B90AF-0C87-418A-A384-B26E32A72F09}" sibTransId="{834D2C01-0940-42D6-B7D6-B1E940105E48}"/>
    <dgm:cxn modelId="{77799B2E-8C73-4BFC-AE9B-201A212AB186}" type="presOf" srcId="{B69F62AA-32EC-47E3-BDCC-D63A3A4768D9}" destId="{774E3444-07C4-4FBF-8AC5-50D3D7A43E6C}" srcOrd="0" destOrd="0" presId="urn:microsoft.com/office/officeart/2005/8/layout/radial6"/>
    <dgm:cxn modelId="{369C752B-F4A1-4428-B8B0-4D3F0AAD0D99}" type="presParOf" srcId="{7E8D6818-55BC-4314-828E-5A89EDE871F7}" destId="{5E991D68-540F-47B1-B32A-A567ED800A6F}" srcOrd="0" destOrd="0" presId="urn:microsoft.com/office/officeart/2005/8/layout/radial6"/>
    <dgm:cxn modelId="{1BE0C05B-4FBF-4190-B546-0AC51B1C9686}" type="presParOf" srcId="{7E8D6818-55BC-4314-828E-5A89EDE871F7}" destId="{F58C2E26-4669-4535-8E91-1F262851EC6B}" srcOrd="1" destOrd="0" presId="urn:microsoft.com/office/officeart/2005/8/layout/radial6"/>
    <dgm:cxn modelId="{2BE02C8D-AEFC-402F-936D-BE4154C7AC6A}" type="presParOf" srcId="{7E8D6818-55BC-4314-828E-5A89EDE871F7}" destId="{76F9227C-5FF6-4DA3-815B-62AD46846F69}" srcOrd="2" destOrd="0" presId="urn:microsoft.com/office/officeart/2005/8/layout/radial6"/>
    <dgm:cxn modelId="{E8B7BF97-FAD6-4A90-A223-3BDF89103733}" type="presParOf" srcId="{7E8D6818-55BC-4314-828E-5A89EDE871F7}" destId="{F9001BE7-459A-4EC4-B2C1-373AB6EB58FB}" srcOrd="3" destOrd="0" presId="urn:microsoft.com/office/officeart/2005/8/layout/radial6"/>
    <dgm:cxn modelId="{2F53B127-84CF-4BDC-A411-2168C6F1A20A}" type="presParOf" srcId="{7E8D6818-55BC-4314-828E-5A89EDE871F7}" destId="{59906468-FD75-42F1-ACEF-9847AA51D74F}" srcOrd="4" destOrd="0" presId="urn:microsoft.com/office/officeart/2005/8/layout/radial6"/>
    <dgm:cxn modelId="{D3CCD895-7340-428B-B0B9-302D213419B2}" type="presParOf" srcId="{7E8D6818-55BC-4314-828E-5A89EDE871F7}" destId="{03BF551E-CA9F-4BE0-85B4-9AA11207E45B}" srcOrd="5" destOrd="0" presId="urn:microsoft.com/office/officeart/2005/8/layout/radial6"/>
    <dgm:cxn modelId="{33DB8A22-18DC-4B0F-A4ED-5B33DCDE0FDA}" type="presParOf" srcId="{7E8D6818-55BC-4314-828E-5A89EDE871F7}" destId="{D5B15871-0AB7-40FF-BE58-903A7E726DE2}" srcOrd="6" destOrd="0" presId="urn:microsoft.com/office/officeart/2005/8/layout/radial6"/>
    <dgm:cxn modelId="{A1AC4524-43B0-4FF0-A811-9D5C48159E66}" type="presParOf" srcId="{7E8D6818-55BC-4314-828E-5A89EDE871F7}" destId="{6761DAA7-FD84-4010-8995-41CFED838894}" srcOrd="7" destOrd="0" presId="urn:microsoft.com/office/officeart/2005/8/layout/radial6"/>
    <dgm:cxn modelId="{7D837FC7-583F-499A-96D7-E879ADCBCD80}" type="presParOf" srcId="{7E8D6818-55BC-4314-828E-5A89EDE871F7}" destId="{E1E2A302-34E3-4E77-ACF1-0D60F3DF6A59}" srcOrd="8" destOrd="0" presId="urn:microsoft.com/office/officeart/2005/8/layout/radial6"/>
    <dgm:cxn modelId="{98DBA8D9-19CD-4D72-B949-5A78A5C45666}" type="presParOf" srcId="{7E8D6818-55BC-4314-828E-5A89EDE871F7}" destId="{774E3444-07C4-4FBF-8AC5-50D3D7A43E6C}" srcOrd="9" destOrd="0" presId="urn:microsoft.com/office/officeart/2005/8/layout/radial6"/>
    <dgm:cxn modelId="{568A70F4-F803-4255-AD54-33918AF91F94}" type="presParOf" srcId="{7E8D6818-55BC-4314-828E-5A89EDE871F7}" destId="{29C7AE21-C927-4E60-8A01-E7E52129D83F}" srcOrd="10" destOrd="0" presId="urn:microsoft.com/office/officeart/2005/8/layout/radial6"/>
    <dgm:cxn modelId="{63DEC1BA-816C-4C33-B325-DB1E112B8ABB}" type="presParOf" srcId="{7E8D6818-55BC-4314-828E-5A89EDE871F7}" destId="{CECC965C-FF50-443D-BD20-B60E4C61E832}" srcOrd="11" destOrd="0" presId="urn:microsoft.com/office/officeart/2005/8/layout/radial6"/>
    <dgm:cxn modelId="{CCA80D9E-BFCB-4865-B484-BC5D1D449CEC}" type="presParOf" srcId="{7E8D6818-55BC-4314-828E-5A89EDE871F7}" destId="{BF56C40C-D96E-4530-9E6D-747BDF97FCD3}" srcOrd="12" destOrd="0" presId="urn:microsoft.com/office/officeart/2005/8/layout/radial6"/>
    <dgm:cxn modelId="{0BB9DFE0-A450-4460-96F1-6BFD351555D3}" type="presParOf" srcId="{7E8D6818-55BC-4314-828E-5A89EDE871F7}" destId="{61777E3D-5714-42B1-9D7C-4CE3D27B1C6B}" srcOrd="13" destOrd="0" presId="urn:microsoft.com/office/officeart/2005/8/layout/radial6"/>
    <dgm:cxn modelId="{46436AE7-3AB9-4B7E-8E05-1930D70C5A9E}" type="presParOf" srcId="{7E8D6818-55BC-4314-828E-5A89EDE871F7}" destId="{57D352F7-29E6-453C-9C1D-030F2346A43E}" srcOrd="14" destOrd="0" presId="urn:microsoft.com/office/officeart/2005/8/layout/radial6"/>
    <dgm:cxn modelId="{041450DE-0073-4792-B748-1EC9DB4614D4}" type="presParOf" srcId="{7E8D6818-55BC-4314-828E-5A89EDE871F7}" destId="{D5053409-CA8A-465E-9867-F9B312108B61}" srcOrd="15" destOrd="0" presId="urn:microsoft.com/office/officeart/2005/8/layout/radial6"/>
    <dgm:cxn modelId="{C7358C66-A882-4C9C-BDAB-62BEBBA9C132}" type="presParOf" srcId="{7E8D6818-55BC-4314-828E-5A89EDE871F7}" destId="{BAB91E6B-BD7B-4036-84D0-6D5DC069C8B4}" srcOrd="16" destOrd="0" presId="urn:microsoft.com/office/officeart/2005/8/layout/radial6"/>
    <dgm:cxn modelId="{80775205-54FB-4736-A485-1E29B56D0576}" type="presParOf" srcId="{7E8D6818-55BC-4314-828E-5A89EDE871F7}" destId="{6BB0636F-6F43-48F2-ABAE-9D159E335CA1}" srcOrd="17" destOrd="0" presId="urn:microsoft.com/office/officeart/2005/8/layout/radial6"/>
    <dgm:cxn modelId="{416F4BF9-B983-4E59-96CF-B2301BE209C1}" type="presParOf" srcId="{7E8D6818-55BC-4314-828E-5A89EDE871F7}" destId="{0ADB6BE8-784E-4784-8FCD-00777F651EAF}"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8F91FF-67D4-44CE-8CF4-632F63589E2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B3B19D5-5FC4-4D6B-9927-9940CC2576BE}">
      <dgm:prSet phldrT="[Text]" custT="1"/>
      <dgm:spPr>
        <a:solidFill>
          <a:schemeClr val="accent6"/>
        </a:solidFill>
      </dgm:spPr>
      <dgm:t>
        <a:bodyPr/>
        <a:lstStyle/>
        <a:p>
          <a:r>
            <a:rPr lang="en-US" sz="3200" i="1" dirty="0" smtClean="0">
              <a:latin typeface="Arial Narrow" panose="020B0606020202030204" pitchFamily="34" charset="0"/>
            </a:rPr>
            <a:t>Outreach and Engagement</a:t>
          </a:r>
          <a:endParaRPr lang="en-US" sz="3200" i="1" dirty="0">
            <a:latin typeface="Arial Narrow" panose="020B0606020202030204" pitchFamily="34" charset="0"/>
          </a:endParaRPr>
        </a:p>
      </dgm:t>
    </dgm:pt>
    <dgm:pt modelId="{8937317F-B317-479C-9F7D-A823F1680E40}" type="parTrans" cxnId="{1BBF2C25-4450-4E45-B685-9683CA168608}">
      <dgm:prSet/>
      <dgm:spPr/>
      <dgm:t>
        <a:bodyPr/>
        <a:lstStyle/>
        <a:p>
          <a:endParaRPr lang="en-US"/>
        </a:p>
      </dgm:t>
    </dgm:pt>
    <dgm:pt modelId="{12374256-F545-4CBD-91D2-4BEA47180271}" type="sibTrans" cxnId="{1BBF2C25-4450-4E45-B685-9683CA168608}">
      <dgm:prSet/>
      <dgm:spPr/>
      <dgm:t>
        <a:bodyPr/>
        <a:lstStyle/>
        <a:p>
          <a:endParaRPr lang="en-US"/>
        </a:p>
      </dgm:t>
    </dgm:pt>
    <dgm:pt modelId="{0B4C6162-EC69-4A0B-AECC-75FF70064A4E}">
      <dgm:prSet phldrT="[Text]" custT="1"/>
      <dgm:spPr>
        <a:solidFill>
          <a:schemeClr val="accent3">
            <a:lumMod val="75000"/>
          </a:schemeClr>
        </a:solidFill>
      </dgm:spPr>
      <dgm:t>
        <a:bodyPr/>
        <a:lstStyle/>
        <a:p>
          <a:r>
            <a:rPr lang="en-US" sz="3200" i="1" dirty="0" smtClean="0">
              <a:latin typeface="Arial Narrow" panose="020B0606020202030204" pitchFamily="34" charset="0"/>
            </a:rPr>
            <a:t>Treatment</a:t>
          </a:r>
          <a:endParaRPr lang="en-US" sz="3200" i="1" dirty="0">
            <a:latin typeface="Arial Narrow" panose="020B0606020202030204" pitchFamily="34" charset="0"/>
          </a:endParaRPr>
        </a:p>
      </dgm:t>
    </dgm:pt>
    <dgm:pt modelId="{297D2419-20EE-4B9E-A121-127C416DA1CD}" type="parTrans" cxnId="{6FF3A69A-B41C-4423-B4E3-5A90A53F3BBC}">
      <dgm:prSet/>
      <dgm:spPr/>
      <dgm:t>
        <a:bodyPr/>
        <a:lstStyle/>
        <a:p>
          <a:endParaRPr lang="en-US"/>
        </a:p>
      </dgm:t>
    </dgm:pt>
    <dgm:pt modelId="{486D60CB-D28B-4DD9-A49F-921B983E5EB4}" type="sibTrans" cxnId="{6FF3A69A-B41C-4423-B4E3-5A90A53F3BBC}">
      <dgm:prSet/>
      <dgm:spPr/>
      <dgm:t>
        <a:bodyPr/>
        <a:lstStyle/>
        <a:p>
          <a:endParaRPr lang="en-US"/>
        </a:p>
      </dgm:t>
    </dgm:pt>
    <dgm:pt modelId="{AC3202B7-A222-48FE-9C9B-FA93B307DB0B}">
      <dgm:prSet phldrT="[Text]" custT="1"/>
      <dgm:spPr>
        <a:solidFill>
          <a:schemeClr val="accent1"/>
        </a:solidFill>
      </dgm:spPr>
      <dgm:t>
        <a:bodyPr/>
        <a:lstStyle/>
        <a:p>
          <a:r>
            <a:rPr lang="en-US" sz="3200" i="1" dirty="0" smtClean="0">
              <a:latin typeface="Arial Narrow" panose="020B0606020202030204" pitchFamily="34" charset="0"/>
            </a:rPr>
            <a:t>Housing</a:t>
          </a:r>
          <a:endParaRPr lang="en-US" sz="3200" i="1" dirty="0">
            <a:latin typeface="Arial Narrow" panose="020B0606020202030204" pitchFamily="34" charset="0"/>
          </a:endParaRPr>
        </a:p>
      </dgm:t>
    </dgm:pt>
    <dgm:pt modelId="{34EA0F3F-1EB4-464E-81DA-815654399D4F}" type="parTrans" cxnId="{05C92741-172E-4FA2-9604-63FE5B7036BA}">
      <dgm:prSet/>
      <dgm:spPr/>
      <dgm:t>
        <a:bodyPr/>
        <a:lstStyle/>
        <a:p>
          <a:endParaRPr lang="en-US"/>
        </a:p>
      </dgm:t>
    </dgm:pt>
    <dgm:pt modelId="{E8FF1E4C-BC61-4C41-A86C-C2F5A38B7596}" type="sibTrans" cxnId="{05C92741-172E-4FA2-9604-63FE5B7036BA}">
      <dgm:prSet/>
      <dgm:spPr/>
      <dgm:t>
        <a:bodyPr/>
        <a:lstStyle/>
        <a:p>
          <a:endParaRPr lang="en-US"/>
        </a:p>
      </dgm:t>
    </dgm:pt>
    <dgm:pt modelId="{61FB311C-5292-4A5A-8898-96B260C5C00F}">
      <dgm:prSet phldrT="[Text]" custT="1"/>
      <dgm:spPr>
        <a:solidFill>
          <a:schemeClr val="accent1">
            <a:lumMod val="75000"/>
          </a:schemeClr>
        </a:solidFill>
      </dgm:spPr>
      <dgm:t>
        <a:bodyPr/>
        <a:lstStyle/>
        <a:p>
          <a:r>
            <a:rPr lang="en-US" sz="3200" i="1" dirty="0" smtClean="0">
              <a:latin typeface="Arial Narrow" panose="020B0606020202030204" pitchFamily="34" charset="0"/>
            </a:rPr>
            <a:t>Performance Measurements</a:t>
          </a:r>
          <a:endParaRPr lang="en-US" sz="3200" i="1" dirty="0">
            <a:latin typeface="Arial Narrow" panose="020B0606020202030204" pitchFamily="34" charset="0"/>
          </a:endParaRPr>
        </a:p>
      </dgm:t>
    </dgm:pt>
    <dgm:pt modelId="{6C197E06-6E9A-4852-B414-37637E65D8BB}" type="parTrans" cxnId="{5FEC42D2-ABB2-48E8-AAA1-413B7E2C41DA}">
      <dgm:prSet/>
      <dgm:spPr/>
      <dgm:t>
        <a:bodyPr/>
        <a:lstStyle/>
        <a:p>
          <a:endParaRPr lang="en-US"/>
        </a:p>
      </dgm:t>
    </dgm:pt>
    <dgm:pt modelId="{6D8A75E6-28E9-4EB3-84DD-7C47135C6296}" type="sibTrans" cxnId="{5FEC42D2-ABB2-48E8-AAA1-413B7E2C41DA}">
      <dgm:prSet/>
      <dgm:spPr/>
      <dgm:t>
        <a:bodyPr/>
        <a:lstStyle/>
        <a:p>
          <a:endParaRPr lang="en-US"/>
        </a:p>
      </dgm:t>
    </dgm:pt>
    <dgm:pt modelId="{D48FCFF4-FC5A-44FD-8267-795554D8B23C}" type="pres">
      <dgm:prSet presAssocID="{F88F91FF-67D4-44CE-8CF4-632F63589E22}" presName="diagram" presStyleCnt="0">
        <dgm:presLayoutVars>
          <dgm:dir/>
          <dgm:resizeHandles val="exact"/>
        </dgm:presLayoutVars>
      </dgm:prSet>
      <dgm:spPr/>
      <dgm:t>
        <a:bodyPr/>
        <a:lstStyle/>
        <a:p>
          <a:endParaRPr lang="en-US"/>
        </a:p>
      </dgm:t>
    </dgm:pt>
    <dgm:pt modelId="{F4FEC2E9-8CE5-4366-8567-4AE0B6C8E578}" type="pres">
      <dgm:prSet presAssocID="{9B3B19D5-5FC4-4D6B-9927-9940CC2576BE}" presName="node" presStyleLbl="node1" presStyleIdx="0" presStyleCnt="4" custScaleX="38091" custScaleY="38091" custLinFactNeighborX="2191" custLinFactNeighborY="2715">
        <dgm:presLayoutVars>
          <dgm:bulletEnabled val="1"/>
        </dgm:presLayoutVars>
      </dgm:prSet>
      <dgm:spPr/>
      <dgm:t>
        <a:bodyPr/>
        <a:lstStyle/>
        <a:p>
          <a:endParaRPr lang="en-US"/>
        </a:p>
      </dgm:t>
    </dgm:pt>
    <dgm:pt modelId="{17587111-4D5A-4E44-B049-B9572E5CB800}" type="pres">
      <dgm:prSet presAssocID="{12374256-F545-4CBD-91D2-4BEA47180271}" presName="sibTrans" presStyleCnt="0"/>
      <dgm:spPr/>
    </dgm:pt>
    <dgm:pt modelId="{20B3D6A7-95BB-4FDE-AEBB-06931424DA83}" type="pres">
      <dgm:prSet presAssocID="{0B4C6162-EC69-4A0B-AECC-75FF70064A4E}" presName="node" presStyleLbl="node1" presStyleIdx="1" presStyleCnt="4" custScaleX="38091" custScaleY="38091" custLinFactNeighborX="-2191" custLinFactNeighborY="2715">
        <dgm:presLayoutVars>
          <dgm:bulletEnabled val="1"/>
        </dgm:presLayoutVars>
      </dgm:prSet>
      <dgm:spPr/>
      <dgm:t>
        <a:bodyPr/>
        <a:lstStyle/>
        <a:p>
          <a:endParaRPr lang="en-US"/>
        </a:p>
      </dgm:t>
    </dgm:pt>
    <dgm:pt modelId="{3B66E66E-AAF8-45D2-8C96-17E9DE675568}" type="pres">
      <dgm:prSet presAssocID="{486D60CB-D28B-4DD9-A49F-921B983E5EB4}" presName="sibTrans" presStyleCnt="0"/>
      <dgm:spPr/>
    </dgm:pt>
    <dgm:pt modelId="{959678D7-FB2F-493C-849F-E0A08BA4478B}" type="pres">
      <dgm:prSet presAssocID="{AC3202B7-A222-48FE-9C9B-FA93B307DB0B}" presName="node" presStyleLbl="node1" presStyleIdx="2" presStyleCnt="4" custScaleX="38091" custScaleY="38091" custLinFactNeighborX="2191" custLinFactNeighborY="-4588">
        <dgm:presLayoutVars>
          <dgm:bulletEnabled val="1"/>
        </dgm:presLayoutVars>
      </dgm:prSet>
      <dgm:spPr/>
      <dgm:t>
        <a:bodyPr/>
        <a:lstStyle/>
        <a:p>
          <a:endParaRPr lang="en-US"/>
        </a:p>
      </dgm:t>
    </dgm:pt>
    <dgm:pt modelId="{B86BD61F-21ED-423E-A90D-3F1C60EB5D52}" type="pres">
      <dgm:prSet presAssocID="{E8FF1E4C-BC61-4C41-A86C-C2F5A38B7596}" presName="sibTrans" presStyleCnt="0"/>
      <dgm:spPr/>
    </dgm:pt>
    <dgm:pt modelId="{767AB5AA-7E9D-44FC-BD22-AC08FA09978B}" type="pres">
      <dgm:prSet presAssocID="{61FB311C-5292-4A5A-8898-96B260C5C00F}" presName="node" presStyleLbl="node1" presStyleIdx="3" presStyleCnt="4" custScaleX="38091" custScaleY="38091" custLinFactNeighborX="-2191" custLinFactNeighborY="-4588">
        <dgm:presLayoutVars>
          <dgm:bulletEnabled val="1"/>
        </dgm:presLayoutVars>
      </dgm:prSet>
      <dgm:spPr/>
      <dgm:t>
        <a:bodyPr/>
        <a:lstStyle/>
        <a:p>
          <a:endParaRPr lang="en-US"/>
        </a:p>
      </dgm:t>
    </dgm:pt>
  </dgm:ptLst>
  <dgm:cxnLst>
    <dgm:cxn modelId="{05C92741-172E-4FA2-9604-63FE5B7036BA}" srcId="{F88F91FF-67D4-44CE-8CF4-632F63589E22}" destId="{AC3202B7-A222-48FE-9C9B-FA93B307DB0B}" srcOrd="2" destOrd="0" parTransId="{34EA0F3F-1EB4-464E-81DA-815654399D4F}" sibTransId="{E8FF1E4C-BC61-4C41-A86C-C2F5A38B7596}"/>
    <dgm:cxn modelId="{C0C84FB0-B3E7-4317-8A01-3F4B8EFA33CA}" type="presOf" srcId="{0B4C6162-EC69-4A0B-AECC-75FF70064A4E}" destId="{20B3D6A7-95BB-4FDE-AEBB-06931424DA83}" srcOrd="0" destOrd="0" presId="urn:microsoft.com/office/officeart/2005/8/layout/default"/>
    <dgm:cxn modelId="{3929610C-C7CD-4F5D-8A21-C1A5FE65558F}" type="presOf" srcId="{9B3B19D5-5FC4-4D6B-9927-9940CC2576BE}" destId="{F4FEC2E9-8CE5-4366-8567-4AE0B6C8E578}" srcOrd="0" destOrd="0" presId="urn:microsoft.com/office/officeart/2005/8/layout/default"/>
    <dgm:cxn modelId="{01CE6B2E-11B9-4FE4-874F-ACD05F55A6E2}" type="presOf" srcId="{61FB311C-5292-4A5A-8898-96B260C5C00F}" destId="{767AB5AA-7E9D-44FC-BD22-AC08FA09978B}" srcOrd="0" destOrd="0" presId="urn:microsoft.com/office/officeart/2005/8/layout/default"/>
    <dgm:cxn modelId="{647E4FBE-FF5B-4BFB-8A93-2569F2CA7D15}" type="presOf" srcId="{AC3202B7-A222-48FE-9C9B-FA93B307DB0B}" destId="{959678D7-FB2F-493C-849F-E0A08BA4478B}" srcOrd="0" destOrd="0" presId="urn:microsoft.com/office/officeart/2005/8/layout/default"/>
    <dgm:cxn modelId="{D0409B13-5DAC-4F49-888F-94EE6E738738}" type="presOf" srcId="{F88F91FF-67D4-44CE-8CF4-632F63589E22}" destId="{D48FCFF4-FC5A-44FD-8267-795554D8B23C}" srcOrd="0" destOrd="0" presId="urn:microsoft.com/office/officeart/2005/8/layout/default"/>
    <dgm:cxn modelId="{6FF3A69A-B41C-4423-B4E3-5A90A53F3BBC}" srcId="{F88F91FF-67D4-44CE-8CF4-632F63589E22}" destId="{0B4C6162-EC69-4A0B-AECC-75FF70064A4E}" srcOrd="1" destOrd="0" parTransId="{297D2419-20EE-4B9E-A121-127C416DA1CD}" sibTransId="{486D60CB-D28B-4DD9-A49F-921B983E5EB4}"/>
    <dgm:cxn modelId="{5FEC42D2-ABB2-48E8-AAA1-413B7E2C41DA}" srcId="{F88F91FF-67D4-44CE-8CF4-632F63589E22}" destId="{61FB311C-5292-4A5A-8898-96B260C5C00F}" srcOrd="3" destOrd="0" parTransId="{6C197E06-6E9A-4852-B414-37637E65D8BB}" sibTransId="{6D8A75E6-28E9-4EB3-84DD-7C47135C6296}"/>
    <dgm:cxn modelId="{1BBF2C25-4450-4E45-B685-9683CA168608}" srcId="{F88F91FF-67D4-44CE-8CF4-632F63589E22}" destId="{9B3B19D5-5FC4-4D6B-9927-9940CC2576BE}" srcOrd="0" destOrd="0" parTransId="{8937317F-B317-479C-9F7D-A823F1680E40}" sibTransId="{12374256-F545-4CBD-91D2-4BEA47180271}"/>
    <dgm:cxn modelId="{A3B60D04-FFEC-47C2-AD7A-5C40E955CF29}" type="presParOf" srcId="{D48FCFF4-FC5A-44FD-8267-795554D8B23C}" destId="{F4FEC2E9-8CE5-4366-8567-4AE0B6C8E578}" srcOrd="0" destOrd="0" presId="urn:microsoft.com/office/officeart/2005/8/layout/default"/>
    <dgm:cxn modelId="{6FBC8570-D156-4706-B4AC-2CA4FDD741D4}" type="presParOf" srcId="{D48FCFF4-FC5A-44FD-8267-795554D8B23C}" destId="{17587111-4D5A-4E44-B049-B9572E5CB800}" srcOrd="1" destOrd="0" presId="urn:microsoft.com/office/officeart/2005/8/layout/default"/>
    <dgm:cxn modelId="{2C444F2E-F251-417A-AF83-73D5F05C8BAF}" type="presParOf" srcId="{D48FCFF4-FC5A-44FD-8267-795554D8B23C}" destId="{20B3D6A7-95BB-4FDE-AEBB-06931424DA83}" srcOrd="2" destOrd="0" presId="urn:microsoft.com/office/officeart/2005/8/layout/default"/>
    <dgm:cxn modelId="{80C94516-3CA9-458A-93F1-A6D13304E804}" type="presParOf" srcId="{D48FCFF4-FC5A-44FD-8267-795554D8B23C}" destId="{3B66E66E-AAF8-45D2-8C96-17E9DE675568}" srcOrd="3" destOrd="0" presId="urn:microsoft.com/office/officeart/2005/8/layout/default"/>
    <dgm:cxn modelId="{637C0F9E-7C02-4A87-888A-D5D24F09B49F}" type="presParOf" srcId="{D48FCFF4-FC5A-44FD-8267-795554D8B23C}" destId="{959678D7-FB2F-493C-849F-E0A08BA4478B}" srcOrd="4" destOrd="0" presId="urn:microsoft.com/office/officeart/2005/8/layout/default"/>
    <dgm:cxn modelId="{13DDECCA-E906-41A7-92C8-C1CF688A4530}" type="presParOf" srcId="{D48FCFF4-FC5A-44FD-8267-795554D8B23C}" destId="{B86BD61F-21ED-423E-A90D-3F1C60EB5D52}" srcOrd="5" destOrd="0" presId="urn:microsoft.com/office/officeart/2005/8/layout/default"/>
    <dgm:cxn modelId="{92FE22D6-A7EC-43E7-B1B8-C37C284ADD57}" type="presParOf" srcId="{D48FCFF4-FC5A-44FD-8267-795554D8B23C}" destId="{767AB5AA-7E9D-44FC-BD22-AC08FA09978B}"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B6BE8-784E-4784-8FCD-00777F651EAF}">
      <dsp:nvSpPr>
        <dsp:cNvPr id="0" name=""/>
        <dsp:cNvSpPr/>
      </dsp:nvSpPr>
      <dsp:spPr>
        <a:xfrm>
          <a:off x="1193950" y="414957"/>
          <a:ext cx="3145375" cy="3145375"/>
        </a:xfrm>
        <a:prstGeom prst="blockArc">
          <a:avLst>
            <a:gd name="adj1" fmla="val 12718442"/>
            <a:gd name="adj2" fmla="val 16889327"/>
            <a:gd name="adj3" fmla="val 4517"/>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D5053409-CA8A-465E-9867-F9B312108B61}">
      <dsp:nvSpPr>
        <dsp:cNvPr id="0" name=""/>
        <dsp:cNvSpPr/>
      </dsp:nvSpPr>
      <dsp:spPr>
        <a:xfrm>
          <a:off x="1101344" y="547284"/>
          <a:ext cx="3145375" cy="3145375"/>
        </a:xfrm>
        <a:prstGeom prst="blockArc">
          <a:avLst>
            <a:gd name="adj1" fmla="val 9285255"/>
            <a:gd name="adj2" fmla="val 13079818"/>
            <a:gd name="adj3" fmla="val 4517"/>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BF56C40C-D96E-4530-9E6D-747BDF97FCD3}">
      <dsp:nvSpPr>
        <dsp:cNvPr id="0" name=""/>
        <dsp:cNvSpPr/>
      </dsp:nvSpPr>
      <dsp:spPr>
        <a:xfrm>
          <a:off x="1078231" y="500355"/>
          <a:ext cx="3145375" cy="3145375"/>
        </a:xfrm>
        <a:prstGeom prst="blockArc">
          <a:avLst>
            <a:gd name="adj1" fmla="val 4481007"/>
            <a:gd name="adj2" fmla="val 9168257"/>
            <a:gd name="adj3" fmla="val 4517"/>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774E3444-07C4-4FBF-8AC5-50D3D7A43E6C}">
      <dsp:nvSpPr>
        <dsp:cNvPr id="0" name=""/>
        <dsp:cNvSpPr/>
      </dsp:nvSpPr>
      <dsp:spPr>
        <a:xfrm>
          <a:off x="1739710" y="467127"/>
          <a:ext cx="3145375" cy="3145375"/>
        </a:xfrm>
        <a:prstGeom prst="blockArc">
          <a:avLst>
            <a:gd name="adj1" fmla="val 1981431"/>
            <a:gd name="adj2" fmla="val 5973914"/>
            <a:gd name="adj3" fmla="val 4517"/>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D5B15871-0AB7-40FF-BE58-903A7E726DE2}">
      <dsp:nvSpPr>
        <dsp:cNvPr id="0" name=""/>
        <dsp:cNvSpPr/>
      </dsp:nvSpPr>
      <dsp:spPr>
        <a:xfrm>
          <a:off x="1738299" y="469302"/>
          <a:ext cx="3145375" cy="3145375"/>
        </a:xfrm>
        <a:prstGeom prst="blockArc">
          <a:avLst>
            <a:gd name="adj1" fmla="val 19777590"/>
            <a:gd name="adj2" fmla="val 1975634"/>
            <a:gd name="adj3" fmla="val 4517"/>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9001BE7-459A-4EC4-B2C1-373AB6EB58FB}">
      <dsp:nvSpPr>
        <dsp:cNvPr id="0" name=""/>
        <dsp:cNvSpPr/>
      </dsp:nvSpPr>
      <dsp:spPr>
        <a:xfrm>
          <a:off x="1716297" y="430479"/>
          <a:ext cx="3145375" cy="3145375"/>
        </a:xfrm>
        <a:prstGeom prst="blockArc">
          <a:avLst>
            <a:gd name="adj1" fmla="val 15714927"/>
            <a:gd name="adj2" fmla="val 19877391"/>
            <a:gd name="adj3" fmla="val 4517"/>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5E991D68-540F-47B1-B32A-A567ED800A6F}">
      <dsp:nvSpPr>
        <dsp:cNvPr id="0" name=""/>
        <dsp:cNvSpPr/>
      </dsp:nvSpPr>
      <dsp:spPr>
        <a:xfrm>
          <a:off x="2151231" y="1205642"/>
          <a:ext cx="1828798" cy="1625604"/>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Healthy and Housed Individual</a:t>
          </a:r>
          <a:endParaRPr lang="en-US" sz="2000" kern="1200" dirty="0"/>
        </a:p>
      </dsp:txBody>
      <dsp:txXfrm>
        <a:off x="2419052" y="1443706"/>
        <a:ext cx="1293156" cy="1149476"/>
      </dsp:txXfrm>
    </dsp:sp>
    <dsp:sp modelId="{F58C2E26-4669-4535-8E91-1F262851EC6B}">
      <dsp:nvSpPr>
        <dsp:cNvPr id="0" name=""/>
        <dsp:cNvSpPr/>
      </dsp:nvSpPr>
      <dsp:spPr>
        <a:xfrm>
          <a:off x="2310805" y="-165953"/>
          <a:ext cx="1524002" cy="1294454"/>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Housing Authorities</a:t>
          </a:r>
          <a:endParaRPr lang="en-US" sz="1600" kern="1200" dirty="0"/>
        </a:p>
      </dsp:txBody>
      <dsp:txXfrm>
        <a:off x="2533990" y="23615"/>
        <a:ext cx="1077632" cy="915318"/>
      </dsp:txXfrm>
    </dsp:sp>
    <dsp:sp modelId="{59906468-FD75-42F1-ACEF-9847AA51D74F}">
      <dsp:nvSpPr>
        <dsp:cNvPr id="0" name=""/>
        <dsp:cNvSpPr/>
      </dsp:nvSpPr>
      <dsp:spPr>
        <a:xfrm>
          <a:off x="3911004" y="609603"/>
          <a:ext cx="1452346" cy="1310279"/>
        </a:xfrm>
        <a:prstGeom prst="ellipse">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Treatment Providers</a:t>
          </a:r>
          <a:endParaRPr lang="en-US" sz="1600" kern="1200" dirty="0"/>
        </a:p>
      </dsp:txBody>
      <dsp:txXfrm>
        <a:off x="4123695" y="801489"/>
        <a:ext cx="1026964" cy="926507"/>
      </dsp:txXfrm>
    </dsp:sp>
    <dsp:sp modelId="{6761DAA7-FD84-4010-8995-41CFED838894}">
      <dsp:nvSpPr>
        <dsp:cNvPr id="0" name=""/>
        <dsp:cNvSpPr/>
      </dsp:nvSpPr>
      <dsp:spPr>
        <a:xfrm>
          <a:off x="3834813" y="2209802"/>
          <a:ext cx="1532832" cy="1335505"/>
        </a:xfrm>
        <a:prstGeom prst="ellipse">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Continuum of Care</a:t>
          </a:r>
          <a:endParaRPr lang="en-US" sz="1600" kern="1200" dirty="0"/>
        </a:p>
      </dsp:txBody>
      <dsp:txXfrm>
        <a:off x="4059291" y="2405382"/>
        <a:ext cx="1083876" cy="944345"/>
      </dsp:txXfrm>
    </dsp:sp>
    <dsp:sp modelId="{29C7AE21-C927-4E60-8A01-E7E52129D83F}">
      <dsp:nvSpPr>
        <dsp:cNvPr id="0" name=""/>
        <dsp:cNvSpPr/>
      </dsp:nvSpPr>
      <dsp:spPr>
        <a:xfrm>
          <a:off x="2310803" y="2881276"/>
          <a:ext cx="1492323" cy="1348676"/>
        </a:xfrm>
        <a:prstGeom prst="ellips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Cities with County</a:t>
          </a:r>
          <a:endParaRPr lang="en-US" sz="1600" kern="1200" dirty="0"/>
        </a:p>
      </dsp:txBody>
      <dsp:txXfrm>
        <a:off x="2529349" y="3078785"/>
        <a:ext cx="1055231" cy="953658"/>
      </dsp:txXfrm>
    </dsp:sp>
    <dsp:sp modelId="{61777E3D-5714-42B1-9D7C-4CE3D27B1C6B}">
      <dsp:nvSpPr>
        <dsp:cNvPr id="0" name=""/>
        <dsp:cNvSpPr/>
      </dsp:nvSpPr>
      <dsp:spPr>
        <a:xfrm>
          <a:off x="482005" y="2122155"/>
          <a:ext cx="1603353" cy="1306845"/>
        </a:xfrm>
        <a:prstGeom prst="ellipse">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CBOs</a:t>
          </a:r>
          <a:endParaRPr lang="en-US" sz="1600" kern="1200" dirty="0"/>
        </a:p>
      </dsp:txBody>
      <dsp:txXfrm>
        <a:off x="716811" y="2313538"/>
        <a:ext cx="1133741" cy="924079"/>
      </dsp:txXfrm>
    </dsp:sp>
    <dsp:sp modelId="{BAB91E6B-BD7B-4036-84D0-6D5DC069C8B4}">
      <dsp:nvSpPr>
        <dsp:cNvPr id="0" name=""/>
        <dsp:cNvSpPr/>
      </dsp:nvSpPr>
      <dsp:spPr>
        <a:xfrm>
          <a:off x="710608" y="533402"/>
          <a:ext cx="1504132" cy="1280513"/>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Funders</a:t>
          </a:r>
          <a:endParaRPr lang="en-US" sz="1600" kern="1200" dirty="0"/>
        </a:p>
      </dsp:txBody>
      <dsp:txXfrm>
        <a:off x="930883" y="720929"/>
        <a:ext cx="1063582" cy="9054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EC2E9-8CE5-4366-8567-4AE0B6C8E578}">
      <dsp:nvSpPr>
        <dsp:cNvPr id="0" name=""/>
        <dsp:cNvSpPr/>
      </dsp:nvSpPr>
      <dsp:spPr>
        <a:xfrm>
          <a:off x="617143" y="431232"/>
          <a:ext cx="2583255" cy="1549953"/>
        </a:xfrm>
        <a:prstGeom prst="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i="1" kern="1200" dirty="0" smtClean="0">
              <a:latin typeface="Arial Narrow" panose="020B0606020202030204" pitchFamily="34" charset="0"/>
            </a:rPr>
            <a:t>Outreach and Engagement</a:t>
          </a:r>
          <a:endParaRPr lang="en-US" sz="3200" i="1" kern="1200" dirty="0">
            <a:latin typeface="Arial Narrow" panose="020B0606020202030204" pitchFamily="34" charset="0"/>
          </a:endParaRPr>
        </a:p>
      </dsp:txBody>
      <dsp:txXfrm>
        <a:off x="617143" y="431232"/>
        <a:ext cx="2583255" cy="1549953"/>
      </dsp:txXfrm>
    </dsp:sp>
    <dsp:sp modelId="{20B3D6A7-95BB-4FDE-AEBB-06931424DA83}">
      <dsp:nvSpPr>
        <dsp:cNvPr id="0" name=""/>
        <dsp:cNvSpPr/>
      </dsp:nvSpPr>
      <dsp:spPr>
        <a:xfrm>
          <a:off x="3581400" y="431232"/>
          <a:ext cx="2583255" cy="1549953"/>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i="1" kern="1200" dirty="0" smtClean="0">
              <a:latin typeface="Arial Narrow" panose="020B0606020202030204" pitchFamily="34" charset="0"/>
            </a:rPr>
            <a:t>Treatment</a:t>
          </a:r>
          <a:endParaRPr lang="en-US" sz="3200" i="1" kern="1200" dirty="0">
            <a:latin typeface="Arial Narrow" panose="020B0606020202030204" pitchFamily="34" charset="0"/>
          </a:endParaRPr>
        </a:p>
      </dsp:txBody>
      <dsp:txXfrm>
        <a:off x="3581400" y="431232"/>
        <a:ext cx="2583255" cy="1549953"/>
      </dsp:txXfrm>
    </dsp:sp>
    <dsp:sp modelId="{959678D7-FB2F-493C-849F-E0A08BA4478B}">
      <dsp:nvSpPr>
        <dsp:cNvPr id="0" name=""/>
        <dsp:cNvSpPr/>
      </dsp:nvSpPr>
      <dsp:spPr>
        <a:xfrm>
          <a:off x="617143" y="2362200"/>
          <a:ext cx="2583255" cy="1549953"/>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i="1" kern="1200" dirty="0" smtClean="0">
              <a:latin typeface="Arial Narrow" panose="020B0606020202030204" pitchFamily="34" charset="0"/>
            </a:rPr>
            <a:t>Housing</a:t>
          </a:r>
          <a:endParaRPr lang="en-US" sz="3200" i="1" kern="1200" dirty="0">
            <a:latin typeface="Arial Narrow" panose="020B0606020202030204" pitchFamily="34" charset="0"/>
          </a:endParaRPr>
        </a:p>
      </dsp:txBody>
      <dsp:txXfrm>
        <a:off x="617143" y="2362200"/>
        <a:ext cx="2583255" cy="1549953"/>
      </dsp:txXfrm>
    </dsp:sp>
    <dsp:sp modelId="{767AB5AA-7E9D-44FC-BD22-AC08FA09978B}">
      <dsp:nvSpPr>
        <dsp:cNvPr id="0" name=""/>
        <dsp:cNvSpPr/>
      </dsp:nvSpPr>
      <dsp:spPr>
        <a:xfrm>
          <a:off x="3581400" y="2362200"/>
          <a:ext cx="2583255" cy="1549953"/>
        </a:xfrm>
        <a:prstGeom prst="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i="1" kern="1200" dirty="0" smtClean="0">
              <a:latin typeface="Arial Narrow" panose="020B0606020202030204" pitchFamily="34" charset="0"/>
            </a:rPr>
            <a:t>Performance Measurements</a:t>
          </a:r>
          <a:endParaRPr lang="en-US" sz="3200" i="1" kern="1200" dirty="0">
            <a:latin typeface="Arial Narrow" panose="020B0606020202030204" pitchFamily="34" charset="0"/>
          </a:endParaRPr>
        </a:p>
      </dsp:txBody>
      <dsp:txXfrm>
        <a:off x="3581400" y="2362200"/>
        <a:ext cx="2583255" cy="15499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1F206F-5F79-490E-AC3C-ECDECAC602D0}" type="datetimeFigureOut">
              <a:rPr lang="en-US" smtClean="0"/>
              <a:t>9/20/2016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DCF88-A043-4671-B55E-79FD58F8F57A}" type="slidenum">
              <a:rPr lang="en-US" smtClean="0"/>
              <a:t>‹#›</a:t>
            </a:fld>
            <a:endParaRPr lang="en-US"/>
          </a:p>
        </p:txBody>
      </p:sp>
    </p:spTree>
    <p:extLst>
      <p:ext uri="{BB962C8B-B14F-4D97-AF65-F5344CB8AC3E}">
        <p14:creationId xmlns:p14="http://schemas.microsoft.com/office/powerpoint/2010/main" val="406650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7857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4,940 unsheltered,</a:t>
            </a:r>
            <a:r>
              <a:rPr lang="en-US" sz="1400" baseline="0" dirty="0" smtClean="0"/>
              <a:t> a </a:t>
            </a:r>
            <a:r>
              <a:rPr lang="en-US" sz="1400" dirty="0" smtClean="0"/>
              <a:t>19%</a:t>
            </a:r>
            <a:r>
              <a:rPr lang="en-US" sz="1400" baseline="0" dirty="0" smtClean="0"/>
              <a:t> increase in unsheltered since 2015</a:t>
            </a:r>
          </a:p>
          <a:p>
            <a:endParaRPr lang="en-US" sz="1400" baseline="0" dirty="0" smtClean="0"/>
          </a:p>
          <a:p>
            <a:r>
              <a:rPr lang="en-US" sz="1400" baseline="0" dirty="0" smtClean="0"/>
              <a:t>13% decrease in chronic since 2015</a:t>
            </a:r>
            <a:endParaRPr lang="en-US" sz="1400" dirty="0"/>
          </a:p>
        </p:txBody>
      </p:sp>
      <p:sp>
        <p:nvSpPr>
          <p:cNvPr id="4" name="Slide Number Placeholder 3"/>
          <p:cNvSpPr>
            <a:spLocks noGrp="1"/>
          </p:cNvSpPr>
          <p:nvPr>
            <p:ph type="sldNum" sz="quarter" idx="10"/>
          </p:nvPr>
        </p:nvSpPr>
        <p:spPr/>
        <p:txBody>
          <a:bodyPr/>
          <a:lstStyle/>
          <a:p>
            <a:fld id="{57EDCF88-A043-4671-B55E-79FD58F8F57A}" type="slidenum">
              <a:rPr lang="en-US" smtClean="0"/>
              <a:t>3</a:t>
            </a:fld>
            <a:endParaRPr lang="en-US"/>
          </a:p>
        </p:txBody>
      </p:sp>
    </p:spTree>
    <p:extLst>
      <p:ext uri="{BB962C8B-B14F-4D97-AF65-F5344CB8AC3E}">
        <p14:creationId xmlns:p14="http://schemas.microsoft.com/office/powerpoint/2010/main" val="1586393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t>Treatment – County, MHSA</a:t>
            </a:r>
          </a:p>
          <a:p>
            <a:r>
              <a:rPr lang="en-US" sz="1400" dirty="0" smtClean="0"/>
              <a:t>Housing – Partnering</a:t>
            </a:r>
            <a:r>
              <a:rPr lang="en-US" sz="1400" baseline="0" dirty="0" smtClean="0"/>
              <a:t> with housing authorities, cities, and community based organizations</a:t>
            </a:r>
            <a:endParaRPr lang="en-US" sz="1400" dirty="0"/>
          </a:p>
        </p:txBody>
      </p:sp>
      <p:sp>
        <p:nvSpPr>
          <p:cNvPr id="4" name="Slide Number Placeholder 3"/>
          <p:cNvSpPr>
            <a:spLocks noGrp="1"/>
          </p:cNvSpPr>
          <p:nvPr>
            <p:ph type="sldNum" sz="quarter" idx="10"/>
          </p:nvPr>
        </p:nvSpPr>
        <p:spPr/>
        <p:txBody>
          <a:bodyPr/>
          <a:lstStyle/>
          <a:p>
            <a:fld id="{57EDCF88-A043-4671-B55E-79FD58F8F57A}" type="slidenum">
              <a:rPr lang="en-US" smtClean="0"/>
              <a:t>5</a:t>
            </a:fld>
            <a:endParaRPr lang="en-US"/>
          </a:p>
        </p:txBody>
      </p:sp>
    </p:spTree>
    <p:extLst>
      <p:ext uri="{BB962C8B-B14F-4D97-AF65-F5344CB8AC3E}">
        <p14:creationId xmlns:p14="http://schemas.microsoft.com/office/powerpoint/2010/main" val="1005057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1950">
              <a:defRPr/>
            </a:pPr>
            <a:endParaRPr lang="en-US" baseline="0" dirty="0" smtClean="0"/>
          </a:p>
          <a:p>
            <a:pPr defTabSz="451950">
              <a:defRPr/>
            </a:pPr>
            <a:r>
              <a:rPr lang="en-US" sz="1400" baseline="0" dirty="0" smtClean="0"/>
              <a:t>The beauty of Project One for All is that we will be building upon the groundwork that has been laid, dramatically expanding services that are proven to work, leveraging existing partnerships in new ways, and adding new programs to catalyze and sustain progress.</a:t>
            </a:r>
          </a:p>
          <a:p>
            <a:pPr defTabSz="451950">
              <a:defRPr/>
            </a:pPr>
            <a:endParaRPr lang="en-US" sz="1400" dirty="0" smtClean="0"/>
          </a:p>
          <a:p>
            <a:pPr defTabSz="447800">
              <a:defRPr/>
            </a:pPr>
            <a:r>
              <a:rPr lang="en-US" sz="1400" dirty="0" smtClean="0">
                <a:solidFill>
                  <a:srgbClr val="000000"/>
                </a:solidFill>
              </a:rPr>
              <a:t>Project One for All is</a:t>
            </a:r>
            <a:r>
              <a:rPr lang="en-US" sz="1400" baseline="0" dirty="0" smtClean="0">
                <a:solidFill>
                  <a:srgbClr val="000000"/>
                </a:solidFill>
              </a:rPr>
              <a:t> comprised of four main components:</a:t>
            </a:r>
          </a:p>
          <a:p>
            <a:pPr marL="167956" indent="-167956" defTabSz="447800">
              <a:buFont typeface="Arial" panose="020B0604020202020204" pitchFamily="34" charset="0"/>
              <a:buChar char="•"/>
              <a:defRPr/>
            </a:pPr>
            <a:r>
              <a:rPr lang="en-US" sz="1400" baseline="0" dirty="0" smtClean="0">
                <a:solidFill>
                  <a:srgbClr val="000000"/>
                </a:solidFill>
              </a:rPr>
              <a:t>Outreach and Engagement</a:t>
            </a:r>
          </a:p>
          <a:p>
            <a:pPr marL="167956" indent="-167956" defTabSz="447800">
              <a:buFont typeface="Arial" panose="020B0604020202020204" pitchFamily="34" charset="0"/>
              <a:buChar char="•"/>
              <a:defRPr/>
            </a:pPr>
            <a:r>
              <a:rPr lang="en-US" sz="1400" baseline="0" dirty="0" smtClean="0">
                <a:solidFill>
                  <a:srgbClr val="000000"/>
                </a:solidFill>
              </a:rPr>
              <a:t>Treatment</a:t>
            </a:r>
          </a:p>
          <a:p>
            <a:pPr marL="167956" indent="-167956" defTabSz="447800">
              <a:buFont typeface="Arial" panose="020B0604020202020204" pitchFamily="34" charset="0"/>
              <a:buChar char="•"/>
              <a:defRPr/>
            </a:pPr>
            <a:r>
              <a:rPr lang="en-US" sz="1400" baseline="0" dirty="0" smtClean="0">
                <a:solidFill>
                  <a:srgbClr val="000000"/>
                </a:solidFill>
              </a:rPr>
              <a:t>Housing – we have 1,103 voucher commitments, or 88%, of what we anticipate needing</a:t>
            </a:r>
            <a:endParaRPr lang="en-US" sz="1400" baseline="0" dirty="0" smtClean="0">
              <a:solidFill>
                <a:srgbClr val="000000"/>
              </a:solidFill>
            </a:endParaRPr>
          </a:p>
          <a:p>
            <a:pPr marL="167956" indent="-167956" defTabSz="447800">
              <a:buFont typeface="Arial" panose="020B0604020202020204" pitchFamily="34" charset="0"/>
              <a:buChar char="•"/>
              <a:defRPr/>
            </a:pPr>
            <a:r>
              <a:rPr lang="en-US" sz="1400" baseline="0" dirty="0" smtClean="0">
                <a:solidFill>
                  <a:srgbClr val="000000"/>
                </a:solidFill>
              </a:rPr>
              <a:t>Performance Measurements</a:t>
            </a:r>
          </a:p>
          <a:p>
            <a:pPr marL="167956" indent="-167956" defTabSz="447800">
              <a:buFont typeface="Arial" panose="020B0604020202020204" pitchFamily="34" charset="0"/>
              <a:buChar char="•"/>
              <a:defRPr/>
            </a:pPr>
            <a:endParaRPr lang="en-US" baseline="0" dirty="0" smtClean="0">
              <a:solidFill>
                <a:srgbClr val="000000"/>
              </a:solidFill>
            </a:endParaRPr>
          </a:p>
        </p:txBody>
      </p:sp>
    </p:spTree>
    <p:extLst>
      <p:ext uri="{BB962C8B-B14F-4D97-AF65-F5344CB8AC3E}">
        <p14:creationId xmlns:p14="http://schemas.microsoft.com/office/powerpoint/2010/main" val="3710482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solidFill>
                <a:srgbClr val="000000"/>
              </a:solidFill>
            </a:endParaRPr>
          </a:p>
          <a:p>
            <a:endParaRPr lang="en-US" b="0" dirty="0" smtClean="0">
              <a:solidFill>
                <a:srgbClr val="000000"/>
              </a:solidFill>
            </a:endParaRPr>
          </a:p>
          <a:p>
            <a:r>
              <a:rPr lang="en-US" sz="1400" b="0" dirty="0" smtClean="0">
                <a:solidFill>
                  <a:srgbClr val="000000"/>
                </a:solidFill>
              </a:rPr>
              <a:t>The</a:t>
            </a:r>
            <a:r>
              <a:rPr lang="en-US" sz="1400" b="0" baseline="0" dirty="0" smtClean="0">
                <a:solidFill>
                  <a:srgbClr val="000000"/>
                </a:solidFill>
              </a:rPr>
              <a:t> investment that will be made for Project One for All is a significant one. In Fiscal Year 2016-17, the County will be investing $16 M in funding for the aforementioned treatment services, housing, and landlord engagement. </a:t>
            </a:r>
          </a:p>
          <a:p>
            <a:endParaRPr lang="en-US" sz="1400" b="0" baseline="0" dirty="0" smtClean="0">
              <a:solidFill>
                <a:srgbClr val="000000"/>
              </a:solidFill>
            </a:endParaRPr>
          </a:p>
          <a:p>
            <a:r>
              <a:rPr lang="en-US" sz="1400" b="0" dirty="0" smtClean="0">
                <a:solidFill>
                  <a:srgbClr val="000000"/>
                </a:solidFill>
              </a:rPr>
              <a:t>This</a:t>
            </a:r>
            <a:r>
              <a:rPr lang="en-US" sz="1400" b="0" baseline="0" dirty="0" smtClean="0">
                <a:solidFill>
                  <a:srgbClr val="000000"/>
                </a:solidFill>
              </a:rPr>
              <a:t>, combined with the value of the regional housing vouchers from other authorities bring the grand total to a $20 M additional regional investment in Project One for All in 16-17.</a:t>
            </a:r>
          </a:p>
          <a:p>
            <a:endParaRPr lang="en-US" sz="1400" b="0" baseline="0" dirty="0" smtClean="0">
              <a:solidFill>
                <a:srgbClr val="000000"/>
              </a:solidFill>
            </a:endParaRPr>
          </a:p>
          <a:p>
            <a:r>
              <a:rPr lang="en-US" sz="1400" b="0" baseline="0" dirty="0" smtClean="0">
                <a:solidFill>
                  <a:srgbClr val="000000"/>
                </a:solidFill>
              </a:rPr>
              <a:t>That number increases to $28 million in the next fiscal year.</a:t>
            </a:r>
          </a:p>
          <a:p>
            <a:endParaRPr lang="en-US" sz="1400" b="0" dirty="0">
              <a:solidFill>
                <a:srgbClr val="FF0000"/>
              </a:solidFill>
            </a:endParaRPr>
          </a:p>
        </p:txBody>
      </p:sp>
    </p:spTree>
    <p:extLst>
      <p:ext uri="{BB962C8B-B14F-4D97-AF65-F5344CB8AC3E}">
        <p14:creationId xmlns:p14="http://schemas.microsoft.com/office/powerpoint/2010/main" val="3710482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endParaRPr lang="en-US" b="1" dirty="0" smtClean="0"/>
          </a:p>
          <a:p>
            <a:r>
              <a:rPr lang="en-US" sz="1400" b="0" dirty="0" smtClean="0"/>
              <a:t>As</a:t>
            </a:r>
            <a:r>
              <a:rPr lang="en-US" sz="1400" b="0" baseline="0" dirty="0" smtClean="0"/>
              <a:t> with any innovative initiative of such a magnitude, Project One for All has challenges.</a:t>
            </a:r>
          </a:p>
          <a:p>
            <a:endParaRPr lang="en-US" sz="1400" b="0" baseline="0" dirty="0" smtClean="0"/>
          </a:p>
          <a:p>
            <a:r>
              <a:rPr lang="en-US" sz="1400" b="0" baseline="0" dirty="0" smtClean="0"/>
              <a:t>We have included funds for expansion of programs to support Project One for All, but there is always the danger that the need will exceed the capacity. Regionally, having a sufficiently trained and experienced workforce to work with this population may be a challenge.</a:t>
            </a:r>
          </a:p>
          <a:p>
            <a:endParaRPr lang="en-US" sz="1400" b="0" baseline="0" dirty="0" smtClean="0"/>
          </a:p>
          <a:p>
            <a:r>
              <a:rPr lang="en-US" sz="1400" b="0" baseline="0" dirty="0" smtClean="0"/>
              <a:t>Of course with a less than 3% vacancy rate in our county, a key risk is the availability of housing for Project One for All participants.  It is critical that we actively partner with jurisdictions throughout the region and actively incentivize landlords and property managers to partner with us on this initiative</a:t>
            </a:r>
          </a:p>
          <a:p>
            <a:endParaRPr lang="en-US" sz="1400" b="0" baseline="0" dirty="0" smtClean="0"/>
          </a:p>
          <a:p>
            <a:pPr defTabSz="451950">
              <a:defRPr/>
            </a:pPr>
            <a:r>
              <a:rPr lang="en-US" sz="1400" dirty="0"/>
              <a:t>And, as always, we will be keeping an eye out for policy changes at the State and Federal level that could impact local operations. We closely monitor any possible changes to prepare for potential effects on our local programs.</a:t>
            </a:r>
            <a:endParaRPr lang="en-US" sz="1400" b="0" dirty="0"/>
          </a:p>
        </p:txBody>
      </p:sp>
    </p:spTree>
    <p:extLst>
      <p:ext uri="{BB962C8B-B14F-4D97-AF65-F5344CB8AC3E}">
        <p14:creationId xmlns:p14="http://schemas.microsoft.com/office/powerpoint/2010/main" val="459545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r>
              <a:rPr lang="en-US" sz="1400" b="0" dirty="0" smtClean="0"/>
              <a:t>In the</a:t>
            </a:r>
            <a:r>
              <a:rPr lang="en-US" sz="1400" b="0" baseline="0" dirty="0" smtClean="0"/>
              <a:t> upcoming year, we plan to expand outreach, engagement and treatment services; work closely with cities and other public housing authorities to secure commitments for resources to support Project One for All; launch landlord recruitment efforts; and begin collecting baseline data. This will start the work to help individuals with serious mental illness get homes.</a:t>
            </a:r>
          </a:p>
          <a:p>
            <a:endParaRPr lang="en-US" sz="1400" b="0" baseline="0" dirty="0" smtClean="0"/>
          </a:p>
          <a:p>
            <a:r>
              <a:rPr lang="en-US" sz="1400" b="0" baseline="0" dirty="0" smtClean="0"/>
              <a:t>In the next year, we will assess utilization information to determine additional outreach, engagement and treatment needs; continue working with cities and regional housing authorities to fully meet the housing needs; and report initial outcomes.</a:t>
            </a:r>
          </a:p>
          <a:p>
            <a:endParaRPr lang="en-US" b="0" baseline="0" dirty="0" smtClean="0"/>
          </a:p>
        </p:txBody>
      </p:sp>
    </p:spTree>
    <p:extLst>
      <p:ext uri="{BB962C8B-B14F-4D97-AF65-F5344CB8AC3E}">
        <p14:creationId xmlns:p14="http://schemas.microsoft.com/office/powerpoint/2010/main" val="4157866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340B626E-50C0-49E8-B77A-E6B79807FA45}"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08193414"/>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998344-FC52-4474-9EF8-37101B061BC7}"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1635192789"/>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408EF-2D1F-4068-A891-7C52D73C096D}"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1385610611"/>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340B626E-50C0-49E8-B77A-E6B79807FA45}"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30900760"/>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D8A6BCE-E2F2-4DEB-9C3E-77F298F395F3}"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7866745" y="6344516"/>
            <a:ext cx="1048655" cy="365125"/>
          </a:xfrm>
        </p:spPr>
        <p:txBody>
          <a:bodyPr/>
          <a:lstStyle>
            <a:lvl1pPr>
              <a:defRPr>
                <a:solidFill>
                  <a:srgbClr val="000000"/>
                </a:solidFill>
              </a:defRPr>
            </a:lvl1pPr>
          </a:lstStyle>
          <a:p>
            <a:fld id="{CFBA6597-D7DA-DC49-90B6-6291F05CD5D3}" type="slidenum">
              <a:rPr lang="en-US" smtClean="0"/>
              <a:pPr/>
              <a:t>‹#›</a:t>
            </a:fld>
            <a:endParaRPr lang="en-US" dirty="0"/>
          </a:p>
        </p:txBody>
      </p:sp>
      <p:sp>
        <p:nvSpPr>
          <p:cNvPr id="8" name="Text Placeholder 7"/>
          <p:cNvSpPr>
            <a:spLocks noGrp="1"/>
          </p:cNvSpPr>
          <p:nvPr>
            <p:ph type="body" sz="quarter" idx="13"/>
          </p:nvPr>
        </p:nvSpPr>
        <p:spPr>
          <a:xfrm>
            <a:off x="304800" y="1369786"/>
            <a:ext cx="8610600" cy="589641"/>
          </a:xfrm>
        </p:spPr>
        <p:txBody>
          <a:bodyPr>
            <a:noAutofit/>
          </a:bodyPr>
          <a:lstStyle>
            <a:lvl1pPr>
              <a:defRPr sz="2400" b="1" cap="all">
                <a:solidFill>
                  <a:srgbClr val="000000"/>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a:xfrm>
            <a:off x="304800" y="1959427"/>
            <a:ext cx="8610600" cy="4318001"/>
          </a:xfrm>
        </p:spPr>
        <p:txBody>
          <a:bodyPr/>
          <a:lstStyle>
            <a:lvl1pPr marL="285750" indent="-285750">
              <a:buClr>
                <a:schemeClr val="tx1">
                  <a:lumMod val="75000"/>
                </a:schemeClr>
              </a:buClr>
              <a:buSzPct val="100000"/>
              <a:buFont typeface="Wingdings" panose="05000000000000000000" pitchFamily="2" charset="2"/>
              <a:buChar char="§"/>
              <a:defRPr/>
            </a:lvl1pPr>
            <a:lvl2pPr marL="571500" indent="-227013">
              <a:buFont typeface="Wingdings" panose="05000000000000000000" pitchFamily="2" charset="2"/>
              <a:buChar char="§"/>
              <a:defRPr/>
            </a:lvl2pPr>
            <a:lvl3pPr marL="915988" indent="-227013">
              <a:buFont typeface="Wingdings" panose="05000000000000000000" pitchFamily="2" charset="2"/>
              <a:buChar char="§"/>
              <a:defRPr/>
            </a:lvl3pPr>
            <a:lvl4pPr marL="1260475" indent="-234950">
              <a:buFont typeface="Wingdings" panose="05000000000000000000" pitchFamily="2" charset="2"/>
              <a:buChar char="§"/>
              <a:defRPr/>
            </a:lvl4pPr>
            <a:lvl5pPr marL="1597025" indent="-227013">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26588235"/>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552E558-6CB4-498C-B2BA-EF5DE50355E6}"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2468513370"/>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998344-FC52-4474-9EF8-37101B061BC7}"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2040041324"/>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408EF-2D1F-4068-A891-7C52D73C096D}"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631854705"/>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340B626E-50C0-49E8-B77A-E6B79807FA45}"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7923562"/>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D8A6BCE-E2F2-4DEB-9C3E-77F298F395F3}"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7866745" y="6344516"/>
            <a:ext cx="1048655" cy="365125"/>
          </a:xfrm>
        </p:spPr>
        <p:txBody>
          <a:bodyPr/>
          <a:lstStyle>
            <a:lvl1pPr>
              <a:defRPr>
                <a:solidFill>
                  <a:srgbClr val="000000"/>
                </a:solidFill>
              </a:defRPr>
            </a:lvl1pPr>
          </a:lstStyle>
          <a:p>
            <a:fld id="{CFBA6597-D7DA-DC49-90B6-6291F05CD5D3}" type="slidenum">
              <a:rPr lang="en-US" smtClean="0"/>
              <a:pPr/>
              <a:t>‹#›</a:t>
            </a:fld>
            <a:endParaRPr lang="en-US" dirty="0"/>
          </a:p>
        </p:txBody>
      </p:sp>
      <p:sp>
        <p:nvSpPr>
          <p:cNvPr id="8" name="Text Placeholder 7"/>
          <p:cNvSpPr>
            <a:spLocks noGrp="1"/>
          </p:cNvSpPr>
          <p:nvPr>
            <p:ph type="body" sz="quarter" idx="13"/>
          </p:nvPr>
        </p:nvSpPr>
        <p:spPr>
          <a:xfrm>
            <a:off x="304800" y="1369786"/>
            <a:ext cx="8610600" cy="589641"/>
          </a:xfrm>
        </p:spPr>
        <p:txBody>
          <a:bodyPr>
            <a:noAutofit/>
          </a:bodyPr>
          <a:lstStyle>
            <a:lvl1pPr>
              <a:defRPr sz="2400" b="1" cap="all">
                <a:solidFill>
                  <a:srgbClr val="000000"/>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a:xfrm>
            <a:off x="304800" y="1959427"/>
            <a:ext cx="8610600" cy="4318001"/>
          </a:xfrm>
        </p:spPr>
        <p:txBody>
          <a:bodyPr/>
          <a:lstStyle>
            <a:lvl1pPr marL="285750" indent="-285750">
              <a:buClr>
                <a:schemeClr val="tx1">
                  <a:lumMod val="75000"/>
                </a:schemeClr>
              </a:buClr>
              <a:buSzPct val="100000"/>
              <a:buFont typeface="Wingdings" panose="05000000000000000000" pitchFamily="2" charset="2"/>
              <a:buChar char="§"/>
              <a:defRPr/>
            </a:lvl1pPr>
            <a:lvl2pPr marL="571500" indent="-227013">
              <a:buFont typeface="Wingdings" panose="05000000000000000000" pitchFamily="2" charset="2"/>
              <a:buChar char="§"/>
              <a:defRPr/>
            </a:lvl2pPr>
            <a:lvl3pPr marL="915988" indent="-227013">
              <a:buFont typeface="Wingdings" panose="05000000000000000000" pitchFamily="2" charset="2"/>
              <a:buChar char="§"/>
              <a:defRPr/>
            </a:lvl3pPr>
            <a:lvl4pPr marL="1260475" indent="-234950">
              <a:buFont typeface="Wingdings" panose="05000000000000000000" pitchFamily="2" charset="2"/>
              <a:buChar char="§"/>
              <a:defRPr/>
            </a:lvl4pPr>
            <a:lvl5pPr marL="1597025" indent="-227013">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74060281"/>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552E558-6CB4-498C-B2BA-EF5DE50355E6}"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4092028652"/>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D8A6BCE-E2F2-4DEB-9C3E-77F298F395F3}"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7866745" y="6344516"/>
            <a:ext cx="1048655" cy="365125"/>
          </a:xfrm>
        </p:spPr>
        <p:txBody>
          <a:bodyPr/>
          <a:lstStyle>
            <a:lvl1pPr>
              <a:defRPr>
                <a:solidFill>
                  <a:srgbClr val="000000"/>
                </a:solidFill>
              </a:defRPr>
            </a:lvl1pPr>
          </a:lstStyle>
          <a:p>
            <a:fld id="{CFBA6597-D7DA-DC49-90B6-6291F05CD5D3}" type="slidenum">
              <a:rPr lang="en-US" smtClean="0"/>
              <a:pPr/>
              <a:t>‹#›</a:t>
            </a:fld>
            <a:endParaRPr lang="en-US" dirty="0"/>
          </a:p>
        </p:txBody>
      </p:sp>
      <p:sp>
        <p:nvSpPr>
          <p:cNvPr id="8" name="Text Placeholder 7"/>
          <p:cNvSpPr>
            <a:spLocks noGrp="1"/>
          </p:cNvSpPr>
          <p:nvPr>
            <p:ph type="body" sz="quarter" idx="13"/>
          </p:nvPr>
        </p:nvSpPr>
        <p:spPr>
          <a:xfrm>
            <a:off x="304800" y="1369786"/>
            <a:ext cx="8610600" cy="589641"/>
          </a:xfrm>
        </p:spPr>
        <p:txBody>
          <a:bodyPr>
            <a:noAutofit/>
          </a:bodyPr>
          <a:lstStyle>
            <a:lvl1pPr>
              <a:defRPr sz="2400" b="1" cap="all">
                <a:solidFill>
                  <a:srgbClr val="000000"/>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a:xfrm>
            <a:off x="304800" y="1959427"/>
            <a:ext cx="8610600" cy="4318001"/>
          </a:xfrm>
        </p:spPr>
        <p:txBody>
          <a:bodyPr/>
          <a:lstStyle>
            <a:lvl1pPr marL="285750" indent="-285750">
              <a:buClr>
                <a:schemeClr val="tx1">
                  <a:lumMod val="75000"/>
                </a:schemeClr>
              </a:buClr>
              <a:buSzPct val="100000"/>
              <a:buFont typeface="Wingdings" panose="05000000000000000000" pitchFamily="2" charset="2"/>
              <a:buChar char="§"/>
              <a:defRPr/>
            </a:lvl1pPr>
            <a:lvl2pPr marL="571500" indent="-227013">
              <a:buFont typeface="Wingdings" panose="05000000000000000000" pitchFamily="2" charset="2"/>
              <a:buChar char="§"/>
              <a:defRPr/>
            </a:lvl2pPr>
            <a:lvl3pPr marL="915988" indent="-227013">
              <a:buFont typeface="Wingdings" panose="05000000000000000000" pitchFamily="2" charset="2"/>
              <a:buChar char="§"/>
              <a:defRPr/>
            </a:lvl3pPr>
            <a:lvl4pPr marL="1260475" indent="-234950">
              <a:buFont typeface="Wingdings" panose="05000000000000000000" pitchFamily="2" charset="2"/>
              <a:buChar char="§"/>
              <a:defRPr/>
            </a:lvl4pPr>
            <a:lvl5pPr marL="1597025" indent="-227013">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597962950"/>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998344-FC52-4474-9EF8-37101B061BC7}"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533898832"/>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408EF-2D1F-4068-A891-7C52D73C096D}"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790241159"/>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8AB2E955-1FCD-504A-A4D9-17915D554538}" type="datetimeFigureOut">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2449211"/>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
        <p:nvSpPr>
          <p:cNvPr id="8" name="Text Placeholder 7"/>
          <p:cNvSpPr>
            <a:spLocks noGrp="1"/>
          </p:cNvSpPr>
          <p:nvPr>
            <p:ph type="body" sz="quarter" idx="13"/>
          </p:nvPr>
        </p:nvSpPr>
        <p:spPr>
          <a:xfrm>
            <a:off x="693056" y="1369786"/>
            <a:ext cx="7993741" cy="589641"/>
          </a:xfrm>
        </p:spPr>
        <p:txBody>
          <a:bodyPr>
            <a:noAutofit/>
          </a:bodyPr>
          <a:lstStyle>
            <a:lvl1pPr>
              <a:defRPr sz="2400" cap="all">
                <a:solidFill>
                  <a:schemeClr val="accent3"/>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p:txBody>
          <a:bodyPr/>
          <a:lstStyle>
            <a:lvl1pPr marL="285750" indent="-285750">
              <a:buClr>
                <a:schemeClr val="tx1">
                  <a:lumMod val="75000"/>
                </a:schemeClr>
              </a:buClr>
              <a:buSzPct val="100000"/>
              <a:buFont typeface="Wingdings" panose="05000000000000000000" pitchFamily="2" charset="2"/>
              <a:buChar char="§"/>
              <a:defRPr/>
            </a:lvl1pPr>
            <a:lvl2pPr marL="571500" indent="-227013">
              <a:buFont typeface="Wingdings" panose="05000000000000000000" pitchFamily="2" charset="2"/>
              <a:buChar char="§"/>
              <a:defRPr/>
            </a:lvl2pPr>
            <a:lvl3pPr marL="915988" indent="-227013">
              <a:buFont typeface="Wingdings" panose="05000000000000000000" pitchFamily="2" charset="2"/>
              <a:buChar char="§"/>
              <a:defRPr/>
            </a:lvl3pPr>
            <a:lvl4pPr marL="1260475" indent="-234950">
              <a:buFont typeface="Wingdings" panose="05000000000000000000" pitchFamily="2" charset="2"/>
              <a:buChar char="§"/>
              <a:defRPr/>
            </a:lvl4pPr>
            <a:lvl5pPr marL="1597025" indent="-227013">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15479077"/>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51869505"/>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181374508"/>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B2E955-1FCD-504A-A4D9-17915D554538}" type="datetimeFigureOut">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552412034"/>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552E558-6CB4-498C-B2BA-EF5DE50355E6}"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731581464"/>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998344-FC52-4474-9EF8-37101B061BC7}"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040905807"/>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408EF-2D1F-4068-A891-7C52D73C096D}"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4" name="Slide Number Placeholder 3"/>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357218566"/>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545F20-5E27-4BEF-AEC3-6F7AD09A5B0A}"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08D72E-2F0F-4AF1-87B6-648E413F4983}" type="slidenum">
              <a:rPr lang="en-US" smtClean="0"/>
              <a:t>‹#›</a:t>
            </a:fld>
            <a:endParaRPr lang="en-US"/>
          </a:p>
        </p:txBody>
      </p:sp>
    </p:spTree>
    <p:extLst>
      <p:ext uri="{BB962C8B-B14F-4D97-AF65-F5344CB8AC3E}">
        <p14:creationId xmlns:p14="http://schemas.microsoft.com/office/powerpoint/2010/main" val="428936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71835" y="2130425"/>
            <a:ext cx="7772400" cy="1470025"/>
          </a:xfrm>
        </p:spPr>
        <p:txBody>
          <a:bodyPr/>
          <a:lstStyle>
            <a:lvl1pPr algn="ctr">
              <a:lnSpc>
                <a:spcPct val="90000"/>
              </a:lnSpc>
              <a:defRPr sz="4200" cap="all" spc="100">
                <a:latin typeface="+mj-lt"/>
                <a:cs typeface="Avenir Medium"/>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457635" y="3840845"/>
            <a:ext cx="6400800" cy="1275441"/>
          </a:xfrm>
        </p:spPr>
        <p:txBody>
          <a:bodyPr>
            <a:normAutofit/>
          </a:bodyPr>
          <a:lstStyle>
            <a:lvl1pPr marL="0" indent="0" algn="ctr">
              <a:lnSpc>
                <a:spcPct val="100000"/>
              </a:lnSpc>
              <a:buNone/>
              <a:defRPr sz="2200" b="0" i="1" cap="none" spc="80">
                <a:solidFill>
                  <a:schemeClr val="bg1"/>
                </a:solidFill>
                <a:latin typeface="+mn-lt"/>
                <a:cs typeface="Avenir Medium Obliqu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284246" y="6528699"/>
            <a:ext cx="2133600" cy="365125"/>
          </a:xfrm>
        </p:spPr>
        <p:txBody>
          <a:bodyPr/>
          <a:lstStyle/>
          <a:p>
            <a:fld id="{340B626E-50C0-49E8-B77A-E6B79807FA45}"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6739472" y="6528699"/>
            <a:ext cx="2133600" cy="365125"/>
          </a:xfrm>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cxnSp>
        <p:nvCxnSpPr>
          <p:cNvPr id="13" name="Straight Connector 12"/>
          <p:cNvCxnSpPr/>
          <p:nvPr/>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2340285" y="3627663"/>
            <a:ext cx="4635500" cy="0"/>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85415996"/>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D8A6BCE-E2F2-4DEB-9C3E-77F298F395F3}"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6" name="Slide Number Placeholder 5"/>
          <p:cNvSpPr>
            <a:spLocks noGrp="1"/>
          </p:cNvSpPr>
          <p:nvPr>
            <p:ph type="sldNum" sz="quarter" idx="12"/>
          </p:nvPr>
        </p:nvSpPr>
        <p:spPr>
          <a:xfrm>
            <a:off x="7866745" y="6344516"/>
            <a:ext cx="1048655" cy="365125"/>
          </a:xfrm>
        </p:spPr>
        <p:txBody>
          <a:bodyPr/>
          <a:lstStyle>
            <a:lvl1pPr>
              <a:defRPr>
                <a:solidFill>
                  <a:srgbClr val="000000"/>
                </a:solidFill>
              </a:defRPr>
            </a:lvl1pPr>
          </a:lstStyle>
          <a:p>
            <a:fld id="{CFBA6597-D7DA-DC49-90B6-6291F05CD5D3}" type="slidenum">
              <a:rPr lang="en-US" smtClean="0"/>
              <a:pPr/>
              <a:t>‹#›</a:t>
            </a:fld>
            <a:endParaRPr lang="en-US" dirty="0"/>
          </a:p>
        </p:txBody>
      </p:sp>
      <p:sp>
        <p:nvSpPr>
          <p:cNvPr id="8" name="Text Placeholder 7"/>
          <p:cNvSpPr>
            <a:spLocks noGrp="1"/>
          </p:cNvSpPr>
          <p:nvPr>
            <p:ph type="body" sz="quarter" idx="13"/>
          </p:nvPr>
        </p:nvSpPr>
        <p:spPr>
          <a:xfrm>
            <a:off x="304800" y="1369786"/>
            <a:ext cx="8610600" cy="589641"/>
          </a:xfrm>
        </p:spPr>
        <p:txBody>
          <a:bodyPr>
            <a:noAutofit/>
          </a:bodyPr>
          <a:lstStyle>
            <a:lvl1pPr>
              <a:defRPr sz="2400" b="1" cap="all">
                <a:solidFill>
                  <a:srgbClr val="000000"/>
                </a:solidFill>
              </a:defRPr>
            </a:lvl1pPr>
            <a:lvl2pPr>
              <a:defRPr sz="2400">
                <a:solidFill>
                  <a:schemeClr val="accent2">
                    <a:lumMod val="20000"/>
                    <a:lumOff val="80000"/>
                  </a:schemeClr>
                </a:solidFill>
              </a:defRPr>
            </a:lvl2pPr>
            <a:lvl3pPr>
              <a:defRPr sz="2400">
                <a:solidFill>
                  <a:schemeClr val="accent2">
                    <a:lumMod val="20000"/>
                    <a:lumOff val="80000"/>
                  </a:schemeClr>
                </a:solidFill>
              </a:defRPr>
            </a:lvl3pPr>
            <a:lvl4pPr>
              <a:defRPr sz="2400">
                <a:solidFill>
                  <a:schemeClr val="accent2">
                    <a:lumMod val="20000"/>
                    <a:lumOff val="80000"/>
                  </a:schemeClr>
                </a:solidFill>
              </a:defRPr>
            </a:lvl4pPr>
            <a:lvl5pPr>
              <a:defRPr sz="2400">
                <a:solidFill>
                  <a:schemeClr val="accent2">
                    <a:lumMod val="20000"/>
                    <a:lumOff val="80000"/>
                  </a:schemeClr>
                </a:solidFill>
              </a:defRPr>
            </a:lvl5pPr>
          </a:lstStyle>
          <a:p>
            <a:pPr lvl="0"/>
            <a:r>
              <a:rPr lang="en-US" dirty="0" smtClean="0"/>
              <a:t>Click to edit Master text styles</a:t>
            </a:r>
            <a:endParaRPr lang="en-US" dirty="0"/>
          </a:p>
        </p:txBody>
      </p:sp>
      <p:sp>
        <p:nvSpPr>
          <p:cNvPr id="3" name="Content Placeholder 2"/>
          <p:cNvSpPr>
            <a:spLocks noGrp="1"/>
          </p:cNvSpPr>
          <p:nvPr>
            <p:ph idx="1"/>
          </p:nvPr>
        </p:nvSpPr>
        <p:spPr>
          <a:xfrm>
            <a:off x="304800" y="1959427"/>
            <a:ext cx="8610600" cy="4318001"/>
          </a:xfrm>
        </p:spPr>
        <p:txBody>
          <a:bodyPr/>
          <a:lstStyle>
            <a:lvl1pPr marL="285750" indent="-285750">
              <a:buClr>
                <a:schemeClr val="tx1">
                  <a:lumMod val="75000"/>
                </a:schemeClr>
              </a:buClr>
              <a:buSzPct val="100000"/>
              <a:buFont typeface="Wingdings" panose="05000000000000000000" pitchFamily="2" charset="2"/>
              <a:buChar char="§"/>
              <a:defRPr/>
            </a:lvl1pPr>
            <a:lvl2pPr marL="571500" indent="-227013">
              <a:buFont typeface="Wingdings" panose="05000000000000000000" pitchFamily="2" charset="2"/>
              <a:buChar char="§"/>
              <a:defRPr/>
            </a:lvl2pPr>
            <a:lvl3pPr marL="915988" indent="-227013">
              <a:buFont typeface="Wingdings" panose="05000000000000000000" pitchFamily="2" charset="2"/>
              <a:buChar char="§"/>
              <a:defRPr/>
            </a:lvl3pPr>
            <a:lvl4pPr marL="1260475" indent="-234950">
              <a:buFont typeface="Wingdings" panose="05000000000000000000" pitchFamily="2" charset="2"/>
              <a:buChar char="§"/>
              <a:defRPr/>
            </a:lvl4pPr>
            <a:lvl5pPr marL="1597025" indent="-227013">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9850354"/>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bIns="91440" anchor="b"/>
          <a:lstStyle>
            <a:lvl1pPr marL="0" indent="0">
              <a:lnSpc>
                <a:spcPct val="100000"/>
              </a:lnSpc>
              <a:buNone/>
              <a:defRPr sz="1600" b="0" i="0" cap="all">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285750" indent="-285750">
              <a:buClr>
                <a:schemeClr val="tx1">
                  <a:lumMod val="75000"/>
                </a:schemeClr>
              </a:buClr>
              <a:buSzPct val="100000"/>
              <a:buFont typeface="Wingdings" panose="05000000000000000000" pitchFamily="2" charset="2"/>
              <a:buChar char="§"/>
              <a:defRPr sz="1600" b="0" i="0"/>
            </a:lvl1pPr>
            <a:lvl2pPr>
              <a:defRPr sz="1600" b="0" i="0"/>
            </a:lvl2pPr>
            <a:lvl3pPr>
              <a:defRPr sz="1600" b="0" i="0"/>
            </a:lvl3pPr>
            <a:lvl4pPr>
              <a:defRPr sz="1600" b="0" i="0"/>
            </a:lvl4pPr>
            <a:lvl5pPr>
              <a:defRPr sz="1600" b="0" i="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552E558-6CB4-498C-B2BA-EF5DE50355E6}" type="datetime1">
              <a:rPr lang="en-US" smtClean="0">
                <a:solidFill>
                  <a:srgbClr val="808080">
                    <a:lumMod val="60000"/>
                    <a:lumOff val="40000"/>
                  </a:srgbClr>
                </a:solidFill>
              </a:rPr>
              <a:pPr/>
              <a:t>9/20/2016</a:t>
            </a:fld>
            <a:endParaRPr lang="en-US" dirty="0">
              <a:solidFill>
                <a:srgbClr val="808080">
                  <a:lumMod val="60000"/>
                  <a:lumOff val="40000"/>
                </a:srgbClr>
              </a:solidFill>
            </a:endParaRPr>
          </a:p>
        </p:txBody>
      </p:sp>
      <p:sp>
        <p:nvSpPr>
          <p:cNvPr id="9" name="Slide Number Placeholder 8"/>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a:t>
            </a:fld>
            <a:endParaRPr lang="en-US" dirty="0">
              <a:solidFill>
                <a:srgbClr val="808080">
                  <a:lumMod val="60000"/>
                  <a:lumOff val="40000"/>
                </a:srgbClr>
              </a:solidFill>
            </a:endParaRPr>
          </a:p>
        </p:txBody>
      </p:sp>
    </p:spTree>
    <p:extLst>
      <p:ext uri="{BB962C8B-B14F-4D97-AF65-F5344CB8AC3E}">
        <p14:creationId xmlns:p14="http://schemas.microsoft.com/office/powerpoint/2010/main" val="384531965"/>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19.xml"/><Relationship Id="rId7" Type="http://schemas.openxmlformats.org/officeDocument/2006/relationships/image" Target="../media/image1.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24.xml"/><Relationship Id="rId7"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111B2E2E-8FDB-466E-8415-34AEEF273CF6}" type="datetime1">
              <a:rPr lang="en-US" smtClean="0">
                <a:solidFill>
                  <a:srgbClr val="808080">
                    <a:lumMod val="60000"/>
                    <a:lumOff val="40000"/>
                  </a:srgbClr>
                </a:solidFill>
              </a:rPr>
              <a:pPr defTabSz="457200"/>
              <a:t>9/20/2016</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3321995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708" r:id="rId6"/>
  </p:sldLayoutIdLst>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hf hdr="0" ftr="0" dt="0"/>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9"/>
        </a:buBlip>
        <a:defRPr sz="1600" kern="1200" cap="none" baseline="0">
          <a:solidFill>
            <a:srgbClr val="000000"/>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rgbClr val="000000"/>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rgbClr val="000000"/>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rgbClr val="000000"/>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111B2E2E-8FDB-466E-8415-34AEEF273CF6}" type="datetime1">
              <a:rPr lang="en-US" smtClean="0">
                <a:solidFill>
                  <a:srgbClr val="808080">
                    <a:lumMod val="60000"/>
                    <a:lumOff val="40000"/>
                  </a:srgbClr>
                </a:solidFill>
              </a:rPr>
              <a:pPr defTabSz="457200"/>
              <a:t>9/20/2016</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1316340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hf hdr="0" ftr="0" dt="0"/>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8"/>
        </a:buBlip>
        <a:defRPr sz="1600" kern="1200" cap="none" baseline="0">
          <a:solidFill>
            <a:srgbClr val="000000"/>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rgbClr val="000000"/>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rgbClr val="000000"/>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rgbClr val="000000"/>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111B2E2E-8FDB-466E-8415-34AEEF273CF6}" type="datetime1">
              <a:rPr lang="en-US" smtClean="0">
                <a:solidFill>
                  <a:srgbClr val="808080">
                    <a:lumMod val="60000"/>
                    <a:lumOff val="40000"/>
                  </a:srgbClr>
                </a:solidFill>
              </a:rPr>
              <a:pPr defTabSz="457200"/>
              <a:t>9/20/2016</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3938339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Lst>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hf hdr="0" ftr="0" dt="0"/>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8"/>
        </a:buBlip>
        <a:defRPr sz="1600" kern="1200" cap="none" baseline="0">
          <a:solidFill>
            <a:srgbClr val="000000"/>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rgbClr val="000000"/>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rgbClr val="000000"/>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rgbClr val="000000"/>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111B2E2E-8FDB-466E-8415-34AEEF273CF6}" type="datetime1">
              <a:rPr lang="en-US" smtClean="0">
                <a:solidFill>
                  <a:srgbClr val="808080">
                    <a:lumMod val="60000"/>
                    <a:lumOff val="40000"/>
                  </a:srgbClr>
                </a:solidFill>
              </a:rPr>
              <a:pPr defTabSz="457200"/>
              <a:t>9/20/2016</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25389104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Lst>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hf hdr="0" ftr="0" dt="0"/>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8"/>
        </a:buBlip>
        <a:defRPr sz="1600" kern="1200" cap="none" baseline="0">
          <a:solidFill>
            <a:srgbClr val="000000"/>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rgbClr val="000000"/>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rgbClr val="000000"/>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rgbClr val="000000"/>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rgbClr val="000000"/>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3057" y="269002"/>
            <a:ext cx="5326743" cy="741362"/>
          </a:xfrm>
          <a:prstGeom prst="rect">
            <a:avLst/>
          </a:prstGeom>
        </p:spPr>
        <p:txBody>
          <a:bodyPr vert="horz" lIns="0" tIns="0" rIns="0" bIns="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93056" y="1959427"/>
            <a:ext cx="7993743" cy="4318001"/>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93057" y="6356350"/>
            <a:ext cx="2133600" cy="365125"/>
          </a:xfrm>
          <a:prstGeom prst="rect">
            <a:avLst/>
          </a:prstGeom>
        </p:spPr>
        <p:txBody>
          <a:bodyPr vert="horz" wrap="none" lIns="0" tIns="0" rIns="0" bIns="0" rtlCol="0" anchor="ctr"/>
          <a:lstStyle>
            <a:lvl1pPr algn="l">
              <a:defRPr sz="1200" baseline="0">
                <a:solidFill>
                  <a:schemeClr val="tx1">
                    <a:lumMod val="60000"/>
                    <a:lumOff val="40000"/>
                  </a:schemeClr>
                </a:solidFill>
                <a:latin typeface="Avenir Light"/>
              </a:defRPr>
            </a:lvl1pPr>
          </a:lstStyle>
          <a:p>
            <a:pPr defTabSz="457200"/>
            <a:fld id="{8AB2E955-1FCD-504A-A4D9-17915D554538}" type="datetimeFigureOut">
              <a:rPr lang="en-US" smtClean="0">
                <a:solidFill>
                  <a:srgbClr val="808080">
                    <a:lumMod val="60000"/>
                    <a:lumOff val="40000"/>
                  </a:srgbClr>
                </a:solidFill>
              </a:rPr>
              <a:pPr defTabSz="457200"/>
              <a:t>9/20/2016</a:t>
            </a:fld>
            <a:endParaRPr lang="en-US" dirty="0">
              <a:solidFill>
                <a:srgbClr val="808080">
                  <a:lumMod val="60000"/>
                  <a:lumOff val="40000"/>
                </a:srgbClr>
              </a:solidFill>
            </a:endParaRPr>
          </a:p>
        </p:txBody>
      </p:sp>
      <p:sp>
        <p:nvSpPr>
          <p:cNvPr id="6" name="Slide Number Placeholder 5"/>
          <p:cNvSpPr>
            <a:spLocks noGrp="1"/>
          </p:cNvSpPr>
          <p:nvPr>
            <p:ph type="sldNum" sz="quarter" idx="4"/>
          </p:nvPr>
        </p:nvSpPr>
        <p:spPr>
          <a:xfrm>
            <a:off x="7638142" y="6356350"/>
            <a:ext cx="1048655" cy="365125"/>
          </a:xfrm>
          <a:prstGeom prst="rect">
            <a:avLst/>
          </a:prstGeom>
        </p:spPr>
        <p:txBody>
          <a:bodyPr vert="horz" wrap="none" lIns="0" tIns="0" rIns="0" bIns="0" rtlCol="0" anchor="ctr"/>
          <a:lstStyle>
            <a:lvl1pPr algn="r">
              <a:defRPr sz="1200" baseline="0">
                <a:solidFill>
                  <a:schemeClr val="tx1">
                    <a:lumMod val="60000"/>
                    <a:lumOff val="40000"/>
                  </a:schemeClr>
                </a:solidFill>
                <a:latin typeface="Avenir Light"/>
              </a:defRPr>
            </a:lvl1pPr>
          </a:lstStyle>
          <a:p>
            <a:pPr defTabSz="457200"/>
            <a:fld id="{CFBA6597-D7DA-DC49-90B6-6291F05CD5D3}" type="slidenum">
              <a:rPr lang="en-US" smtClean="0">
                <a:solidFill>
                  <a:srgbClr val="808080">
                    <a:lumMod val="60000"/>
                    <a:lumOff val="40000"/>
                  </a:srgbClr>
                </a:solidFill>
              </a:rPr>
              <a:pPr defTabSz="457200"/>
              <a:t>‹#›</a:t>
            </a:fld>
            <a:endParaRPr lang="en-US" dirty="0">
              <a:solidFill>
                <a:srgbClr val="808080">
                  <a:lumMod val="60000"/>
                  <a:lumOff val="40000"/>
                </a:srgbClr>
              </a:solidFill>
            </a:endParaRPr>
          </a:p>
        </p:txBody>
      </p:sp>
      <p:sp>
        <p:nvSpPr>
          <p:cNvPr id="14" name="Footer Placeholder 13"/>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srgbClr val="808080">
                  <a:tint val="75000"/>
                </a:srgbClr>
              </a:solidFill>
            </a:endParaRPr>
          </a:p>
        </p:txBody>
      </p:sp>
    </p:spTree>
    <p:extLst>
      <p:ext uri="{BB962C8B-B14F-4D97-AF65-F5344CB8AC3E}">
        <p14:creationId xmlns:p14="http://schemas.microsoft.com/office/powerpoint/2010/main" val="2695489067"/>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Lst>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txStyles>
    <p:titleStyle>
      <a:lvl1pPr algn="l" defTabSz="457200" rtl="0" eaLnBrk="1" latinLnBrk="0" hangingPunct="1">
        <a:lnSpc>
          <a:spcPct val="90000"/>
        </a:lnSpc>
        <a:spcBef>
          <a:spcPct val="0"/>
        </a:spcBef>
        <a:buNone/>
        <a:defRPr sz="2400" kern="1200" cap="all">
          <a:solidFill>
            <a:schemeClr val="bg1"/>
          </a:solidFill>
          <a:latin typeface="+mj-lt"/>
          <a:ea typeface="+mj-ea"/>
          <a:cs typeface="Avenir Medium"/>
        </a:defRPr>
      </a:lvl1pPr>
    </p:titleStyle>
    <p:bodyStyle>
      <a:lvl1pPr marL="0" indent="0" algn="l" defTabSz="457200" rtl="0" eaLnBrk="1" latinLnBrk="0" hangingPunct="1">
        <a:lnSpc>
          <a:spcPct val="150000"/>
        </a:lnSpc>
        <a:spcBef>
          <a:spcPts val="0"/>
        </a:spcBef>
        <a:spcAft>
          <a:spcPts val="1000"/>
        </a:spcAft>
        <a:buClr>
          <a:schemeClr val="bg1"/>
        </a:buClr>
        <a:buSzPct val="25000"/>
        <a:buFontTx/>
        <a:buBlip>
          <a:blip r:embed="rId8"/>
        </a:buBlip>
        <a:defRPr sz="1600" kern="1200" cap="none" baseline="0">
          <a:solidFill>
            <a:schemeClr val="tx1"/>
          </a:solidFill>
          <a:latin typeface="+mn-lt"/>
          <a:ea typeface="+mn-ea"/>
          <a:cs typeface="+mn-cs"/>
        </a:defRPr>
      </a:lvl1pPr>
      <a:lvl2pPr marL="571500" indent="-227013" algn="l" defTabSz="457200" rtl="0" eaLnBrk="1" latinLnBrk="0" hangingPunct="1">
        <a:lnSpc>
          <a:spcPct val="150000"/>
        </a:lnSpc>
        <a:spcBef>
          <a:spcPts val="0"/>
        </a:spcBef>
        <a:spcAft>
          <a:spcPts val="1000"/>
        </a:spcAft>
        <a:buClr>
          <a:schemeClr val="accent1"/>
        </a:buClr>
        <a:buFont typeface="Wingdings" charset="2"/>
        <a:buChar char="§"/>
        <a:defRPr sz="1600" kern="1200" cap="none" baseline="0">
          <a:solidFill>
            <a:schemeClr val="tx1"/>
          </a:solidFill>
          <a:latin typeface="+mn-lt"/>
          <a:ea typeface="+mn-ea"/>
          <a:cs typeface="+mn-cs"/>
        </a:defRPr>
      </a:lvl2pPr>
      <a:lvl3pPr marL="915988" indent="-227013" algn="l" defTabSz="457200" rtl="0" eaLnBrk="1" latinLnBrk="0" hangingPunct="1">
        <a:lnSpc>
          <a:spcPct val="150000"/>
        </a:lnSpc>
        <a:spcBef>
          <a:spcPts val="0"/>
        </a:spcBef>
        <a:spcAft>
          <a:spcPts val="1000"/>
        </a:spcAft>
        <a:buClr>
          <a:schemeClr val="accent2"/>
        </a:buClr>
        <a:buFont typeface="Wingdings" charset="2"/>
        <a:buChar char="§"/>
        <a:defRPr sz="1600" kern="1200" cap="none" baseline="0">
          <a:solidFill>
            <a:schemeClr val="tx1"/>
          </a:solidFill>
          <a:latin typeface="+mn-lt"/>
          <a:ea typeface="+mn-ea"/>
          <a:cs typeface="+mn-cs"/>
        </a:defRPr>
      </a:lvl3pPr>
      <a:lvl4pPr marL="1260475" indent="-234950" algn="l" defTabSz="457200" rtl="0" eaLnBrk="1" latinLnBrk="0" hangingPunct="1">
        <a:lnSpc>
          <a:spcPct val="150000"/>
        </a:lnSpc>
        <a:spcBef>
          <a:spcPts val="0"/>
        </a:spcBef>
        <a:spcAft>
          <a:spcPts val="1000"/>
        </a:spcAft>
        <a:buClr>
          <a:schemeClr val="accent3"/>
        </a:buClr>
        <a:buFont typeface="Wingdings" charset="2"/>
        <a:buChar char="§"/>
        <a:defRPr sz="1600" kern="1200" cap="none" baseline="0">
          <a:solidFill>
            <a:schemeClr val="tx1"/>
          </a:solidFill>
          <a:latin typeface="+mn-lt"/>
          <a:ea typeface="+mn-ea"/>
          <a:cs typeface="+mn-cs"/>
        </a:defRPr>
      </a:lvl4pPr>
      <a:lvl5pPr marL="1597025" indent="-227013" algn="l" defTabSz="457200" rtl="0" eaLnBrk="1" latinLnBrk="0" hangingPunct="1">
        <a:lnSpc>
          <a:spcPct val="150000"/>
        </a:lnSpc>
        <a:spcBef>
          <a:spcPts val="0"/>
        </a:spcBef>
        <a:spcAft>
          <a:spcPts val="1000"/>
        </a:spcAft>
        <a:buClr>
          <a:schemeClr val="accent4"/>
        </a:buClr>
        <a:buFont typeface="Wingdings" charset="2"/>
        <a:buChar char="§"/>
        <a:defRPr sz="1600" kern="1200" cap="none" baseline="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133600"/>
          </a:xfrm>
        </p:spPr>
        <p:txBody>
          <a:bodyPr>
            <a:normAutofit fontScale="90000"/>
          </a:bodyPr>
          <a:lstStyle/>
          <a:p>
            <a:r>
              <a:rPr lang="en-US" dirty="0" smtClean="0"/>
              <a:t/>
            </a:r>
            <a:br>
              <a:rPr lang="en-US" dirty="0" smtClean="0"/>
            </a:br>
            <a:r>
              <a:rPr lang="en-US" dirty="0" smtClean="0"/>
              <a:t/>
            </a:r>
            <a:br>
              <a:rPr lang="en-US" dirty="0" smtClean="0"/>
            </a:br>
            <a:r>
              <a:rPr lang="en-US" dirty="0" smtClean="0"/>
              <a:t>CSAC</a:t>
            </a:r>
            <a:br>
              <a:rPr lang="en-US" dirty="0" smtClean="0"/>
            </a:br>
            <a:r>
              <a:rPr lang="en-US" dirty="0" smtClean="0"/>
              <a:t>Southern California Counties Regional Meeting</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t>September 22, 2016</a:t>
            </a:r>
            <a:endParaRPr lang="en-US" dirty="0"/>
          </a:p>
        </p:txBody>
      </p:sp>
    </p:spTree>
    <p:extLst>
      <p:ext uri="{BB962C8B-B14F-4D97-AF65-F5344CB8AC3E}">
        <p14:creationId xmlns:p14="http://schemas.microsoft.com/office/powerpoint/2010/main" val="165507240"/>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OUR GOAL</a:t>
            </a:r>
            <a:endParaRPr lang="en-US" b="1" dirty="0"/>
          </a:p>
        </p:txBody>
      </p:sp>
      <p:sp>
        <p:nvSpPr>
          <p:cNvPr id="3" name="Slide Number Placeholder 2"/>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10</a:t>
            </a:fld>
            <a:endParaRPr lang="en-US" dirty="0">
              <a:solidFill>
                <a:srgbClr val="808080">
                  <a:lumMod val="60000"/>
                  <a:lumOff val="40000"/>
                </a:srgbClr>
              </a:solidFill>
            </a:endParaRPr>
          </a:p>
        </p:txBody>
      </p:sp>
      <p:sp>
        <p:nvSpPr>
          <p:cNvPr id="4" name="Rectangle 3"/>
          <p:cNvSpPr/>
          <p:nvPr/>
        </p:nvSpPr>
        <p:spPr>
          <a:xfrm>
            <a:off x="381000" y="1752600"/>
            <a:ext cx="2209800" cy="9906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1009650" y="2034976"/>
            <a:ext cx="952500" cy="307777"/>
          </a:xfrm>
          <a:prstGeom prst="rect">
            <a:avLst/>
          </a:prstGeom>
          <a:noFill/>
        </p:spPr>
        <p:txBody>
          <a:bodyPr wrap="square" lIns="0" tIns="0" rIns="0" bIns="0" rtlCol="0">
            <a:spAutoFit/>
          </a:bodyPr>
          <a:lstStyle/>
          <a:p>
            <a:r>
              <a:rPr lang="en-US" sz="2000" b="1" dirty="0" smtClean="0">
                <a:solidFill>
                  <a:schemeClr val="bg2"/>
                </a:solidFill>
                <a:latin typeface="Avenir Light"/>
                <a:cs typeface="Avenir Light"/>
              </a:rPr>
              <a:t>Healthy</a:t>
            </a:r>
            <a:endParaRPr lang="en-US" sz="2000" b="1" dirty="0" smtClean="0">
              <a:solidFill>
                <a:schemeClr val="bg2"/>
              </a:solidFill>
              <a:latin typeface="Avenir Light"/>
              <a:cs typeface="Avenir Light"/>
            </a:endParaRPr>
          </a:p>
        </p:txBody>
      </p:sp>
      <p:sp>
        <p:nvSpPr>
          <p:cNvPr id="6" name="Rectangle 5"/>
          <p:cNvSpPr/>
          <p:nvPr/>
        </p:nvSpPr>
        <p:spPr>
          <a:xfrm>
            <a:off x="6400800" y="1923653"/>
            <a:ext cx="2362200" cy="8382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200900" y="2219642"/>
            <a:ext cx="762000" cy="307777"/>
          </a:xfrm>
          <a:prstGeom prst="rect">
            <a:avLst/>
          </a:prstGeom>
          <a:noFill/>
        </p:spPr>
        <p:txBody>
          <a:bodyPr wrap="square" lIns="0" tIns="0" rIns="0" bIns="0" rtlCol="0">
            <a:spAutoFit/>
          </a:bodyPr>
          <a:lstStyle/>
          <a:p>
            <a:r>
              <a:rPr lang="en-US" sz="2000" b="1" dirty="0" smtClean="0">
                <a:solidFill>
                  <a:schemeClr val="bg2"/>
                </a:solidFill>
                <a:latin typeface="Avenir Light"/>
                <a:cs typeface="Avenir Light"/>
              </a:rPr>
              <a:t>Safe</a:t>
            </a:r>
            <a:endParaRPr lang="en-US" sz="2000" b="1" dirty="0" smtClean="0">
              <a:solidFill>
                <a:schemeClr val="bg2"/>
              </a:solidFill>
              <a:latin typeface="Avenir Light"/>
              <a:cs typeface="Avenir Light"/>
            </a:endParaRPr>
          </a:p>
        </p:txBody>
      </p:sp>
      <p:sp>
        <p:nvSpPr>
          <p:cNvPr id="8" name="TextBox 7"/>
          <p:cNvSpPr txBox="1"/>
          <p:nvPr/>
        </p:nvSpPr>
        <p:spPr>
          <a:xfrm>
            <a:off x="4055335" y="6131736"/>
            <a:ext cx="1223829" cy="307777"/>
          </a:xfrm>
          <a:prstGeom prst="rect">
            <a:avLst/>
          </a:prstGeom>
          <a:noFill/>
        </p:spPr>
        <p:txBody>
          <a:bodyPr wrap="square" lIns="0" tIns="0" rIns="0" bIns="0" rtlCol="0">
            <a:spAutoFit/>
          </a:bodyPr>
          <a:lstStyle/>
          <a:p>
            <a:r>
              <a:rPr lang="en-US" sz="2000" b="1" dirty="0" smtClean="0">
                <a:solidFill>
                  <a:schemeClr val="bg2"/>
                </a:solidFill>
                <a:latin typeface="Avenir Light"/>
                <a:cs typeface="Avenir Light"/>
              </a:rPr>
              <a:t>Thriving</a:t>
            </a:r>
            <a:endParaRPr lang="en-US" sz="2000" b="1" dirty="0" smtClean="0">
              <a:solidFill>
                <a:schemeClr val="bg2"/>
              </a:solidFill>
              <a:latin typeface="Avenir Light"/>
              <a:cs typeface="Avenir Light"/>
            </a:endParaRPr>
          </a:p>
        </p:txBody>
      </p:sp>
      <p:pic>
        <p:nvPicPr>
          <p:cNvPr id="3081" name="Picture 9" descr="C:\Users\sbower\AppData\Local\Microsoft\Windows\Temporary Internet Files\Content.IE5\MRBSPGPF\micronutrient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667000"/>
            <a:ext cx="3810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8" name="Rectangle 17"/>
          <p:cNvSpPr/>
          <p:nvPr/>
        </p:nvSpPr>
        <p:spPr>
          <a:xfrm>
            <a:off x="2743200" y="5763457"/>
            <a:ext cx="3276600" cy="533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769585" y="5876268"/>
            <a:ext cx="1223829" cy="307777"/>
          </a:xfrm>
          <a:prstGeom prst="rect">
            <a:avLst/>
          </a:prstGeom>
          <a:noFill/>
        </p:spPr>
        <p:txBody>
          <a:bodyPr wrap="square" lIns="0" tIns="0" rIns="0" bIns="0" rtlCol="0">
            <a:spAutoFit/>
          </a:bodyPr>
          <a:lstStyle/>
          <a:p>
            <a:r>
              <a:rPr lang="en-US" sz="2000" b="1" dirty="0" smtClean="0">
                <a:solidFill>
                  <a:schemeClr val="bg2"/>
                </a:solidFill>
                <a:latin typeface="Avenir Light"/>
                <a:cs typeface="Avenir Light"/>
              </a:rPr>
              <a:t>Thriving</a:t>
            </a:r>
            <a:endParaRPr lang="en-US" sz="2000" b="1" dirty="0" smtClean="0">
              <a:solidFill>
                <a:schemeClr val="bg2"/>
              </a:solidFill>
              <a:latin typeface="Avenir Light"/>
              <a:cs typeface="Avenir Light"/>
            </a:endParaRPr>
          </a:p>
        </p:txBody>
      </p:sp>
    </p:spTree>
    <p:extLst>
      <p:ext uri="{BB962C8B-B14F-4D97-AF65-F5344CB8AC3E}">
        <p14:creationId xmlns:p14="http://schemas.microsoft.com/office/powerpoint/2010/main" val="597209762"/>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00100" y="3508375"/>
            <a:ext cx="2400300" cy="2667000"/>
          </a:xfrm>
          <a:prstGeom prst="roundRect">
            <a:avLst/>
          </a:prstGeom>
          <a:solidFill>
            <a:srgbClr val="00B0F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dirty="0">
              <a:solidFill>
                <a:prstClr val="white"/>
              </a:solidFill>
            </a:endParaRPr>
          </a:p>
        </p:txBody>
      </p:sp>
      <p:sp>
        <p:nvSpPr>
          <p:cNvPr id="7" name="Rounded Rectangle 6"/>
          <p:cNvSpPr/>
          <p:nvPr/>
        </p:nvSpPr>
        <p:spPr>
          <a:xfrm>
            <a:off x="5943600" y="3460750"/>
            <a:ext cx="2362200" cy="2667000"/>
          </a:xfrm>
          <a:prstGeom prst="roundRect">
            <a:avLst/>
          </a:prstGeom>
          <a:solidFill>
            <a:schemeClr val="tx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dirty="0">
              <a:solidFill>
                <a:prstClr val="white"/>
              </a:solidFill>
            </a:endParaRPr>
          </a:p>
        </p:txBody>
      </p:sp>
      <p:sp>
        <p:nvSpPr>
          <p:cNvPr id="8" name="Rounded Rectangle 7"/>
          <p:cNvSpPr/>
          <p:nvPr/>
        </p:nvSpPr>
        <p:spPr>
          <a:xfrm>
            <a:off x="3352800" y="3481387"/>
            <a:ext cx="2438400" cy="2667000"/>
          </a:xfrm>
          <a:prstGeom prst="roundRect">
            <a:avLst/>
          </a:prstGeom>
          <a:solidFill>
            <a:schemeClr val="accent2">
              <a:lumMod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endParaRPr lang="en-US" dirty="0">
              <a:solidFill>
                <a:prstClr val="white"/>
              </a:solidFill>
            </a:endParaRPr>
          </a:p>
        </p:txBody>
      </p:sp>
      <p:sp>
        <p:nvSpPr>
          <p:cNvPr id="9" name="TextBox 8"/>
          <p:cNvSpPr txBox="1"/>
          <p:nvPr/>
        </p:nvSpPr>
        <p:spPr>
          <a:xfrm>
            <a:off x="914400" y="3460750"/>
            <a:ext cx="2209800" cy="2667000"/>
          </a:xfrm>
          <a:prstGeom prst="rect">
            <a:avLst/>
          </a:prstGeom>
        </p:spPr>
        <p:txBody>
          <a:bodyPr anchor="ctr">
            <a:normAutofit/>
          </a:bodyPr>
          <a:lstStyle/>
          <a:p>
            <a:pPr algn="ctr" defTabSz="457200">
              <a:defRPr/>
            </a:pPr>
            <a:r>
              <a:rPr lang="en-US" sz="4400" dirty="0">
                <a:solidFill>
                  <a:prstClr val="white"/>
                </a:solidFill>
                <a:latin typeface="Helvetica" pitchFamily="34" charset="0"/>
              </a:rPr>
              <a:t>Building Better Health</a:t>
            </a:r>
          </a:p>
        </p:txBody>
      </p:sp>
      <p:sp>
        <p:nvSpPr>
          <p:cNvPr id="10" name="TextBox 9"/>
          <p:cNvSpPr txBox="1"/>
          <p:nvPr/>
        </p:nvSpPr>
        <p:spPr>
          <a:xfrm>
            <a:off x="3581400" y="3143250"/>
            <a:ext cx="1981200" cy="2667000"/>
          </a:xfrm>
          <a:prstGeom prst="rect">
            <a:avLst/>
          </a:prstGeom>
        </p:spPr>
        <p:txBody>
          <a:bodyPr anchor="ctr">
            <a:normAutofit/>
          </a:bodyPr>
          <a:lstStyle/>
          <a:p>
            <a:pPr algn="ctr" defTabSz="457200">
              <a:defRPr/>
            </a:pPr>
            <a:r>
              <a:rPr lang="en-US" sz="4400" dirty="0">
                <a:solidFill>
                  <a:prstClr val="white"/>
                </a:solidFill>
                <a:latin typeface="Helvetica" pitchFamily="34" charset="0"/>
              </a:rPr>
              <a:t>Living Safely</a:t>
            </a:r>
          </a:p>
        </p:txBody>
      </p:sp>
      <p:sp>
        <p:nvSpPr>
          <p:cNvPr id="11" name="TextBox 10"/>
          <p:cNvSpPr txBox="1"/>
          <p:nvPr/>
        </p:nvSpPr>
        <p:spPr>
          <a:xfrm>
            <a:off x="5867400" y="3113087"/>
            <a:ext cx="2438400" cy="2667000"/>
          </a:xfrm>
          <a:prstGeom prst="rect">
            <a:avLst/>
          </a:prstGeom>
        </p:spPr>
        <p:txBody>
          <a:bodyPr anchor="ctr">
            <a:normAutofit/>
          </a:bodyPr>
          <a:lstStyle/>
          <a:p>
            <a:pPr algn="ctr" defTabSz="457200">
              <a:defRPr/>
            </a:pPr>
            <a:r>
              <a:rPr lang="en-US" sz="4400" dirty="0">
                <a:solidFill>
                  <a:prstClr val="white"/>
                </a:solidFill>
                <a:latin typeface="Helvetica" pitchFamily="34" charset="0"/>
              </a:rPr>
              <a:t>Thriving</a:t>
            </a:r>
          </a:p>
        </p:txBody>
      </p:sp>
      <p:pic>
        <p:nvPicPr>
          <p:cNvPr id="12" name="Picture 13" descr="Live_Well_Logo_RGB_Horizontal_BlkText.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894" y="1284287"/>
            <a:ext cx="7796212"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760169" y="240427"/>
            <a:ext cx="5326743" cy="741362"/>
          </a:xfrm>
        </p:spPr>
        <p:txBody>
          <a:bodyPr/>
          <a:lstStyle/>
          <a:p>
            <a:r>
              <a:rPr lang="en-US" sz="2600" b="1" dirty="0" smtClean="0"/>
              <a:t>County of san diego Vision</a:t>
            </a:r>
            <a:endParaRPr lang="en-US" sz="2600" b="1" dirty="0"/>
          </a:p>
        </p:txBody>
      </p:sp>
    </p:spTree>
    <p:extLst>
      <p:ext uri="{BB962C8B-B14F-4D97-AF65-F5344CB8AC3E}">
        <p14:creationId xmlns:p14="http://schemas.microsoft.com/office/powerpoint/2010/main" val="3812658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Homelessness in San Diego</a:t>
            </a:r>
            <a:endParaRPr lang="en-US" b="1" dirty="0"/>
          </a:p>
        </p:txBody>
      </p:sp>
      <p:sp>
        <p:nvSpPr>
          <p:cNvPr id="3" name="Content Placeholder 2"/>
          <p:cNvSpPr>
            <a:spLocks noGrp="1"/>
          </p:cNvSpPr>
          <p:nvPr>
            <p:ph idx="1"/>
          </p:nvPr>
        </p:nvSpPr>
        <p:spPr bwMode="ltGray"/>
        <p:txBody>
          <a:bodyPr>
            <a:normAutofit lnSpcReduction="10000"/>
          </a:bodyPr>
          <a:lstStyle/>
          <a:p>
            <a:r>
              <a:rPr lang="en-US" sz="2000" b="1" dirty="0" smtClean="0"/>
              <a:t>2016 Point in Time Count:</a:t>
            </a:r>
          </a:p>
          <a:p>
            <a:pPr lvl="1"/>
            <a:r>
              <a:rPr lang="en-US" sz="1800" b="1" dirty="0" smtClean="0"/>
              <a:t>8,692 people were homeless</a:t>
            </a:r>
          </a:p>
          <a:p>
            <a:pPr lvl="2"/>
            <a:r>
              <a:rPr lang="en-US" sz="1800" b="1" dirty="0" smtClean="0"/>
              <a:t>55% unsheltered </a:t>
            </a:r>
          </a:p>
          <a:p>
            <a:pPr lvl="2"/>
            <a:r>
              <a:rPr lang="en-US" sz="1800" b="1" dirty="0" smtClean="0"/>
              <a:t>22% chronically homeless </a:t>
            </a:r>
          </a:p>
          <a:p>
            <a:pPr lvl="2"/>
            <a:r>
              <a:rPr lang="en-US" sz="1800" b="1" dirty="0" smtClean="0"/>
              <a:t>14% mental health issues</a:t>
            </a:r>
          </a:p>
          <a:p>
            <a:pPr lvl="2"/>
            <a:r>
              <a:rPr lang="en-US" sz="1800" b="1" dirty="0" smtClean="0"/>
              <a:t>8% substance abuse</a:t>
            </a:r>
          </a:p>
          <a:p>
            <a:r>
              <a:rPr lang="en-US" sz="1900" b="1" dirty="0" smtClean="0"/>
              <a:t>Trends</a:t>
            </a:r>
            <a:r>
              <a:rPr lang="en-US" b="1" dirty="0" smtClean="0"/>
              <a:t>:</a:t>
            </a:r>
          </a:p>
          <a:p>
            <a:pPr lvl="1"/>
            <a:r>
              <a:rPr lang="en-US" b="1" dirty="0" smtClean="0"/>
              <a:t>Remaining relatively stable; however increase in unsheltered</a:t>
            </a:r>
          </a:p>
          <a:p>
            <a:pPr lvl="1"/>
            <a:endParaRPr lang="en-US" dirty="0"/>
          </a:p>
        </p:txBody>
      </p:sp>
      <p:pic>
        <p:nvPicPr>
          <p:cNvPr id="2052" name="Picture 4" descr="C:\Users\sbower\AppData\Local\Microsoft\Windows\Temporary Internet Files\Content.IE5\I53NRW97\homeless_and_hungry_by_hippykitty[1].jpg"/>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Effect>
                      <a14:colorTemperature colorTemp="4700"/>
                    </a14:imgEffect>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5835353" y="2057400"/>
            <a:ext cx="31242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860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Partnerships to achieve results</a:t>
            </a:r>
            <a:endParaRPr lang="en-US" b="1" dirty="0"/>
          </a:p>
        </p:txBody>
      </p:sp>
      <p:sp>
        <p:nvSpPr>
          <p:cNvPr id="3" name="Slide Number Placeholder 2"/>
          <p:cNvSpPr>
            <a:spLocks noGrp="1"/>
          </p:cNvSpPr>
          <p:nvPr>
            <p:ph type="sldNum" sz="quarter" idx="12"/>
          </p:nvPr>
        </p:nvSpPr>
        <p:spPr/>
        <p:txBody>
          <a:bodyPr/>
          <a:lstStyle/>
          <a:p>
            <a:fld id="{CFBA6597-D7DA-DC49-90B6-6291F05CD5D3}" type="slidenum">
              <a:rPr lang="en-US" smtClean="0"/>
              <a:pPr/>
              <a:t>4</a:t>
            </a:fld>
            <a:endParaRPr lang="en-US" dirty="0"/>
          </a:p>
        </p:txBody>
      </p:sp>
      <p:graphicFrame>
        <p:nvGraphicFramePr>
          <p:cNvPr id="6" name="Diagram 5"/>
          <p:cNvGraphicFramePr/>
          <p:nvPr>
            <p:extLst>
              <p:ext uri="{D42A27DB-BD31-4B8C-83A1-F6EECF244321}">
                <p14:modId xmlns:p14="http://schemas.microsoft.com/office/powerpoint/2010/main" val="2725220772"/>
              </p:ext>
            </p:extLst>
          </p:nvPr>
        </p:nvGraphicFramePr>
        <p:xfrm>
          <a:off x="1524000" y="1600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2616760"/>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one for all</a:t>
            </a:r>
            <a:endParaRPr lang="en-US" b="1" dirty="0"/>
          </a:p>
        </p:txBody>
      </p:sp>
      <p:sp>
        <p:nvSpPr>
          <p:cNvPr id="3" name="Slide Number Placeholder 2"/>
          <p:cNvSpPr>
            <a:spLocks noGrp="1"/>
          </p:cNvSpPr>
          <p:nvPr>
            <p:ph type="sldNum" sz="quarter" idx="12"/>
          </p:nvPr>
        </p:nvSpPr>
        <p:spPr/>
        <p:txBody>
          <a:bodyPr/>
          <a:lstStyle/>
          <a:p>
            <a:fld id="{CFBA6597-D7DA-DC49-90B6-6291F05CD5D3}" type="slidenum">
              <a:rPr lang="en-US" smtClean="0">
                <a:solidFill>
                  <a:srgbClr val="808080">
                    <a:lumMod val="60000"/>
                    <a:lumOff val="40000"/>
                  </a:srgbClr>
                </a:solidFill>
              </a:rPr>
              <a:pPr/>
              <a:t>5</a:t>
            </a:fld>
            <a:endParaRPr lang="en-US" dirty="0">
              <a:solidFill>
                <a:srgbClr val="808080">
                  <a:lumMod val="60000"/>
                  <a:lumOff val="40000"/>
                </a:srgbClr>
              </a:solidFill>
            </a:endParaRPr>
          </a:p>
        </p:txBody>
      </p:sp>
      <p:sp>
        <p:nvSpPr>
          <p:cNvPr id="4" name="TextBox 3"/>
          <p:cNvSpPr txBox="1"/>
          <p:nvPr/>
        </p:nvSpPr>
        <p:spPr>
          <a:xfrm>
            <a:off x="1143000" y="2286000"/>
            <a:ext cx="6934200" cy="2462213"/>
          </a:xfrm>
          <a:prstGeom prst="rect">
            <a:avLst/>
          </a:prstGeom>
          <a:noFill/>
        </p:spPr>
        <p:txBody>
          <a:bodyPr wrap="square" lIns="0" tIns="0" rIns="0" bIns="0" rtlCol="0">
            <a:spAutoFit/>
          </a:bodyPr>
          <a:lstStyle/>
          <a:p>
            <a:pPr>
              <a:lnSpc>
                <a:spcPct val="200000"/>
              </a:lnSpc>
            </a:pPr>
            <a:r>
              <a:rPr lang="en-US" sz="2000" b="1" i="1" dirty="0" smtClean="0">
                <a:solidFill>
                  <a:schemeClr val="accent1">
                    <a:lumMod val="50000"/>
                  </a:schemeClr>
                </a:solidFill>
                <a:latin typeface="Avenir Light"/>
                <a:cs typeface="Avenir Light"/>
              </a:rPr>
              <a:t>Goal:  </a:t>
            </a:r>
          </a:p>
          <a:p>
            <a:pPr>
              <a:lnSpc>
                <a:spcPct val="200000"/>
              </a:lnSpc>
            </a:pPr>
            <a:r>
              <a:rPr lang="en-US" sz="2000" b="1" dirty="0" smtClean="0">
                <a:solidFill>
                  <a:schemeClr val="accent1">
                    <a:lumMod val="50000"/>
                  </a:schemeClr>
                </a:solidFill>
                <a:latin typeface="Avenir Light"/>
                <a:cs typeface="Avenir Light"/>
              </a:rPr>
              <a:t>Provide treatment and housing for anyone who is experiencing homelessness and has a serious mental health illness</a:t>
            </a:r>
            <a:endParaRPr lang="en-US" sz="2000" b="1" dirty="0" smtClean="0">
              <a:solidFill>
                <a:schemeClr val="accent1">
                  <a:lumMod val="50000"/>
                </a:schemeClr>
              </a:solidFill>
              <a:latin typeface="Avenir Light"/>
              <a:cs typeface="Avenir Light"/>
            </a:endParaRPr>
          </a:p>
        </p:txBody>
      </p:sp>
    </p:spTree>
    <p:extLst>
      <p:ext uri="{BB962C8B-B14F-4D97-AF65-F5344CB8AC3E}">
        <p14:creationId xmlns:p14="http://schemas.microsoft.com/office/powerpoint/2010/main" val="2151736789"/>
      </p:ext>
    </p:extLst>
  </p:cSld>
  <p:clrMapOvr>
    <a:masterClrMapping/>
  </p:clrMapOvr>
  <mc:AlternateContent xmlns:mc="http://schemas.openxmlformats.org/markup-compatibility/2006" xmlns:p14="http://schemas.microsoft.com/office/powerpoint/2010/main">
    <mc:Choice Requires="p14">
      <p:transition p14:dur="350">
        <p:push/>
      </p:transition>
    </mc:Choice>
    <mc:Fallback xmlns="">
      <p:transition>
        <p:push/>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one for all</a:t>
            </a:r>
            <a:endParaRPr lang="en-US" b="1" dirty="0"/>
          </a:p>
        </p:txBody>
      </p:sp>
      <p:sp>
        <p:nvSpPr>
          <p:cNvPr id="3" name="Slide Number Placeholder 2"/>
          <p:cNvSpPr>
            <a:spLocks noGrp="1"/>
          </p:cNvSpPr>
          <p:nvPr>
            <p:ph type="sldNum" sz="quarter" idx="12"/>
          </p:nvPr>
        </p:nvSpPr>
        <p:spPr/>
        <p:txBody>
          <a:bodyPr/>
          <a:lstStyle/>
          <a:p>
            <a:fld id="{CFBA6597-D7DA-DC49-90B6-6291F05CD5D3}" type="slidenum">
              <a:rPr lang="en-US" smtClean="0"/>
              <a:pPr/>
              <a:t>6</a:t>
            </a:fld>
            <a:endParaRPr lang="en-US" dirty="0"/>
          </a:p>
        </p:txBody>
      </p:sp>
      <p:sp>
        <p:nvSpPr>
          <p:cNvPr id="4" name="Text Placeholder 3"/>
          <p:cNvSpPr>
            <a:spLocks noGrp="1"/>
          </p:cNvSpPr>
          <p:nvPr>
            <p:ph type="body" sz="quarter" idx="13"/>
          </p:nvPr>
        </p:nvSpPr>
        <p:spPr>
          <a:xfrm>
            <a:off x="838200" y="1467759"/>
            <a:ext cx="4953000" cy="589641"/>
          </a:xfrm>
        </p:spPr>
        <p:txBody>
          <a:bodyPr/>
          <a:lstStyle/>
          <a:p>
            <a:endParaRPr lang="en-US" dirty="0">
              <a:solidFill>
                <a:schemeClr val="tx1">
                  <a:lumMod val="50000"/>
                </a:schemeClr>
              </a:solidFill>
              <a:latin typeface="Arial Narrow" panose="020B0606020202030204" pitchFamily="34" charset="0"/>
            </a:endParaRPr>
          </a:p>
        </p:txBody>
      </p:sp>
      <p:graphicFrame>
        <p:nvGraphicFramePr>
          <p:cNvPr id="7" name="Diagram 6"/>
          <p:cNvGraphicFramePr/>
          <p:nvPr>
            <p:extLst>
              <p:ext uri="{D42A27DB-BD31-4B8C-83A1-F6EECF244321}">
                <p14:modId xmlns:p14="http://schemas.microsoft.com/office/powerpoint/2010/main" val="1803879177"/>
              </p:ext>
            </p:extLst>
          </p:nvPr>
        </p:nvGraphicFramePr>
        <p:xfrm>
          <a:off x="1219200" y="2133600"/>
          <a:ext cx="67818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9506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one for all</a:t>
            </a:r>
            <a:endParaRPr lang="en-US" b="1" dirty="0"/>
          </a:p>
        </p:txBody>
      </p:sp>
      <p:sp>
        <p:nvSpPr>
          <p:cNvPr id="3" name="Slide Number Placeholder 2"/>
          <p:cNvSpPr>
            <a:spLocks noGrp="1"/>
          </p:cNvSpPr>
          <p:nvPr>
            <p:ph type="sldNum" sz="quarter" idx="12"/>
          </p:nvPr>
        </p:nvSpPr>
        <p:spPr/>
        <p:txBody>
          <a:bodyPr/>
          <a:lstStyle/>
          <a:p>
            <a:fld id="{CFBA6597-D7DA-DC49-90B6-6291F05CD5D3}" type="slidenum">
              <a:rPr lang="en-US" smtClean="0"/>
              <a:pPr/>
              <a:t>7</a:t>
            </a:fld>
            <a:endParaRPr lang="en-US" dirty="0"/>
          </a:p>
        </p:txBody>
      </p:sp>
      <p:sp>
        <p:nvSpPr>
          <p:cNvPr id="4" name="Text Placeholder 3"/>
          <p:cNvSpPr>
            <a:spLocks noGrp="1"/>
          </p:cNvSpPr>
          <p:nvPr>
            <p:ph type="body" sz="quarter" idx="13"/>
          </p:nvPr>
        </p:nvSpPr>
        <p:spPr>
          <a:xfrm>
            <a:off x="838200" y="1467759"/>
            <a:ext cx="7086600" cy="589641"/>
          </a:xfrm>
        </p:spPr>
        <p:txBody>
          <a:bodyPr/>
          <a:lstStyle/>
          <a:p>
            <a:r>
              <a:rPr lang="en-US" dirty="0">
                <a:solidFill>
                  <a:schemeClr val="tx1">
                    <a:lumMod val="50000"/>
                  </a:schemeClr>
                </a:solidFill>
                <a:latin typeface="Arial Narrow" panose="020B0606020202030204" pitchFamily="34" charset="0"/>
                <a:cs typeface="Avenir Light"/>
              </a:rPr>
              <a:t>Annual Investment </a:t>
            </a:r>
            <a:endParaRPr lang="en-US" dirty="0">
              <a:solidFill>
                <a:schemeClr val="tx1">
                  <a:lumMod val="50000"/>
                </a:schemeClr>
              </a:solidFill>
              <a:latin typeface="Arial Narrow" panose="020B060602020203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12119366"/>
              </p:ext>
            </p:extLst>
          </p:nvPr>
        </p:nvGraphicFramePr>
        <p:xfrm>
          <a:off x="887679" y="2514600"/>
          <a:ext cx="7799121" cy="2483901"/>
        </p:xfrm>
        <a:graphic>
          <a:graphicData uri="http://schemas.openxmlformats.org/drawingml/2006/table">
            <a:tbl>
              <a:tblPr firstRow="1" bandRow="1">
                <a:tableStyleId>{5C22544A-7EE6-4342-B048-85BDC9FD1C3A}</a:tableStyleId>
              </a:tblPr>
              <a:tblGrid>
                <a:gridCol w="3966795"/>
                <a:gridCol w="1917995"/>
                <a:gridCol w="1914331"/>
              </a:tblGrid>
              <a:tr h="871492">
                <a:tc>
                  <a:txBody>
                    <a:bodyPr/>
                    <a:lstStyle/>
                    <a:p>
                      <a:endParaRPr lang="en-US" sz="2200" b="1" dirty="0"/>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200" b="1" dirty="0" smtClean="0"/>
                        <a:t>Fiscal Year </a:t>
                      </a:r>
                    </a:p>
                    <a:p>
                      <a:pPr algn="ctr"/>
                      <a:r>
                        <a:rPr lang="en-US" sz="2200" b="1" dirty="0" smtClean="0"/>
                        <a:t>2016-17</a:t>
                      </a:r>
                      <a:endParaRPr lang="en-US" sz="2200" b="1" dirty="0"/>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lang="en-US" sz="2200" b="1" dirty="0" smtClean="0"/>
                        <a:t>Fiscal Year </a:t>
                      </a:r>
                    </a:p>
                    <a:p>
                      <a:pPr algn="ctr"/>
                      <a:r>
                        <a:rPr lang="en-US" sz="2200" b="1" dirty="0" smtClean="0"/>
                        <a:t>2017-18</a:t>
                      </a:r>
                      <a:endParaRPr lang="en-US" sz="2200" b="1" dirty="0"/>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528213">
                <a:tc>
                  <a:txBody>
                    <a:bodyPr/>
                    <a:lstStyle/>
                    <a:p>
                      <a:r>
                        <a:rPr lang="en-US" sz="2200" b="1" dirty="0" smtClean="0">
                          <a:solidFill>
                            <a:srgbClr val="000000"/>
                          </a:solidFill>
                        </a:rPr>
                        <a:t>County of San Diego</a:t>
                      </a:r>
                      <a:endParaRPr lang="en-US" sz="2200" b="1"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dirty="0" smtClean="0">
                          <a:solidFill>
                            <a:srgbClr val="000000"/>
                          </a:solidFill>
                        </a:rPr>
                        <a:t>$16M</a:t>
                      </a:r>
                      <a:endParaRPr lang="en-US" sz="2200"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dirty="0" smtClean="0">
                          <a:solidFill>
                            <a:srgbClr val="000000"/>
                          </a:solidFill>
                        </a:rPr>
                        <a:t>$19M</a:t>
                      </a:r>
                      <a:endParaRPr lang="en-US" sz="2200"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67209">
                <a:tc>
                  <a:txBody>
                    <a:bodyPr/>
                    <a:lstStyle/>
                    <a:p>
                      <a:r>
                        <a:rPr lang="en-US" sz="2200" b="1" dirty="0" smtClean="0">
                          <a:solidFill>
                            <a:srgbClr val="000000"/>
                          </a:solidFill>
                        </a:rPr>
                        <a:t>Regional Housing Vouchers</a:t>
                      </a:r>
                      <a:endParaRPr lang="en-US" sz="2200" b="1"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dirty="0" smtClean="0">
                          <a:solidFill>
                            <a:srgbClr val="000000"/>
                          </a:solidFill>
                        </a:rPr>
                        <a:t>$4M</a:t>
                      </a:r>
                      <a:endParaRPr lang="en-US" sz="2200"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lang="en-US" sz="2200" dirty="0" smtClean="0">
                          <a:solidFill>
                            <a:srgbClr val="000000"/>
                          </a:solidFill>
                        </a:rPr>
                        <a:t>$9M</a:t>
                      </a:r>
                      <a:endParaRPr lang="en-US" sz="2200"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16987">
                <a:tc>
                  <a:txBody>
                    <a:bodyPr/>
                    <a:lstStyle/>
                    <a:p>
                      <a:r>
                        <a:rPr lang="en-US" sz="2200" b="1" dirty="0" smtClean="0">
                          <a:solidFill>
                            <a:srgbClr val="000000"/>
                          </a:solidFill>
                        </a:rPr>
                        <a:t>Total Annual Investment</a:t>
                      </a:r>
                      <a:endParaRPr lang="en-US" sz="2200" b="1"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algn="r"/>
                      <a:r>
                        <a:rPr lang="en-US" sz="2200" b="1" dirty="0" smtClean="0">
                          <a:solidFill>
                            <a:srgbClr val="000000"/>
                          </a:solidFill>
                        </a:rPr>
                        <a:t>$20M</a:t>
                      </a:r>
                      <a:endParaRPr lang="en-US" sz="2200" b="1"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c>
                  <a:txBody>
                    <a:bodyPr/>
                    <a:lstStyle/>
                    <a:p>
                      <a:pPr algn="r"/>
                      <a:r>
                        <a:rPr lang="en-US" sz="2200" b="1" dirty="0" smtClean="0">
                          <a:solidFill>
                            <a:srgbClr val="000000"/>
                          </a:solidFill>
                        </a:rPr>
                        <a:t>$28M</a:t>
                      </a:r>
                      <a:endParaRPr lang="en-US" sz="2200" b="1" dirty="0">
                        <a:solidFill>
                          <a:srgbClr val="000000"/>
                        </a:solidFill>
                      </a:endParaRPr>
                    </a:p>
                  </a:txBody>
                  <a:tcPr marL="76937" marR="76937" marT="42541" marB="42541">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20000"/>
                        <a:lumOff val="80000"/>
                      </a:schemeClr>
                    </a:solidFill>
                  </a:tcPr>
                </a:tc>
              </a:tr>
            </a:tbl>
          </a:graphicData>
        </a:graphic>
      </p:graphicFrame>
    </p:spTree>
    <p:extLst>
      <p:ext uri="{BB962C8B-B14F-4D97-AF65-F5344CB8AC3E}">
        <p14:creationId xmlns:p14="http://schemas.microsoft.com/office/powerpoint/2010/main" val="3560657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one for all</a:t>
            </a:r>
            <a:endParaRPr lang="en-US" b="1" dirty="0"/>
          </a:p>
        </p:txBody>
      </p:sp>
      <p:sp>
        <p:nvSpPr>
          <p:cNvPr id="3" name="Text Placeholder 2"/>
          <p:cNvSpPr>
            <a:spLocks noGrp="1"/>
          </p:cNvSpPr>
          <p:nvPr>
            <p:ph type="body" sz="quarter" idx="13"/>
          </p:nvPr>
        </p:nvSpPr>
        <p:spPr>
          <a:xfrm>
            <a:off x="838200" y="1467759"/>
            <a:ext cx="4419600" cy="589641"/>
          </a:xfrm>
        </p:spPr>
        <p:txBody>
          <a:bodyPr/>
          <a:lstStyle/>
          <a:p>
            <a:r>
              <a:rPr lang="en-US" dirty="0" smtClean="0">
                <a:solidFill>
                  <a:schemeClr val="accent1">
                    <a:lumMod val="50000"/>
                  </a:schemeClr>
                </a:solidFill>
                <a:latin typeface="Arial Narrow" panose="020B0606020202030204" pitchFamily="34" charset="0"/>
              </a:rPr>
              <a:t>Challenges</a:t>
            </a:r>
            <a:endParaRPr lang="en-US" dirty="0">
              <a:solidFill>
                <a:schemeClr val="accent1">
                  <a:lumMod val="50000"/>
                </a:schemeClr>
              </a:solidFill>
              <a:latin typeface="Arial Narrow" panose="020B0606020202030204" pitchFamily="34" charset="0"/>
            </a:endParaRPr>
          </a:p>
        </p:txBody>
      </p:sp>
      <p:sp>
        <p:nvSpPr>
          <p:cNvPr id="4" name="Content Placeholder 3"/>
          <p:cNvSpPr>
            <a:spLocks noGrp="1"/>
          </p:cNvSpPr>
          <p:nvPr>
            <p:ph idx="1"/>
          </p:nvPr>
        </p:nvSpPr>
        <p:spPr>
          <a:xfrm>
            <a:off x="871847" y="2006599"/>
            <a:ext cx="5715000" cy="4318001"/>
          </a:xfrm>
        </p:spPr>
        <p:txBody>
          <a:bodyPr/>
          <a:lstStyle/>
          <a:p>
            <a:r>
              <a:rPr lang="en-US" sz="2400" dirty="0" smtClean="0">
                <a:solidFill>
                  <a:schemeClr val="tx1">
                    <a:lumMod val="50000"/>
                  </a:schemeClr>
                </a:solidFill>
                <a:latin typeface="Arial Narrow" panose="020B0606020202030204" pitchFamily="34" charset="0"/>
              </a:rPr>
              <a:t>Treatment Capacity/Workforce</a:t>
            </a:r>
          </a:p>
          <a:p>
            <a:r>
              <a:rPr lang="en-US" sz="2400" dirty="0" smtClean="0">
                <a:solidFill>
                  <a:schemeClr val="tx1">
                    <a:lumMod val="50000"/>
                  </a:schemeClr>
                </a:solidFill>
                <a:latin typeface="Arial Narrow" panose="020B0606020202030204" pitchFamily="34" charset="0"/>
              </a:rPr>
              <a:t>Availability of Housing</a:t>
            </a:r>
            <a:endParaRPr lang="en-US" sz="2400" dirty="0">
              <a:solidFill>
                <a:schemeClr val="tx1">
                  <a:lumMod val="50000"/>
                </a:schemeClr>
              </a:solidFill>
              <a:latin typeface="Arial Narrow" panose="020B0606020202030204" pitchFamily="34" charset="0"/>
            </a:endParaRPr>
          </a:p>
          <a:p>
            <a:pPr lvl="1"/>
            <a:endParaRPr lang="en-US" dirty="0">
              <a:solidFill>
                <a:schemeClr val="tx1">
                  <a:lumMod val="50000"/>
                </a:schemeClr>
              </a:solidFill>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pPr/>
              <a:t>8</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600" y="3886200"/>
            <a:ext cx="2489200" cy="24384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88721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 one for all</a:t>
            </a:r>
            <a:endParaRPr lang="en-US" b="1" dirty="0"/>
          </a:p>
        </p:txBody>
      </p:sp>
      <p:sp>
        <p:nvSpPr>
          <p:cNvPr id="3" name="Text Placeholder 2"/>
          <p:cNvSpPr>
            <a:spLocks noGrp="1"/>
          </p:cNvSpPr>
          <p:nvPr>
            <p:ph type="body" sz="quarter" idx="13"/>
          </p:nvPr>
        </p:nvSpPr>
        <p:spPr>
          <a:xfrm>
            <a:off x="838200" y="1467759"/>
            <a:ext cx="4343400" cy="589641"/>
          </a:xfrm>
        </p:spPr>
        <p:txBody>
          <a:bodyPr/>
          <a:lstStyle/>
          <a:p>
            <a:r>
              <a:rPr lang="en-US" dirty="0" smtClean="0">
                <a:solidFill>
                  <a:schemeClr val="tx1">
                    <a:lumMod val="50000"/>
                  </a:schemeClr>
                </a:solidFill>
                <a:latin typeface="Arial Narrow" panose="020B0606020202030204" pitchFamily="34" charset="0"/>
              </a:rPr>
              <a:t>Next steps</a:t>
            </a:r>
            <a:endParaRPr lang="en-US" dirty="0">
              <a:solidFill>
                <a:schemeClr val="tx1">
                  <a:lumMod val="50000"/>
                </a:schemeClr>
              </a:solidFill>
              <a:latin typeface="Arial Narrow" panose="020B0606020202030204" pitchFamily="34" charset="0"/>
            </a:endParaRPr>
          </a:p>
        </p:txBody>
      </p:sp>
      <p:sp>
        <p:nvSpPr>
          <p:cNvPr id="4" name="Content Placeholder 3"/>
          <p:cNvSpPr>
            <a:spLocks noGrp="1"/>
          </p:cNvSpPr>
          <p:nvPr>
            <p:ph idx="1"/>
          </p:nvPr>
        </p:nvSpPr>
        <p:spPr>
          <a:xfrm>
            <a:off x="914401" y="2133600"/>
            <a:ext cx="8305799" cy="4593773"/>
          </a:xfrm>
        </p:spPr>
        <p:txBody>
          <a:bodyPr>
            <a:noAutofit/>
          </a:bodyPr>
          <a:lstStyle/>
          <a:p>
            <a:pPr marL="0" indent="0">
              <a:lnSpc>
                <a:spcPct val="100000"/>
              </a:lnSpc>
              <a:spcAft>
                <a:spcPts val="600"/>
              </a:spcAft>
              <a:buNone/>
            </a:pPr>
            <a:r>
              <a:rPr lang="en-US" sz="2000" b="1" u="sng" dirty="0" smtClean="0">
                <a:solidFill>
                  <a:schemeClr val="tx1">
                    <a:lumMod val="50000"/>
                  </a:schemeClr>
                </a:solidFill>
                <a:latin typeface="Arial Narrow" panose="020B0606020202030204" pitchFamily="34" charset="0"/>
              </a:rPr>
              <a:t>Fiscal Year 2016-17:  </a:t>
            </a:r>
          </a:p>
          <a:p>
            <a:pPr>
              <a:lnSpc>
                <a:spcPct val="100000"/>
              </a:lnSpc>
              <a:spcAft>
                <a:spcPts val="600"/>
              </a:spcAft>
            </a:pPr>
            <a:r>
              <a:rPr lang="en-US" sz="2000" dirty="0" smtClean="0">
                <a:solidFill>
                  <a:schemeClr val="tx1">
                    <a:lumMod val="50000"/>
                  </a:schemeClr>
                </a:solidFill>
                <a:latin typeface="Arial Narrow" panose="020B0606020202030204" pitchFamily="34" charset="0"/>
              </a:rPr>
              <a:t>Expand outreach, engagement and treatment services</a:t>
            </a:r>
          </a:p>
          <a:p>
            <a:pPr>
              <a:lnSpc>
                <a:spcPct val="100000"/>
              </a:lnSpc>
              <a:spcAft>
                <a:spcPts val="600"/>
              </a:spcAft>
            </a:pPr>
            <a:r>
              <a:rPr lang="en-US" sz="2000" dirty="0" smtClean="0">
                <a:solidFill>
                  <a:schemeClr val="tx1">
                    <a:lumMod val="50000"/>
                  </a:schemeClr>
                </a:solidFill>
                <a:latin typeface="Arial Narrow" panose="020B0606020202030204" pitchFamily="34" charset="0"/>
              </a:rPr>
              <a:t>Secure resource commitments from cities and regional housing authorities </a:t>
            </a:r>
          </a:p>
          <a:p>
            <a:pPr>
              <a:lnSpc>
                <a:spcPct val="100000"/>
              </a:lnSpc>
              <a:spcAft>
                <a:spcPts val="600"/>
              </a:spcAft>
            </a:pPr>
            <a:r>
              <a:rPr lang="en-US" sz="2000" dirty="0" smtClean="0">
                <a:solidFill>
                  <a:schemeClr val="tx1">
                    <a:lumMod val="50000"/>
                  </a:schemeClr>
                </a:solidFill>
                <a:latin typeface="Arial Narrow" panose="020B0606020202030204" pitchFamily="34" charset="0"/>
              </a:rPr>
              <a:t>Launch landlord recruitment efforts</a:t>
            </a:r>
          </a:p>
          <a:p>
            <a:pPr>
              <a:lnSpc>
                <a:spcPct val="100000"/>
              </a:lnSpc>
              <a:spcAft>
                <a:spcPts val="600"/>
              </a:spcAft>
            </a:pPr>
            <a:r>
              <a:rPr lang="en-US" sz="2000" dirty="0" smtClean="0">
                <a:solidFill>
                  <a:schemeClr val="tx1">
                    <a:lumMod val="50000"/>
                  </a:schemeClr>
                </a:solidFill>
                <a:latin typeface="Arial Narrow" panose="020B0606020202030204" pitchFamily="34" charset="0"/>
              </a:rPr>
              <a:t>Collect baseline data</a:t>
            </a:r>
          </a:p>
          <a:p>
            <a:pPr marL="0" indent="0">
              <a:lnSpc>
                <a:spcPct val="100000"/>
              </a:lnSpc>
              <a:spcAft>
                <a:spcPts val="600"/>
              </a:spcAft>
              <a:buNone/>
            </a:pPr>
            <a:endParaRPr lang="en-US" sz="2000" dirty="0" smtClean="0">
              <a:solidFill>
                <a:schemeClr val="tx1">
                  <a:lumMod val="50000"/>
                </a:schemeClr>
              </a:solidFill>
              <a:latin typeface="Arial Narrow" panose="020B0606020202030204" pitchFamily="34" charset="0"/>
            </a:endParaRPr>
          </a:p>
          <a:p>
            <a:pPr marL="0" indent="0">
              <a:lnSpc>
                <a:spcPct val="100000"/>
              </a:lnSpc>
              <a:spcAft>
                <a:spcPts val="600"/>
              </a:spcAft>
              <a:buNone/>
            </a:pPr>
            <a:r>
              <a:rPr lang="en-US" sz="2000" b="1" u="sng" dirty="0" smtClean="0">
                <a:solidFill>
                  <a:schemeClr val="tx1">
                    <a:lumMod val="50000"/>
                  </a:schemeClr>
                </a:solidFill>
                <a:latin typeface="Arial Narrow" panose="020B0606020202030204" pitchFamily="34" charset="0"/>
              </a:rPr>
              <a:t>Fiscal Year 2017-18:</a:t>
            </a:r>
          </a:p>
          <a:p>
            <a:pPr>
              <a:lnSpc>
                <a:spcPct val="100000"/>
              </a:lnSpc>
              <a:spcAft>
                <a:spcPts val="600"/>
              </a:spcAft>
            </a:pPr>
            <a:r>
              <a:rPr lang="en-US" sz="2000" dirty="0" smtClean="0">
                <a:solidFill>
                  <a:schemeClr val="tx1">
                    <a:lumMod val="50000"/>
                  </a:schemeClr>
                </a:solidFill>
                <a:latin typeface="Arial Narrow" panose="020B0606020202030204" pitchFamily="34" charset="0"/>
              </a:rPr>
              <a:t>Assess utilization to determine additional service needs</a:t>
            </a:r>
          </a:p>
          <a:p>
            <a:pPr>
              <a:lnSpc>
                <a:spcPct val="100000"/>
              </a:lnSpc>
              <a:spcAft>
                <a:spcPts val="600"/>
              </a:spcAft>
            </a:pPr>
            <a:r>
              <a:rPr lang="en-US" sz="2000" dirty="0" smtClean="0">
                <a:solidFill>
                  <a:schemeClr val="tx1">
                    <a:lumMod val="50000"/>
                  </a:schemeClr>
                </a:solidFill>
                <a:latin typeface="Arial Narrow" panose="020B0606020202030204" pitchFamily="34" charset="0"/>
              </a:rPr>
              <a:t>Continue efforts with cities and regional housing authorities to commit additional resources</a:t>
            </a:r>
          </a:p>
          <a:p>
            <a:pPr>
              <a:lnSpc>
                <a:spcPct val="100000"/>
              </a:lnSpc>
              <a:spcAft>
                <a:spcPts val="600"/>
              </a:spcAft>
            </a:pPr>
            <a:r>
              <a:rPr lang="en-US" sz="2000" dirty="0" smtClean="0">
                <a:solidFill>
                  <a:schemeClr val="tx1">
                    <a:lumMod val="50000"/>
                  </a:schemeClr>
                </a:solidFill>
                <a:latin typeface="Arial Narrow" panose="020B0606020202030204" pitchFamily="34" charset="0"/>
              </a:rPr>
              <a:t>Report initial outcomes</a:t>
            </a:r>
            <a:endParaRPr lang="en-US" sz="2000" dirty="0">
              <a:solidFill>
                <a:schemeClr val="tx1">
                  <a:lumMod val="50000"/>
                </a:schemeClr>
              </a:solidFill>
              <a:latin typeface="Arial Narrow" panose="020B0606020202030204" pitchFamily="34" charset="0"/>
            </a:endParaRPr>
          </a:p>
        </p:txBody>
      </p:sp>
      <p:sp>
        <p:nvSpPr>
          <p:cNvPr id="5" name="Slide Number Placeholder 4"/>
          <p:cNvSpPr>
            <a:spLocks noGrp="1"/>
          </p:cNvSpPr>
          <p:nvPr>
            <p:ph type="sldNum" sz="quarter" idx="12"/>
          </p:nvPr>
        </p:nvSpPr>
        <p:spPr/>
        <p:txBody>
          <a:bodyPr/>
          <a:lstStyle/>
          <a:p>
            <a:fld id="{CFBA6597-D7DA-DC49-90B6-6291F05CD5D3}" type="slidenum">
              <a:rPr lang="en-US" smtClean="0"/>
              <a:pPr/>
              <a:t>9</a:t>
            </a:fld>
            <a:endParaRPr lang="en-US" dirty="0"/>
          </a:p>
        </p:txBody>
      </p:sp>
    </p:spTree>
    <p:extLst>
      <p:ext uri="{BB962C8B-B14F-4D97-AF65-F5344CB8AC3E}">
        <p14:creationId xmlns:p14="http://schemas.microsoft.com/office/powerpoint/2010/main" val="404092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2.xml><?xml version="1.0" encoding="utf-8"?>
<a:theme xmlns:a="http://schemas.openxmlformats.org/drawingml/2006/main" name="4_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3.xml><?xml version="1.0" encoding="utf-8"?>
<a:theme xmlns:a="http://schemas.openxmlformats.org/drawingml/2006/main" name="5_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4.xml><?xml version="1.0" encoding="utf-8"?>
<a:theme xmlns:a="http://schemas.openxmlformats.org/drawingml/2006/main" name="6_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5.xml><?xml version="1.0" encoding="utf-8"?>
<a:theme xmlns:a="http://schemas.openxmlformats.org/drawingml/2006/main" name="7_LWSD 2013 Blue">
  <a:themeElements>
    <a:clrScheme name="LWSD_blue">
      <a:dk1>
        <a:srgbClr val="808080"/>
      </a:dk1>
      <a:lt1>
        <a:sysClr val="window" lastClr="FFFFFF"/>
      </a:lt1>
      <a:dk2>
        <a:srgbClr val="95AF39"/>
      </a:dk2>
      <a:lt2>
        <a:srgbClr val="FFFFFF"/>
      </a:lt2>
      <a:accent1>
        <a:srgbClr val="2FB4BC"/>
      </a:accent1>
      <a:accent2>
        <a:srgbClr val="F79527"/>
      </a:accent2>
      <a:accent3>
        <a:srgbClr val="95AF39"/>
      </a:accent3>
      <a:accent4>
        <a:srgbClr val="FDBA16"/>
      </a:accent4>
      <a:accent5>
        <a:srgbClr val="779042"/>
      </a:accent5>
      <a:accent6>
        <a:srgbClr val="F47F26"/>
      </a:accent6>
      <a:hlink>
        <a:srgbClr val="00A9C5"/>
      </a:hlink>
      <a:folHlink>
        <a:srgbClr val="C7DC6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1600" dirty="0" smtClean="0">
            <a:solidFill>
              <a:schemeClr val="tx2"/>
            </a:solidFill>
            <a:latin typeface="Avenir Light"/>
            <a:cs typeface="Avenir Light"/>
          </a:defRPr>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699</Words>
  <Application>Microsoft Office PowerPoint</Application>
  <PresentationFormat>On-screen Show (4:3)</PresentationFormat>
  <Paragraphs>109</Paragraphs>
  <Slides>10</Slides>
  <Notes>7</Notes>
  <HiddenSlides>0</HiddenSlides>
  <MMClips>0</MMClips>
  <ScaleCrop>false</ScaleCrop>
  <HeadingPairs>
    <vt:vector size="4" baseType="variant">
      <vt:variant>
        <vt:lpstr>Theme</vt:lpstr>
      </vt:variant>
      <vt:variant>
        <vt:i4>5</vt:i4>
      </vt:variant>
      <vt:variant>
        <vt:lpstr>Slide Titles</vt:lpstr>
      </vt:variant>
      <vt:variant>
        <vt:i4>10</vt:i4>
      </vt:variant>
    </vt:vector>
  </HeadingPairs>
  <TitlesOfParts>
    <vt:vector size="15" baseType="lpstr">
      <vt:lpstr>LWSD 2013 Blue</vt:lpstr>
      <vt:lpstr>4_LWSD 2013 Blue</vt:lpstr>
      <vt:lpstr>5_LWSD 2013 Blue</vt:lpstr>
      <vt:lpstr>6_LWSD 2013 Blue</vt:lpstr>
      <vt:lpstr>7_LWSD 2013 Blue</vt:lpstr>
      <vt:lpstr>  CSAC Southern California Counties Regional Meeting  </vt:lpstr>
      <vt:lpstr>County of san diego Vision</vt:lpstr>
      <vt:lpstr>Homelessness in San Diego</vt:lpstr>
      <vt:lpstr>Partnerships to achieve results</vt:lpstr>
      <vt:lpstr>Project one for all</vt:lpstr>
      <vt:lpstr>Project one for all</vt:lpstr>
      <vt:lpstr>Project one for all</vt:lpstr>
      <vt:lpstr>Project one for all</vt:lpstr>
      <vt:lpstr>Project one for all</vt:lpstr>
      <vt:lpstr>OUR GOAL</vt:lpstr>
    </vt:vector>
  </TitlesOfParts>
  <Company>The County of San Diego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CSAC Southern California Counties Regional Meeting</dc:title>
  <dc:creator>Hewlett-Packard</dc:creator>
  <cp:lastModifiedBy>Hewlett-Packard</cp:lastModifiedBy>
  <cp:revision>7</cp:revision>
  <dcterms:created xsi:type="dcterms:W3CDTF">2016-09-20T19:20:06Z</dcterms:created>
  <dcterms:modified xsi:type="dcterms:W3CDTF">2016-09-20T20:34:44Z</dcterms:modified>
</cp:coreProperties>
</file>