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367" r:id="rId6"/>
    <p:sldId id="369" r:id="rId7"/>
    <p:sldId id="368" r:id="rId8"/>
    <p:sldId id="370" r:id="rId9"/>
  </p:sldIdLst>
  <p:sldSz cx="9144000" cy="6858000" type="screen4x3"/>
  <p:notesSz cx="7010400" cy="92964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3B6F"/>
    <a:srgbClr val="336699"/>
    <a:srgbClr val="009999"/>
    <a:srgbClr val="CC3300"/>
    <a:srgbClr val="0066CC"/>
    <a:srgbClr val="CC6600"/>
    <a:srgbClr val="0066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102" autoAdjust="0"/>
    <p:restoredTop sz="99092" autoAdjust="0"/>
  </p:normalViewPr>
  <p:slideViewPr>
    <p:cSldViewPr>
      <p:cViewPr varScale="1">
        <p:scale>
          <a:sx n="132" d="100"/>
          <a:sy n="132" d="100"/>
        </p:scale>
        <p:origin x="63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68" y="12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7894" cy="46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>
            <a:lvl1pPr defTabSz="931897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08" y="2"/>
            <a:ext cx="3037894" cy="46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>
            <a:lvl1pPr algn="r" defTabSz="931897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214"/>
            <a:ext cx="3037894" cy="46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6" tIns="46568" rIns="93136" bIns="46568" numCol="1" anchor="b" anchorCtr="0" compatLnSpc="1">
            <a:prstTxWarp prst="textNoShape">
              <a:avLst/>
            </a:prstTxWarp>
          </a:bodyPr>
          <a:lstStyle>
            <a:lvl1pPr defTabSz="931897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08" y="8830214"/>
            <a:ext cx="3037894" cy="46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6" tIns="46568" rIns="93136" bIns="46568" numCol="1" anchor="b" anchorCtr="0" compatLnSpc="1">
            <a:prstTxWarp prst="textNoShape">
              <a:avLst/>
            </a:prstTxWarp>
          </a:bodyPr>
          <a:lstStyle>
            <a:lvl1pPr algn="r" defTabSz="930673">
              <a:defRPr sz="1200" b="0">
                <a:solidFill>
                  <a:schemeClr val="tx1"/>
                </a:solidFill>
              </a:defRPr>
            </a:lvl1pPr>
          </a:lstStyle>
          <a:p>
            <a:fld id="{4D41EBB7-E75F-460E-83B3-88F78EC2EE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419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7894" cy="46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>
            <a:lvl1pPr defTabSz="931897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893" y="2"/>
            <a:ext cx="3037894" cy="46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>
            <a:lvl1pPr algn="r" defTabSz="931897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3738"/>
            <a:ext cx="4648200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171" y="4415911"/>
            <a:ext cx="5606059" cy="41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6" tIns="46568" rIns="93136" bIns="46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8607"/>
            <a:ext cx="3037894" cy="46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6" tIns="46568" rIns="93136" bIns="46568" numCol="1" anchor="b" anchorCtr="0" compatLnSpc="1">
            <a:prstTxWarp prst="textNoShape">
              <a:avLst/>
            </a:prstTxWarp>
          </a:bodyPr>
          <a:lstStyle>
            <a:lvl1pPr defTabSz="931897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893" y="8828607"/>
            <a:ext cx="3037894" cy="46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6" tIns="46568" rIns="93136" bIns="46568" numCol="1" anchor="b" anchorCtr="0" compatLnSpc="1">
            <a:prstTxWarp prst="textNoShape">
              <a:avLst/>
            </a:prstTxWarp>
          </a:bodyPr>
          <a:lstStyle>
            <a:lvl1pPr algn="r" defTabSz="930673">
              <a:defRPr sz="1200" b="0">
                <a:solidFill>
                  <a:schemeClr val="tx1"/>
                </a:solidFill>
              </a:defRPr>
            </a:lvl1pPr>
          </a:lstStyle>
          <a:p>
            <a:fld id="{AAFCA734-A19B-48E3-929B-9D55B360F0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3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53555" indent="-289829" defTabSz="929063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59316" indent="-231863" defTabSz="929063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23042" indent="-231863" defTabSz="929063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86769" indent="-231863" defTabSz="929063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50495" indent="-231863" defTabSz="929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3014222" indent="-231863" defTabSz="929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77947" indent="-231863" defTabSz="929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941674" indent="-231863" defTabSz="929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A0A97B-6A07-4F74-929C-356E56F8BD92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1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937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CA734-A19B-48E3-929B-9D55B360F0E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33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4"/>
          <p:cNvSpPr txBox="1">
            <a:spLocks noChangeArrowheads="1"/>
          </p:cNvSpPr>
          <p:nvPr userDrawn="1"/>
        </p:nvSpPr>
        <p:spPr bwMode="auto">
          <a:xfrm>
            <a:off x="3505200" y="5867400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dirty="0" smtClean="0"/>
          </a:p>
        </p:txBody>
      </p:sp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600200" y="2743200"/>
            <a:ext cx="7543800" cy="9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657600"/>
            <a:ext cx="75438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634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4DAEC-36FE-4B0D-8E75-CDC4F88674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20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2288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5341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43D500-9714-4313-B526-8C1D6FFF6E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63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304800"/>
            <a:ext cx="89154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84E38-B1E2-4710-979B-1F9E235345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009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15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152400" y="1219200"/>
            <a:ext cx="4343400" cy="47244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4343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B19D43-CFAE-45BE-BABB-B36B9DD9EE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43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172200"/>
            <a:ext cx="457200" cy="476250"/>
          </a:xfrm>
        </p:spPr>
        <p:txBody>
          <a:bodyPr/>
          <a:lstStyle>
            <a:lvl1pPr>
              <a:defRPr sz="1100"/>
            </a:lvl1pPr>
          </a:lstStyle>
          <a:p>
            <a:fld id="{38FE32AF-34B5-449F-A5C9-E2C53D46BE1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662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1E3443-D4C5-4D26-A835-6AA7FCCE4D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330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AFF7D-EA7E-4B29-BE87-E81087241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66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E4A56-FB3F-451A-8FA0-D748923B36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47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CCC35-0CA3-4256-BC51-DBE864FB20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05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D2190-4F8B-459D-B770-33D98C918F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4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D0694-295A-4656-939D-8335FF1F36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72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E45802-BC30-4412-A711-9794FD619A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51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06680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Directing Web Traffic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6868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553200"/>
            <a:ext cx="457200" cy="22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4D4D4D"/>
                </a:solidFill>
              </a:defRPr>
            </a:lvl1pPr>
          </a:lstStyle>
          <a:p>
            <a:fld id="{A6686C02-2136-4341-9488-9EC51F4692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3" r:id="rId12"/>
    <p:sldLayoutId id="214748409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B6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80000"/>
        <a:buFont typeface="Wingdings" panose="05000000000000000000" pitchFamily="2" charset="2"/>
        <a:buChar char="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3B6F"/>
        </a:buClr>
        <a:buSzPct val="80000"/>
        <a:buFont typeface="Wingdings 3" panose="05040102010807070707" pitchFamily="18" charset="2"/>
        <a:buChar char="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Wingdings" panose="05000000000000000000" pitchFamily="2" charset="2"/>
        <a:buChar char="§"/>
        <a:defRPr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0"/>
            <a:ext cx="7620000" cy="1219200"/>
          </a:xfrm>
        </p:spPr>
        <p:txBody>
          <a:bodyPr/>
          <a:lstStyle/>
          <a:p>
            <a:pPr algn="r" eaLnBrk="1" hangingPunct="1"/>
            <a:r>
              <a:rPr lang="en-US" altLang="en-US" sz="2600" dirty="0" smtClean="0">
                <a:solidFill>
                  <a:schemeClr val="bg1"/>
                </a:solidFill>
              </a:rPr>
              <a:t>Susan Price</a:t>
            </a:r>
            <a:br>
              <a:rPr lang="en-US" altLang="en-US" sz="2600" dirty="0" smtClean="0">
                <a:solidFill>
                  <a:schemeClr val="bg1"/>
                </a:solidFill>
              </a:rPr>
            </a:br>
            <a:r>
              <a:rPr lang="en-US" altLang="en-US" sz="2600" dirty="0" smtClean="0">
                <a:solidFill>
                  <a:schemeClr val="bg1"/>
                </a:solidFill>
              </a:rPr>
              <a:t>Director of Care Coordination</a:t>
            </a:r>
            <a:br>
              <a:rPr lang="en-US" altLang="en-US" sz="2600" dirty="0" smtClean="0">
                <a:solidFill>
                  <a:schemeClr val="bg1"/>
                </a:solidFill>
              </a:rPr>
            </a:br>
            <a:r>
              <a:rPr lang="en-US" altLang="en-US" sz="2600" dirty="0" smtClean="0">
                <a:solidFill>
                  <a:schemeClr val="bg1"/>
                </a:solidFill>
              </a:rPr>
              <a:t>County Executive Office</a:t>
            </a:r>
            <a:endParaRPr lang="en-US" altLang="en-US" sz="1600" b="0" dirty="0" smtClean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42925" y="5638800"/>
            <a:ext cx="7620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 sz="1800" b="0" i="1">
              <a:solidFill>
                <a:schemeClr val="bg1"/>
              </a:solidFill>
            </a:endParaRPr>
          </a:p>
        </p:txBody>
      </p:sp>
      <p:pic>
        <p:nvPicPr>
          <p:cNvPr id="410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1790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42925" y="1143000"/>
            <a:ext cx="7620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B6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3600" kern="0" dirty="0" smtClean="0"/>
              <a:t>Creating an Effective </a:t>
            </a:r>
          </a:p>
          <a:p>
            <a:pPr algn="r" eaLnBrk="1" hangingPunct="1"/>
            <a:r>
              <a:rPr lang="en-US" altLang="en-US" sz="3600" kern="0" dirty="0" smtClean="0"/>
              <a:t>Response to Homelessness</a:t>
            </a:r>
            <a:endParaRPr lang="en-US" altLang="en-US" sz="2400" b="0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228600" y="685800"/>
            <a:ext cx="8686800" cy="685800"/>
          </a:xfrm>
        </p:spPr>
        <p:txBody>
          <a:bodyPr/>
          <a:lstStyle/>
          <a:p>
            <a:pPr algn="ctr"/>
            <a:r>
              <a:rPr lang="en-US" altLang="en-US" dirty="0" smtClean="0"/>
              <a:t>Point In Time Count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447800"/>
            <a:ext cx="8686800" cy="4191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9900"/>
                </a:solidFill>
              </a:rPr>
              <a:t>2015 Point In Time Count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b="1" dirty="0" smtClean="0">
                <a:solidFill>
                  <a:srgbClr val="FF9900"/>
                </a:solidFill>
              </a:rPr>
              <a:t>2017 Point In </a:t>
            </a:r>
            <a:r>
              <a:rPr lang="en-US" altLang="en-US" b="1" dirty="0" smtClean="0">
                <a:solidFill>
                  <a:srgbClr val="FF9900"/>
                </a:solidFill>
              </a:rPr>
              <a:t>Time </a:t>
            </a:r>
            <a:r>
              <a:rPr lang="en-US" altLang="en-US" b="1" dirty="0" smtClean="0">
                <a:solidFill>
                  <a:srgbClr val="FF9900"/>
                </a:solidFill>
              </a:rPr>
              <a:t>Count – Saturday, January 28, 2017</a:t>
            </a:r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152400" y="617220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3C382B-EC8E-41D2-A34F-37FA7F07C4E9}" type="slidenum">
              <a:rPr lang="en-US" altLang="en-US" sz="1100">
                <a:solidFill>
                  <a:srgbClr val="4D4D4D"/>
                </a:solidFill>
              </a:rPr>
              <a:pPr eaLnBrk="1" hangingPunct="1"/>
              <a:t>2</a:t>
            </a:fld>
            <a:endParaRPr lang="en-US" altLang="en-US" sz="1100">
              <a:solidFill>
                <a:srgbClr val="4D4D4D"/>
              </a:solidFill>
            </a:endParaRP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05" y="76200"/>
            <a:ext cx="1790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32AF-34B5-449F-A5C9-E2C53D46BE10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1543" y="1909471"/>
            <a:ext cx="6120914" cy="1609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41744"/>
            <a:ext cx="8686800" cy="685800"/>
          </a:xfrm>
        </p:spPr>
        <p:txBody>
          <a:bodyPr/>
          <a:lstStyle/>
          <a:p>
            <a:pPr algn="ctr"/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9900"/>
                </a:solidFill>
              </a:rPr>
              <a:t>Santa Ana Civic Center is the Epicenter of homelessness for the County.</a:t>
            </a:r>
          </a:p>
          <a:p>
            <a:pPr lvl="1"/>
            <a:r>
              <a:rPr lang="en-US" dirty="0" smtClean="0"/>
              <a:t>Annual </a:t>
            </a:r>
            <a:r>
              <a:rPr lang="en-US" dirty="0" smtClean="0"/>
              <a:t>survey completed </a:t>
            </a:r>
            <a:r>
              <a:rPr lang="en-US" dirty="0" smtClean="0"/>
              <a:t>noted increase.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9900"/>
                </a:solidFill>
              </a:rPr>
              <a:t>Basic vs. Intermediate County Responses</a:t>
            </a:r>
          </a:p>
          <a:p>
            <a:pPr lvl="1"/>
            <a:r>
              <a:rPr lang="en-US" dirty="0" smtClean="0"/>
              <a:t>Public Health &amp; Safety</a:t>
            </a:r>
            <a:endParaRPr lang="en-US" dirty="0" smtClean="0"/>
          </a:p>
          <a:p>
            <a:pPr lvl="1"/>
            <a:r>
              <a:rPr lang="en-US" dirty="0" smtClean="0"/>
              <a:t>Access to benefits and shelter/housing</a:t>
            </a:r>
            <a:endParaRPr lang="en-US" dirty="0" smtClean="0"/>
          </a:p>
          <a:p>
            <a:pPr lvl="1"/>
            <a:r>
              <a:rPr lang="en-US" dirty="0" smtClean="0"/>
              <a:t>Transitional Center to open in 30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32AF-34B5-449F-A5C9-E2C53D46BE10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05" y="76200"/>
            <a:ext cx="1790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155" y="3048000"/>
            <a:ext cx="4078577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0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686800" cy="685800"/>
          </a:xfrm>
        </p:spPr>
        <p:txBody>
          <a:bodyPr/>
          <a:lstStyle/>
          <a:p>
            <a:pPr algn="ctr"/>
            <a:r>
              <a:rPr lang="en-US" dirty="0" smtClean="0"/>
              <a:t>System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9900"/>
                </a:solidFill>
              </a:rPr>
              <a:t>HUD: Continuum of Care</a:t>
            </a:r>
          </a:p>
          <a:p>
            <a:pPr lvl="1"/>
            <a:r>
              <a:rPr lang="en-US" dirty="0" smtClean="0"/>
              <a:t>HEARTH Act</a:t>
            </a:r>
          </a:p>
          <a:p>
            <a:pPr lvl="1"/>
            <a:r>
              <a:rPr lang="en-US" dirty="0" smtClean="0"/>
              <a:t>Policy Priorities</a:t>
            </a:r>
          </a:p>
          <a:p>
            <a:pPr lvl="2"/>
            <a:r>
              <a:rPr lang="en-US" dirty="0" smtClean="0"/>
              <a:t>Transitional Housing </a:t>
            </a:r>
            <a:r>
              <a:rPr lang="en-US" dirty="0" smtClean="0">
                <a:sym typeface="Wingdings" panose="05000000000000000000" pitchFamily="2" charset="2"/>
              </a:rPr>
              <a:t> Rapid Rehousing and Permanent Supportive Housing</a:t>
            </a:r>
          </a:p>
          <a:p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Criminal Justice System Reforms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AB 109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Prop 46</a:t>
            </a:r>
          </a:p>
          <a:p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Health Care Reform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Affordable Care 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32AF-34B5-449F-A5C9-E2C53D46BE10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05" y="76200"/>
            <a:ext cx="1790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25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84274"/>
            <a:ext cx="8686800" cy="685800"/>
          </a:xfrm>
        </p:spPr>
        <p:txBody>
          <a:bodyPr/>
          <a:lstStyle/>
          <a:p>
            <a:pPr algn="ctr"/>
            <a:r>
              <a:rPr lang="en-US" dirty="0" smtClean="0"/>
              <a:t>County Response to Homelessness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9900"/>
                </a:solidFill>
              </a:rPr>
              <a:t>Orange County Community Resources (OCCR)</a:t>
            </a:r>
          </a:p>
          <a:p>
            <a:pPr lvl="1"/>
            <a:r>
              <a:rPr lang="en-US" dirty="0" smtClean="0"/>
              <a:t>Lead agency for the Continuum of Care</a:t>
            </a:r>
          </a:p>
          <a:p>
            <a:r>
              <a:rPr lang="en-US" b="1" dirty="0" smtClean="0">
                <a:solidFill>
                  <a:srgbClr val="FF9900"/>
                </a:solidFill>
              </a:rPr>
              <a:t>Health Care Agency (HCA)</a:t>
            </a:r>
          </a:p>
          <a:p>
            <a:pPr lvl="1"/>
            <a:r>
              <a:rPr lang="en-US" dirty="0" smtClean="0"/>
              <a:t>Behavioral and Mental Health Outreach and Engagement Services for homeless</a:t>
            </a:r>
          </a:p>
          <a:p>
            <a:pPr lvl="1"/>
            <a:r>
              <a:rPr lang="en-US" dirty="0" smtClean="0"/>
              <a:t>MHSA Intensive Service and Residential Programs</a:t>
            </a:r>
          </a:p>
          <a:p>
            <a:r>
              <a:rPr lang="en-US" b="1" dirty="0" smtClean="0">
                <a:solidFill>
                  <a:srgbClr val="FF9900"/>
                </a:solidFill>
              </a:rPr>
              <a:t>Social Services Agency (SSA)</a:t>
            </a:r>
          </a:p>
          <a:p>
            <a:pPr lvl="1"/>
            <a:r>
              <a:rPr lang="en-US" dirty="0" smtClean="0"/>
              <a:t>Linkages to mainstream benefits</a:t>
            </a:r>
          </a:p>
          <a:p>
            <a:r>
              <a:rPr lang="en-US" b="1" dirty="0" smtClean="0">
                <a:solidFill>
                  <a:srgbClr val="FF9900"/>
                </a:solidFill>
              </a:rPr>
              <a:t>Public Defender</a:t>
            </a:r>
          </a:p>
          <a:p>
            <a:pPr lvl="1"/>
            <a:r>
              <a:rPr lang="en-US" dirty="0" smtClean="0"/>
              <a:t>Collaborative Courts Model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32AF-34B5-449F-A5C9-E2C53D46BE10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05" y="76200"/>
            <a:ext cx="1790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9239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551&quot;&gt;&lt;/object&gt;&lt;object type=&quot;2&quot; unique_id=&quot;10552&quot;&gt;&lt;object type=&quot;3&quot; unique_id=&quot;10553&quot;&gt;&lt;property id=&quot;20148&quot; value=&quot;5&quot;/&gt;&lt;property id=&quot;20300&quot; value=&quot;Slide 1 - &amp;quot;Homeless Prevention&amp;#x0D;&amp;#x0A;eGov Program&amp;#x0D;&amp;#x0A;&amp;#x0D;&amp;#x0A;Presenter: Jim Mata&amp;quot;&quot;/&gt;&lt;property id=&quot;20307&quot; value=&quot;256&quot;/&gt;&lt;/object&gt;&lt;object type=&quot;3&quot; unique_id=&quot;10554&quot;&gt;&lt;property id=&quot;20148&quot; value=&quot;5&quot;/&gt;&lt;property id=&quot;20300&quot; value=&quot;Slide 2 - &amp;quot;Directing Web Traffic&amp;quot;&quot;/&gt;&lt;property id=&quot;20307&quot; value=&quot;329&quot;/&gt;&lt;/object&gt;&lt;object type=&quot;3&quot; unique_id=&quot;10555&quot;&gt;&lt;property id=&quot;20148&quot; value=&quot;5&quot;/&gt;&lt;property id=&quot;20300&quot; value=&quot;Slide 3&quot;/&gt;&lt;property id=&quot;20307&quot; value=&quot;330&quot;/&gt;&lt;/object&gt;&lt;object type=&quot;3&quot; unique_id=&quot;10556&quot;&gt;&lt;property id=&quot;20148&quot; value=&quot;5&quot;/&gt;&lt;property id=&quot;20300&quot; value=&quot;Slide 4&quot;/&gt;&lt;property id=&quot;20307&quot; value=&quot;331&quot;/&gt;&lt;/object&gt;&lt;object type=&quot;3&quot; unique_id=&quot;10557&quot;&gt;&lt;property id=&quot;20148&quot; value=&quot;5&quot;/&gt;&lt;property id=&quot;20300&quot; value=&quot;Slide 5 - &amp;quot;Content Options&amp;quot;&quot;/&gt;&lt;property id=&quot;20307&quot; value=&quot;332&quot;/&gt;&lt;/object&gt;&lt;object type=&quot;3&quot; unique_id=&quot;10558&quot;&gt;&lt;property id=&quot;20148&quot; value=&quot;5&quot;/&gt;&lt;property id=&quot;20300&quot; value=&quot;Slide 6&quot;/&gt;&lt;property id=&quot;20307&quot; value=&quot;333&quot;/&gt;&lt;/object&gt;&lt;object type=&quot;3&quot; unique_id=&quot;10559&quot;&gt;&lt;property id=&quot;20148&quot; value=&quot;5&quot;/&gt;&lt;property id=&quot;20300&quot; value=&quot;Slide 7 - &amp;quot;Web Page Banner&amp;quot;&quot;/&gt;&lt;property id=&quot;20307&quot; value=&quot;33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CC template">
  <a:themeElements>
    <a:clrScheme name="SC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2B87D16B8FBA48B8896C9D2A84B7DA" ma:contentTypeVersion="3" ma:contentTypeDescription="Create a new document." ma:contentTypeScope="" ma:versionID="5acf26f5adc5ce4aa8d4bee1a3f934b2">
  <xsd:schema xmlns:xsd="http://www.w3.org/2001/XMLSchema" xmlns:xs="http://www.w3.org/2001/XMLSchema" xmlns:p="http://schemas.microsoft.com/office/2006/metadata/properties" xmlns:ns1="http://schemas.microsoft.com/sharepoint/v3" xmlns:ns2="7a4fd15e-f5aa-4c6d-9ab2-9720c9e2ba63" targetNamespace="http://schemas.microsoft.com/office/2006/metadata/properties" ma:root="true" ma:fieldsID="340f71dd6647dade28e9ea010d379e0b" ns1:_="" ns2:_="">
    <xsd:import namespace="http://schemas.microsoft.com/sharepoint/v3"/>
    <xsd:import namespace="7a4fd15e-f5aa-4c6d-9ab2-9720c9e2ba6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d15e-f5aa-4c6d-9ab2-9720c9e2ba6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ocument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69DAF2-AA35-4E43-8B1A-16CD4019C3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a4fd15e-f5aa-4c6d-9ab2-9720c9e2ba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998E7B-AD33-4B30-8513-C7A45BE812D7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7a4fd15e-f5aa-4c6d-9ab2-9720c9e2ba63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2B66703-50D0-41F4-B602-8DE43D3C58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SCC template</Template>
  <TotalTime>4889</TotalTime>
  <Words>167</Words>
  <Application>Microsoft Office PowerPoint</Application>
  <PresentationFormat>On-screen Show (4:3)</PresentationFormat>
  <Paragraphs>48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Wingdings</vt:lpstr>
      <vt:lpstr>Wingdings 3</vt:lpstr>
      <vt:lpstr>SCC template</vt:lpstr>
      <vt:lpstr>Susan Price Director of Care Coordination County Executive Office</vt:lpstr>
      <vt:lpstr>Point In Time Count</vt:lpstr>
      <vt:lpstr>Challenges</vt:lpstr>
      <vt:lpstr>System Transformation</vt:lpstr>
      <vt:lpstr>County Response to Homelessness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Orange County E-Government Project</dc:title>
  <dc:creator>Stephen Salcido &amp; Julie Nguyen</dc:creator>
  <cp:lastModifiedBy>Pelayo, Zulima</cp:lastModifiedBy>
  <cp:revision>402</cp:revision>
  <cp:lastPrinted>2016-09-21T17:24:19Z</cp:lastPrinted>
  <dcterms:created xsi:type="dcterms:W3CDTF">2002-04-02T21:42:46Z</dcterms:created>
  <dcterms:modified xsi:type="dcterms:W3CDTF">2016-09-21T17:24:41Z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0x010100E12B87D16B8FBA48B8896C9D2A84B7DA</vt:lpwstr>
  </property>
</Properties>
</file>