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  <p:sldMasterId id="2147483681" r:id="rId3"/>
    <p:sldMasterId id="2147483693" r:id="rId4"/>
  </p:sldMasterIdLst>
  <p:notesMasterIdLst>
    <p:notesMasterId r:id="rId25"/>
  </p:notesMasterIdLst>
  <p:sldIdLst>
    <p:sldId id="257" r:id="rId5"/>
    <p:sldId id="258" r:id="rId6"/>
    <p:sldId id="276" r:id="rId7"/>
    <p:sldId id="256" r:id="rId8"/>
    <p:sldId id="260" r:id="rId9"/>
    <p:sldId id="282" r:id="rId10"/>
    <p:sldId id="262" r:id="rId11"/>
    <p:sldId id="277" r:id="rId12"/>
    <p:sldId id="261" r:id="rId13"/>
    <p:sldId id="263" r:id="rId14"/>
    <p:sldId id="264" r:id="rId15"/>
    <p:sldId id="278" r:id="rId16"/>
    <p:sldId id="279" r:id="rId17"/>
    <p:sldId id="281" r:id="rId18"/>
    <p:sldId id="270" r:id="rId19"/>
    <p:sldId id="265" r:id="rId20"/>
    <p:sldId id="273" r:id="rId21"/>
    <p:sldId id="280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05A350-EFFD-4683-B924-329585ECAFA4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C42623-F4A5-4670-811D-72FC6ACB0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2195FF-0272-45C3-A90E-9A2D69B06D2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A6D5B7-8BC1-4180-B742-139C1066CAC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3E72BD-A289-482F-AA7C-784BD3C93D0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3818A3-B44B-4643-8708-EDFBD8C7D7D0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468A59-C041-4C6B-97FA-7E0B2A021F7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43388"/>
            <a:ext cx="8967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0" y="4243388"/>
            <a:ext cx="30765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 bwMode="ltGray">
          <a:xfrm>
            <a:off x="0" y="2590800"/>
            <a:ext cx="896778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>
          <a:xfrm>
            <a:off x="9112250" y="2590800"/>
            <a:ext cx="307657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19981-A34C-4D0C-AF50-5786C7CE2C82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125" y="2749550"/>
            <a:ext cx="1171575" cy="1357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37382-EE6E-4DAD-BF1A-77B3AAA82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 bwMode="ltGray"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7069B-510C-4AF2-80EC-3B0B59D3500C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17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83D87-5DDA-49E3-948E-0056921E6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 bwMode="ltGray"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BB2A-7ED4-4CF0-A4FC-0A89549A0F5A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17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5BE26-BE88-4EF4-A9FD-6DBFBBDF2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/>
          <p:nvPr/>
        </p:nvSpPr>
        <p:spPr bwMode="ltGray"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4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15"/>
          <p:cNvSpPr txBox="1"/>
          <p:nvPr/>
        </p:nvSpPr>
        <p:spPr>
          <a:xfrm>
            <a:off x="584200" y="7477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9663113" y="30337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72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4E346-E7BC-4DDC-B00B-A0E87C74BB48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9913" y="4710113"/>
            <a:ext cx="1154112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41171-8A20-419E-9C07-12B4F2F4B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/>
          <p:nvPr/>
        </p:nvSpPr>
        <p:spPr bwMode="ltGray"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01EB-2A79-437C-9A43-9DAE1C35D350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0113"/>
            <a:ext cx="1154112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93251-1A55-4ADD-8EA8-E9FE3678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85319-FA78-45A6-A839-FF6613A9F4AD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AB1D-D631-4518-9030-BE09C8279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6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7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0EB1-E6A4-4AEC-9C85-DB83B025C55F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68F8-9F8B-4101-A891-B913D5AB9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E643B-7D8E-454E-B9B9-72247FD164DB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594A8-7E53-432C-85FE-45126CFA1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ltGray">
          <a:xfrm rot="5400000">
            <a:off x="8116094" y="1869281"/>
            <a:ext cx="5106988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 rot="5400000">
            <a:off x="9867900" y="53721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200" y="59356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4D3B5-EA57-4D2C-B126-602260760F8F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8" y="5935663"/>
            <a:ext cx="6126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8088" y="5399088"/>
            <a:ext cx="1154112" cy="1090612"/>
          </a:xfrm>
        </p:spPr>
        <p:txBody>
          <a:bodyPr anchor="t"/>
          <a:lstStyle>
            <a:lvl1pPr algn="ctr">
              <a:defRPr dirty="0"/>
            </a:lvl1pPr>
          </a:lstStyle>
          <a:p>
            <a:pPr>
              <a:defRPr/>
            </a:pPr>
            <a:fld id="{9E0B88E5-A3E1-443E-AAFE-ECC0388EF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fld id="{8E4E8864-9A9D-4AEF-A0C8-EA06E079F5E4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8B67-8997-41E3-916B-70D9AA664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9D61-A791-4590-8A7E-DFDE68FDE9F8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D53F-9EB4-48F4-A8AC-6F355D53E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7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5E80-07BB-40E1-AF9A-DC0F3C2F1D8C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7735-048B-4CB4-A503-0DC40B98F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FF43-6B74-47D3-A449-08B9986F90A7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05BB8-BBCD-42BA-9766-945C7A832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F4656-03F8-49C4-A6A1-1E2990621175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A5BD-FFB7-4249-8EF9-E514269C2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FD9C-DE91-44E9-9D33-D304565922B0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1FBE-3AEE-42F9-A71D-5E74A0A32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C68CE-E0E2-4C55-A567-F83115B69387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0C86-7ACE-4049-9AFE-C8D2FDEEF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1B71-A9F8-4913-9756-B76EACFD6B29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A0D29-40C6-4692-A152-A5D37FE10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C7966-F062-4DBD-AB1A-A19E9E05D276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B496-82BA-42E7-A9BE-51162F829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2035-3A00-4975-9C37-E191093187AF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A74CF-EDE9-49A7-8113-1E4CB871A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04EA-64AB-48B4-93A2-7313226593FD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A248C-BBB7-4CDC-83D6-09AF47332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C40C3-CB19-42AC-B8AA-71982033F323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3056-DCA7-4857-AFDC-3BF588798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fld id="{FF44D58E-194D-4C13-835F-AA8CF7FFED61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53094-173D-40CA-B5BC-52A3C0862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86225"/>
            <a:ext cx="104378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40878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 bwMode="ltGray">
          <a:xfrm>
            <a:off x="0" y="27257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>
          <a:xfrm>
            <a:off x="10585450" y="27257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F0AC-312B-4A06-809B-E8574D04DBE4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913" y="28702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0D116-3AE9-4A1C-85C8-0A3287314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A013-6E82-4F33-9589-CC95E42A4CF7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08ADB-8375-4E27-BB6C-FB01EA1DC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D803-0377-4E7C-B58E-762102E9C518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A0B5-3089-4127-9E8F-1660DEC91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A271-7CB7-46B7-958D-DA99FD4C0D9F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9829-8221-49D6-BC0F-F668F7A5D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F2FB9-9BCF-466E-B752-8985BD72E7E3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7E337-0A4A-407C-8100-623706002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1A8D7-3BC3-440F-9420-721302DF49D0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A254-FBBE-4934-B170-9026A333D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5F9B-DA5A-4988-9094-C59EAE389C7B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4C534-F520-4B0E-BCF4-012A366FD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ABCF5-4252-4AE8-B389-E968140AAC95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4B4EA-C7EA-438F-ACE5-70A1F9A9C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838676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A028-9D4B-4C38-B1B0-E176770E4D61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65C5-AB55-4952-B2C3-648D4BB54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FAB60-BCE0-4C82-9AD1-74A2D2A8B8B7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0A5B-F1AE-45FB-BEC4-FCA350319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EADFB-21DF-402C-94DF-E2302D797098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91C5-7051-497A-9E62-55715DB3E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AFAA-C3EA-4BD6-BE4A-35B540EB10F5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6C71-2E1B-46EB-BCCD-396E6AE37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2AC3-ABB4-4745-B0E2-5C81C41E1AD4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91BB-BB2B-4451-A80F-4325D343B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B00F-954C-438F-A39E-F6426126EAC3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9A5A-DCCF-4C5D-A261-2C84D5B1E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3669-1131-4F31-8EF3-E8F83957206A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BE3A8-D2C1-4558-ACB9-3C56BD1E2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C95B2-ABB1-4F0A-9888-3B9A2DE3A664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AE02D-44EA-48AE-A166-88322C6F0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B88C-0335-436A-970E-1C5DDEC8E50E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923B-2C87-4650-AF56-313624ABC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ACA0-A16B-4D59-996C-85B9BD473AB0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E8F9-2539-46A3-A444-F32A074C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7A68-5535-47E8-89BE-2113F6888EE9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A492F-BE3E-436D-B950-553C7DBEB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B419B-2EEB-4090-B608-06EE1A737885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8580E-4F45-45D9-84D2-CCEB556C1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087D3-767D-4BD7-9DD9-B6078AD84770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E92A-7E5C-45A5-A541-E1BA5A7D7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85AD8-0C55-42E3-825C-FA1E736162C5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AEF2-F759-4B80-9DFB-D53915A50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12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2588-41C4-42B7-9AF5-AB3075ABA62F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3713-7DCD-474C-9ED4-4C36E4F8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7C45-5D2C-49FB-A110-DEB604623285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F89C-7972-473A-9657-C5E9C7436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prstClr val="black"/>
                </a:solidFill>
                <a:effectLst/>
                <a:latin typeface="Tw Cen MT" panose="020B0602020104020603"/>
                <a:cs typeface="+mn-cs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solidFill>
                  <a:prstClr val="black"/>
                </a:solidFill>
                <a:effectLst/>
                <a:latin typeface="Tw Cen MT" panose="020B0602020104020603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9E1C-25D9-46E2-B7D0-29CAE8C62471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1A27-69CD-46FD-BE4D-DB1056B71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FC35-114B-44A2-8FDD-439D96797724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61CF-752E-4BBC-A48C-60EFC6027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E591-720B-47DF-AB81-FD0585B29452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18D4B-AAC6-4B5D-BD7C-1845492B4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B68E-35A5-4894-9971-6EEDDBF33D91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18D1-AD84-493E-B562-B9C4250C5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EDB86-926D-4892-B293-FE3540883601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9F44-436D-4C5F-9714-BCE2001C0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D0835-13EB-43A7-859C-9435C9CAF198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EF04E-15B9-425E-BD9F-DCFD387B2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0DFF-19F2-4495-AB41-BA3D98E23A72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B703-855D-4BC9-A4CE-9045D4CF2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D-ShadowShor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FAC17-C4EE-4E5D-A9DC-5CB925EB3FB0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4FA1-FBC9-4676-9661-84E65DA83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FD16-E96A-4EDB-BD25-4F373B92C0D8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F96AD-047F-43B2-964D-3E9645437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 bwMode="ltGray"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80F4-0F12-4E6C-8FE7-BDD2D2669171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4ED3-2841-4078-AB0D-537F40E87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ashOverlay-FullResolve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752475"/>
            <a:ext cx="96139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2336800"/>
            <a:ext cx="96139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1738" y="5935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D871B4-D827-48C8-B5A9-8966D6C3A6CE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38" y="5935663"/>
            <a:ext cx="687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913" y="752475"/>
            <a:ext cx="1154112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6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EFF18E-532A-41B4-B2A4-ADE781803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3938" y="2286000"/>
            <a:ext cx="97202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938" y="6470650"/>
            <a:ext cx="21542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6FA3CBD-87CA-406D-B132-D70725823035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3463" y="6470650"/>
            <a:ext cx="59007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baseline="0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63" y="6470650"/>
            <a:ext cx="9731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EC5805F-E4DD-4DAE-A789-A52B0552D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43" r:id="rId2"/>
    <p:sldLayoutId id="2147483768" r:id="rId3"/>
    <p:sldLayoutId id="2147483742" r:id="rId4"/>
    <p:sldLayoutId id="2147483741" r:id="rId5"/>
    <p:sldLayoutId id="2147483740" r:id="rId6"/>
    <p:sldLayoutId id="2147483769" r:id="rId7"/>
    <p:sldLayoutId id="2147483739" r:id="rId8"/>
    <p:sldLayoutId id="2147483770" r:id="rId9"/>
    <p:sldLayoutId id="2147483738" r:id="rId10"/>
    <p:sldLayoutId id="2147483771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3938" y="2286000"/>
            <a:ext cx="97202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938" y="6470650"/>
            <a:ext cx="21542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3B1788F-869E-47E7-8862-EB874A8D1954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3463" y="6470650"/>
            <a:ext cx="59007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baseline="0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863" y="6470650"/>
            <a:ext cx="97313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6A3C6BE-5D90-4C60-A11D-A6C59ACE8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49" r:id="rId2"/>
    <p:sldLayoutId id="2147483773" r:id="rId3"/>
    <p:sldLayoutId id="2147483748" r:id="rId4"/>
    <p:sldLayoutId id="2147483747" r:id="rId5"/>
    <p:sldLayoutId id="2147483746" r:id="rId6"/>
    <p:sldLayoutId id="2147483774" r:id="rId7"/>
    <p:sldLayoutId id="2147483745" r:id="rId8"/>
    <p:sldLayoutId id="2147483775" r:id="rId9"/>
    <p:sldLayoutId id="2147483744" r:id="rId10"/>
    <p:sldLayoutId id="2147483776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prstClr val="black"/>
                </a:solidFill>
                <a:latin typeface="Tw Cen MT" panose="020B0602020104020603"/>
                <a:cs typeface="+mn-cs"/>
              </a:defRPr>
            </a:lvl1pPr>
          </a:lstStyle>
          <a:p>
            <a:pPr>
              <a:defRPr/>
            </a:pPr>
            <a:fld id="{72674BFD-9740-479F-9780-FC10507D2ECE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prstClr val="black"/>
                </a:solidFill>
                <a:latin typeface="Tw Cen MT" panose="020B0602020104020603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prstClr val="black"/>
                </a:solidFill>
                <a:latin typeface="Tw Cen MT" panose="020B0602020104020603"/>
                <a:cs typeface="+mn-cs"/>
              </a:defRPr>
            </a:lvl1pPr>
          </a:lstStyle>
          <a:p>
            <a:pPr>
              <a:defRPr/>
            </a:pPr>
            <a:fld id="{25474ABB-54C1-4902-972C-3062A3FBB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9" descr="Mom and daugh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350" y="523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TextBox 7"/>
          <p:cNvSpPr txBox="1">
            <a:spLocks noChangeArrowheads="1"/>
          </p:cNvSpPr>
          <p:nvPr/>
        </p:nvSpPr>
        <p:spPr bwMode="auto">
          <a:xfrm>
            <a:off x="1787525" y="982663"/>
            <a:ext cx="88868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5E85"/>
                </a:solidFill>
                <a:latin typeface="CircularStd-Medium"/>
                <a:ea typeface="CircularStd-Medium"/>
                <a:cs typeface="CircularStd-Medium"/>
              </a:rPr>
              <a:t>Addressing Trauma When Working With Individual Mandated for Batterer Intervention Services </a:t>
            </a:r>
          </a:p>
        </p:txBody>
      </p:sp>
      <p:sp>
        <p:nvSpPr>
          <p:cNvPr id="63491" name="TextBox 8"/>
          <p:cNvSpPr txBox="1">
            <a:spLocks noChangeArrowheads="1"/>
          </p:cNvSpPr>
          <p:nvPr/>
        </p:nvSpPr>
        <p:spPr bwMode="auto">
          <a:xfrm>
            <a:off x="2339975" y="3287713"/>
            <a:ext cx="7546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5E85"/>
                </a:solidFill>
                <a:latin typeface="Lovato Light"/>
                <a:ea typeface="Lovato Light"/>
                <a:cs typeface="Lovato Light"/>
              </a:rPr>
              <a:t>Sara Brammer, Ph.D. &amp; Tony Dishman, Ph.D.</a:t>
            </a:r>
          </a:p>
        </p:txBody>
      </p:sp>
      <p:pic>
        <p:nvPicPr>
          <p:cNvPr id="63492" name="Picture 10" descr="Synergy-Services-Logo-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6575" y="5038725"/>
            <a:ext cx="3335338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Placeholder 14"/>
          <p:cNvSpPr>
            <a:spLocks noGrp="1"/>
          </p:cNvSpPr>
          <p:nvPr>
            <p:ph type="title"/>
          </p:nvPr>
        </p:nvSpPr>
        <p:spPr>
          <a:xfrm>
            <a:off x="669925" y="752475"/>
            <a:ext cx="9625013" cy="1081088"/>
          </a:xfrm>
        </p:spPr>
        <p:txBody>
          <a:bodyPr/>
          <a:lstStyle/>
          <a:p>
            <a:r>
              <a:rPr lang="en-US" smtClean="0">
                <a:latin typeface="Britannic Bold"/>
              </a:rPr>
              <a:t>Adverse Childhood Experience (ACEs)</a:t>
            </a:r>
          </a:p>
        </p:txBody>
      </p:sp>
      <p:sp>
        <p:nvSpPr>
          <p:cNvPr id="72706" name="Text Placeholder 12"/>
          <p:cNvSpPr>
            <a:spLocks noGrp="1"/>
          </p:cNvSpPr>
          <p:nvPr>
            <p:ph type="body" idx="1"/>
          </p:nvPr>
        </p:nvSpPr>
        <p:spPr>
          <a:xfrm>
            <a:off x="431800" y="2366963"/>
            <a:ext cx="11760200" cy="576262"/>
          </a:xfrm>
        </p:spPr>
        <p:txBody>
          <a:bodyPr/>
          <a:lstStyle/>
          <a:p>
            <a:r>
              <a:rPr lang="en-US" dirty="0" smtClean="0">
                <a:latin typeface="Britannic Bold"/>
              </a:rPr>
              <a:t>As the Number of ACES increase so do the number of the following:</a:t>
            </a:r>
          </a:p>
        </p:txBody>
      </p:sp>
      <p:sp>
        <p:nvSpPr>
          <p:cNvPr id="72707" name="Text Placeholder 17"/>
          <p:cNvSpPr>
            <a:spLocks noGrp="1"/>
          </p:cNvSpPr>
          <p:nvPr>
            <p:ph type="body" sz="half" idx="15"/>
          </p:nvPr>
        </p:nvSpPr>
        <p:spPr>
          <a:xfrm>
            <a:off x="7974013" y="3295650"/>
            <a:ext cx="3303587" cy="2847975"/>
          </a:xfrm>
        </p:spPr>
        <p:txBody>
          <a:bodyPr/>
          <a:lstStyle/>
          <a:p>
            <a:r>
              <a:rPr lang="en-US" sz="1600" smtClean="0">
                <a:latin typeface="Britannic Bold"/>
              </a:rPr>
              <a:t>Early initiation of sexual activity</a:t>
            </a:r>
          </a:p>
          <a:p>
            <a:r>
              <a:rPr lang="en-US" sz="1600" smtClean="0">
                <a:latin typeface="Britannic Bold"/>
              </a:rPr>
              <a:t>Adolescent pregnancy</a:t>
            </a:r>
          </a:p>
          <a:p>
            <a:r>
              <a:rPr lang="en-US" sz="1600" smtClean="0">
                <a:latin typeface="Britannic Bold"/>
              </a:rPr>
              <a:t>Risk for sexual violence</a:t>
            </a:r>
          </a:p>
          <a:p>
            <a:r>
              <a:rPr lang="en-US" sz="1600" smtClean="0">
                <a:latin typeface="Britannic Bold"/>
              </a:rPr>
              <a:t>Poor academic achievement</a:t>
            </a:r>
          </a:p>
          <a:p>
            <a:r>
              <a:rPr lang="en-US" sz="1600" smtClean="0">
                <a:latin typeface="Britannic Bold"/>
              </a:rPr>
              <a:t>Poor work performance</a:t>
            </a:r>
          </a:p>
          <a:p>
            <a:r>
              <a:rPr lang="en-US" sz="1600" smtClean="0">
                <a:latin typeface="Britannic Bold"/>
              </a:rPr>
              <a:t>Financial stress</a:t>
            </a:r>
          </a:p>
          <a:p>
            <a:endParaRPr lang="en-US" smtClean="0">
              <a:latin typeface="Britannic Bold"/>
            </a:endParaRPr>
          </a:p>
          <a:p>
            <a:endParaRPr lang="en-US" smtClean="0">
              <a:latin typeface="Britannic Bold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860425" y="3286125"/>
            <a:ext cx="3298825" cy="2847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600" smtClean="0">
                <a:latin typeface="Britannic Bold"/>
              </a:rPr>
              <a:t>Alcoholism and alcohol abuse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latin typeface="Britannic Bold"/>
              </a:rPr>
              <a:t>Chronic obstructive pulmonary disease (COPD)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latin typeface="Britannic Bold"/>
              </a:rPr>
              <a:t>Depression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latin typeface="Britannic Bold"/>
              </a:rPr>
              <a:t>Fetal death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latin typeface="Britannic Bold"/>
              </a:rPr>
              <a:t>Health-related quality of life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latin typeface="Britannic Bold"/>
              </a:rPr>
              <a:t>Illicit drug use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latin typeface="Britannic Bold"/>
              </a:rPr>
              <a:t>Ischemic heart disease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latin typeface="Britannic Bold"/>
              </a:rPr>
              <a:t>Liver disease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445000" y="3286125"/>
            <a:ext cx="3302000" cy="28479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900" dirty="0" smtClean="0">
              <a:latin typeface="Britannic Bold" panose="020B0903060703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900" dirty="0">
              <a:latin typeface="Britannic Bold" panose="020B0903060703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00" dirty="0" smtClean="0">
                <a:latin typeface="Britannic Bold" panose="020B0903060703020204" pitchFamily="34" charset="0"/>
              </a:rPr>
              <a:t>Risk </a:t>
            </a:r>
            <a:r>
              <a:rPr lang="en-US" sz="1900" dirty="0">
                <a:latin typeface="Britannic Bold" panose="020B0903060703020204" pitchFamily="34" charset="0"/>
              </a:rPr>
              <a:t>for intimate partner </a:t>
            </a:r>
            <a:r>
              <a:rPr lang="en-US" sz="1900" dirty="0" smtClean="0">
                <a:latin typeface="Britannic Bold" panose="020B0903060703020204" pitchFamily="34" charset="0"/>
              </a:rPr>
              <a:t>violence</a:t>
            </a:r>
            <a:endParaRPr lang="en-US" sz="1900" dirty="0">
              <a:latin typeface="Britannic Bold" panose="020B0903060703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00" dirty="0">
                <a:latin typeface="Britannic Bold" panose="020B0903060703020204" pitchFamily="34" charset="0"/>
              </a:rPr>
              <a:t>Multiple sexual partners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00" dirty="0">
                <a:latin typeface="Britannic Bold" panose="020B0903060703020204" pitchFamily="34" charset="0"/>
              </a:rPr>
              <a:t>Sexually transmitted diseases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00" dirty="0">
                <a:latin typeface="Britannic Bold" panose="020B0903060703020204" pitchFamily="34" charset="0"/>
              </a:rPr>
              <a:t>Smoking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00" dirty="0">
                <a:latin typeface="Britannic Bold" panose="020B0903060703020204" pitchFamily="34" charset="0"/>
              </a:rPr>
              <a:t>Suicide attempts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00" dirty="0">
                <a:latin typeface="Britannic Bold" panose="020B0903060703020204" pitchFamily="34" charset="0"/>
              </a:rPr>
              <a:t>Unintended pregnancies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00" dirty="0">
                <a:latin typeface="Britannic Bold" panose="020B0903060703020204" pitchFamily="34" charset="0"/>
              </a:rPr>
              <a:t>Early initiation of </a:t>
            </a:r>
            <a:r>
              <a:rPr lang="en-US" sz="1900" dirty="0" smtClean="0">
                <a:latin typeface="Britannic Bold" panose="020B0903060703020204" pitchFamily="34" charset="0"/>
              </a:rPr>
              <a:t>smoking</a:t>
            </a:r>
            <a:endParaRPr lang="en-US" sz="1900" dirty="0">
              <a:latin typeface="Britannic Bold" panose="020B0903060703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Britannic Bold" panose="020B0903060703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7271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9100" y="4699000"/>
            <a:ext cx="11715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ritannic Bold"/>
              </a:rPr>
              <a:t>Adverse Childhood Experience (ACE)</a:t>
            </a:r>
          </a:p>
        </p:txBody>
      </p:sp>
      <p:pic>
        <p:nvPicPr>
          <p:cNvPr id="7475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12913" y="2533650"/>
            <a:ext cx="7932737" cy="4033838"/>
          </a:xfrm>
        </p:spPr>
      </p:pic>
      <p:pic>
        <p:nvPicPr>
          <p:cNvPr id="7475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9100" y="4699000"/>
            <a:ext cx="11715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Unprocessed Trauma </a:t>
            </a:r>
          </a:p>
        </p:txBody>
      </p:sp>
      <p:pic>
        <p:nvPicPr>
          <p:cNvPr id="76802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41438" y="2157413"/>
            <a:ext cx="8291512" cy="44799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Why?</a:t>
            </a:r>
          </a:p>
        </p:txBody>
      </p:sp>
      <p:pic>
        <p:nvPicPr>
          <p:cNvPr id="77826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0788" y="2336800"/>
            <a:ext cx="8939212" cy="42799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 clients report 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2018 the Center for Disease Control indicated:</a:t>
            </a:r>
          </a:p>
          <a:p>
            <a:pPr lvl="1"/>
            <a:r>
              <a:rPr lang="en-US" dirty="0" smtClean="0"/>
              <a:t>2/3 of adults surveyed reported 1 or more ACE</a:t>
            </a:r>
          </a:p>
          <a:p>
            <a:pPr lvl="1"/>
            <a:r>
              <a:rPr lang="en-US" dirty="0" smtClean="0"/>
              <a:t>With 1 in 5 (20%) reporting 3 or more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We began collecting ACEs data January</a:t>
            </a:r>
            <a:r>
              <a:rPr lang="en-US" smtClean="0"/>
              <a:t>, 2018.  </a:t>
            </a:r>
            <a:endParaRPr lang="en-US" dirty="0" smtClean="0"/>
          </a:p>
          <a:p>
            <a:pPr lvl="1"/>
            <a:r>
              <a:rPr lang="en-US" dirty="0" smtClean="0"/>
              <a:t>Of the 126 individuals reporting for BIP:</a:t>
            </a:r>
          </a:p>
          <a:p>
            <a:pPr lvl="2"/>
            <a:r>
              <a:rPr lang="en-US" dirty="0" smtClean="0"/>
              <a:t>Average reported ACE was 4.83 (range = 0-11)</a:t>
            </a:r>
          </a:p>
          <a:p>
            <a:pPr lvl="2"/>
            <a:r>
              <a:rPr lang="en-US" dirty="0" smtClean="0"/>
              <a:t>Most reported 5 ACEs. 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8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51013" y="1300163"/>
            <a:ext cx="8689975" cy="2509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Britannic Bold" panose="020B0903060703020204" pitchFamily="34" charset="0"/>
              </a:rPr>
              <a:t>The Intersection of Trauma and Batterer Intervention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1013" y="3886200"/>
            <a:ext cx="8689975" cy="1371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Treatment Steps for a Stages of Change Perspective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8089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3138" y="2190750"/>
            <a:ext cx="58547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of Treatment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Precontemplation: </a:t>
            </a:r>
          </a:p>
          <a:p>
            <a:pPr lvl="1"/>
            <a:r>
              <a:rPr lang="en-US" smtClean="0"/>
              <a:t>Assessment: </a:t>
            </a:r>
          </a:p>
          <a:p>
            <a:pPr lvl="2"/>
            <a:r>
              <a:rPr lang="en-US" smtClean="0"/>
              <a:t>relationship building, information gathering, treatment planning, orientation </a:t>
            </a:r>
          </a:p>
          <a:p>
            <a:pPr lvl="1"/>
            <a:r>
              <a:rPr lang="en-US" smtClean="0"/>
              <a:t>Multi-disciplinary team review </a:t>
            </a:r>
          </a:p>
          <a:p>
            <a:r>
              <a:rPr lang="en-US" smtClean="0"/>
              <a:t>Contemplation: </a:t>
            </a:r>
          </a:p>
          <a:p>
            <a:pPr lvl="1"/>
            <a:r>
              <a:rPr lang="en-US" smtClean="0"/>
              <a:t>Motivational Interviewing, Narrative Claiming, Confrontation and Education </a:t>
            </a:r>
          </a:p>
          <a:p>
            <a:r>
              <a:rPr lang="en-US" smtClean="0"/>
              <a:t>Determination: </a:t>
            </a:r>
          </a:p>
          <a:p>
            <a:pPr lvl="1"/>
            <a:r>
              <a:rPr lang="en-US" smtClean="0"/>
              <a:t>Provide non-abusive behavior options (skill development), empathy building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8294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9075" y="4606925"/>
            <a:ext cx="11699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of Treatment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Action: </a:t>
            </a:r>
          </a:p>
          <a:p>
            <a:pPr lvl="1"/>
            <a:r>
              <a:rPr lang="en-US" smtClean="0"/>
              <a:t>Strategy, routine, safety planning</a:t>
            </a:r>
          </a:p>
          <a:p>
            <a:r>
              <a:rPr lang="en-US" smtClean="0"/>
              <a:t>Maintenance: </a:t>
            </a:r>
          </a:p>
          <a:p>
            <a:pPr lvl="1"/>
            <a:r>
              <a:rPr lang="en-US" smtClean="0"/>
              <a:t>Continued safety planning, practice and distress tolerance </a:t>
            </a:r>
          </a:p>
          <a:p>
            <a:r>
              <a:rPr lang="en-US" smtClean="0"/>
              <a:t>Reoccurrence: 	</a:t>
            </a:r>
          </a:p>
          <a:p>
            <a:pPr lvl="1"/>
            <a:r>
              <a:rPr lang="en-US" smtClean="0"/>
              <a:t>Safety planning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839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9075" y="4606925"/>
            <a:ext cx="11699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3"/>
          <p:cNvSpPr>
            <a:spLocks noGrp="1"/>
          </p:cNvSpPr>
          <p:nvPr>
            <p:ph type="ctrTitle"/>
          </p:nvPr>
        </p:nvSpPr>
        <p:spPr>
          <a:xfrm>
            <a:off x="681038" y="2733675"/>
            <a:ext cx="8143875" cy="1373188"/>
          </a:xfrm>
        </p:spPr>
        <p:txBody>
          <a:bodyPr/>
          <a:lstStyle/>
          <a:p>
            <a:r>
              <a:rPr lang="en-US" smtClean="0"/>
              <a:t>Small Group Activity</a:t>
            </a:r>
          </a:p>
        </p:txBody>
      </p:sp>
      <p:sp>
        <p:nvSpPr>
          <p:cNvPr id="84994" name="Subtitle 4"/>
          <p:cNvSpPr>
            <a:spLocks noGrp="1"/>
          </p:cNvSpPr>
          <p:nvPr>
            <p:ph type="subTitle" idx="1"/>
          </p:nvPr>
        </p:nvSpPr>
        <p:spPr>
          <a:xfrm>
            <a:off x="681038" y="4394200"/>
            <a:ext cx="8143875" cy="11176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8499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1638" y="4752975"/>
            <a:ext cx="11699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1076325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We Do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4514" name="Picture 5" descr="Program Buckets Horiz.pdf"/>
          <p:cNvPicPr>
            <a:picLocks noChangeAspect="1"/>
          </p:cNvPicPr>
          <p:nvPr/>
        </p:nvPicPr>
        <p:blipFill>
          <a:blip r:embed="rId2"/>
          <a:srcRect t="32855" b="42946"/>
          <a:stretch>
            <a:fillRect/>
          </a:stretch>
        </p:blipFill>
        <p:spPr bwMode="auto">
          <a:xfrm>
            <a:off x="1473200" y="3767138"/>
            <a:ext cx="924560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1"/>
          <p:cNvSpPr>
            <a:spLocks noChangeArrowheads="1"/>
          </p:cNvSpPr>
          <p:nvPr/>
        </p:nvSpPr>
        <p:spPr bwMode="auto">
          <a:xfrm>
            <a:off x="3048000" y="2282825"/>
            <a:ext cx="609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CD25B0"/>
                </a:solidFill>
                <a:latin typeface="CircularStd-Medium"/>
                <a:ea typeface="CircularStd-Medium"/>
                <a:cs typeface="CircularStd-Medium"/>
              </a:rPr>
              <a:t>We are a little complicated….</a:t>
            </a:r>
          </a:p>
          <a:p>
            <a:pPr algn="ctr"/>
            <a:r>
              <a:rPr lang="en-US" sz="2400">
                <a:solidFill>
                  <a:srgbClr val="CD25B0"/>
                </a:solidFill>
                <a:latin typeface="CircularStd-Medium"/>
                <a:ea typeface="CircularStd-Medium"/>
                <a:cs typeface="CircularStd-Medium"/>
              </a:rPr>
              <a:t>we take action to create a community </a:t>
            </a:r>
          </a:p>
          <a:p>
            <a:pPr algn="ctr"/>
            <a:r>
              <a:rPr lang="en-US" sz="2400">
                <a:solidFill>
                  <a:srgbClr val="CD25B0"/>
                </a:solidFill>
                <a:latin typeface="CircularStd-Medium"/>
                <a:ea typeface="CircularStd-Medium"/>
                <a:cs typeface="CircularStd-Medium"/>
              </a:rPr>
              <a:t>free of family violence.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3"/>
          <p:cNvSpPr>
            <a:spLocks noGrp="1"/>
          </p:cNvSpPr>
          <p:nvPr>
            <p:ph type="ctrTitle" idx="4294967295"/>
          </p:nvPr>
        </p:nvSpPr>
        <p:spPr>
          <a:xfrm>
            <a:off x="1684338" y="295275"/>
            <a:ext cx="8143875" cy="1373188"/>
          </a:xfrm>
        </p:spPr>
        <p:txBody>
          <a:bodyPr/>
          <a:lstStyle/>
          <a:p>
            <a:pPr algn="ctr"/>
            <a:r>
              <a:rPr lang="en-US" smtClean="0"/>
              <a:t>Collaboration is Essential</a:t>
            </a:r>
          </a:p>
        </p:txBody>
      </p:sp>
      <p:pic>
        <p:nvPicPr>
          <p:cNvPr id="8601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2825" y="2043113"/>
            <a:ext cx="74072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681038" y="2870200"/>
            <a:ext cx="9613900" cy="1090613"/>
          </a:xfrm>
        </p:spPr>
        <p:txBody>
          <a:bodyPr/>
          <a:lstStyle/>
          <a:p>
            <a:r>
              <a:rPr lang="en-US" smtClean="0"/>
              <a:t>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681038" y="4232275"/>
            <a:ext cx="9613900" cy="1703388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6553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9100" y="4699000"/>
            <a:ext cx="11715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mtClean="0"/>
              <a:t>1. Define adverse childhood experiences and trauma informed care.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2. Be able to summarize the available work on adverse childhood experiences, trauma informed care and batterer intervention. 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3. Understand how trauma informed care could augment a mandated batterer intervention program and still address accountability.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4. Analyze the ability of an agency to provide an accountability program that also allows for trauma to be addressed as part of the treatment course. </a:t>
            </a:r>
          </a:p>
          <a:p>
            <a:pPr marL="0" indent="0"/>
            <a:endParaRPr lang="en-US" smtClean="0"/>
          </a:p>
        </p:txBody>
      </p:sp>
      <p:pic>
        <p:nvPicPr>
          <p:cNvPr id="6656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9100" y="4699000"/>
            <a:ext cx="11715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Domestic Abuse Definition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mtClean="0"/>
              <a:t>Intimate Partner Violence (IPV) is a pattern of assaultive and coercive behaviors that adults or adolescents use against their current or former intimate partner (MCADSV, 2015).</a:t>
            </a:r>
          </a:p>
          <a:p>
            <a:endParaRPr lang="en-US" altLang="en-US" smtClean="0"/>
          </a:p>
          <a:p>
            <a:r>
              <a:rPr lang="en-US" altLang="en-US" smtClean="0"/>
              <a:t>Abusive relationships are not violent all the time.  Batterer’s weave together intimacy and abuse to both confuse and control their partners (MCADSV, 2015). </a:t>
            </a:r>
          </a:p>
        </p:txBody>
      </p:sp>
      <p:pic>
        <p:nvPicPr>
          <p:cNvPr id="6758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9100" y="4699000"/>
            <a:ext cx="11715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Batterer Intervention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26 to 58 weeks of non clinical or limited clinical intervention.</a:t>
            </a:r>
          </a:p>
          <a:p>
            <a:r>
              <a:rPr lang="en-US" dirty="0" smtClean="0"/>
              <a:t>Not flexible to the needs of the offending individual.</a:t>
            </a:r>
          </a:p>
          <a:p>
            <a:r>
              <a:rPr lang="en-US" dirty="0" smtClean="0"/>
              <a:t>Focus on psycho education and accountability.</a:t>
            </a:r>
          </a:p>
          <a:p>
            <a:r>
              <a:rPr lang="en-US" dirty="0" smtClean="0"/>
              <a:t>Co-occurring needs of offender (e.g. housing, mental health, past trauma) are not addressed or are referred out.</a:t>
            </a:r>
          </a:p>
          <a:p>
            <a:r>
              <a:rPr lang="en-US" dirty="0" smtClean="0"/>
              <a:t>Often limited ability to support the adult and child victims of the abuse.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9100" y="4699000"/>
            <a:ext cx="11715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493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Child Abuse and Adverse Childhood Experiences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mtClean="0"/>
              <a:t>Any recent act or failure to act on the part of a parent or caretaker which results in death serious physical or emotional harm, sexual abuse or exploitation; or an act or failure to act which presents an imminent risk of serious harm (CA/N Prevention &amp; Treatment ACT, 2017).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Four common types of child maltreatment: physical, sexual, emotional abuse and neglect.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Adverse Childhood Experiences (ACEs): all types of abuse or other traumatic experiences that occur to people under the age of 18 (CDC, 2019)</a:t>
            </a:r>
          </a:p>
        </p:txBody>
      </p:sp>
      <p:pic>
        <p:nvPicPr>
          <p:cNvPr id="6963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9100" y="4699000"/>
            <a:ext cx="11715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3"/>
          <p:cNvSpPr>
            <a:spLocks noGrp="1"/>
          </p:cNvSpPr>
          <p:nvPr>
            <p:ph type="title"/>
          </p:nvPr>
        </p:nvSpPr>
        <p:spPr>
          <a:xfrm>
            <a:off x="681038" y="2870200"/>
            <a:ext cx="9613900" cy="1090613"/>
          </a:xfrm>
        </p:spPr>
        <p:txBody>
          <a:bodyPr/>
          <a:lstStyle/>
          <a:p>
            <a:r>
              <a:rPr lang="en-US" smtClean="0"/>
              <a:t>Adverse Childhood Experiences Assessment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1038" y="4232275"/>
            <a:ext cx="9613900" cy="1703388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  <p:pic>
        <p:nvPicPr>
          <p:cNvPr id="7065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7850" y="4665663"/>
            <a:ext cx="1171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ACEs</a:t>
            </a:r>
          </a:p>
        </p:txBody>
      </p:sp>
      <p:pic>
        <p:nvPicPr>
          <p:cNvPr id="7168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7400" y="2100263"/>
            <a:ext cx="10593388" cy="4289425"/>
          </a:xfrm>
        </p:spPr>
      </p:pic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-157163" y="6443663"/>
            <a:ext cx="3108326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>
                <a:latin typeface="Calibri" pitchFamily="34" charset="0"/>
                <a:ea typeface="Calibri" pitchFamily="34" charset="0"/>
                <a:cs typeface="Times New Roman" pitchFamily="18" charset="0"/>
              </a:rPr>
              <a:t>Image Taken from CDC, 2019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270</TotalTime>
  <Words>622</Words>
  <Application>Microsoft Office PowerPoint</Application>
  <PresentationFormat>Widescreen</PresentationFormat>
  <Paragraphs>93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Britannic Bold</vt:lpstr>
      <vt:lpstr>Calibri</vt:lpstr>
      <vt:lpstr>CircularStd-Medium</vt:lpstr>
      <vt:lpstr>Lovato Light</vt:lpstr>
      <vt:lpstr>Times New Roman</vt:lpstr>
      <vt:lpstr>Trebuchet MS</vt:lpstr>
      <vt:lpstr>Tw Cen MT</vt:lpstr>
      <vt:lpstr>Tw Cen MT Condensed</vt:lpstr>
      <vt:lpstr>Wingdings 3</vt:lpstr>
      <vt:lpstr>Berlin</vt:lpstr>
      <vt:lpstr>Integral</vt:lpstr>
      <vt:lpstr>1_Integral</vt:lpstr>
      <vt:lpstr>Droplet</vt:lpstr>
      <vt:lpstr>PowerPoint Presentation</vt:lpstr>
      <vt:lpstr>What We Do</vt:lpstr>
      <vt:lpstr>Questions</vt:lpstr>
      <vt:lpstr>Objectives</vt:lpstr>
      <vt:lpstr>Domestic Abuse Definition</vt:lpstr>
      <vt:lpstr>Traditional Batterer Intervention Programs</vt:lpstr>
      <vt:lpstr>Child Abuse and Adverse Childhood Experiences </vt:lpstr>
      <vt:lpstr>Adverse Childhood Experiences Assessment </vt:lpstr>
      <vt:lpstr>ACEs</vt:lpstr>
      <vt:lpstr>Adverse Childhood Experience (ACEs)</vt:lpstr>
      <vt:lpstr>Adverse Childhood Experience (ACE)</vt:lpstr>
      <vt:lpstr>Unprocessed Trauma </vt:lpstr>
      <vt:lpstr>Why?</vt:lpstr>
      <vt:lpstr>BIP clients report ACEs</vt:lpstr>
      <vt:lpstr>The Intersection of Trauma and Batterer Intervention</vt:lpstr>
      <vt:lpstr>Treatment Steps for a Stages of Change Perspective</vt:lpstr>
      <vt:lpstr>Steps of Treatment</vt:lpstr>
      <vt:lpstr>Steps of Treatment</vt:lpstr>
      <vt:lpstr>Small Group Activity</vt:lpstr>
      <vt:lpstr>Collaboration is Essential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Brammer</dc:creator>
  <cp:lastModifiedBy>Sara Brammer</cp:lastModifiedBy>
  <cp:revision>17</cp:revision>
  <dcterms:created xsi:type="dcterms:W3CDTF">2019-07-17T17:07:53Z</dcterms:created>
  <dcterms:modified xsi:type="dcterms:W3CDTF">2019-11-11T15:04:32Z</dcterms:modified>
</cp:coreProperties>
</file>